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ags/tag3.xml" ContentType="application/vnd.openxmlformats-officedocument.presentationml.tags+xml"/>
  <Override PartName="/ppt/notesSlides/notesSlide17.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9"/>
  </p:notesMasterIdLst>
  <p:handoutMasterIdLst>
    <p:handoutMasterId r:id="rId30"/>
  </p:handoutMasterIdLst>
  <p:sldIdLst>
    <p:sldId id="1322" r:id="rId5"/>
    <p:sldId id="317" r:id="rId6"/>
    <p:sldId id="4355" r:id="rId7"/>
    <p:sldId id="1324" r:id="rId8"/>
    <p:sldId id="1382" r:id="rId9"/>
    <p:sldId id="340" r:id="rId10"/>
    <p:sldId id="1396" r:id="rId11"/>
    <p:sldId id="1385" r:id="rId12"/>
    <p:sldId id="524" r:id="rId13"/>
    <p:sldId id="1386" r:id="rId14"/>
    <p:sldId id="4354" r:id="rId15"/>
    <p:sldId id="4358" r:id="rId16"/>
    <p:sldId id="4360" r:id="rId17"/>
    <p:sldId id="1344" r:id="rId18"/>
    <p:sldId id="1366" r:id="rId19"/>
    <p:sldId id="4359" r:id="rId20"/>
    <p:sldId id="1194" r:id="rId21"/>
    <p:sldId id="1388" r:id="rId22"/>
    <p:sldId id="1387" r:id="rId23"/>
    <p:sldId id="421" r:id="rId24"/>
    <p:sldId id="4347" r:id="rId25"/>
    <p:sldId id="4361" r:id="rId26"/>
    <p:sldId id="1372" r:id="rId27"/>
    <p:sldId id="4350" r:id="rId28"/>
  </p:sldIdLst>
  <p:sldSz cx="12192000" cy="6858000"/>
  <p:notesSz cx="6735763" cy="9866313"/>
  <p:defaultTextStyle>
    <a:defPPr>
      <a:defRPr lang="ja-JP"/>
    </a:defPPr>
    <a:lvl1pPr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5" userDrawn="1">
          <p15:clr>
            <a:srgbClr val="A4A3A4"/>
          </p15:clr>
        </p15:guide>
        <p15:guide id="2" pos="2100" userDrawn="1">
          <p15:clr>
            <a:srgbClr val="A4A3A4"/>
          </p15:clr>
        </p15:guide>
        <p15:guide id="3" orient="horz" pos="3108"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2FFFF"/>
    <a:srgbClr val="00FF00"/>
    <a:srgbClr val="FFCCCC"/>
    <a:srgbClr val="93CDDD"/>
    <a:srgbClr val="CCFF99"/>
    <a:srgbClr val="226678"/>
    <a:srgbClr val="0033CC"/>
    <a:srgbClr val="FF00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65385" autoAdjust="0"/>
  </p:normalViewPr>
  <p:slideViewPr>
    <p:cSldViewPr snapToObjects="1">
      <p:cViewPr varScale="1">
        <p:scale>
          <a:sx n="41" d="100"/>
          <a:sy n="41" d="100"/>
        </p:scale>
        <p:origin x="1608"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712"/>
    </p:cViewPr>
  </p:sorterViewPr>
  <p:notesViewPr>
    <p:cSldViewPr snapToObjects="1">
      <p:cViewPr varScale="1">
        <p:scale>
          <a:sx n="46" d="100"/>
          <a:sy n="46" d="100"/>
        </p:scale>
        <p:origin x="2816" y="44"/>
      </p:cViewPr>
      <p:guideLst>
        <p:guide orient="horz" pos="3085"/>
        <p:guide pos="2100"/>
        <p:guide orient="horz" pos="3108"/>
        <p:guide pos="2122"/>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3053418606"/>
          <c:y val="0.20136054421768707"/>
          <c:w val="0.56191446940822731"/>
          <c:h val="0.79863945578231288"/>
        </c:manualLayout>
      </c:layout>
      <c:pieChart>
        <c:varyColors val="1"/>
        <c:ser>
          <c:idx val="0"/>
          <c:order val="0"/>
          <c:dPt>
            <c:idx val="0"/>
            <c:bubble3D val="0"/>
            <c:explosion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623-42FC-B1CB-A3F479837A7F}"/>
              </c:ext>
            </c:extLst>
          </c:dPt>
          <c:dPt>
            <c:idx val="1"/>
            <c:bubble3D val="0"/>
            <c:spPr>
              <a:solidFill>
                <a:schemeClr val="accent6">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623-42FC-B1CB-A3F479837A7F}"/>
              </c:ext>
            </c:extLst>
          </c:dPt>
          <c:dPt>
            <c:idx val="2"/>
            <c:bubble3D val="0"/>
            <c:spPr>
              <a:solidFill>
                <a:srgbClr val="FFCCCC"/>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8623-42FC-B1CB-A3F479837A7F}"/>
              </c:ext>
            </c:extLst>
          </c:dPt>
          <c:dPt>
            <c:idx val="3"/>
            <c:bubble3D val="0"/>
            <c:spPr>
              <a:solidFill>
                <a:srgbClr val="00FF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623-42FC-B1CB-A3F479837A7F}"/>
              </c:ext>
            </c:extLst>
          </c:dPt>
          <c:dPt>
            <c:idx val="4"/>
            <c:bubble3D val="0"/>
            <c:spPr>
              <a:solidFill>
                <a:srgbClr val="FFFF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8623-42FC-B1CB-A3F479837A7F}"/>
              </c:ext>
            </c:extLst>
          </c:dPt>
          <c:dPt>
            <c:idx val="5"/>
            <c:bubble3D val="0"/>
            <c:explosion val="9"/>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8623-42FC-B1CB-A3F479837A7F}"/>
              </c:ext>
            </c:extLst>
          </c:dPt>
          <c:cat>
            <c:strRef>
              <c:f>'2025歳入'!$A$3:$A$8</c:f>
              <c:strCache>
                <c:ptCount val="6"/>
                <c:pt idx="0">
                  <c:v>所得税</c:v>
                </c:pt>
                <c:pt idx="1">
                  <c:v>法人税</c:v>
                </c:pt>
                <c:pt idx="2">
                  <c:v>消費税</c:v>
                </c:pt>
                <c:pt idx="3">
                  <c:v>その他</c:v>
                </c:pt>
                <c:pt idx="4">
                  <c:v>その他収入</c:v>
                </c:pt>
                <c:pt idx="5">
                  <c:v>公債金</c:v>
                </c:pt>
              </c:strCache>
            </c:strRef>
          </c:cat>
          <c:val>
            <c:numRef>
              <c:f>'2025歳入'!$B$3:$B$8</c:f>
              <c:numCache>
                <c:formatCode>General</c:formatCode>
                <c:ptCount val="6"/>
                <c:pt idx="0">
                  <c:v>19.7</c:v>
                </c:pt>
                <c:pt idx="1">
                  <c:v>16.7</c:v>
                </c:pt>
                <c:pt idx="2">
                  <c:v>21.6</c:v>
                </c:pt>
                <c:pt idx="3">
                  <c:v>9.5</c:v>
                </c:pt>
                <c:pt idx="4">
                  <c:v>7.6</c:v>
                </c:pt>
                <c:pt idx="5">
                  <c:v>24.9</c:v>
                </c:pt>
              </c:numCache>
            </c:numRef>
          </c:val>
          <c:extLst>
            <c:ext xmlns:c16="http://schemas.microsoft.com/office/drawing/2014/chart" uri="{C3380CC4-5D6E-409C-BE32-E72D297353CC}">
              <c16:uniqueId val="{0000000C-8623-42FC-B1CB-A3F479837A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54109434446947"/>
          <c:y val="0.15070192612065833"/>
          <c:w val="0.65916241334891257"/>
          <c:h val="0.77287172330301146"/>
        </c:manualLayout>
      </c:layout>
      <c:doughnutChart>
        <c:varyColors val="1"/>
        <c:ser>
          <c:idx val="0"/>
          <c:order val="0"/>
          <c:tx>
            <c:strRef>
              <c:f>Sheet1!$B$1</c:f>
              <c:strCache>
                <c:ptCount val="1"/>
                <c:pt idx="0">
                  <c:v>列1</c:v>
                </c:pt>
              </c:strCache>
            </c:strRef>
          </c:tx>
          <c:explosion val="1"/>
          <c:dPt>
            <c:idx val="0"/>
            <c:bubble3D val="0"/>
            <c:explosion val="0"/>
            <c:spPr>
              <a:solidFill>
                <a:srgbClr val="F86804"/>
              </a:solidFill>
              <a:ln w="19050">
                <a:solidFill>
                  <a:schemeClr val="lt1"/>
                </a:solidFill>
              </a:ln>
              <a:effectLst/>
            </c:spPr>
            <c:extLst>
              <c:ext xmlns:c16="http://schemas.microsoft.com/office/drawing/2014/chart" uri="{C3380CC4-5D6E-409C-BE32-E72D297353CC}">
                <c16:uniqueId val="{00000001-27AA-4B91-ABCA-0AF486E5ADB5}"/>
              </c:ext>
            </c:extLst>
          </c:dPt>
          <c:dPt>
            <c:idx val="1"/>
            <c:bubble3D val="0"/>
            <c:explosion val="0"/>
            <c:spPr>
              <a:solidFill>
                <a:srgbClr val="003494"/>
              </a:solidFill>
              <a:ln w="19050">
                <a:solidFill>
                  <a:schemeClr val="lt1"/>
                </a:solidFill>
              </a:ln>
              <a:effectLst/>
            </c:spPr>
            <c:extLst>
              <c:ext xmlns:c16="http://schemas.microsoft.com/office/drawing/2014/chart" uri="{C3380CC4-5D6E-409C-BE32-E72D297353CC}">
                <c16:uniqueId val="{00000003-27AA-4B91-ABCA-0AF486E5AD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AA-4B91-ABCA-0AF486E5AD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7AA-4B91-ABCA-0AF486E5ADB5}"/>
              </c:ext>
            </c:extLst>
          </c:dPt>
          <c:dLbls>
            <c:dLbl>
              <c:idx val="0"/>
              <c:delete val="1"/>
              <c:extLst>
                <c:ext xmlns:c15="http://schemas.microsoft.com/office/drawing/2012/chart" uri="{CE6537A1-D6FC-4f65-9D91-7224C49458BB}">
                  <c15:layout>
                    <c:manualLayout>
                      <c:w val="0.31842521040049976"/>
                      <c:h val="0.3437211917135945"/>
                    </c:manualLayout>
                  </c15:layout>
                </c:ext>
                <c:ext xmlns:c16="http://schemas.microsoft.com/office/drawing/2014/chart" uri="{C3380CC4-5D6E-409C-BE32-E72D297353CC}">
                  <c16:uniqueId val="{00000001-27AA-4B91-ABCA-0AF486E5ADB5}"/>
                </c:ext>
              </c:extLst>
            </c:dLbl>
            <c:dLbl>
              <c:idx val="1"/>
              <c:delete val="1"/>
              <c:extLst>
                <c:ext xmlns:c15="http://schemas.microsoft.com/office/drawing/2012/chart" uri="{CE6537A1-D6FC-4f65-9D91-7224C49458BB}">
                  <c15:layout>
                    <c:manualLayout>
                      <c:w val="0.31900923102063194"/>
                      <c:h val="0.30132665692246363"/>
                    </c:manualLayout>
                  </c15:layout>
                </c:ext>
                <c:ext xmlns:c16="http://schemas.microsoft.com/office/drawing/2014/chart" uri="{C3380CC4-5D6E-409C-BE32-E72D297353CC}">
                  <c16:uniqueId val="{00000003-27AA-4B91-ABCA-0AF486E5ADB5}"/>
                </c:ext>
              </c:extLst>
            </c:dLbl>
            <c:dLbl>
              <c:idx val="2"/>
              <c:tx>
                <c:rich>
                  <a:bodyPr/>
                  <a:lstStyle/>
                  <a:p>
                    <a:endParaRPr lang="ja-JP" alt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27AA-4B91-ABCA-0AF486E5ADB5}"/>
                </c:ext>
              </c:extLst>
            </c:dLbl>
            <c:dLbl>
              <c:idx val="3"/>
              <c:tx>
                <c:rich>
                  <a:bodyPr/>
                  <a:lstStyle/>
                  <a:p>
                    <a:endParaRPr lang="ja-JP" alt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27AA-4B91-ABCA-0AF486E5AD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0"/>
            <c:extLst>
              <c:ext xmlns:c15="http://schemas.microsoft.com/office/drawing/2012/chart" uri="{CE6537A1-D6FC-4f65-9D91-7224C49458BB}">
                <c15:showDataLabelsRange val="1"/>
              </c:ext>
            </c:extLst>
          </c:dLbls>
          <c:cat>
            <c:strRef>
              <c:f>Sheet1!$A$2:$A$5</c:f>
              <c:strCache>
                <c:ptCount val="2"/>
                <c:pt idx="0">
                  <c:v>自主財源</c:v>
                </c:pt>
                <c:pt idx="1">
                  <c:v>依存財源</c:v>
                </c:pt>
              </c:strCache>
            </c:strRef>
          </c:cat>
          <c:val>
            <c:numRef>
              <c:f>Sheet1!$B$2:$B$5</c:f>
              <c:numCache>
                <c:formatCode>General</c:formatCode>
                <c:ptCount val="4"/>
                <c:pt idx="0">
                  <c:v>2908</c:v>
                </c:pt>
                <c:pt idx="1">
                  <c:v>3590</c:v>
                </c:pt>
              </c:numCache>
            </c:numRef>
          </c:val>
          <c:extLst>
            <c:ext xmlns:c16="http://schemas.microsoft.com/office/drawing/2014/chart" uri="{C3380CC4-5D6E-409C-BE32-E72D297353CC}">
              <c16:uniqueId val="{00000008-27AA-4B91-ABCA-0AF486E5ADB5}"/>
            </c:ext>
          </c:extLst>
        </c:ser>
        <c:dLbls>
          <c:showLegendKey val="0"/>
          <c:showVal val="0"/>
          <c:showCatName val="0"/>
          <c:showSerName val="0"/>
          <c:showPercent val="0"/>
          <c:showBubbleSize val="0"/>
          <c:showLeaderLines val="0"/>
        </c:dLbls>
        <c:firstSliceAng val="0"/>
        <c:holeSize val="56"/>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76200">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8624511766108"/>
          <c:y val="0.10516641563058192"/>
          <c:w val="0.60418335833538073"/>
          <c:h val="0.89483358436941807"/>
        </c:manualLayout>
      </c:layout>
      <c:pieChart>
        <c:varyColors val="1"/>
        <c:ser>
          <c:idx val="0"/>
          <c:order val="0"/>
          <c:spPr>
            <a:ln w="6350">
              <a:solidFill>
                <a:schemeClr val="bg1"/>
              </a:solidFill>
            </a:ln>
          </c:spPr>
          <c:dPt>
            <c:idx val="0"/>
            <c:bubble3D val="0"/>
            <c:spPr>
              <a:solidFill>
                <a:srgbClr val="15FF7F"/>
              </a:solidFill>
              <a:ln w="6350">
                <a:solidFill>
                  <a:schemeClr val="bg1"/>
                </a:solidFill>
              </a:ln>
              <a:effectLst/>
            </c:spPr>
            <c:extLst>
              <c:ext xmlns:c16="http://schemas.microsoft.com/office/drawing/2014/chart" uri="{C3380CC4-5D6E-409C-BE32-E72D297353CC}">
                <c16:uniqueId val="{00000001-3836-4561-8A2E-3CFF27804C92}"/>
              </c:ext>
            </c:extLst>
          </c:dPt>
          <c:dPt>
            <c:idx val="1"/>
            <c:bubble3D val="0"/>
            <c:spPr>
              <a:solidFill>
                <a:srgbClr val="3C9359"/>
              </a:solidFill>
              <a:ln w="6350">
                <a:solidFill>
                  <a:schemeClr val="bg1"/>
                </a:solidFill>
              </a:ln>
              <a:effectLst/>
            </c:spPr>
            <c:extLst>
              <c:ext xmlns:c16="http://schemas.microsoft.com/office/drawing/2014/chart" uri="{C3380CC4-5D6E-409C-BE32-E72D297353CC}">
                <c16:uniqueId val="{00000003-3836-4561-8A2E-3CFF27804C92}"/>
              </c:ext>
            </c:extLst>
          </c:dPt>
          <c:dPt>
            <c:idx val="2"/>
            <c:bubble3D val="0"/>
            <c:spPr>
              <a:solidFill>
                <a:srgbClr val="F4B183"/>
              </a:solidFill>
              <a:ln w="6350">
                <a:solidFill>
                  <a:schemeClr val="bg1"/>
                </a:solidFill>
              </a:ln>
              <a:effectLst/>
            </c:spPr>
            <c:extLst>
              <c:ext xmlns:c16="http://schemas.microsoft.com/office/drawing/2014/chart" uri="{C3380CC4-5D6E-409C-BE32-E72D297353CC}">
                <c16:uniqueId val="{00000005-3836-4561-8A2E-3CFF27804C92}"/>
              </c:ext>
            </c:extLst>
          </c:dPt>
          <c:dPt>
            <c:idx val="3"/>
            <c:bubble3D val="0"/>
            <c:spPr>
              <a:solidFill>
                <a:schemeClr val="accent6">
                  <a:lumMod val="40000"/>
                  <a:lumOff val="60000"/>
                </a:schemeClr>
              </a:solidFill>
              <a:ln w="6350">
                <a:solidFill>
                  <a:schemeClr val="bg1"/>
                </a:solidFill>
              </a:ln>
              <a:effectLst/>
            </c:spPr>
            <c:extLst>
              <c:ext xmlns:c16="http://schemas.microsoft.com/office/drawing/2014/chart" uri="{C3380CC4-5D6E-409C-BE32-E72D297353CC}">
                <c16:uniqueId val="{00000007-3836-4561-8A2E-3CFF27804C92}"/>
              </c:ext>
            </c:extLst>
          </c:dPt>
          <c:dPt>
            <c:idx val="4"/>
            <c:bubble3D val="0"/>
            <c:spPr>
              <a:solidFill>
                <a:srgbClr val="EED639"/>
              </a:solidFill>
              <a:ln w="6350">
                <a:solidFill>
                  <a:schemeClr val="bg1"/>
                </a:solidFill>
              </a:ln>
              <a:effectLst/>
            </c:spPr>
            <c:extLst>
              <c:ext xmlns:c16="http://schemas.microsoft.com/office/drawing/2014/chart" uri="{C3380CC4-5D6E-409C-BE32-E72D297353CC}">
                <c16:uniqueId val="{00000009-3836-4561-8A2E-3CFF27804C92}"/>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3836-4561-8A2E-3CFF27804C92}"/>
              </c:ext>
            </c:extLst>
          </c:dPt>
          <c:dPt>
            <c:idx val="6"/>
            <c:bubble3D val="0"/>
            <c:spPr>
              <a:solidFill>
                <a:srgbClr val="E6E5F7"/>
              </a:solidFill>
              <a:ln w="6350">
                <a:solidFill>
                  <a:schemeClr val="bg1"/>
                </a:solidFill>
              </a:ln>
              <a:effectLst/>
            </c:spPr>
            <c:extLst>
              <c:ext xmlns:c16="http://schemas.microsoft.com/office/drawing/2014/chart" uri="{C3380CC4-5D6E-409C-BE32-E72D297353CC}">
                <c16:uniqueId val="{0000000D-3836-4561-8A2E-3CFF27804C92}"/>
              </c:ext>
            </c:extLst>
          </c:dPt>
          <c:dPt>
            <c:idx val="7"/>
            <c:bubble3D val="0"/>
            <c:spPr>
              <a:solidFill>
                <a:srgbClr val="CDEBFF"/>
              </a:solidFill>
              <a:ln w="6350">
                <a:solidFill>
                  <a:schemeClr val="bg1"/>
                </a:solidFill>
              </a:ln>
              <a:effectLst/>
            </c:spPr>
            <c:extLst>
              <c:ext xmlns:c16="http://schemas.microsoft.com/office/drawing/2014/chart" uri="{C3380CC4-5D6E-409C-BE32-E72D297353CC}">
                <c16:uniqueId val="{0000000F-3836-4561-8A2E-3CFF27804C92}"/>
              </c:ext>
            </c:extLst>
          </c:dPt>
          <c:dPt>
            <c:idx val="8"/>
            <c:bubble3D val="0"/>
            <c:spPr>
              <a:solidFill>
                <a:srgbClr val="79BEFF"/>
              </a:solidFill>
              <a:ln w="6350">
                <a:solidFill>
                  <a:schemeClr val="bg1"/>
                </a:solidFill>
              </a:ln>
              <a:effectLst/>
            </c:spPr>
            <c:extLst>
              <c:ext xmlns:c16="http://schemas.microsoft.com/office/drawing/2014/chart" uri="{C3380CC4-5D6E-409C-BE32-E72D297353CC}">
                <c16:uniqueId val="{00000011-3836-4561-8A2E-3CFF27804C92}"/>
              </c:ext>
            </c:extLst>
          </c:dPt>
          <c:dPt>
            <c:idx val="9"/>
            <c:bubble3D val="0"/>
            <c:spPr>
              <a:solidFill>
                <a:srgbClr val="C0C0C0"/>
              </a:solidFill>
              <a:ln w="6350">
                <a:solidFill>
                  <a:schemeClr val="bg1"/>
                </a:solidFill>
              </a:ln>
              <a:effectLst/>
            </c:spPr>
            <c:extLst>
              <c:ext xmlns:c16="http://schemas.microsoft.com/office/drawing/2014/chart" uri="{C3380CC4-5D6E-409C-BE32-E72D297353CC}">
                <c16:uniqueId val="{00000013-3836-4561-8A2E-3CFF27804C92}"/>
              </c:ext>
            </c:extLst>
          </c:dPt>
          <c:dPt>
            <c:idx val="10"/>
            <c:bubble3D val="0"/>
            <c:spPr>
              <a:solidFill>
                <a:schemeClr val="accent5">
                  <a:lumMod val="60000"/>
                </a:schemeClr>
              </a:solidFill>
              <a:ln w="6350">
                <a:solidFill>
                  <a:schemeClr val="bg1"/>
                </a:solidFill>
              </a:ln>
              <a:effectLst/>
            </c:spPr>
            <c:extLst>
              <c:ext xmlns:c16="http://schemas.microsoft.com/office/drawing/2014/chart" uri="{C3380CC4-5D6E-409C-BE32-E72D297353CC}">
                <c16:uniqueId val="{00000015-3836-4561-8A2E-3CFF27804C92}"/>
              </c:ext>
            </c:extLst>
          </c:dPt>
          <c:dPt>
            <c:idx val="11"/>
            <c:bubble3D val="0"/>
            <c:spPr>
              <a:solidFill>
                <a:schemeClr val="accent6">
                  <a:lumMod val="60000"/>
                </a:schemeClr>
              </a:solidFill>
              <a:ln w="6350">
                <a:solidFill>
                  <a:schemeClr val="bg1"/>
                </a:solidFill>
              </a:ln>
              <a:effectLst/>
            </c:spPr>
            <c:extLst>
              <c:ext xmlns:c16="http://schemas.microsoft.com/office/drawing/2014/chart" uri="{C3380CC4-5D6E-409C-BE32-E72D297353CC}">
                <c16:uniqueId val="{00000017-3836-4561-8A2E-3CFF27804C92}"/>
              </c:ext>
            </c:extLst>
          </c:dPt>
          <c:dPt>
            <c:idx val="12"/>
            <c:bubble3D val="0"/>
            <c:spPr>
              <a:solidFill>
                <a:schemeClr val="accent1">
                  <a:lumMod val="80000"/>
                  <a:lumOff val="20000"/>
                </a:schemeClr>
              </a:solidFill>
              <a:ln w="6350">
                <a:solidFill>
                  <a:schemeClr val="bg1"/>
                </a:solidFill>
              </a:ln>
              <a:effectLst/>
            </c:spPr>
            <c:extLst>
              <c:ext xmlns:c16="http://schemas.microsoft.com/office/drawing/2014/chart" uri="{C3380CC4-5D6E-409C-BE32-E72D297353CC}">
                <c16:uniqueId val="{00000019-3836-4561-8A2E-3CFF27804C92}"/>
              </c:ext>
            </c:extLst>
          </c:dPt>
          <c:dPt>
            <c:idx val="13"/>
            <c:bubble3D val="0"/>
            <c:spPr>
              <a:solidFill>
                <a:schemeClr val="accent2">
                  <a:lumMod val="80000"/>
                  <a:lumOff val="20000"/>
                </a:schemeClr>
              </a:solidFill>
              <a:ln w="6350">
                <a:solidFill>
                  <a:schemeClr val="bg1"/>
                </a:solidFill>
              </a:ln>
              <a:effectLst/>
            </c:spPr>
            <c:extLst>
              <c:ext xmlns:c16="http://schemas.microsoft.com/office/drawing/2014/chart" uri="{C3380CC4-5D6E-409C-BE32-E72D297353CC}">
                <c16:uniqueId val="{0000001B-3836-4561-8A2E-3CFF27804C92}"/>
              </c:ext>
            </c:extLst>
          </c:dPt>
          <c:dLbls>
            <c:dLbl>
              <c:idx val="0"/>
              <c:delete val="1"/>
              <c:extLst>
                <c:ext xmlns:c15="http://schemas.microsoft.com/office/drawing/2012/chart" uri="{CE6537A1-D6FC-4f65-9D91-7224C49458BB}"/>
                <c:ext xmlns:c16="http://schemas.microsoft.com/office/drawing/2014/chart" uri="{C3380CC4-5D6E-409C-BE32-E72D297353CC}">
                  <c16:uniqueId val="{00000001-3836-4561-8A2E-3CFF27804C92}"/>
                </c:ext>
              </c:extLst>
            </c:dLbl>
            <c:dLbl>
              <c:idx val="1"/>
              <c:delete val="1"/>
              <c:extLst>
                <c:ext xmlns:c15="http://schemas.microsoft.com/office/drawing/2012/chart" uri="{CE6537A1-D6FC-4f65-9D91-7224C49458BB}">
                  <c15:layout>
                    <c:manualLayout>
                      <c:w val="0.14751351690560896"/>
                      <c:h val="0.21412108623595827"/>
                    </c:manualLayout>
                  </c15:layout>
                </c:ext>
                <c:ext xmlns:c16="http://schemas.microsoft.com/office/drawing/2014/chart" uri="{C3380CC4-5D6E-409C-BE32-E72D297353CC}">
                  <c16:uniqueId val="{00000003-3836-4561-8A2E-3CFF27804C92}"/>
                </c:ext>
              </c:extLst>
            </c:dLbl>
            <c:dLbl>
              <c:idx val="2"/>
              <c:delete val="1"/>
              <c:extLst>
                <c:ext xmlns:c15="http://schemas.microsoft.com/office/drawing/2012/chart" uri="{CE6537A1-D6FC-4f65-9D91-7224C49458BB}"/>
                <c:ext xmlns:c16="http://schemas.microsoft.com/office/drawing/2014/chart" uri="{C3380CC4-5D6E-409C-BE32-E72D297353CC}">
                  <c16:uniqueId val="{00000005-3836-4561-8A2E-3CFF27804C92}"/>
                </c:ext>
              </c:extLst>
            </c:dLbl>
            <c:dLbl>
              <c:idx val="3"/>
              <c:delete val="1"/>
              <c:extLst>
                <c:ext xmlns:c15="http://schemas.microsoft.com/office/drawing/2012/chart" uri="{CE6537A1-D6FC-4f65-9D91-7224C49458BB}">
                  <c15:layout>
                    <c:manualLayout>
                      <c:w val="0.13176428755896025"/>
                      <c:h val="0.20923070371198904"/>
                    </c:manualLayout>
                  </c15:layout>
                </c:ext>
                <c:ext xmlns:c16="http://schemas.microsoft.com/office/drawing/2014/chart" uri="{C3380CC4-5D6E-409C-BE32-E72D297353CC}">
                  <c16:uniqueId val="{00000007-3836-4561-8A2E-3CFF27804C92}"/>
                </c:ext>
              </c:extLst>
            </c:dLbl>
            <c:dLbl>
              <c:idx val="4"/>
              <c:delete val="1"/>
              <c:extLst>
                <c:ext xmlns:c15="http://schemas.microsoft.com/office/drawing/2012/chart" uri="{CE6537A1-D6FC-4f65-9D91-7224C49458BB}"/>
                <c:ext xmlns:c16="http://schemas.microsoft.com/office/drawing/2014/chart" uri="{C3380CC4-5D6E-409C-BE32-E72D297353CC}">
                  <c16:uniqueId val="{00000009-3836-4561-8A2E-3CFF27804C92}"/>
                </c:ext>
              </c:extLst>
            </c:dLbl>
            <c:dLbl>
              <c:idx val="5"/>
              <c:delete val="1"/>
              <c:extLst>
                <c:ext xmlns:c15="http://schemas.microsoft.com/office/drawing/2012/chart" uri="{CE6537A1-D6FC-4f65-9D91-7224C49458BB}">
                  <c15:layout>
                    <c:manualLayout>
                      <c:w val="0.20222472038370096"/>
                      <c:h val="0.17887177123048795"/>
                    </c:manualLayout>
                  </c15:layout>
                </c:ext>
                <c:ext xmlns:c16="http://schemas.microsoft.com/office/drawing/2014/chart" uri="{C3380CC4-5D6E-409C-BE32-E72D297353CC}">
                  <c16:uniqueId val="{0000000B-3836-4561-8A2E-3CFF27804C92}"/>
                </c:ext>
              </c:extLst>
            </c:dLbl>
            <c:dLbl>
              <c:idx val="6"/>
              <c:delete val="1"/>
              <c:extLst>
                <c:ext xmlns:c15="http://schemas.microsoft.com/office/drawing/2012/chart" uri="{CE6537A1-D6FC-4f65-9D91-7224C49458BB}"/>
                <c:ext xmlns:c16="http://schemas.microsoft.com/office/drawing/2014/chart" uri="{C3380CC4-5D6E-409C-BE32-E72D297353CC}">
                  <c16:uniqueId val="{0000000D-3836-4561-8A2E-3CFF27804C92}"/>
                </c:ext>
              </c:extLst>
            </c:dLbl>
            <c:dLbl>
              <c:idx val="7"/>
              <c:delete val="1"/>
              <c:extLst>
                <c:ext xmlns:c15="http://schemas.microsoft.com/office/drawing/2012/chart" uri="{CE6537A1-D6FC-4f65-9D91-7224C49458BB}">
                  <c15:layout>
                    <c:manualLayout>
                      <c:w val="0.24681804264948887"/>
                      <c:h val="0.11223295495986768"/>
                    </c:manualLayout>
                  </c15:layout>
                </c:ext>
                <c:ext xmlns:c16="http://schemas.microsoft.com/office/drawing/2014/chart" uri="{C3380CC4-5D6E-409C-BE32-E72D297353CC}">
                  <c16:uniqueId val="{0000000F-3836-4561-8A2E-3CFF27804C92}"/>
                </c:ext>
              </c:extLst>
            </c:dLbl>
            <c:dLbl>
              <c:idx val="8"/>
              <c:delete val="1"/>
              <c:extLst>
                <c:ext xmlns:c15="http://schemas.microsoft.com/office/drawing/2012/chart" uri="{CE6537A1-D6FC-4f65-9D91-7224C49458BB}">
                  <c15:layout>
                    <c:manualLayout>
                      <c:w val="0.21405723665111248"/>
                      <c:h val="0.15297520592383157"/>
                    </c:manualLayout>
                  </c15:layout>
                </c:ext>
                <c:ext xmlns:c16="http://schemas.microsoft.com/office/drawing/2014/chart" uri="{C3380CC4-5D6E-409C-BE32-E72D297353CC}">
                  <c16:uniqueId val="{00000011-3836-4561-8A2E-3CFF27804C92}"/>
                </c:ext>
              </c:extLst>
            </c:dLbl>
            <c:dLbl>
              <c:idx val="9"/>
              <c:delete val="1"/>
              <c:extLst>
                <c:ext xmlns:c15="http://schemas.microsoft.com/office/drawing/2012/chart" uri="{CE6537A1-D6FC-4f65-9D91-7224C49458BB}">
                  <c15:layout>
                    <c:manualLayout>
                      <c:w val="0.14435894160954804"/>
                      <c:h val="0.21478515243527849"/>
                    </c:manualLayout>
                  </c15:layout>
                </c:ext>
                <c:ext xmlns:c16="http://schemas.microsoft.com/office/drawing/2014/chart" uri="{C3380CC4-5D6E-409C-BE32-E72D297353CC}">
                  <c16:uniqueId val="{00000013-3836-4561-8A2E-3CFF27804C92}"/>
                </c:ext>
              </c:extLst>
            </c:dLbl>
            <c:dLbl>
              <c:idx val="10"/>
              <c:layout>
                <c:manualLayout>
                  <c:x val="-0.2975124804746343"/>
                  <c:y val="1.8631522587977758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276BEE34-F620-4FAC-B512-BEB35875409F}" type="CELLRANGE">
                      <a:rPr lang="zh-TW" altLang="en-US" smtClean="0"/>
                      <a:pPr algn="l">
                        <a:defRPr/>
                      </a:pPr>
                      <a:t>[CELLRANGE]</a:t>
                    </a:fld>
                    <a:r>
                      <a:rPr lang="en-US" altLang="zh-TW" dirty="0"/>
                      <a:t>43</a:t>
                    </a:r>
                    <a:r>
                      <a:rPr lang="zh-TW" altLang="en-US" dirty="0"/>
                      <a:t>億円（</a:t>
                    </a:r>
                    <a:fld id="{78042ACE-AC48-41A6-AF22-54BB7F9F2AAB}" type="PERCENTAGE">
                      <a:rPr lang="en-US" altLang="zh-TW" baseline="0" smtClean="0"/>
                      <a:pPr algn="l">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8489073887874072"/>
                      <c:h val="6.6328220413200814E-2"/>
                    </c:manualLayout>
                  </c15:layout>
                  <c15:dlblFieldTable/>
                  <c15:showDataLabelsRange val="1"/>
                </c:ext>
                <c:ext xmlns:c16="http://schemas.microsoft.com/office/drawing/2014/chart" uri="{C3380CC4-5D6E-409C-BE32-E72D297353CC}">
                  <c16:uniqueId val="{00000015-3836-4561-8A2E-3CFF27804C92}"/>
                </c:ext>
              </c:extLst>
            </c:dLbl>
            <c:dLbl>
              <c:idx val="11"/>
              <c:layout>
                <c:manualLayout>
                  <c:x val="0.15685424901891254"/>
                  <c:y val="-3.103256654233577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94CDAF8-2147-41E4-A7FF-C0C6892B5906}" type="CELLRANGE">
                      <a:rPr lang="zh-TW" altLang="en-US" smtClean="0"/>
                      <a:pPr>
                        <a:defRPr/>
                      </a:pPr>
                      <a:t>[CELLRANGE]</a:t>
                    </a:fld>
                    <a:r>
                      <a:rPr lang="en-US" altLang="zh-TW" dirty="0"/>
                      <a:t>20</a:t>
                    </a:r>
                    <a:r>
                      <a:rPr lang="zh-TW" altLang="en-US" dirty="0"/>
                      <a:t>億円（</a:t>
                    </a:r>
                    <a:fld id="{65C6B566-5D0C-4C0F-811F-269090BAA519}" type="PERCENTAGE">
                      <a:rPr lang="en-US" altLang="zh-TW" baseline="0" smtClean="0"/>
                      <a:pPr>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6637696705322411"/>
                      <c:h val="5.8130310707046905E-2"/>
                    </c:manualLayout>
                  </c15:layout>
                  <c15:dlblFieldTable/>
                  <c15:showDataLabelsRange val="1"/>
                </c:ext>
                <c:ext xmlns:c16="http://schemas.microsoft.com/office/drawing/2014/chart" uri="{C3380CC4-5D6E-409C-BE32-E72D297353CC}">
                  <c16:uniqueId val="{00000017-3836-4561-8A2E-3CFF27804C92}"/>
                </c:ext>
              </c:extLst>
            </c:dLbl>
            <c:dLbl>
              <c:idx val="12"/>
              <c:layout>
                <c:manualLayout>
                  <c:x val="0.16213927287401372"/>
                  <c:y val="3.502723952264218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CEE5811-BFEB-407A-9338-600A5924C1B6}" type="CELLRANGE">
                      <a:rPr lang="zh-TW" altLang="en-US" smtClean="0"/>
                      <a:pPr>
                        <a:defRPr/>
                      </a:pPr>
                      <a:t>[CELLRANGE]</a:t>
                    </a:fld>
                    <a:r>
                      <a:rPr lang="en-US" altLang="zh-TW" dirty="0"/>
                      <a:t>13</a:t>
                    </a:r>
                    <a:r>
                      <a:rPr lang="zh-TW" altLang="en-US" dirty="0"/>
                      <a:t>億円（</a:t>
                    </a:r>
                    <a:fld id="{51C0866A-6539-4EBA-821E-BA6D290EDBAE}" type="PERCENTAGE">
                      <a:rPr lang="en-US" altLang="zh-TW" baseline="0" smtClean="0"/>
                      <a:pPr>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9552411713526333"/>
                      <c:h val="6.7073435431207959E-2"/>
                    </c:manualLayout>
                  </c15:layout>
                  <c15:dlblFieldTable/>
                  <c15:showDataLabelsRange val="1"/>
                </c:ext>
                <c:ext xmlns:c16="http://schemas.microsoft.com/office/drawing/2014/chart" uri="{C3380CC4-5D6E-409C-BE32-E72D297353CC}">
                  <c16:uniqueId val="{00000019-3836-4561-8A2E-3CFF27804C92}"/>
                </c:ext>
              </c:extLst>
            </c:dLbl>
            <c:dLbl>
              <c:idx val="13"/>
              <c:layout>
                <c:manualLayout>
                  <c:x val="0.13922815221118956"/>
                  <c:y val="9.1667066660577501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5CAA3F9E-20A3-4A1D-A2A1-A752922D9B77}" type="CELLRANGE">
                      <a:rPr lang="zh-TW" altLang="en-US" smtClean="0"/>
                      <a:pPr algn="l">
                        <a:defRPr/>
                      </a:pPr>
                      <a:t>[CELLRANGE]</a:t>
                    </a:fld>
                    <a:r>
                      <a:rPr lang="en-US" altLang="zh-TW" dirty="0"/>
                      <a:t>3</a:t>
                    </a:r>
                    <a:r>
                      <a:rPr lang="zh-TW" altLang="en-US" dirty="0"/>
                      <a:t>億円（</a:t>
                    </a:r>
                    <a:fld id="{142218ED-316A-4A29-9ACB-F977726A356F}" type="PERCENTAGE">
                      <a:rPr lang="en-US" altLang="zh-TW" baseline="0" smtClean="0"/>
                      <a:pPr algn="l">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5862213905740361"/>
                      <c:h val="7.154499779328849E-2"/>
                    </c:manualLayout>
                  </c15:layout>
                  <c15:dlblFieldTable/>
                  <c15:showDataLabelsRange val="1"/>
                </c:ext>
                <c:ext xmlns:c16="http://schemas.microsoft.com/office/drawing/2014/chart" uri="{C3380CC4-5D6E-409C-BE32-E72D297353CC}">
                  <c16:uniqueId val="{0000001B-3836-4561-8A2E-3CFF27804C9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Sheet1!$B$2:$B$15</c:f>
              <c:numCache>
                <c:formatCode>General</c:formatCode>
                <c:ptCount val="14"/>
                <c:pt idx="0">
                  <c:v>1283</c:v>
                </c:pt>
                <c:pt idx="1">
                  <c:v>937</c:v>
                </c:pt>
                <c:pt idx="2">
                  <c:v>880</c:v>
                </c:pt>
                <c:pt idx="3">
                  <c:v>850</c:v>
                </c:pt>
                <c:pt idx="4">
                  <c:v>711</c:v>
                </c:pt>
                <c:pt idx="5">
                  <c:v>326</c:v>
                </c:pt>
                <c:pt idx="6">
                  <c:v>238</c:v>
                </c:pt>
                <c:pt idx="7">
                  <c:v>177</c:v>
                </c:pt>
                <c:pt idx="8">
                  <c:v>81</c:v>
                </c:pt>
                <c:pt idx="9">
                  <c:v>1015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歳出</c:v>
                      </c:pt>
                    </c:strCache>
                  </c:strRef>
                </c15:tx>
              </c15:filteredSeriesTitle>
            </c:ext>
            <c:ext xmlns:c15="http://schemas.microsoft.com/office/drawing/2012/chart" uri="{02D57815-91ED-43cb-92C2-25804820EDAC}">
              <c15:filteredCategoryTitle>
                <c15:cat>
                  <c:strRef>
                    <c:extLst>
                      <c:ext uri="{02D57815-91ED-43cb-92C2-25804820EDAC}">
                        <c15:formulaRef>
                          <c15:sqref>Sheet1!$A$2:$A$15</c15:sqref>
                        </c15:formulaRef>
                      </c:ext>
                    </c:extLst>
                    <c:strCache>
                      <c:ptCount val="10"/>
                      <c:pt idx="0">
                        <c:v>教育費</c:v>
                      </c:pt>
                      <c:pt idx="1">
                        <c:v>商工費</c:v>
                      </c:pt>
                      <c:pt idx="2">
                        <c:v>民生費</c:v>
                      </c:pt>
                      <c:pt idx="3">
                        <c:v>公債費</c:v>
                      </c:pt>
                      <c:pt idx="4">
                        <c:v>土木費</c:v>
                      </c:pt>
                      <c:pt idx="5">
                        <c:v>警察費</c:v>
                      </c:pt>
                      <c:pt idx="6">
                        <c:v>農林水産業費</c:v>
                      </c:pt>
                      <c:pt idx="7">
                        <c:v>衛生費</c:v>
                      </c:pt>
                      <c:pt idx="8">
                        <c:v>災害復旧費</c:v>
                      </c:pt>
                      <c:pt idx="9">
                        <c:v>その他</c:v>
                      </c:pt>
                    </c:strCache>
                  </c:strRef>
                </c15:cat>
              </c15:filteredCategoryTitle>
            </c:ext>
            <c:ext xmlns:c15="http://schemas.microsoft.com/office/drawing/2012/chart" uri="{02D57815-91ED-43cb-92C2-25804820EDAC}">
              <c15:datalabelsRange>
                <c15:f>Sheet1!$A$2:$A$15</c15:f>
                <c15:dlblRangeCache>
                  <c:ptCount val="14"/>
                  <c:pt idx="0">
                    <c:v>教育費</c:v>
                  </c:pt>
                  <c:pt idx="1">
                    <c:v>商工費</c:v>
                  </c:pt>
                  <c:pt idx="2">
                    <c:v>民生費</c:v>
                  </c:pt>
                  <c:pt idx="3">
                    <c:v>公債費</c:v>
                  </c:pt>
                  <c:pt idx="4">
                    <c:v>土木費</c:v>
                  </c:pt>
                  <c:pt idx="5">
                    <c:v>警察費</c:v>
                  </c:pt>
                  <c:pt idx="6">
                    <c:v>農林水産業費</c:v>
                  </c:pt>
                  <c:pt idx="7">
                    <c:v>衛生費</c:v>
                  </c:pt>
                  <c:pt idx="8">
                    <c:v>災害復旧費</c:v>
                  </c:pt>
                  <c:pt idx="9">
                    <c:v>その他</c:v>
                  </c:pt>
                </c15:dlblRangeCache>
              </c15:datalabelsRange>
            </c:ext>
            <c:ext xmlns:c16="http://schemas.microsoft.com/office/drawing/2014/chart" uri="{C3380CC4-5D6E-409C-BE32-E72D297353CC}">
              <c16:uniqueId val="{0000001C-3836-4561-8A2E-3CFF27804C9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77749349766872E-2"/>
          <c:y val="4.3904716041287033E-2"/>
          <c:w val="0.93567113001804336"/>
          <c:h val="0.88205739232141844"/>
        </c:manualLayout>
      </c:layout>
      <c:lineChart>
        <c:grouping val="standard"/>
        <c:varyColors val="0"/>
        <c:ser>
          <c:idx val="0"/>
          <c:order val="0"/>
          <c:tx>
            <c:strRef>
              <c:f>'第09表1 (2)'!$C$7</c:f>
              <c:strCache>
                <c:ptCount val="1"/>
                <c:pt idx="0">
                  <c:v>計</c:v>
                </c:pt>
              </c:strCache>
            </c:strRef>
          </c:tx>
          <c:spPr>
            <a:ln>
              <a:solidFill>
                <a:schemeClr val="tx2"/>
              </a:solidFill>
            </a:ln>
            <a:effectLst/>
          </c:spPr>
          <c:marker>
            <c:spPr>
              <a:ln>
                <a:solidFill>
                  <a:schemeClr val="tx2"/>
                </a:solidFill>
              </a:ln>
            </c:spPr>
          </c:marker>
          <c:dLbls>
            <c:dLbl>
              <c:idx val="0"/>
              <c:spPr>
                <a:noFill/>
                <a:ln>
                  <a:noFill/>
                </a:ln>
                <a:effectLst/>
              </c:spPr>
              <c:txPr>
                <a:bodyPr wrap="square" lIns="38100" tIns="19050" rIns="38100" bIns="19050" anchor="ctr">
                  <a:spAutoFit/>
                </a:bodyPr>
                <a:lstStyle/>
                <a:p>
                  <a:pPr>
                    <a:defRPr sz="1600" b="1"/>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1-6BDD-4169-9790-4A22CE646591}"/>
                </c:ext>
              </c:extLst>
            </c:dLbl>
            <c:dLbl>
              <c:idx val="1"/>
              <c:layout>
                <c:manualLayout>
                  <c:x val="-3.496092147322865E-2"/>
                  <c:y val="2.6832721201451942E-2"/>
                </c:manualLayout>
              </c:layout>
              <c:spPr>
                <a:noFill/>
                <a:ln>
                  <a:noFill/>
                </a:ln>
                <a:effectLst/>
              </c:spPr>
              <c:txPr>
                <a:bodyPr wrap="square" lIns="38100" tIns="19050" rIns="38100" bIns="19050" anchor="ctr">
                  <a:spAutoFit/>
                </a:bodyPr>
                <a:lstStyle/>
                <a:p>
                  <a:pPr>
                    <a:defRPr sz="16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DD-4169-9790-4A22CE646591}"/>
                </c:ext>
              </c:extLst>
            </c:dLbl>
            <c:spPr>
              <a:noFill/>
              <a:ln>
                <a:noFill/>
              </a:ln>
              <a:effectLst/>
            </c:spPr>
            <c:txPr>
              <a:bodyPr wrap="square" lIns="38100" tIns="19050" rIns="38100" bIns="19050" anchor="ctr">
                <a:spAutoFit/>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'第09表1 (2)'!$B$8:$B$22</c:f>
              <c:strCache>
                <c:ptCount val="15"/>
                <c:pt idx="0">
                  <c:v>18</c:v>
                </c:pt>
                <c:pt idx="1">
                  <c:v>19</c:v>
                </c:pt>
                <c:pt idx="2">
                  <c:v>20～24</c:v>
                </c:pt>
                <c:pt idx="3">
                  <c:v>25～29</c:v>
                </c:pt>
                <c:pt idx="4">
                  <c:v>30～34</c:v>
                </c:pt>
                <c:pt idx="5">
                  <c:v>35～39</c:v>
                </c:pt>
                <c:pt idx="6">
                  <c:v>40～44</c:v>
                </c:pt>
                <c:pt idx="7">
                  <c:v>45～49</c:v>
                </c:pt>
                <c:pt idx="8">
                  <c:v>50～54</c:v>
                </c:pt>
                <c:pt idx="9">
                  <c:v>55～59</c:v>
                </c:pt>
                <c:pt idx="10">
                  <c:v>60～64</c:v>
                </c:pt>
                <c:pt idx="11">
                  <c:v>65～69</c:v>
                </c:pt>
                <c:pt idx="12">
                  <c:v>70～74</c:v>
                </c:pt>
                <c:pt idx="13">
                  <c:v>75～79</c:v>
                </c:pt>
                <c:pt idx="14">
                  <c:v>80～</c:v>
                </c:pt>
              </c:strCache>
            </c:strRef>
          </c:cat>
          <c:val>
            <c:numRef>
              <c:f>'第09表1 (2)'!$C$8:$C$22</c:f>
              <c:numCache>
                <c:formatCode>#,##0.00_);[Red]\(#,##0.00\)</c:formatCode>
                <c:ptCount val="15"/>
                <c:pt idx="0">
                  <c:v>44.06</c:v>
                </c:pt>
                <c:pt idx="1">
                  <c:v>34.18</c:v>
                </c:pt>
                <c:pt idx="2">
                  <c:v>39.590000000000003</c:v>
                </c:pt>
                <c:pt idx="3">
                  <c:v>52.54</c:v>
                </c:pt>
                <c:pt idx="4">
                  <c:v>59.18</c:v>
                </c:pt>
                <c:pt idx="5">
                  <c:v>56.9</c:v>
                </c:pt>
                <c:pt idx="6">
                  <c:v>59.32</c:v>
                </c:pt>
                <c:pt idx="7">
                  <c:v>64.7</c:v>
                </c:pt>
                <c:pt idx="8">
                  <c:v>66.34</c:v>
                </c:pt>
                <c:pt idx="9">
                  <c:v>69.91</c:v>
                </c:pt>
                <c:pt idx="10">
                  <c:v>75.14</c:v>
                </c:pt>
                <c:pt idx="11">
                  <c:v>75.73</c:v>
                </c:pt>
                <c:pt idx="12">
                  <c:v>75.83</c:v>
                </c:pt>
                <c:pt idx="13">
                  <c:v>71.680000000000007</c:v>
                </c:pt>
                <c:pt idx="14">
                  <c:v>51.5</c:v>
                </c:pt>
              </c:numCache>
            </c:numRef>
          </c:val>
          <c:smooth val="0"/>
          <c:extLst>
            <c:ext xmlns:c16="http://schemas.microsoft.com/office/drawing/2014/chart" uri="{C3380CC4-5D6E-409C-BE32-E72D297353CC}">
              <c16:uniqueId val="{00000000-6BDD-4169-9790-4A22CE646591}"/>
            </c:ext>
          </c:extLst>
        </c:ser>
        <c:dLbls>
          <c:showLegendKey val="0"/>
          <c:showVal val="0"/>
          <c:showCatName val="0"/>
          <c:showSerName val="0"/>
          <c:showPercent val="0"/>
          <c:showBubbleSize val="0"/>
        </c:dLbls>
        <c:marker val="1"/>
        <c:smooth val="0"/>
        <c:axId val="267349960"/>
        <c:axId val="1"/>
      </c:lineChart>
      <c:catAx>
        <c:axId val="26734996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1"/>
        <c:crosses val="autoZero"/>
        <c:auto val="1"/>
        <c:lblAlgn val="ctr"/>
        <c:lblOffset val="100"/>
        <c:noMultiLvlLbl val="0"/>
      </c:catAx>
      <c:valAx>
        <c:axId val="1"/>
        <c:scaling>
          <c:orientation val="minMax"/>
          <c:max val="100"/>
        </c:scaling>
        <c:delete val="0"/>
        <c:axPos val="l"/>
        <c:majorGridlines>
          <c:spPr>
            <a:ln w="9525" cap="flat" cmpd="sng" algn="ctr">
              <a:solidFill>
                <a:schemeClr val="tx1">
                  <a:lumMod val="50000"/>
                  <a:lumOff val="50000"/>
                </a:schemeClr>
              </a:solidFill>
              <a:round/>
            </a:ln>
            <a:effectLst/>
          </c:spPr>
        </c:majorGridlines>
        <c:numFmt formatCode="#,##0_);[Red]\(#,##0\)" sourceLinked="0"/>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267349960"/>
        <c:crosses val="autoZero"/>
        <c:crossBetween val="between"/>
        <c:majorUnit val="20"/>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5661170354"/>
          <c:y val="0.20412329414147518"/>
          <c:w val="0.56191446940822731"/>
          <c:h val="0.79863945578231288"/>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5796427124274"/>
          <c:y val="0.17292016625456819"/>
          <c:w val="0.58936829477176"/>
          <c:h val="0.79790146783659111"/>
        </c:manualLayout>
      </c:layout>
      <c:pieChart>
        <c:varyColors val="1"/>
        <c:ser>
          <c:idx val="0"/>
          <c:order val="0"/>
          <c:dPt>
            <c:idx val="0"/>
            <c:bubble3D val="0"/>
            <c:spPr>
              <a:solidFill>
                <a:srgbClr val="00B05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F6D-4E8A-9A4F-A08739642290}"/>
              </c:ext>
            </c:extLst>
          </c:dPt>
          <c:dPt>
            <c:idx val="1"/>
            <c:bubble3D val="0"/>
            <c:spPr>
              <a:solidFill>
                <a:srgbClr val="22FFF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6F6D-4E8A-9A4F-A08739642290}"/>
              </c:ext>
            </c:extLst>
          </c:dPt>
          <c:dPt>
            <c:idx val="2"/>
            <c:bubble3D val="0"/>
            <c:spPr>
              <a:solidFill>
                <a:schemeClr val="accent6">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6F6D-4E8A-9A4F-A08739642290}"/>
              </c:ext>
            </c:extLst>
          </c:dPt>
          <c:dPt>
            <c:idx val="3"/>
            <c:bubble3D val="0"/>
            <c:spPr>
              <a:solidFill>
                <a:srgbClr val="FFFF99"/>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6F6D-4E8A-9A4F-A0873964229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6F6D-4E8A-9A4F-A08739642290}"/>
              </c:ext>
            </c:extLst>
          </c:dPt>
          <c:dPt>
            <c:idx val="5"/>
            <c:bubble3D val="0"/>
            <c:spPr>
              <a:solidFill>
                <a:schemeClr val="accent4">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6F6D-4E8A-9A4F-A08739642290}"/>
              </c:ext>
            </c:extLst>
          </c:dPt>
          <c:dPt>
            <c:idx val="6"/>
            <c:bubble3D val="0"/>
            <c:spPr>
              <a:solidFill>
                <a:srgbClr val="57EC3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6F6D-4E8A-9A4F-A08739642290}"/>
              </c:ext>
            </c:extLst>
          </c:dPt>
          <c:dPt>
            <c:idx val="7"/>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6F6D-4E8A-9A4F-A08739642290}"/>
              </c:ext>
            </c:extLst>
          </c:dPt>
          <c:dPt>
            <c:idx val="8"/>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6F6D-4E8A-9A4F-A08739642290}"/>
              </c:ext>
            </c:extLst>
          </c:dPt>
          <c:cat>
            <c:strRef>
              <c:f>'2025歳出'!$B$3:$B$10</c:f>
              <c:strCache>
                <c:ptCount val="8"/>
                <c:pt idx="0">
                  <c:v>社会保障</c:v>
                </c:pt>
                <c:pt idx="1">
                  <c:v>防衛</c:v>
                </c:pt>
                <c:pt idx="2">
                  <c:v>公共事業</c:v>
                </c:pt>
                <c:pt idx="3">
                  <c:v>文教及び科学振興</c:v>
                </c:pt>
                <c:pt idx="5">
                  <c:v>その他</c:v>
                </c:pt>
                <c:pt idx="6">
                  <c:v>地方交付税交付金</c:v>
                </c:pt>
                <c:pt idx="7">
                  <c:v>国債費</c:v>
                </c:pt>
              </c:strCache>
            </c:strRef>
          </c:cat>
          <c:val>
            <c:numRef>
              <c:f>'2025歳出'!$C$3:$C$10</c:f>
              <c:numCache>
                <c:formatCode>General</c:formatCode>
                <c:ptCount val="8"/>
                <c:pt idx="0">
                  <c:v>31.9</c:v>
                </c:pt>
                <c:pt idx="1">
                  <c:v>7.3</c:v>
                </c:pt>
                <c:pt idx="2">
                  <c:v>5</c:v>
                </c:pt>
                <c:pt idx="3">
                  <c:v>4.9000000000000004</c:v>
                </c:pt>
                <c:pt idx="5">
                  <c:v>8.1</c:v>
                </c:pt>
                <c:pt idx="6">
                  <c:v>17.100000000000001</c:v>
                </c:pt>
                <c:pt idx="7">
                  <c:v>25.6</c:v>
                </c:pt>
              </c:numCache>
            </c:numRef>
          </c:val>
          <c:extLst>
            <c:ext xmlns:c16="http://schemas.microsoft.com/office/drawing/2014/chart" uri="{C3380CC4-5D6E-409C-BE32-E72D297353CC}">
              <c16:uniqueId val="{00000012-6F6D-4E8A-9A4F-A087396422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公債残高（兆円）</c:v>
                </c:pt>
              </c:strCache>
            </c:strRef>
          </c:tx>
          <c:spPr>
            <a:solidFill>
              <a:schemeClr val="accent6">
                <a:lumMod val="60000"/>
                <a:lumOff val="40000"/>
              </a:schemeClr>
            </a:solidFill>
            <a:ln>
              <a:noFill/>
            </a:ln>
            <a:effectLst/>
          </c:spPr>
          <c:cat>
            <c:numRef>
              <c:f>Sheet1!$A$2:$A$39</c:f>
              <c:numCache>
                <c:formatCode>General</c:formatCode>
                <c:ptCount val="3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pt idx="36">
                  <c:v>2025</c:v>
                </c:pt>
                <c:pt idx="37">
                  <c:v>2026</c:v>
                </c:pt>
              </c:numCache>
            </c:numRef>
          </c:cat>
          <c:val>
            <c:numRef>
              <c:f>Sheet1!$B$2:$B$39</c:f>
              <c:numCache>
                <c:formatCode>General</c:formatCode>
                <c:ptCount val="38"/>
                <c:pt idx="0">
                  <c:v>161</c:v>
                </c:pt>
                <c:pt idx="1">
                  <c:v>166</c:v>
                </c:pt>
                <c:pt idx="2">
                  <c:v>172</c:v>
                </c:pt>
                <c:pt idx="3">
                  <c:v>178</c:v>
                </c:pt>
                <c:pt idx="4">
                  <c:v>193</c:v>
                </c:pt>
                <c:pt idx="5">
                  <c:v>207</c:v>
                </c:pt>
                <c:pt idx="6">
                  <c:v>225</c:v>
                </c:pt>
                <c:pt idx="7">
                  <c:v>245</c:v>
                </c:pt>
                <c:pt idx="8">
                  <c:v>258</c:v>
                </c:pt>
                <c:pt idx="9">
                  <c:v>295</c:v>
                </c:pt>
                <c:pt idx="10">
                  <c:v>332</c:v>
                </c:pt>
                <c:pt idx="11">
                  <c:v>368</c:v>
                </c:pt>
                <c:pt idx="12">
                  <c:v>392</c:v>
                </c:pt>
                <c:pt idx="13">
                  <c:v>421</c:v>
                </c:pt>
                <c:pt idx="14">
                  <c:v>457</c:v>
                </c:pt>
                <c:pt idx="15">
                  <c:v>499</c:v>
                </c:pt>
                <c:pt idx="16">
                  <c:v>527</c:v>
                </c:pt>
                <c:pt idx="17">
                  <c:v>532</c:v>
                </c:pt>
                <c:pt idx="18">
                  <c:v>541</c:v>
                </c:pt>
                <c:pt idx="19">
                  <c:v>546</c:v>
                </c:pt>
                <c:pt idx="20">
                  <c:v>594</c:v>
                </c:pt>
                <c:pt idx="21">
                  <c:v>636</c:v>
                </c:pt>
                <c:pt idx="22">
                  <c:v>670</c:v>
                </c:pt>
                <c:pt idx="23">
                  <c:v>705</c:v>
                </c:pt>
                <c:pt idx="24">
                  <c:v>744</c:v>
                </c:pt>
                <c:pt idx="25">
                  <c:v>774</c:v>
                </c:pt>
                <c:pt idx="26">
                  <c:v>805</c:v>
                </c:pt>
                <c:pt idx="27">
                  <c:v>831</c:v>
                </c:pt>
                <c:pt idx="28">
                  <c:v>853</c:v>
                </c:pt>
                <c:pt idx="29">
                  <c:v>874</c:v>
                </c:pt>
                <c:pt idx="30">
                  <c:v>887</c:v>
                </c:pt>
                <c:pt idx="31">
                  <c:v>947</c:v>
                </c:pt>
                <c:pt idx="32">
                  <c:v>992</c:v>
                </c:pt>
                <c:pt idx="33">
                  <c:v>1027</c:v>
                </c:pt>
                <c:pt idx="34">
                  <c:v>1054</c:v>
                </c:pt>
                <c:pt idx="35">
                  <c:v>1080</c:v>
                </c:pt>
                <c:pt idx="36">
                  <c:v>1136</c:v>
                </c:pt>
                <c:pt idx="37">
                  <c:v>1145</c:v>
                </c:pt>
              </c:numCache>
            </c:numRef>
          </c:val>
          <c:extLst>
            <c:ext xmlns:c16="http://schemas.microsoft.com/office/drawing/2014/chart" uri="{C3380CC4-5D6E-409C-BE32-E72D297353CC}">
              <c16:uniqueId val="{00000000-9B9D-42DE-AECF-46D438DEA994}"/>
            </c:ext>
          </c:extLst>
        </c:ser>
        <c:dLbls>
          <c:showLegendKey val="0"/>
          <c:showVal val="0"/>
          <c:showCatName val="0"/>
          <c:showSerName val="0"/>
          <c:showPercent val="0"/>
          <c:showBubbleSize val="0"/>
        </c:dLbls>
        <c:axId val="876959040"/>
        <c:axId val="876958624"/>
      </c:areaChart>
      <c:catAx>
        <c:axId val="87695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76958624"/>
        <c:crosses val="autoZero"/>
        <c:auto val="1"/>
        <c:lblAlgn val="ctr"/>
        <c:lblOffset val="100"/>
        <c:noMultiLvlLbl val="0"/>
      </c:catAx>
      <c:valAx>
        <c:axId val="876958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ja-JP"/>
          </a:p>
        </c:txPr>
        <c:crossAx val="87695904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36709298150129E-3"/>
          <c:y val="6.4115155776422142E-2"/>
          <c:w val="0.97475987325734492"/>
          <c:h val="0.87176968844715574"/>
        </c:manualLayout>
      </c:layout>
      <c:barChart>
        <c:barDir val="bar"/>
        <c:grouping val="stacked"/>
        <c:varyColors val="0"/>
        <c:ser>
          <c:idx val="0"/>
          <c:order val="0"/>
          <c:spPr>
            <a:solidFill>
              <a:schemeClr val="bg1">
                <a:lumMod val="85000"/>
              </a:schemeClr>
            </a:solidFill>
            <a:ln>
              <a:solidFill>
                <a:schemeClr val="tx1"/>
              </a:solidFill>
            </a:ln>
            <a:effectLst/>
          </c:spPr>
          <c:invertIfNegative val="0"/>
          <c:val>
            <c:numRef>
              <c:f>Sheet1!$B$2</c:f>
              <c:numCache>
                <c:formatCode>General</c:formatCode>
                <c:ptCount val="1"/>
                <c:pt idx="0">
                  <c:v>31.1</c:v>
                </c:pt>
              </c:numCache>
            </c:numRef>
          </c:val>
          <c:extLst>
            <c:ext xmlns:c16="http://schemas.microsoft.com/office/drawing/2014/chart" uri="{C3380CC4-5D6E-409C-BE32-E72D297353CC}">
              <c16:uniqueId val="{00000000-4AAE-427B-AAD3-7A2C9672132F}"/>
            </c:ext>
          </c:extLst>
        </c:ser>
        <c:ser>
          <c:idx val="1"/>
          <c:order val="1"/>
          <c:spPr>
            <a:solidFill>
              <a:schemeClr val="bg1">
                <a:lumMod val="65000"/>
              </a:schemeClr>
            </a:solidFill>
            <a:ln>
              <a:solidFill>
                <a:schemeClr val="tx1"/>
              </a:solidFill>
            </a:ln>
            <a:effectLst/>
          </c:spPr>
          <c:invertIfNegative val="0"/>
          <c:val>
            <c:numRef>
              <c:f>Sheet1!$B$3</c:f>
              <c:numCache>
                <c:formatCode>General</c:formatCode>
                <c:ptCount val="1"/>
                <c:pt idx="0">
                  <c:v>20.9</c:v>
                </c:pt>
              </c:numCache>
            </c:numRef>
          </c:val>
          <c:extLst>
            <c:ext xmlns:c16="http://schemas.microsoft.com/office/drawing/2014/chart" uri="{C3380CC4-5D6E-409C-BE32-E72D297353CC}">
              <c16:uniqueId val="{00000001-4AAE-427B-AAD3-7A2C9672132F}"/>
            </c:ext>
          </c:extLst>
        </c:ser>
        <c:ser>
          <c:idx val="3"/>
          <c:order val="2"/>
          <c:spPr>
            <a:solidFill>
              <a:srgbClr val="00B050"/>
            </a:solidFill>
            <a:ln>
              <a:solidFill>
                <a:schemeClr val="tx1"/>
              </a:solidFill>
            </a:ln>
            <a:effectLst/>
          </c:spPr>
          <c:invertIfNegative val="0"/>
          <c:val>
            <c:numRef>
              <c:f>Sheet1!$B$5</c:f>
              <c:numCache>
                <c:formatCode>General</c:formatCode>
                <c:ptCount val="1"/>
                <c:pt idx="0">
                  <c:v>39.1</c:v>
                </c:pt>
              </c:numCache>
            </c:numRef>
          </c:val>
          <c:extLst>
            <c:ext xmlns:c16="http://schemas.microsoft.com/office/drawing/2014/chart" uri="{C3380CC4-5D6E-409C-BE32-E72D297353CC}">
              <c16:uniqueId val="{00000003-4AAE-427B-AAD3-7A2C9672132F}"/>
            </c:ext>
          </c:extLst>
        </c:ser>
        <c:ser>
          <c:idx val="4"/>
          <c:order val="3"/>
          <c:spPr>
            <a:solidFill>
              <a:srgbClr val="FF0000"/>
            </a:solidFill>
            <a:ln>
              <a:solidFill>
                <a:schemeClr val="tx1"/>
              </a:solidFill>
            </a:ln>
            <a:effectLst/>
          </c:spPr>
          <c:invertIfNegative val="0"/>
          <c:val>
            <c:numRef>
              <c:f>Sheet1!$B$6</c:f>
              <c:numCache>
                <c:formatCode>General</c:formatCode>
                <c:ptCount val="1"/>
                <c:pt idx="0">
                  <c:v>31.3</c:v>
                </c:pt>
              </c:numCache>
            </c:numRef>
          </c:val>
          <c:extLst>
            <c:ext xmlns:c16="http://schemas.microsoft.com/office/drawing/2014/chart" uri="{C3380CC4-5D6E-409C-BE32-E72D297353CC}">
              <c16:uniqueId val="{00000004-4AAE-427B-AAD3-7A2C9672132F}"/>
            </c:ext>
          </c:extLst>
        </c:ser>
        <c:dLbls>
          <c:showLegendKey val="0"/>
          <c:showVal val="0"/>
          <c:showCatName val="0"/>
          <c:showSerName val="0"/>
          <c:showPercent val="0"/>
          <c:showBubbleSize val="0"/>
        </c:dLbls>
        <c:gapWidth val="150"/>
        <c:overlap val="100"/>
        <c:axId val="289466360"/>
        <c:axId val="289467776"/>
      </c:barChart>
      <c:catAx>
        <c:axId val="289466360"/>
        <c:scaling>
          <c:orientation val="minMax"/>
        </c:scaling>
        <c:delete val="1"/>
        <c:axPos val="l"/>
        <c:numFmt formatCode="General" sourceLinked="1"/>
        <c:majorTickMark val="none"/>
        <c:minorTickMark val="none"/>
        <c:tickLblPos val="nextTo"/>
        <c:crossAx val="289467776"/>
        <c:crosses val="autoZero"/>
        <c:auto val="1"/>
        <c:lblAlgn val="ctr"/>
        <c:lblOffset val="100"/>
        <c:noMultiLvlLbl val="0"/>
      </c:catAx>
      <c:valAx>
        <c:axId val="289467776"/>
        <c:scaling>
          <c:orientation val="minMax"/>
        </c:scaling>
        <c:delete val="1"/>
        <c:axPos val="b"/>
        <c:numFmt formatCode="General" sourceLinked="1"/>
        <c:majorTickMark val="none"/>
        <c:minorTickMark val="none"/>
        <c:tickLblPos val="nextTo"/>
        <c:crossAx val="289466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587354563574838E-3"/>
          <c:y val="0"/>
          <c:w val="0.96762156399202703"/>
          <c:h val="0.82425926601511346"/>
        </c:manualLayout>
      </c:layout>
      <c:barChart>
        <c:barDir val="bar"/>
        <c:grouping val="stacked"/>
        <c:varyColors val="0"/>
        <c:ser>
          <c:idx val="0"/>
          <c:order val="0"/>
          <c:spPr>
            <a:solidFill>
              <a:srgbClr val="0070C0"/>
            </a:solidFill>
            <a:ln>
              <a:solidFill>
                <a:srgbClr val="0070C0"/>
              </a:solidFill>
            </a:ln>
          </c:spPr>
          <c:invertIfNegative val="0"/>
          <c:val>
            <c:numRef>
              <c:f>Sheet1!$J$3</c:f>
              <c:numCache>
                <c:formatCode>#,##0_ </c:formatCode>
                <c:ptCount val="1"/>
                <c:pt idx="0">
                  <c:v>60644</c:v>
                </c:pt>
              </c:numCache>
            </c:numRef>
          </c:val>
          <c:extLst>
            <c:ext xmlns:c16="http://schemas.microsoft.com/office/drawing/2014/chart" uri="{C3380CC4-5D6E-409C-BE32-E72D297353CC}">
              <c16:uniqueId val="{00000000-48A0-4984-9266-534AD53CE465}"/>
            </c:ext>
          </c:extLst>
        </c:ser>
        <c:ser>
          <c:idx val="1"/>
          <c:order val="1"/>
          <c:spPr>
            <a:noFill/>
            <a:ln>
              <a:solidFill>
                <a:srgbClr val="FF0000"/>
              </a:solidFill>
              <a:prstDash val="dash"/>
            </a:ln>
          </c:spPr>
          <c:invertIfNegative val="0"/>
          <c:val>
            <c:numRef>
              <c:f>Sheet1!$K$3</c:f>
              <c:numCache>
                <c:formatCode>#,##0_ </c:formatCode>
                <c:ptCount val="1"/>
                <c:pt idx="0">
                  <c:v>5593</c:v>
                </c:pt>
              </c:numCache>
            </c:numRef>
          </c:val>
          <c:extLst>
            <c:ext xmlns:c16="http://schemas.microsoft.com/office/drawing/2014/chart" uri="{C3380CC4-5D6E-409C-BE32-E72D297353CC}">
              <c16:uniqueId val="{00000001-48A0-4984-9266-534AD53CE465}"/>
            </c:ext>
          </c:extLst>
        </c:ser>
        <c:dLbls>
          <c:showLegendKey val="0"/>
          <c:showVal val="0"/>
          <c:showCatName val="0"/>
          <c:showSerName val="0"/>
          <c:showPercent val="0"/>
          <c:showBubbleSize val="0"/>
        </c:dLbls>
        <c:gapWidth val="61"/>
        <c:overlap val="100"/>
        <c:axId val="409882056"/>
        <c:axId val="409882440"/>
      </c:barChart>
      <c:catAx>
        <c:axId val="409882056"/>
        <c:scaling>
          <c:orientation val="minMax"/>
        </c:scaling>
        <c:delete val="1"/>
        <c:axPos val="l"/>
        <c:majorTickMark val="out"/>
        <c:minorTickMark val="none"/>
        <c:tickLblPos val="nextTo"/>
        <c:crossAx val="409882440"/>
        <c:crosses val="autoZero"/>
        <c:auto val="1"/>
        <c:lblAlgn val="ctr"/>
        <c:lblOffset val="100"/>
        <c:noMultiLvlLbl val="0"/>
      </c:catAx>
      <c:valAx>
        <c:axId val="409882440"/>
        <c:scaling>
          <c:orientation val="minMax"/>
          <c:max val="100000"/>
          <c:min val="0"/>
        </c:scaling>
        <c:delete val="1"/>
        <c:axPos val="b"/>
        <c:numFmt formatCode="#,##0_ " sourceLinked="1"/>
        <c:majorTickMark val="out"/>
        <c:minorTickMark val="none"/>
        <c:tickLblPos val="nextTo"/>
        <c:crossAx val="409882056"/>
        <c:crosses val="autoZero"/>
        <c:crossBetween val="between"/>
      </c:valAx>
    </c:plotArea>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8824879360350258"/>
          <c:w val="0.96766493746220683"/>
          <c:h val="0.8059722222222222"/>
        </c:manualLayout>
      </c:layout>
      <c:barChart>
        <c:barDir val="bar"/>
        <c:grouping val="stacked"/>
        <c:varyColors val="0"/>
        <c:ser>
          <c:idx val="2"/>
          <c:order val="0"/>
          <c:tx>
            <c:strRef>
              <c:f>Sheet1!$D$4</c:f>
              <c:strCache>
                <c:ptCount val="1"/>
                <c:pt idx="0">
                  <c:v>その他</c:v>
                </c:pt>
              </c:strCache>
            </c:strRef>
          </c:tx>
          <c:spPr>
            <a:noFill/>
            <a:ln>
              <a:solidFill>
                <a:schemeClr val="tx1"/>
              </a:solidFill>
            </a:ln>
          </c:spPr>
          <c:invertIfNegative val="0"/>
          <c:dPt>
            <c:idx val="0"/>
            <c:invertIfNegative val="0"/>
            <c:bubble3D val="0"/>
            <c:spPr>
              <a:solidFill>
                <a:schemeClr val="bg1">
                  <a:lumMod val="85000"/>
                </a:schemeClr>
              </a:solidFill>
              <a:ln>
                <a:solidFill>
                  <a:schemeClr val="tx1"/>
                </a:solidFill>
              </a:ln>
            </c:spPr>
            <c:extLst>
              <c:ext xmlns:c16="http://schemas.microsoft.com/office/drawing/2014/chart" uri="{C3380CC4-5D6E-409C-BE32-E72D297353CC}">
                <c16:uniqueId val="{00000001-953C-4097-9A0B-0055792B41E5}"/>
              </c:ext>
            </c:extLst>
          </c:dPt>
          <c:val>
            <c:numRef>
              <c:f>Sheet1!$D$5</c:f>
              <c:numCache>
                <c:formatCode>#,##0_ </c:formatCode>
                <c:ptCount val="1"/>
                <c:pt idx="0">
                  <c:v>25058</c:v>
                </c:pt>
              </c:numCache>
            </c:numRef>
          </c:val>
          <c:extLst>
            <c:ext xmlns:c16="http://schemas.microsoft.com/office/drawing/2014/chart" uri="{C3380CC4-5D6E-409C-BE32-E72D297353CC}">
              <c16:uniqueId val="{00000002-953C-4097-9A0B-0055792B41E5}"/>
            </c:ext>
          </c:extLst>
        </c:ser>
        <c:ser>
          <c:idx val="1"/>
          <c:order val="1"/>
          <c:tx>
            <c:strRef>
              <c:f>Sheet1!$C$4</c:f>
              <c:strCache>
                <c:ptCount val="1"/>
                <c:pt idx="0">
                  <c:v>交付税</c:v>
                </c:pt>
              </c:strCache>
            </c:strRef>
          </c:tx>
          <c:spPr>
            <a:solidFill>
              <a:schemeClr val="bg1">
                <a:lumMod val="65000"/>
              </a:schemeClr>
            </a:solidFill>
            <a:ln>
              <a:solidFill>
                <a:schemeClr val="tx1"/>
              </a:solidFill>
            </a:ln>
          </c:spPr>
          <c:invertIfNegative val="0"/>
          <c:val>
            <c:numRef>
              <c:f>Sheet1!$C$5</c:f>
              <c:numCache>
                <c:formatCode>#,##0_ </c:formatCode>
                <c:ptCount val="1"/>
                <c:pt idx="0">
                  <c:v>15275</c:v>
                </c:pt>
              </c:numCache>
            </c:numRef>
          </c:val>
          <c:extLst>
            <c:ext xmlns:c16="http://schemas.microsoft.com/office/drawing/2014/chart" uri="{C3380CC4-5D6E-409C-BE32-E72D297353CC}">
              <c16:uniqueId val="{00000003-953C-4097-9A0B-0055792B41E5}"/>
            </c:ext>
          </c:extLst>
        </c:ser>
        <c:ser>
          <c:idx val="0"/>
          <c:order val="2"/>
          <c:tx>
            <c:strRef>
              <c:f>Sheet1!$B$4</c:f>
              <c:strCache>
                <c:ptCount val="1"/>
                <c:pt idx="0">
                  <c:v>社会保障</c:v>
                </c:pt>
              </c:strCache>
            </c:strRef>
          </c:tx>
          <c:spPr>
            <a:solidFill>
              <a:srgbClr val="00B050"/>
            </a:solidFill>
            <a:ln>
              <a:solidFill>
                <a:schemeClr val="tx1"/>
              </a:solidFill>
            </a:ln>
          </c:spPr>
          <c:invertIfNegative val="0"/>
          <c:val>
            <c:numRef>
              <c:f>Sheet1!$B$5</c:f>
              <c:numCache>
                <c:formatCode>#,##0_ </c:formatCode>
                <c:ptCount val="1"/>
                <c:pt idx="0">
                  <c:v>11615</c:v>
                </c:pt>
              </c:numCache>
            </c:numRef>
          </c:val>
          <c:extLst>
            <c:ext xmlns:c16="http://schemas.microsoft.com/office/drawing/2014/chart" uri="{C3380CC4-5D6E-409C-BE32-E72D297353CC}">
              <c16:uniqueId val="{00000004-953C-4097-9A0B-0055792B41E5}"/>
            </c:ext>
          </c:extLst>
        </c:ser>
        <c:ser>
          <c:idx val="3"/>
          <c:order val="3"/>
          <c:tx>
            <c:strRef>
              <c:f>Sheet1!$E$4</c:f>
              <c:strCache>
                <c:ptCount val="1"/>
                <c:pt idx="0">
                  <c:v>国債費</c:v>
                </c:pt>
              </c:strCache>
            </c:strRef>
          </c:tx>
          <c:spPr>
            <a:solidFill>
              <a:srgbClr val="FF0000"/>
            </a:solidFill>
            <a:ln>
              <a:solidFill>
                <a:schemeClr val="tx1"/>
              </a:solidFill>
            </a:ln>
          </c:spPr>
          <c:invertIfNegative val="0"/>
          <c:val>
            <c:numRef>
              <c:f>Sheet1!$E$5</c:f>
              <c:numCache>
                <c:formatCode>#,##0_ </c:formatCode>
                <c:ptCount val="1"/>
                <c:pt idx="0">
                  <c:v>14289</c:v>
                </c:pt>
              </c:numCache>
            </c:numRef>
          </c:val>
          <c:extLst>
            <c:ext xmlns:c16="http://schemas.microsoft.com/office/drawing/2014/chart" uri="{C3380CC4-5D6E-409C-BE32-E72D297353CC}">
              <c16:uniqueId val="{00000005-953C-4097-9A0B-0055792B41E5}"/>
            </c:ext>
          </c:extLst>
        </c:ser>
        <c:dLbls>
          <c:showLegendKey val="0"/>
          <c:showVal val="0"/>
          <c:showCatName val="0"/>
          <c:showSerName val="0"/>
          <c:showPercent val="0"/>
          <c:showBubbleSize val="0"/>
        </c:dLbls>
        <c:gapWidth val="61"/>
        <c:overlap val="100"/>
        <c:axId val="409928360"/>
        <c:axId val="409928744"/>
      </c:barChart>
      <c:catAx>
        <c:axId val="409928360"/>
        <c:scaling>
          <c:orientation val="minMax"/>
        </c:scaling>
        <c:delete val="1"/>
        <c:axPos val="l"/>
        <c:majorTickMark val="out"/>
        <c:minorTickMark val="none"/>
        <c:tickLblPos val="nextTo"/>
        <c:crossAx val="409928744"/>
        <c:crosses val="autoZero"/>
        <c:auto val="1"/>
        <c:lblAlgn val="ctr"/>
        <c:lblOffset val="100"/>
        <c:noMultiLvlLbl val="0"/>
      </c:catAx>
      <c:valAx>
        <c:axId val="409928744"/>
        <c:scaling>
          <c:orientation val="minMax"/>
          <c:max val="100000"/>
          <c:min val="0"/>
        </c:scaling>
        <c:delete val="1"/>
        <c:axPos val="b"/>
        <c:numFmt formatCode="#,##0_ " sourceLinked="1"/>
        <c:majorTickMark val="out"/>
        <c:minorTickMark val="none"/>
        <c:tickLblPos val="nextTo"/>
        <c:crossAx val="409928360"/>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16466569646683E-3"/>
          <c:y val="0.19968515411636753"/>
          <c:w val="0.93888888888888888"/>
          <c:h val="0.79763650150209642"/>
        </c:manualLayout>
      </c:layout>
      <c:barChart>
        <c:barDir val="bar"/>
        <c:grouping val="stacked"/>
        <c:varyColors val="0"/>
        <c:ser>
          <c:idx val="0"/>
          <c:order val="0"/>
          <c:spPr>
            <a:solidFill>
              <a:srgbClr val="0070C0"/>
            </a:solidFill>
            <a:ln>
              <a:noFill/>
            </a:ln>
            <a:effectLst/>
          </c:spPr>
          <c:invertIfNegative val="0"/>
          <c:val>
            <c:numRef>
              <c:f>Sheet1!$B$9</c:f>
              <c:numCache>
                <c:formatCode>General</c:formatCode>
                <c:ptCount val="1"/>
                <c:pt idx="0">
                  <c:v>92.7</c:v>
                </c:pt>
              </c:numCache>
            </c:numRef>
          </c:val>
          <c:extLst>
            <c:ext xmlns:c16="http://schemas.microsoft.com/office/drawing/2014/chart" uri="{C3380CC4-5D6E-409C-BE32-E72D297353CC}">
              <c16:uniqueId val="{00000000-6819-468D-AAFE-192816EED266}"/>
            </c:ext>
          </c:extLst>
        </c:ser>
        <c:ser>
          <c:idx val="1"/>
          <c:order val="1"/>
          <c:spPr>
            <a:solidFill>
              <a:schemeClr val="bg1"/>
            </a:solidFill>
            <a:ln>
              <a:solidFill>
                <a:srgbClr val="FF0066"/>
              </a:solidFill>
              <a:prstDash val="dashDot"/>
            </a:ln>
            <a:effectLst/>
          </c:spPr>
          <c:invertIfNegative val="0"/>
          <c:val>
            <c:numRef>
              <c:f>Sheet1!$B$10</c:f>
              <c:numCache>
                <c:formatCode>General</c:formatCode>
                <c:ptCount val="1"/>
                <c:pt idx="0">
                  <c:v>29.6</c:v>
                </c:pt>
              </c:numCache>
            </c:numRef>
          </c:val>
          <c:extLst>
            <c:ext xmlns:c16="http://schemas.microsoft.com/office/drawing/2014/chart" uri="{C3380CC4-5D6E-409C-BE32-E72D297353CC}">
              <c16:uniqueId val="{00000001-6819-468D-AAFE-192816EED266}"/>
            </c:ext>
          </c:extLst>
        </c:ser>
        <c:dLbls>
          <c:showLegendKey val="0"/>
          <c:showVal val="0"/>
          <c:showCatName val="0"/>
          <c:showSerName val="0"/>
          <c:showPercent val="0"/>
          <c:showBubbleSize val="0"/>
        </c:dLbls>
        <c:gapWidth val="150"/>
        <c:overlap val="100"/>
        <c:axId val="407683872"/>
        <c:axId val="407683088"/>
      </c:barChart>
      <c:catAx>
        <c:axId val="407683872"/>
        <c:scaling>
          <c:orientation val="minMax"/>
        </c:scaling>
        <c:delete val="1"/>
        <c:axPos val="l"/>
        <c:numFmt formatCode="General" sourceLinked="1"/>
        <c:majorTickMark val="none"/>
        <c:minorTickMark val="none"/>
        <c:tickLblPos val="nextTo"/>
        <c:crossAx val="407683088"/>
        <c:crosses val="autoZero"/>
        <c:auto val="1"/>
        <c:lblAlgn val="ctr"/>
        <c:lblOffset val="100"/>
        <c:noMultiLvlLbl val="0"/>
      </c:catAx>
      <c:valAx>
        <c:axId val="407683088"/>
        <c:scaling>
          <c:orientation val="minMax"/>
        </c:scaling>
        <c:delete val="1"/>
        <c:axPos val="b"/>
        <c:numFmt formatCode="General" sourceLinked="1"/>
        <c:majorTickMark val="none"/>
        <c:minorTickMark val="none"/>
        <c:tickLblPos val="nextTo"/>
        <c:crossAx val="40768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7736075915895"/>
          <c:y val="0"/>
          <c:w val="0.7128222601312687"/>
          <c:h val="0.9842052043736208"/>
        </c:manualLayout>
      </c:layout>
      <c:pieChart>
        <c:varyColors val="1"/>
        <c:ser>
          <c:idx val="0"/>
          <c:order val="0"/>
          <c:spPr>
            <a:ln w="6350">
              <a:solidFill>
                <a:schemeClr val="bg1"/>
              </a:solidFill>
            </a:ln>
          </c:spPr>
          <c:dPt>
            <c:idx val="0"/>
            <c:bubble3D val="0"/>
            <c:spPr>
              <a:solidFill>
                <a:srgbClr val="F89200"/>
              </a:solidFill>
              <a:ln w="6350">
                <a:solidFill>
                  <a:schemeClr val="bg1"/>
                </a:solidFill>
              </a:ln>
              <a:effectLst/>
            </c:spPr>
            <c:extLst>
              <c:ext xmlns:c16="http://schemas.microsoft.com/office/drawing/2014/chart" uri="{C3380CC4-5D6E-409C-BE32-E72D297353CC}">
                <c16:uniqueId val="{00000001-594E-447B-97ED-ED6152F0F6E7}"/>
              </c:ext>
            </c:extLst>
          </c:dPt>
          <c:dPt>
            <c:idx val="1"/>
            <c:bubble3D val="0"/>
            <c:spPr>
              <a:solidFill>
                <a:srgbClr val="FFD392"/>
              </a:solidFill>
              <a:ln w="6350">
                <a:solidFill>
                  <a:schemeClr val="bg1"/>
                </a:solidFill>
              </a:ln>
              <a:effectLst/>
            </c:spPr>
            <c:extLst>
              <c:ext xmlns:c16="http://schemas.microsoft.com/office/drawing/2014/chart" uri="{C3380CC4-5D6E-409C-BE32-E72D297353CC}">
                <c16:uniqueId val="{00000003-594E-447B-97ED-ED6152F0F6E7}"/>
              </c:ext>
            </c:extLst>
          </c:dPt>
          <c:dPt>
            <c:idx val="2"/>
            <c:bubble3D val="0"/>
            <c:spPr>
              <a:solidFill>
                <a:srgbClr val="FFB54A"/>
              </a:solidFill>
              <a:ln w="6350">
                <a:solidFill>
                  <a:schemeClr val="bg1"/>
                </a:solidFill>
              </a:ln>
              <a:effectLst/>
            </c:spPr>
            <c:extLst>
              <c:ext xmlns:c16="http://schemas.microsoft.com/office/drawing/2014/chart" uri="{C3380CC4-5D6E-409C-BE32-E72D297353CC}">
                <c16:uniqueId val="{00000005-594E-447B-97ED-ED6152F0F6E7}"/>
              </c:ext>
            </c:extLst>
          </c:dPt>
          <c:dPt>
            <c:idx val="3"/>
            <c:bubble3D val="0"/>
            <c:spPr>
              <a:solidFill>
                <a:srgbClr val="FFE2B7"/>
              </a:solidFill>
              <a:ln w="6350">
                <a:solidFill>
                  <a:schemeClr val="bg1"/>
                </a:solidFill>
              </a:ln>
              <a:effectLst/>
            </c:spPr>
            <c:extLst>
              <c:ext xmlns:c16="http://schemas.microsoft.com/office/drawing/2014/chart" uri="{C3380CC4-5D6E-409C-BE32-E72D297353CC}">
                <c16:uniqueId val="{00000007-594E-447B-97ED-ED6152F0F6E7}"/>
              </c:ext>
            </c:extLst>
          </c:dPt>
          <c:dPt>
            <c:idx val="4"/>
            <c:bubble3D val="0"/>
            <c:spPr>
              <a:solidFill>
                <a:srgbClr val="79BEFF"/>
              </a:solidFill>
              <a:ln w="6350">
                <a:solidFill>
                  <a:schemeClr val="bg1"/>
                </a:solidFill>
              </a:ln>
              <a:effectLst/>
            </c:spPr>
            <c:extLst>
              <c:ext xmlns:c16="http://schemas.microsoft.com/office/drawing/2014/chart" uri="{C3380CC4-5D6E-409C-BE32-E72D297353CC}">
                <c16:uniqueId val="{00000009-594E-447B-97ED-ED6152F0F6E7}"/>
              </c:ext>
            </c:extLst>
          </c:dPt>
          <c:dPt>
            <c:idx val="5"/>
            <c:bubble3D val="0"/>
            <c:spPr>
              <a:solidFill>
                <a:srgbClr val="359EFF"/>
              </a:solidFill>
              <a:ln w="6350">
                <a:solidFill>
                  <a:schemeClr val="bg1"/>
                </a:solidFill>
              </a:ln>
              <a:effectLst/>
            </c:spPr>
            <c:extLst>
              <c:ext xmlns:c16="http://schemas.microsoft.com/office/drawing/2014/chart" uri="{C3380CC4-5D6E-409C-BE32-E72D297353CC}">
                <c16:uniqueId val="{0000000B-594E-447B-97ED-ED6152F0F6E7}"/>
              </c:ext>
            </c:extLst>
          </c:dPt>
          <c:dPt>
            <c:idx val="6"/>
            <c:bubble3D val="0"/>
            <c:spPr>
              <a:solidFill>
                <a:srgbClr val="005AAC"/>
              </a:solidFill>
              <a:ln w="6350">
                <a:solidFill>
                  <a:schemeClr val="bg1"/>
                </a:solidFill>
              </a:ln>
              <a:effectLst/>
            </c:spPr>
            <c:extLst>
              <c:ext xmlns:c16="http://schemas.microsoft.com/office/drawing/2014/chart" uri="{C3380CC4-5D6E-409C-BE32-E72D297353CC}">
                <c16:uniqueId val="{0000000D-594E-447B-97ED-ED6152F0F6E7}"/>
              </c:ext>
            </c:extLst>
          </c:dPt>
          <c:dPt>
            <c:idx val="7"/>
            <c:bubble3D val="0"/>
            <c:spPr>
              <a:solidFill>
                <a:schemeClr val="accent3">
                  <a:lumMod val="20000"/>
                  <a:lumOff val="80000"/>
                </a:schemeClr>
              </a:solidFill>
              <a:ln w="6350">
                <a:solidFill>
                  <a:schemeClr val="bg1"/>
                </a:solidFill>
              </a:ln>
              <a:effectLst/>
            </c:spPr>
            <c:extLst>
              <c:ext xmlns:c16="http://schemas.microsoft.com/office/drawing/2014/chart" uri="{C3380CC4-5D6E-409C-BE32-E72D297353CC}">
                <c16:uniqueId val="{0000000F-594E-447B-97ED-ED6152F0F6E7}"/>
              </c:ext>
            </c:extLst>
          </c:dPt>
          <c:dPt>
            <c:idx val="8"/>
            <c:bubble3D val="0"/>
            <c:spPr>
              <a:solidFill>
                <a:schemeClr val="accent3">
                  <a:lumMod val="60000"/>
                </a:schemeClr>
              </a:solidFill>
              <a:ln w="6350">
                <a:solidFill>
                  <a:schemeClr val="bg1"/>
                </a:solidFill>
              </a:ln>
              <a:effectLst/>
            </c:spPr>
            <c:extLst>
              <c:ext xmlns:c16="http://schemas.microsoft.com/office/drawing/2014/chart" uri="{C3380CC4-5D6E-409C-BE32-E72D297353CC}">
                <c16:uniqueId val="{00000011-594E-447B-97ED-ED6152F0F6E7}"/>
              </c:ext>
            </c:extLst>
          </c:dPt>
          <c:dLbls>
            <c:dLbl>
              <c:idx val="0"/>
              <c:delete val="1"/>
              <c:extLst>
                <c:ext xmlns:c15="http://schemas.microsoft.com/office/drawing/2012/chart" uri="{CE6537A1-D6FC-4f65-9D91-7224C49458BB}"/>
                <c:ext xmlns:c16="http://schemas.microsoft.com/office/drawing/2014/chart" uri="{C3380CC4-5D6E-409C-BE32-E72D297353CC}">
                  <c16:uniqueId val="{00000001-594E-447B-97ED-ED6152F0F6E7}"/>
                </c:ext>
              </c:extLst>
            </c:dLbl>
            <c:dLbl>
              <c:idx val="1"/>
              <c:delete val="1"/>
              <c:extLst>
                <c:ext xmlns:c15="http://schemas.microsoft.com/office/drawing/2012/chart" uri="{CE6537A1-D6FC-4f65-9D91-7224C49458BB}">
                  <c15:layout>
                    <c:manualLayout>
                      <c:w val="0.14967385162020733"/>
                      <c:h val="0.21412110040305951"/>
                    </c:manualLayout>
                  </c15:layout>
                </c:ext>
                <c:ext xmlns:c16="http://schemas.microsoft.com/office/drawing/2014/chart" uri="{C3380CC4-5D6E-409C-BE32-E72D297353CC}">
                  <c16:uniqueId val="{00000003-594E-447B-97ED-ED6152F0F6E7}"/>
                </c:ext>
              </c:extLst>
            </c:dLbl>
            <c:dLbl>
              <c:idx val="2"/>
              <c:delete val="1"/>
              <c:extLst>
                <c:ext xmlns:c15="http://schemas.microsoft.com/office/drawing/2012/chart" uri="{CE6537A1-D6FC-4f65-9D91-7224C49458BB}">
                  <c15:layout>
                    <c:manualLayout>
                      <c:w val="0.26285783309915567"/>
                      <c:h val="0.16512054309426105"/>
                    </c:manualLayout>
                  </c15:layout>
                </c:ext>
                <c:ext xmlns:c16="http://schemas.microsoft.com/office/drawing/2014/chart" uri="{C3380CC4-5D6E-409C-BE32-E72D297353CC}">
                  <c16:uniqueId val="{00000005-594E-447B-97ED-ED6152F0F6E7}"/>
                </c:ext>
              </c:extLst>
            </c:dLbl>
            <c:dLbl>
              <c:idx val="3"/>
              <c:delete val="1"/>
              <c:extLst>
                <c:ext xmlns:c15="http://schemas.microsoft.com/office/drawing/2012/chart" uri="{CE6537A1-D6FC-4f65-9D91-7224C49458BB}">
                  <c15:layout>
                    <c:manualLayout>
                      <c:w val="0.18134160798931251"/>
                      <c:h val="0.16783281516166115"/>
                    </c:manualLayout>
                  </c15:layout>
                </c:ext>
                <c:ext xmlns:c16="http://schemas.microsoft.com/office/drawing/2014/chart" uri="{C3380CC4-5D6E-409C-BE32-E72D297353CC}">
                  <c16:uniqueId val="{00000007-594E-447B-97ED-ED6152F0F6E7}"/>
                </c:ext>
              </c:extLst>
            </c:dLbl>
            <c:dLbl>
              <c:idx val="4"/>
              <c:delete val="1"/>
              <c:extLst>
                <c:ext xmlns:c15="http://schemas.microsoft.com/office/drawing/2012/chart" uri="{CE6537A1-D6FC-4f65-9D91-7224C49458BB}">
                  <c15:layout>
                    <c:manualLayout>
                      <c:w val="0.28177551083199714"/>
                      <c:h val="0.21727231914340139"/>
                    </c:manualLayout>
                  </c15:layout>
                </c:ext>
                <c:ext xmlns:c16="http://schemas.microsoft.com/office/drawing/2014/chart" uri="{C3380CC4-5D6E-409C-BE32-E72D297353CC}">
                  <c16:uniqueId val="{00000009-594E-447B-97ED-ED6152F0F6E7}"/>
                </c:ext>
              </c:extLst>
            </c:dLbl>
            <c:dLbl>
              <c:idx val="5"/>
              <c:delete val="1"/>
              <c:extLst>
                <c:ext xmlns:c15="http://schemas.microsoft.com/office/drawing/2012/chart" uri="{CE6537A1-D6FC-4f65-9D91-7224C49458BB}">
                  <c15:layout>
                    <c:manualLayout>
                      <c:w val="0.24189300947697226"/>
                      <c:h val="0.1788718064282209"/>
                    </c:manualLayout>
                  </c15:layout>
                </c:ext>
                <c:ext xmlns:c16="http://schemas.microsoft.com/office/drawing/2014/chart" uri="{C3380CC4-5D6E-409C-BE32-E72D297353CC}">
                  <c16:uniqueId val="{0000000B-594E-447B-97ED-ED6152F0F6E7}"/>
                </c:ext>
              </c:extLst>
            </c:dLbl>
            <c:dLbl>
              <c:idx val="6"/>
              <c:delete val="1"/>
              <c:extLst>
                <c:ext xmlns:c15="http://schemas.microsoft.com/office/drawing/2012/chart" uri="{CE6537A1-D6FC-4f65-9D91-7224C49458BB}"/>
                <c:ext xmlns:c16="http://schemas.microsoft.com/office/drawing/2014/chart" uri="{C3380CC4-5D6E-409C-BE32-E72D297353CC}">
                  <c16:uniqueId val="{0000000D-594E-447B-97ED-ED6152F0F6E7}"/>
                </c:ext>
              </c:extLst>
            </c:dLbl>
            <c:dLbl>
              <c:idx val="7"/>
              <c:delete val="1"/>
              <c:extLst>
                <c:ext xmlns:c15="http://schemas.microsoft.com/office/drawing/2012/chart" uri="{CE6537A1-D6FC-4f65-9D91-7224C49458BB}"/>
                <c:ext xmlns:c16="http://schemas.microsoft.com/office/drawing/2014/chart" uri="{C3380CC4-5D6E-409C-BE32-E72D297353CC}">
                  <c16:uniqueId val="{0000000F-594E-447B-97ED-ED6152F0F6E7}"/>
                </c:ext>
              </c:extLst>
            </c:dLbl>
            <c:dLbl>
              <c:idx val="8"/>
              <c:layout>
                <c:manualLayout>
                  <c:x val="-0.15056181017390463"/>
                  <c:y val="1.3799315575678652E-2"/>
                </c:manualLayout>
              </c:layout>
              <c:tx>
                <c:rich>
                  <a:bodyPr/>
                  <a:lstStyle/>
                  <a:p>
                    <a:fld id="{7B41AE1E-09E3-4FF8-9847-3B6908F5D4C5}" type="CELLRANGE">
                      <a:rPr lang="zh-TW" altLang="en-US" smtClean="0"/>
                      <a:pPr/>
                      <a:t>[CELLRANGE]</a:t>
                    </a:fld>
                    <a:endParaRPr lang="zh-TW" altLang="en-US" dirty="0"/>
                  </a:p>
                  <a:p>
                    <a:r>
                      <a:rPr lang="en-US" altLang="zh-TW" baseline="0" dirty="0"/>
                      <a:t>658</a:t>
                    </a:r>
                    <a:r>
                      <a:rPr lang="zh-TW" altLang="en-US" baseline="0" dirty="0"/>
                      <a:t>億円（</a:t>
                    </a:r>
                    <a:fld id="{96C4AF1C-97EC-466D-B83E-DDEA1BD4798E}"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594E-447B-97ED-ED6152F0F6E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Sheet1!$B$2:$B$10</c:f>
              <c:numCache>
                <c:formatCode>General</c:formatCode>
                <c:ptCount val="9"/>
                <c:pt idx="0">
                  <c:v>1006</c:v>
                </c:pt>
                <c:pt idx="1">
                  <c:v>933</c:v>
                </c:pt>
                <c:pt idx="2">
                  <c:v>560</c:v>
                </c:pt>
                <c:pt idx="3">
                  <c:v>409</c:v>
                </c:pt>
                <c:pt idx="4">
                  <c:v>1969</c:v>
                </c:pt>
                <c:pt idx="5">
                  <c:v>834</c:v>
                </c:pt>
                <c:pt idx="6">
                  <c:v>524</c:v>
                </c:pt>
                <c:pt idx="7">
                  <c:v>263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歳入</c:v>
                      </c:pt>
                    </c:strCache>
                  </c:strRef>
                </c15:tx>
              </c15:filteredSeriesTitle>
            </c:ext>
            <c:ext xmlns:c15="http://schemas.microsoft.com/office/drawing/2012/chart" uri="{02D57815-91ED-43cb-92C2-25804820EDAC}">
              <c15:filteredCategoryTitle>
                <c15:cat>
                  <c:strRef>
                    <c:extLst>
                      <c:ext uri="{02D57815-91ED-43cb-92C2-25804820EDAC}">
                        <c15:formulaRef>
                          <c15:sqref>Sheet1!$A$2:$A$10</c15:sqref>
                        </c15:formulaRef>
                      </c:ext>
                    </c:extLst>
                    <c:strCache>
                      <c:ptCount val="8"/>
                      <c:pt idx="0">
                        <c:v>県税</c:v>
                      </c:pt>
                      <c:pt idx="1">
                        <c:v>諸収入</c:v>
                      </c:pt>
                      <c:pt idx="2">
                        <c:v>地方消費税清算金</c:v>
                      </c:pt>
                      <c:pt idx="3">
                        <c:v>繰入金等</c:v>
                      </c:pt>
                      <c:pt idx="4">
                        <c:v>地方交付税交付金</c:v>
                      </c:pt>
                      <c:pt idx="5">
                        <c:v>国庫支出金</c:v>
                      </c:pt>
                      <c:pt idx="6">
                        <c:v>県債</c:v>
                      </c:pt>
                      <c:pt idx="7">
                        <c:v>地方譲与税等</c:v>
                      </c:pt>
                    </c:strCache>
                  </c:strRef>
                </c15:cat>
              </c15:filteredCategoryTitle>
            </c:ext>
            <c:ext xmlns:c15="http://schemas.microsoft.com/office/drawing/2012/chart" uri="{02D57815-91ED-43cb-92C2-25804820EDAC}">
              <c15:datalabelsRange>
                <c15:f>Sheet1!$A$2:$A$10</c15:f>
                <c15:dlblRangeCache>
                  <c:ptCount val="9"/>
                  <c:pt idx="0">
                    <c:v>県税</c:v>
                  </c:pt>
                  <c:pt idx="1">
                    <c:v>諸収入</c:v>
                  </c:pt>
                  <c:pt idx="2">
                    <c:v>地方消費税清算金</c:v>
                  </c:pt>
                  <c:pt idx="3">
                    <c:v>繰入金等</c:v>
                  </c:pt>
                  <c:pt idx="4">
                    <c:v>地方交付税交付金</c:v>
                  </c:pt>
                  <c:pt idx="5">
                    <c:v>国庫支出金</c:v>
                  </c:pt>
                  <c:pt idx="6">
                    <c:v>県債</c:v>
                  </c:pt>
                  <c:pt idx="7">
                    <c:v>地方譲与税等</c:v>
                  </c:pt>
                </c15:dlblRangeCache>
              </c15:datalabelsRange>
            </c:ext>
            <c:ext xmlns:c16="http://schemas.microsoft.com/office/drawing/2014/chart" uri="{C3380CC4-5D6E-409C-BE32-E72D297353CC}">
              <c16:uniqueId val="{00000012-594E-447B-97ED-ED6152F0F6E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0.248</cdr:x>
      <cdr:y>0.37755</cdr:y>
    </cdr:from>
    <cdr:to>
      <cdr:x>0.45385</cdr:x>
      <cdr:y>0.60432</cdr:y>
    </cdr:to>
    <cdr:sp macro="" textlink="">
      <cdr:nvSpPr>
        <cdr:cNvPr id="3" name="正方形/長方形 2"/>
        <cdr:cNvSpPr/>
      </cdr:nvSpPr>
      <cdr:spPr>
        <a:xfrm xmlns:a="http://schemas.openxmlformats.org/drawingml/2006/main">
          <a:off x="1857530" y="2490857"/>
          <a:ext cx="1541826" cy="14960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公債金</a:t>
          </a:r>
          <a:endParaRPr lang="en-US" altLang="ja-JP"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29.6</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24.2</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0.50286</cdr:x>
      <cdr:y>0.36744</cdr:y>
    </cdr:from>
    <cdr:to>
      <cdr:x>0.70467</cdr:x>
      <cdr:y>0.59421</cdr:y>
    </cdr:to>
    <cdr:sp macro="" textlink="">
      <cdr:nvSpPr>
        <cdr:cNvPr id="4" name="正方形/長方形 3"/>
        <cdr:cNvSpPr/>
      </cdr:nvSpPr>
      <cdr:spPr>
        <a:xfrm xmlns:a="http://schemas.openxmlformats.org/drawingml/2006/main">
          <a:off x="3766468" y="2424153"/>
          <a:ext cx="1511565" cy="14960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所得税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25.3</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20.7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0.56387</cdr:x>
      <cdr:y>0.57213</cdr:y>
    </cdr:from>
    <cdr:to>
      <cdr:x>0.76165</cdr:x>
      <cdr:y>0.79071</cdr:y>
    </cdr:to>
    <cdr:sp macro="" textlink="">
      <cdr:nvSpPr>
        <cdr:cNvPr id="5" name="正方形/長方形 4"/>
        <cdr:cNvSpPr/>
      </cdr:nvSpPr>
      <cdr:spPr>
        <a:xfrm xmlns:a="http://schemas.openxmlformats.org/drawingml/2006/main">
          <a:off x="4223410" y="3774542"/>
          <a:ext cx="1481381" cy="1442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法人税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20.7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16.9</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0.43168</cdr:x>
      <cdr:y>0.72857</cdr:y>
    </cdr:from>
    <cdr:to>
      <cdr:x>0.62946</cdr:x>
      <cdr:y>0.95261</cdr:y>
    </cdr:to>
    <cdr:sp macro="" textlink="">
      <cdr:nvSpPr>
        <cdr:cNvPr id="6" name="正方形/長方形 5"/>
        <cdr:cNvSpPr/>
      </cdr:nvSpPr>
      <cdr:spPr>
        <a:xfrm xmlns:a="http://schemas.openxmlformats.org/drawingml/2006/main">
          <a:off x="3233317" y="4806633"/>
          <a:ext cx="1481381" cy="147807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消費税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26.7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21.8</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0.24872</cdr:x>
      <cdr:y>0.71193</cdr:y>
    </cdr:from>
    <cdr:to>
      <cdr:x>0.4687</cdr:x>
      <cdr:y>0.93051</cdr:y>
    </cdr:to>
    <cdr:sp macro="" textlink="">
      <cdr:nvSpPr>
        <cdr:cNvPr id="7" name="正方形/長方形 6"/>
        <cdr:cNvSpPr/>
      </cdr:nvSpPr>
      <cdr:spPr>
        <a:xfrm xmlns:a="http://schemas.openxmlformats.org/drawingml/2006/main">
          <a:off x="1862947" y="4696834"/>
          <a:ext cx="1647661" cy="1442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税・印紙</a:t>
          </a: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110</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9.0</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0.19523</cdr:x>
      <cdr:y>0.61718</cdr:y>
    </cdr:from>
    <cdr:to>
      <cdr:x>0.39099</cdr:x>
      <cdr:y>0.8139</cdr:y>
    </cdr:to>
    <cdr:sp macro="" textlink="">
      <cdr:nvSpPr>
        <cdr:cNvPr id="8" name="正方形/長方形 7"/>
        <cdr:cNvSpPr/>
      </cdr:nvSpPr>
      <cdr:spPr>
        <a:xfrm xmlns:a="http://schemas.openxmlformats.org/drawingml/2006/main">
          <a:off x="1462274" y="4071729"/>
          <a:ext cx="1466251" cy="129783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その他収入</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90</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7.4</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0.31181</cdr:x>
      <cdr:y>0.07104</cdr:y>
    </cdr:from>
    <cdr:to>
      <cdr:x>0.76186</cdr:x>
      <cdr:y>0.20492</cdr:y>
    </cdr:to>
    <cdr:sp macro="" textlink="">
      <cdr:nvSpPr>
        <cdr:cNvPr id="2" name="正方形/長方形 1"/>
        <cdr:cNvSpPr/>
      </cdr:nvSpPr>
      <cdr:spPr>
        <a:xfrm xmlns:a="http://schemas.openxmlformats.org/drawingml/2006/main">
          <a:off x="1471620" y="247660"/>
          <a:ext cx="2124073" cy="46672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0.19726</cdr:x>
      <cdr:y>0</cdr:y>
    </cdr:from>
    <cdr:to>
      <cdr:x>0.78993</cdr:x>
      <cdr:y>0.76394</cdr:y>
    </cdr:to>
    <cdr:sp macro="" textlink="">
      <cdr:nvSpPr>
        <cdr:cNvPr id="3" name="パイ 5">
          <a:extLst xmlns:a="http://schemas.openxmlformats.org/drawingml/2006/main">
            <a:ext uri="{FF2B5EF4-FFF2-40B4-BE49-F238E27FC236}">
              <a16:creationId xmlns:a16="http://schemas.microsoft.com/office/drawing/2014/main" id="{7E54F5D5-2DA9-4256-BCE9-8C5A23E59E81}"/>
            </a:ext>
          </a:extLst>
        </cdr:cNvPr>
        <cdr:cNvSpPr/>
      </cdr:nvSpPr>
      <cdr:spPr>
        <a:xfrm xmlns:a="http://schemas.openxmlformats.org/drawingml/2006/main" rot="15323416">
          <a:off x="1444974" y="-1690025"/>
          <a:ext cx="4379824" cy="4364455"/>
        </a:xfrm>
        <a:prstGeom xmlns:a="http://schemas.openxmlformats.org/drawingml/2006/main" prst="pie">
          <a:avLst>
            <a:gd name="adj1" fmla="val 860650"/>
            <a:gd name="adj2" fmla="val 17082724"/>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182" algn="l" rtl="0" eaLnBrk="0" fontAlgn="base" hangingPunct="0">
            <a:spcBef>
              <a:spcPct val="0"/>
            </a:spcBef>
            <a:spcAft>
              <a:spcPct val="0"/>
            </a:spcAft>
            <a:defRPr kumimoji="1" sz="2400" kern="1200">
              <a:solidFill>
                <a:schemeClr val="lt1"/>
              </a:solidFill>
              <a:latin typeface="+mn-lt"/>
              <a:ea typeface="+mn-ea"/>
              <a:cs typeface="+mn-cs"/>
            </a:defRPr>
          </a:lvl2pPr>
          <a:lvl3pPr marL="914363" algn="l" rtl="0" eaLnBrk="0" fontAlgn="base" hangingPunct="0">
            <a:spcBef>
              <a:spcPct val="0"/>
            </a:spcBef>
            <a:spcAft>
              <a:spcPct val="0"/>
            </a:spcAft>
            <a:defRPr kumimoji="1" sz="2400" kern="1200">
              <a:solidFill>
                <a:schemeClr val="lt1"/>
              </a:solidFill>
              <a:latin typeface="+mn-lt"/>
              <a:ea typeface="+mn-ea"/>
              <a:cs typeface="+mn-cs"/>
            </a:defRPr>
          </a:lvl3pPr>
          <a:lvl4pPr marL="1371545" algn="l" rtl="0" eaLnBrk="0" fontAlgn="base" hangingPunct="0">
            <a:spcBef>
              <a:spcPct val="0"/>
            </a:spcBef>
            <a:spcAft>
              <a:spcPct val="0"/>
            </a:spcAft>
            <a:defRPr kumimoji="1" sz="2400" kern="1200">
              <a:solidFill>
                <a:schemeClr val="lt1"/>
              </a:solidFill>
              <a:latin typeface="+mn-lt"/>
              <a:ea typeface="+mn-ea"/>
              <a:cs typeface="+mn-cs"/>
            </a:defRPr>
          </a:lvl4pPr>
          <a:lvl5pPr marL="1828727" algn="l" rtl="0" eaLnBrk="0" fontAlgn="base" hangingPunct="0">
            <a:spcBef>
              <a:spcPct val="0"/>
            </a:spcBef>
            <a:spcAft>
              <a:spcPct val="0"/>
            </a:spcAft>
            <a:defRPr kumimoji="1" sz="2400" kern="1200">
              <a:solidFill>
                <a:schemeClr val="lt1"/>
              </a:solidFill>
              <a:latin typeface="+mn-lt"/>
              <a:ea typeface="+mn-ea"/>
              <a:cs typeface="+mn-cs"/>
            </a:defRPr>
          </a:lvl5pPr>
          <a:lvl6pPr marL="2285909" algn="l" defTabSz="914363" rtl="0" eaLnBrk="1" latinLnBrk="0" hangingPunct="1">
            <a:defRPr kumimoji="1" sz="2400" kern="1200">
              <a:solidFill>
                <a:schemeClr val="lt1"/>
              </a:solidFill>
              <a:latin typeface="+mn-lt"/>
              <a:ea typeface="+mn-ea"/>
              <a:cs typeface="+mn-cs"/>
            </a:defRPr>
          </a:lvl6pPr>
          <a:lvl7pPr marL="2743090" algn="l" defTabSz="914363" rtl="0" eaLnBrk="1" latinLnBrk="0" hangingPunct="1">
            <a:defRPr kumimoji="1" sz="2400" kern="1200">
              <a:solidFill>
                <a:schemeClr val="lt1"/>
              </a:solidFill>
              <a:latin typeface="+mn-lt"/>
              <a:ea typeface="+mn-ea"/>
              <a:cs typeface="+mn-cs"/>
            </a:defRPr>
          </a:lvl7pPr>
          <a:lvl8pPr marL="3200272" algn="l" defTabSz="914363" rtl="0" eaLnBrk="1" latinLnBrk="0" hangingPunct="1">
            <a:defRPr kumimoji="1" sz="2400" kern="1200">
              <a:solidFill>
                <a:schemeClr val="lt1"/>
              </a:solidFill>
              <a:latin typeface="+mn-lt"/>
              <a:ea typeface="+mn-ea"/>
              <a:cs typeface="+mn-cs"/>
            </a:defRPr>
          </a:lvl8pPr>
          <a:lvl9pPr marL="3657454" algn="l" defTabSz="914363" rtl="0" eaLnBrk="1" latinLnBrk="0" hangingPunct="1">
            <a:defRPr kumimoji="1" sz="2400" kern="12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0.27928</cdr:x>
      <cdr:y>0.36417</cdr:y>
    </cdr:from>
    <cdr:to>
      <cdr:x>0.46496</cdr:x>
      <cdr:y>0.58549</cdr:y>
    </cdr:to>
    <cdr:sp macro="" textlink="">
      <cdr:nvSpPr>
        <cdr:cNvPr id="3" name="正方形/長方形 2"/>
        <cdr:cNvSpPr/>
      </cdr:nvSpPr>
      <cdr:spPr>
        <a:xfrm xmlns:a="http://schemas.openxmlformats.org/drawingml/2006/main">
          <a:off x="2091851" y="2017486"/>
          <a:ext cx="1390752" cy="12260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国債費</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31.3</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25.6</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0.54196</cdr:x>
      <cdr:y>0.76296</cdr:y>
    </cdr:from>
    <cdr:to>
      <cdr:x>0.73156</cdr:x>
      <cdr:y>0.90832</cdr:y>
    </cdr:to>
    <cdr:sp macro="" textlink="">
      <cdr:nvSpPr>
        <cdr:cNvPr id="4" name="正方形/長方形 3"/>
        <cdr:cNvSpPr/>
      </cdr:nvSpPr>
      <cdr:spPr>
        <a:xfrm xmlns:a="http://schemas.openxmlformats.org/drawingml/2006/main">
          <a:off x="4059280" y="4226764"/>
          <a:ext cx="1420112" cy="80528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公共事業</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6.</a:t>
          </a:r>
          <a:r>
            <a:rPr lang="ja-JP" altLang="en-US" sz="1000" dirty="0">
              <a:solidFill>
                <a:schemeClr val="tx1"/>
              </a:solidFill>
              <a:latin typeface="HG丸ｺﾞｼｯｸM-PRO" panose="020F0600000000000000" pitchFamily="50" charset="-128"/>
              <a:ea typeface="HG丸ｺﾞｼｯｸM-PRO" panose="020F0600000000000000" pitchFamily="50" charset="-128"/>
            </a:rPr>
            <a:t>１兆円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5.0</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0.25811</cdr:x>
      <cdr:y>0.61101</cdr:y>
    </cdr:from>
    <cdr:to>
      <cdr:x>0.47325</cdr:x>
      <cdr:y>0.80176</cdr:y>
    </cdr:to>
    <cdr:sp macro="" textlink="">
      <cdr:nvSpPr>
        <cdr:cNvPr id="5" name="正方形/長方形 4"/>
        <cdr:cNvSpPr/>
      </cdr:nvSpPr>
      <cdr:spPr>
        <a:xfrm xmlns:a="http://schemas.openxmlformats.org/drawingml/2006/main">
          <a:off x="1933265" y="3384966"/>
          <a:ext cx="1611408" cy="105674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地方交付税等交付金</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20.9</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17.1</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0.52407</cdr:x>
      <cdr:y>0.38784</cdr:y>
    </cdr:from>
    <cdr:to>
      <cdr:x>0.82189</cdr:x>
      <cdr:y>0.60915</cdr:y>
    </cdr:to>
    <cdr:sp macro="" textlink="">
      <cdr:nvSpPr>
        <cdr:cNvPr id="6" name="正方形/長方形 5"/>
        <cdr:cNvSpPr/>
      </cdr:nvSpPr>
      <cdr:spPr>
        <a:xfrm xmlns:a="http://schemas.openxmlformats.org/drawingml/2006/main">
          <a:off x="3783480" y="2120681"/>
          <a:ext cx="2150030" cy="12101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社会保障</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39.1</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31.9</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0.64357</cdr:x>
      <cdr:y>0.71317</cdr:y>
    </cdr:from>
    <cdr:to>
      <cdr:x>0.82924</cdr:x>
      <cdr:y>0.86932</cdr:y>
    </cdr:to>
    <cdr:sp macro="" textlink="">
      <cdr:nvSpPr>
        <cdr:cNvPr id="8" name="正方形/長方形 7"/>
        <cdr:cNvSpPr/>
      </cdr:nvSpPr>
      <cdr:spPr>
        <a:xfrm xmlns:a="http://schemas.openxmlformats.org/drawingml/2006/main">
          <a:off x="4820387" y="3950944"/>
          <a:ext cx="1390677" cy="86506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防衛費</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9</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7.5</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0.65323</cdr:x>
      <cdr:y>0.90556</cdr:y>
    </cdr:from>
    <cdr:to>
      <cdr:x>0.95601</cdr:x>
      <cdr:y>0.9945</cdr:y>
    </cdr:to>
    <cdr:sp macro="" textlink="">
      <cdr:nvSpPr>
        <cdr:cNvPr id="9" name="正方形/長方形 8"/>
        <cdr:cNvSpPr/>
      </cdr:nvSpPr>
      <cdr:spPr>
        <a:xfrm xmlns:a="http://schemas.openxmlformats.org/drawingml/2006/main">
          <a:off x="4892721" y="5016766"/>
          <a:ext cx="2267820" cy="49272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文教及び科学振興費</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6</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　</a:t>
          </a:r>
          <a:r>
            <a:rPr lang="en-US" altLang="ja-JP" sz="1000" dirty="0">
              <a:solidFill>
                <a:schemeClr val="tx1"/>
              </a:solidFill>
              <a:latin typeface="HG丸ｺﾞｼｯｸM-PRO" panose="020F0600000000000000" pitchFamily="50" charset="-128"/>
              <a:ea typeface="HG丸ｺﾞｼｯｸM-PRO" panose="020F0600000000000000" pitchFamily="50" charset="-128"/>
            </a:rPr>
            <a:t>4.9</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0.35141</cdr:x>
      <cdr:y>0.82251</cdr:y>
    </cdr:from>
    <cdr:to>
      <cdr:x>0.62117</cdr:x>
      <cdr:y>0.93492</cdr:y>
    </cdr:to>
    <cdr:sp macro="" textlink="">
      <cdr:nvSpPr>
        <cdr:cNvPr id="11" name="正方形/長方形 10">
          <a:extLst xmlns:a="http://schemas.openxmlformats.org/drawingml/2006/main">
            <a:ext uri="{FF2B5EF4-FFF2-40B4-BE49-F238E27FC236}">
              <a16:creationId xmlns:a16="http://schemas.microsoft.com/office/drawing/2014/main" id="{D3D1D878-DAEC-48A2-9768-C87F81E48B61}"/>
            </a:ext>
          </a:extLst>
        </cdr:cNvPr>
        <cdr:cNvSpPr/>
      </cdr:nvSpPr>
      <cdr:spPr>
        <a:xfrm xmlns:a="http://schemas.openxmlformats.org/drawingml/2006/main">
          <a:off x="2632102" y="4556640"/>
          <a:ext cx="2020515" cy="62274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その他</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10</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8.1</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0.57735</cdr:x>
      <cdr:y>0.94418</cdr:y>
    </cdr:from>
    <cdr:to>
      <cdr:x>0.73765</cdr:x>
      <cdr:y>0.978</cdr:y>
    </cdr:to>
    <cdr:cxnSp macro="">
      <cdr:nvCxnSpPr>
        <cdr:cNvPr id="10" name="コネクタ: カギ線 9">
          <a:extLst xmlns:a="http://schemas.openxmlformats.org/drawingml/2006/main">
            <a:ext uri="{FF2B5EF4-FFF2-40B4-BE49-F238E27FC236}">
              <a16:creationId xmlns:a16="http://schemas.microsoft.com/office/drawing/2014/main" id="{B5BF230F-1E65-4C5E-A7E9-3F41E021917D}"/>
            </a:ext>
          </a:extLst>
        </cdr:cNvPr>
        <cdr:cNvCxnSpPr/>
      </cdr:nvCxnSpPr>
      <cdr:spPr>
        <a:xfrm xmlns:a="http://schemas.openxmlformats.org/drawingml/2006/main" rot="10800000">
          <a:off x="4324409" y="5230691"/>
          <a:ext cx="1200595" cy="187394"/>
        </a:xfrm>
        <a:prstGeom xmlns:a="http://schemas.openxmlformats.org/drawingml/2006/main" prst="bentConnector3">
          <a:avLst>
            <a:gd name="adj1" fmla="val 50000"/>
          </a:avLst>
        </a:prstGeom>
        <a:ln xmlns:a="http://schemas.openxmlformats.org/drawingml/2006/main" w="38100">
          <a:solidFill>
            <a:srgbClr val="0070C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0.11961</cdr:x>
      <cdr:y>0.2757</cdr:y>
    </cdr:from>
    <cdr:to>
      <cdr:x>0.45955</cdr:x>
      <cdr:y>0.61767</cdr:y>
    </cdr:to>
    <cdr:sp macro="" textlink="">
      <cdr:nvSpPr>
        <cdr:cNvPr id="3" name="正方形/長方形 2"/>
        <cdr:cNvSpPr/>
      </cdr:nvSpPr>
      <cdr:spPr>
        <a:xfrm xmlns:a="http://schemas.openxmlformats.org/drawingml/2006/main">
          <a:off x="1032174" y="438325"/>
          <a:ext cx="2933410" cy="54367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税収などの収入</a:t>
          </a:r>
          <a:r>
            <a:rPr lang="en-US" altLang="ja-JP"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60.6</a:t>
          </a:r>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ja-JP"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0.36955</cdr:x>
      <cdr:y>0.38766</cdr:y>
    </cdr:from>
    <cdr:to>
      <cdr:x>0.5987</cdr:x>
      <cdr:y>0.71324</cdr:y>
    </cdr:to>
    <cdr:sp macro="" textlink="">
      <cdr:nvSpPr>
        <cdr:cNvPr id="2" name="楕円 1">
          <a:extLst xmlns:a="http://schemas.openxmlformats.org/drawingml/2006/main">
            <a:ext uri="{FF2B5EF4-FFF2-40B4-BE49-F238E27FC236}">
              <a16:creationId xmlns:a16="http://schemas.microsoft.com/office/drawing/2014/main" id="{ADBB36D4-EF57-F033-793D-75C141B74542}"/>
            </a:ext>
          </a:extLst>
        </cdr:cNvPr>
        <cdr:cNvSpPr/>
      </cdr:nvSpPr>
      <cdr:spPr bwMode="auto">
        <a:xfrm xmlns:a="http://schemas.openxmlformats.org/drawingml/2006/main">
          <a:off x="2236574" y="1583871"/>
          <a:ext cx="1386874" cy="1330233"/>
        </a:xfrm>
        <a:prstGeom xmlns:a="http://schemas.openxmlformats.org/drawingml/2006/main" prst="ellipse">
          <a:avLst/>
        </a:prstGeom>
        <a:solidFill xmlns:a="http://schemas.openxmlformats.org/drawingml/2006/main">
          <a:schemeClr val="bg1"/>
        </a:solidFill>
        <a:ln xmlns:a="http://schemas.openxmlformats.org/drawingml/2006/main" w="6350" cap="flat" cmpd="sng" algn="ctr">
          <a:noFill/>
          <a:prstDash val="solid"/>
          <a:round/>
          <a:headEnd type="none" w="med" len="med"/>
          <a:tailEnd type="none" w="med" len="med"/>
        </a:ln>
        <a:effectLst xmlns:a="http://schemas.openxmlformats.org/drawingml/2006/main"/>
      </cdr:spPr>
      <cdr:txBody>
        <a:bodyPr xmlns:a="http://schemas.openxmlformats.org/drawingml/2006/main" vert="horz" wrap="none" lIns="0" tIns="45720" rIns="0" bIns="45720" numCol="1" rtlCol="0" anchor="ctr" anchorCtr="0" compatLnSpc="1">
          <a:prstTxWarp prst="textNoShape">
            <a:avLst/>
          </a:prstTxWarp>
        </a:bodyPr>
        <a:lstStyle xmlns:a="http://schemas.openxmlformats.org/drawingml/2006/main">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rPr>
            <a:t>歳　出</a:t>
          </a:r>
          <a:endParaRPr kumimoji="1" lang="en-US" altLang="ja-JP"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en-US" altLang="ja-JP" sz="1600" dirty="0">
              <a:latin typeface="HGPｺﾞｼｯｸE" panose="020B0900000000000000" pitchFamily="50" charset="-128"/>
              <a:ea typeface="HGPｺﾞｼｯｸE" panose="020B0900000000000000" pitchFamily="50" charset="-128"/>
            </a:rPr>
            <a:t>6499</a:t>
          </a:r>
          <a:r>
            <a:rPr lang="ja-JP" altLang="en-US" sz="1600" dirty="0">
              <a:latin typeface="HGPｺﾞｼｯｸE" panose="020B0900000000000000" pitchFamily="50" charset="-128"/>
              <a:ea typeface="HGPｺﾞｼｯｸE" panose="020B0900000000000000" pitchFamily="50" charset="-128"/>
            </a:rPr>
            <a:t>億円</a:t>
          </a:r>
          <a:endParaRPr kumimoji="1" lang="ja-JP" altLang="en-US"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19033" cy="492780"/>
          </a:xfrm>
          <a:prstGeom prst="rect">
            <a:avLst/>
          </a:prstGeom>
        </p:spPr>
        <p:txBody>
          <a:bodyPr vert="horz" lIns="87483" tIns="43743" rIns="87483" bIns="4374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226" y="4"/>
            <a:ext cx="2919033" cy="492780"/>
          </a:xfrm>
          <a:prstGeom prst="rect">
            <a:avLst/>
          </a:prstGeom>
        </p:spPr>
        <p:txBody>
          <a:bodyPr vert="horz" lIns="87483" tIns="43743" rIns="87483" bIns="43743" rtlCol="0"/>
          <a:lstStyle>
            <a:lvl1pPr algn="r">
              <a:defRPr sz="1200"/>
            </a:lvl1pPr>
          </a:lstStyle>
          <a:p>
            <a:fld id="{BF76602F-A9C7-4D17-AA4D-CBF0604797BF}" type="datetimeFigureOut">
              <a:rPr kumimoji="1" lang="ja-JP" altLang="en-US" smtClean="0"/>
              <a:t>2026/5/26</a:t>
            </a:fld>
            <a:endParaRPr kumimoji="1" lang="ja-JP" altLang="en-US"/>
          </a:p>
        </p:txBody>
      </p:sp>
      <p:sp>
        <p:nvSpPr>
          <p:cNvPr id="4" name="フッター プレースホルダー 3"/>
          <p:cNvSpPr>
            <a:spLocks noGrp="1"/>
          </p:cNvSpPr>
          <p:nvPr>
            <p:ph type="ftr" sz="quarter" idx="2"/>
          </p:nvPr>
        </p:nvSpPr>
        <p:spPr>
          <a:xfrm>
            <a:off x="0" y="9372009"/>
            <a:ext cx="2919033" cy="492780"/>
          </a:xfrm>
          <a:prstGeom prst="rect">
            <a:avLst/>
          </a:prstGeom>
        </p:spPr>
        <p:txBody>
          <a:bodyPr vert="horz" lIns="87483" tIns="43743" rIns="87483" bIns="4374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226" y="9372009"/>
            <a:ext cx="2919033" cy="492780"/>
          </a:xfrm>
          <a:prstGeom prst="rect">
            <a:avLst/>
          </a:prstGeom>
        </p:spPr>
        <p:txBody>
          <a:bodyPr vert="horz" lIns="87483" tIns="43743" rIns="87483" bIns="43743" rtlCol="0" anchor="b"/>
          <a:lstStyle>
            <a:lvl1pPr algn="r">
              <a:defRPr sz="1200"/>
            </a:lvl1pPr>
          </a:lstStyle>
          <a:p>
            <a:fld id="{4E984CF3-DDC7-4705-B329-679ED798317C}" type="slidenum">
              <a:rPr kumimoji="1" lang="ja-JP" altLang="en-US" smtClean="0"/>
              <a:t>‹#›</a:t>
            </a:fld>
            <a:endParaRPr kumimoji="1" lang="ja-JP" altLang="en-US"/>
          </a:p>
        </p:txBody>
      </p:sp>
    </p:spTree>
    <p:extLst>
      <p:ext uri="{BB962C8B-B14F-4D97-AF65-F5344CB8AC3E}">
        <p14:creationId xmlns:p14="http://schemas.microsoft.com/office/powerpoint/2010/main" val="3223731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6"/>
            <a:ext cx="2918621" cy="493238"/>
          </a:xfrm>
          <a:prstGeom prst="rect">
            <a:avLst/>
          </a:prstGeom>
        </p:spPr>
        <p:txBody>
          <a:bodyPr vert="horz" lIns="90510" tIns="45254" rIns="90510" bIns="45254" rtlCol="0"/>
          <a:lstStyle>
            <a:lvl1pPr algn="l" defTabSz="942227"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5576" y="6"/>
            <a:ext cx="2918621" cy="493238"/>
          </a:xfrm>
          <a:prstGeom prst="rect">
            <a:avLst/>
          </a:prstGeom>
        </p:spPr>
        <p:txBody>
          <a:bodyPr vert="horz" lIns="90510" tIns="45254" rIns="90510" bIns="45254" rtlCol="0"/>
          <a:lstStyle>
            <a:lvl1pPr algn="r" defTabSz="942227" fontAlgn="auto">
              <a:spcBef>
                <a:spcPts val="0"/>
              </a:spcBef>
              <a:spcAft>
                <a:spcPts val="0"/>
              </a:spcAft>
              <a:defRPr sz="1200">
                <a:latin typeface="+mn-lt"/>
                <a:ea typeface="+mn-ea"/>
              </a:defRPr>
            </a:lvl1pPr>
          </a:lstStyle>
          <a:p>
            <a:pPr>
              <a:defRPr/>
            </a:pPr>
            <a:fld id="{61BB6234-48CD-4E87-A949-EED222CCC256}" type="datetimeFigureOut">
              <a:rPr lang="ja-JP" altLang="en-US"/>
              <a:pPr>
                <a:defRPr/>
              </a:pPr>
              <a:t>2026/5/26</a:t>
            </a:fld>
            <a:endParaRPr lang="ja-JP" altLang="en-US"/>
          </a:p>
        </p:txBody>
      </p:sp>
      <p:sp>
        <p:nvSpPr>
          <p:cNvPr id="4" name="スライド イメージ プレースホルダー 3"/>
          <p:cNvSpPr>
            <a:spLocks noGrp="1" noRot="1" noChangeAspect="1"/>
          </p:cNvSpPr>
          <p:nvPr>
            <p:ph type="sldImg" idx="2"/>
          </p:nvPr>
        </p:nvSpPr>
        <p:spPr>
          <a:xfrm>
            <a:off x="82550" y="741363"/>
            <a:ext cx="6572250" cy="3697287"/>
          </a:xfrm>
          <a:prstGeom prst="rect">
            <a:avLst/>
          </a:prstGeom>
          <a:noFill/>
          <a:ln w="12700">
            <a:solidFill>
              <a:prstClr val="black"/>
            </a:solidFill>
          </a:ln>
        </p:spPr>
        <p:txBody>
          <a:bodyPr vert="horz" lIns="90510" tIns="45254" rIns="90510" bIns="45254" rtlCol="0" anchor="ctr"/>
          <a:lstStyle/>
          <a:p>
            <a:pPr lvl="0"/>
            <a:endParaRPr lang="ja-JP" altLang="en-US" noProof="0"/>
          </a:p>
        </p:txBody>
      </p:sp>
      <p:sp>
        <p:nvSpPr>
          <p:cNvPr id="5" name="ノート プレースホルダー 4"/>
          <p:cNvSpPr>
            <a:spLocks noGrp="1"/>
          </p:cNvSpPr>
          <p:nvPr>
            <p:ph type="body" sz="quarter" idx="3"/>
          </p:nvPr>
        </p:nvSpPr>
        <p:spPr>
          <a:xfrm>
            <a:off x="673891" y="4686541"/>
            <a:ext cx="5387983" cy="4439132"/>
          </a:xfrm>
          <a:prstGeom prst="rect">
            <a:avLst/>
          </a:prstGeom>
        </p:spPr>
        <p:txBody>
          <a:bodyPr vert="horz" lIns="90510" tIns="45254" rIns="90510" bIns="4525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371502"/>
            <a:ext cx="2918621" cy="493237"/>
          </a:xfrm>
          <a:prstGeom prst="rect">
            <a:avLst/>
          </a:prstGeom>
        </p:spPr>
        <p:txBody>
          <a:bodyPr vert="horz" lIns="90510" tIns="45254" rIns="90510" bIns="45254" rtlCol="0" anchor="b"/>
          <a:lstStyle>
            <a:lvl1pPr algn="l" defTabSz="942227"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576" y="9371502"/>
            <a:ext cx="2918621" cy="493237"/>
          </a:xfrm>
          <a:prstGeom prst="rect">
            <a:avLst/>
          </a:prstGeom>
        </p:spPr>
        <p:txBody>
          <a:bodyPr vert="horz" lIns="90510" tIns="45254" rIns="90510" bIns="45254" rtlCol="0" anchor="b"/>
          <a:lstStyle>
            <a:lvl1pPr algn="r" defTabSz="942227" fontAlgn="auto">
              <a:spcBef>
                <a:spcPts val="0"/>
              </a:spcBef>
              <a:spcAft>
                <a:spcPts val="0"/>
              </a:spcAft>
              <a:defRPr sz="1200">
                <a:latin typeface="+mn-lt"/>
                <a:ea typeface="+mn-ea"/>
              </a:defRPr>
            </a:lvl1pPr>
          </a:lstStyle>
          <a:p>
            <a:pPr>
              <a:defRPr/>
            </a:pPr>
            <a:fld id="{8AB10FB3-0DA5-4480-9616-D72AC6B93C35}" type="slidenum">
              <a:rPr lang="ja-JP" altLang="en-US"/>
              <a:pPr>
                <a:defRPr/>
              </a:pPr>
              <a:t>‹#›</a:t>
            </a:fld>
            <a:endParaRPr lang="ja-JP" altLang="en-US"/>
          </a:p>
        </p:txBody>
      </p:sp>
    </p:spTree>
    <p:extLst>
      <p:ext uri="{BB962C8B-B14F-4D97-AF65-F5344CB8AC3E}">
        <p14:creationId xmlns:p14="http://schemas.microsoft.com/office/powerpoint/2010/main" val="2018993185"/>
      </p:ext>
    </p:extLst>
  </p:cSld>
  <p:clrMap bg1="lt1" tx1="dk1" bg2="lt2" tx2="dk2" accent1="accent1" accent2="accent2" accent3="accent3" accent4="accent4" accent5="accent5" accent6="accent6" hlink="hlink" folHlink="folHlink"/>
  <p:notesStyle>
    <a:lvl1pPr algn="l" defTabSz="950913" rtl="0" eaLnBrk="0" fontAlgn="base" hangingPunct="0">
      <a:spcBef>
        <a:spcPct val="30000"/>
      </a:spcBef>
      <a:spcAft>
        <a:spcPct val="0"/>
      </a:spcAft>
      <a:defRPr kumimoji="1" sz="1300" kern="1200">
        <a:solidFill>
          <a:schemeClr val="tx1"/>
        </a:solidFill>
        <a:latin typeface="+mn-lt"/>
        <a:ea typeface="+mn-ea"/>
        <a:cs typeface="+mn-cs"/>
      </a:defRPr>
    </a:lvl1pPr>
    <a:lvl2pPr marL="474663" algn="l" defTabSz="950913" rtl="0" eaLnBrk="0" fontAlgn="base" hangingPunct="0">
      <a:spcBef>
        <a:spcPct val="30000"/>
      </a:spcBef>
      <a:spcAft>
        <a:spcPct val="0"/>
      </a:spcAft>
      <a:defRPr kumimoji="1" sz="1300" kern="1200">
        <a:solidFill>
          <a:schemeClr val="tx1"/>
        </a:solidFill>
        <a:latin typeface="+mn-lt"/>
        <a:ea typeface="+mn-ea"/>
        <a:cs typeface="+mn-cs"/>
      </a:defRPr>
    </a:lvl2pPr>
    <a:lvl3pPr marL="950913" algn="l" defTabSz="950913" rtl="0" eaLnBrk="0" fontAlgn="base" hangingPunct="0">
      <a:spcBef>
        <a:spcPct val="30000"/>
      </a:spcBef>
      <a:spcAft>
        <a:spcPct val="0"/>
      </a:spcAft>
      <a:defRPr kumimoji="1" sz="1300" kern="1200">
        <a:solidFill>
          <a:schemeClr val="tx1"/>
        </a:solidFill>
        <a:latin typeface="+mn-lt"/>
        <a:ea typeface="+mn-ea"/>
        <a:cs typeface="+mn-cs"/>
      </a:defRPr>
    </a:lvl3pPr>
    <a:lvl4pPr marL="1427163" algn="l" defTabSz="950913" rtl="0" eaLnBrk="0" fontAlgn="base" hangingPunct="0">
      <a:spcBef>
        <a:spcPct val="30000"/>
      </a:spcBef>
      <a:spcAft>
        <a:spcPct val="0"/>
      </a:spcAft>
      <a:defRPr kumimoji="1" sz="1300" kern="1200">
        <a:solidFill>
          <a:schemeClr val="tx1"/>
        </a:solidFill>
        <a:latin typeface="+mn-lt"/>
        <a:ea typeface="+mn-ea"/>
        <a:cs typeface="+mn-cs"/>
      </a:defRPr>
    </a:lvl4pPr>
    <a:lvl5pPr marL="1901825" algn="l" defTabSz="950913" rtl="0" eaLnBrk="0" fontAlgn="base" hangingPunct="0">
      <a:spcBef>
        <a:spcPct val="30000"/>
      </a:spcBef>
      <a:spcAft>
        <a:spcPct val="0"/>
      </a:spcAft>
      <a:defRPr kumimoji="1" sz="1300" kern="1200">
        <a:solidFill>
          <a:schemeClr val="tx1"/>
        </a:solidFill>
        <a:latin typeface="+mn-lt"/>
        <a:ea typeface="+mn-ea"/>
        <a:cs typeface="+mn-cs"/>
      </a:defRPr>
    </a:lvl5pPr>
    <a:lvl6pPr marL="2378897" algn="l" defTabSz="951559" rtl="0" eaLnBrk="1" latinLnBrk="0" hangingPunct="1">
      <a:defRPr kumimoji="1" sz="1300" kern="1200">
        <a:solidFill>
          <a:schemeClr val="tx1"/>
        </a:solidFill>
        <a:latin typeface="+mn-lt"/>
        <a:ea typeface="+mn-ea"/>
        <a:cs typeface="+mn-cs"/>
      </a:defRPr>
    </a:lvl6pPr>
    <a:lvl7pPr marL="2854680" algn="l" defTabSz="951559" rtl="0" eaLnBrk="1" latinLnBrk="0" hangingPunct="1">
      <a:defRPr kumimoji="1" sz="1300" kern="1200">
        <a:solidFill>
          <a:schemeClr val="tx1"/>
        </a:solidFill>
        <a:latin typeface="+mn-lt"/>
        <a:ea typeface="+mn-ea"/>
        <a:cs typeface="+mn-cs"/>
      </a:defRPr>
    </a:lvl7pPr>
    <a:lvl8pPr marL="3330461" algn="l" defTabSz="951559" rtl="0" eaLnBrk="1" latinLnBrk="0" hangingPunct="1">
      <a:defRPr kumimoji="1" sz="1300" kern="1200">
        <a:solidFill>
          <a:schemeClr val="tx1"/>
        </a:solidFill>
        <a:latin typeface="+mn-lt"/>
        <a:ea typeface="+mn-ea"/>
        <a:cs typeface="+mn-cs"/>
      </a:defRPr>
    </a:lvl8pPr>
    <a:lvl9pPr marL="3806239" algn="l" defTabSz="951559"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866775"/>
            <a:ext cx="6570663" cy="3697288"/>
          </a:xfrm>
        </p:spPr>
      </p:sp>
      <p:sp>
        <p:nvSpPr>
          <p:cNvPr id="3" name="ノート プレースホルダー 2"/>
          <p:cNvSpPr>
            <a:spLocks noGrp="1"/>
          </p:cNvSpPr>
          <p:nvPr>
            <p:ph type="body" idx="1"/>
          </p:nvPr>
        </p:nvSpPr>
        <p:spPr/>
        <p:txBody>
          <a:bodyPr/>
          <a:lstStyle/>
          <a:p>
            <a:pPr eaLnBrk="1" hangingPunct="1">
              <a:lnSpc>
                <a:spcPts val="1482"/>
              </a:lnSpc>
              <a:spcBef>
                <a:spcPct val="0"/>
              </a:spcBef>
              <a:defRPr/>
            </a:pPr>
            <a:r>
              <a:rPr lang="ja-JP" altLang="en-US" sz="1200" spc="79" dirty="0">
                <a:latin typeface="+mn-ea"/>
              </a:rPr>
              <a:t>皆さん、こんにちは。</a:t>
            </a:r>
            <a:endParaRPr lang="en-US" altLang="ja-JP" sz="1200" spc="79" dirty="0">
              <a:latin typeface="+mn-ea"/>
            </a:endParaRPr>
          </a:p>
          <a:p>
            <a:pPr eaLnBrk="1" hangingPunct="1">
              <a:lnSpc>
                <a:spcPts val="1482"/>
              </a:lnSpc>
              <a:spcBef>
                <a:spcPct val="0"/>
              </a:spcBef>
              <a:defRPr/>
            </a:pPr>
            <a:r>
              <a:rPr lang="en-US" altLang="ja-JP" sz="1200" spc="79" dirty="0">
                <a:latin typeface="+mn-ea"/>
              </a:rPr>
              <a:t>(</a:t>
            </a:r>
            <a:r>
              <a:rPr lang="ja-JP" altLang="en-US" sz="1200" spc="79" dirty="0">
                <a:latin typeface="+mn-ea"/>
              </a:rPr>
              <a:t>自己紹介など</a:t>
            </a:r>
            <a:r>
              <a:rPr lang="en-US" altLang="ja-JP" sz="1200" spc="79" dirty="0">
                <a:latin typeface="+mn-ea"/>
              </a:rPr>
              <a:t>)</a:t>
            </a:r>
          </a:p>
          <a:p>
            <a:pPr eaLnBrk="1" hangingPunct="1">
              <a:lnSpc>
                <a:spcPts val="1482"/>
              </a:lnSpc>
              <a:spcBef>
                <a:spcPct val="0"/>
              </a:spcBef>
              <a:defRPr/>
            </a:pPr>
            <a:r>
              <a:rPr lang="ja-JP" altLang="en-US" sz="1200" spc="79" dirty="0">
                <a:latin typeface="+mn-ea"/>
              </a:rPr>
              <a:t>これから、「私たちの生活と財政の役割」と題して、皆さんが生活する上で関わっている身の回りの税金について、その大切さや役割をお話します。</a:t>
            </a:r>
            <a:endParaRPr lang="en-US" altLang="ja-JP" sz="1200" spc="79" dirty="0">
              <a:latin typeface="+mn-ea"/>
            </a:endParaRPr>
          </a:p>
          <a:p>
            <a:pPr eaLnBrk="1" hangingPunct="1">
              <a:lnSpc>
                <a:spcPts val="1482"/>
              </a:lnSpc>
              <a:spcBef>
                <a:spcPct val="0"/>
              </a:spcBef>
              <a:defRPr/>
            </a:pPr>
            <a:r>
              <a:rPr lang="en-US" altLang="ja-JP" sz="1200" spc="79" dirty="0">
                <a:latin typeface="+mn-ea"/>
              </a:rPr>
              <a:t>【</a:t>
            </a:r>
            <a:r>
              <a:rPr lang="ja-JP" altLang="en-US" sz="1200" spc="79" dirty="0">
                <a:latin typeface="+mn-ea"/>
              </a:rPr>
              <a:t>クリック</a:t>
            </a:r>
            <a:r>
              <a:rPr lang="en-US" altLang="ja-JP" sz="1200" spc="79" dirty="0">
                <a:latin typeface="+mn-ea"/>
              </a:rPr>
              <a:t>】</a:t>
            </a:r>
          </a:p>
        </p:txBody>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0</a:t>
            </a:fld>
            <a:endParaRPr lang="ja-JP" altLang="en-US"/>
          </a:p>
        </p:txBody>
      </p:sp>
    </p:spTree>
    <p:extLst>
      <p:ext uri="{BB962C8B-B14F-4D97-AF65-F5344CB8AC3E}">
        <p14:creationId xmlns:p14="http://schemas.microsoft.com/office/powerpoint/2010/main" val="397997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527050" y="733425"/>
            <a:ext cx="5681663" cy="3197225"/>
          </a:xfrm>
          <a:ln/>
        </p:spPr>
      </p:sp>
      <p:sp>
        <p:nvSpPr>
          <p:cNvPr id="21507" name="ノート プレースホルダー 2"/>
          <p:cNvSpPr>
            <a:spLocks noGrp="1"/>
          </p:cNvSpPr>
          <p:nvPr>
            <p:ph type="body" idx="1"/>
          </p:nvPr>
        </p:nvSpPr>
        <p:spPr>
          <a:xfrm>
            <a:off x="670928" y="4751507"/>
            <a:ext cx="5387983" cy="44391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50768" rtl="0" eaLnBrk="0" fontAlgn="base" latinLnBrk="0" hangingPunct="0">
              <a:lnSpc>
                <a:spcPct val="100000"/>
              </a:lnSpc>
              <a:spcBef>
                <a:spcPct val="30000"/>
              </a:spcBef>
              <a:spcAft>
                <a:spcPct val="0"/>
              </a:spcAft>
              <a:buClrTx/>
              <a:buSzTx/>
              <a:buFontTx/>
              <a:buNone/>
              <a:tabLst/>
              <a:defRPr/>
            </a:pPr>
            <a:r>
              <a:rPr lang="ja-JP" altLang="en-US" sz="1200" dirty="0">
                <a:latin typeface="+mn-ea"/>
              </a:rPr>
              <a:t>みな</a:t>
            </a:r>
            <a:r>
              <a:rPr lang="ja-JP" altLang="ja-JP" sz="1200" dirty="0">
                <a:latin typeface="+mn-ea"/>
              </a:rPr>
              <a:t>さん、いかがでしたか。</a:t>
            </a:r>
            <a:r>
              <a:rPr lang="en-US" altLang="ja-JP" sz="1200" dirty="0">
                <a:latin typeface="+mn-ea"/>
              </a:rPr>
              <a:t> </a:t>
            </a:r>
            <a:endParaRPr lang="ja-JP" altLang="ja-JP" sz="1200" dirty="0">
              <a:latin typeface="+mn-ea"/>
            </a:endParaRPr>
          </a:p>
          <a:p>
            <a:pPr defTabSz="950768">
              <a:defRPr/>
            </a:pP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en-US" altLang="ja-JP" sz="1200" dirty="0">
              <a:latin typeface="+mn-ea"/>
            </a:endParaRPr>
          </a:p>
        </p:txBody>
      </p:sp>
      <p:sp>
        <p:nvSpPr>
          <p:cNvPr id="2150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770">
              <a:defRPr kumimoji="1" sz="2400">
                <a:solidFill>
                  <a:schemeClr val="tx1"/>
                </a:solidFill>
                <a:latin typeface="Arial" panose="020B0604020202020204" pitchFamily="34" charset="0"/>
                <a:ea typeface="AR丸ゴシック体M"/>
                <a:cs typeface="AR丸ゴシック体M"/>
              </a:defRPr>
            </a:lvl1pPr>
            <a:lvl2pPr marL="739587" indent="-284457" defTabSz="949770">
              <a:defRPr kumimoji="1" sz="2400">
                <a:solidFill>
                  <a:schemeClr val="tx1"/>
                </a:solidFill>
                <a:latin typeface="Arial" panose="020B0604020202020204" pitchFamily="34" charset="0"/>
                <a:ea typeface="AR丸ゴシック体M"/>
                <a:cs typeface="AR丸ゴシック体M"/>
              </a:defRPr>
            </a:lvl2pPr>
            <a:lvl3pPr marL="1137828" indent="-227567" defTabSz="949770">
              <a:defRPr kumimoji="1" sz="2400">
                <a:solidFill>
                  <a:schemeClr val="tx1"/>
                </a:solidFill>
                <a:latin typeface="Arial" panose="020B0604020202020204" pitchFamily="34" charset="0"/>
                <a:ea typeface="AR丸ゴシック体M"/>
                <a:cs typeface="AR丸ゴシック体M"/>
              </a:defRPr>
            </a:lvl3pPr>
            <a:lvl4pPr marL="1592961" indent="-227567" defTabSz="949770">
              <a:defRPr kumimoji="1" sz="2400">
                <a:solidFill>
                  <a:schemeClr val="tx1"/>
                </a:solidFill>
                <a:latin typeface="Arial" panose="020B0604020202020204" pitchFamily="34" charset="0"/>
                <a:ea typeface="AR丸ゴシック体M"/>
                <a:cs typeface="AR丸ゴシック体M"/>
              </a:defRPr>
            </a:lvl4pPr>
            <a:lvl5pPr marL="2048092" indent="-227567" defTabSz="949770">
              <a:defRPr kumimoji="1" sz="2400">
                <a:solidFill>
                  <a:schemeClr val="tx1"/>
                </a:solidFill>
                <a:latin typeface="Arial" panose="020B0604020202020204" pitchFamily="34" charset="0"/>
                <a:ea typeface="AR丸ゴシック体M"/>
                <a:cs typeface="AR丸ゴシック体M"/>
              </a:defRPr>
            </a:lvl5pPr>
            <a:lvl6pPr marL="2503222"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354"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348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861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27E8235C-71FF-43C2-8507-0B82A3362BE9}" type="slidenum">
              <a:rPr lang="en-US" altLang="ja-JP" sz="1300">
                <a:ea typeface="ＭＳ Ｐゴシック" panose="020B0600070205080204" pitchFamily="50" charset="-128"/>
              </a:rPr>
              <a:pPr/>
              <a:t>9</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60667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0768">
              <a:defRPr/>
            </a:pPr>
            <a:r>
              <a:rPr lang="ja-JP" altLang="en-US" sz="1200" dirty="0">
                <a:latin typeface="+mn-ea"/>
              </a:rPr>
              <a:t>アニメの前に紹介したスライドですが、先ほどと見え方が変わって見えませんか？</a:t>
            </a:r>
            <a:r>
              <a:rPr lang="ja-JP" altLang="ja-JP" sz="1200" dirty="0">
                <a:latin typeface="+mn-ea"/>
              </a:rPr>
              <a:t>普段、当たり前にあると思っているものが、税金によって支えられているということを、分かっていただけたと思います。</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私たちが健康で豊かな生活を送るためには国や地方公共団体が様々なサービスを提供していく必要があります。</a:t>
            </a:r>
            <a:endParaRPr lang="en-US" altLang="ja-JP" sz="1200" dirty="0">
              <a:latin typeface="+mn-ea"/>
            </a:endParaRPr>
          </a:p>
          <a:p>
            <a:pPr defTabSz="950768">
              <a:defRPr/>
            </a:pPr>
            <a:r>
              <a:rPr lang="ja-JP" altLang="en-US" sz="1200" dirty="0">
                <a:latin typeface="+mn-ea"/>
              </a:rPr>
              <a:t>そのために税金などのお金を集めて管理し、必要なお金を支払っていく活動を財政といいます。</a:t>
            </a:r>
            <a:r>
              <a:rPr lang="en-US" altLang="ja-JP" sz="1200" dirty="0">
                <a:latin typeface="+mn-ea"/>
              </a:rPr>
              <a:t>【</a:t>
            </a:r>
            <a:r>
              <a:rPr lang="ja-JP" altLang="en-US" sz="1200" dirty="0">
                <a:latin typeface="+mn-ea"/>
              </a:rPr>
              <a:t>クリック</a:t>
            </a:r>
            <a:r>
              <a:rPr lang="en-US" altLang="ja-JP" sz="1200" dirty="0">
                <a:latin typeface="+mn-ea"/>
              </a:rPr>
              <a:t>】</a:t>
            </a:r>
            <a:endParaRPr lang="ja-JP"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AB10FB3-0DA5-4480-9616-D72AC6B93C35}" type="slidenum">
              <a:rPr lang="ja-JP" altLang="en-US" smtClean="0"/>
              <a:pPr>
                <a:defRPr/>
              </a:pPr>
              <a:t>10</a:t>
            </a:fld>
            <a:endParaRPr lang="ja-JP" altLang="en-US"/>
          </a:p>
        </p:txBody>
      </p:sp>
    </p:spTree>
    <p:extLst>
      <p:ext uri="{BB962C8B-B14F-4D97-AF65-F5344CB8AC3E}">
        <p14:creationId xmlns:p14="http://schemas.microsoft.com/office/powerpoint/2010/main" val="1755330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30225" y="571500"/>
            <a:ext cx="5675313" cy="3192463"/>
          </a:xfrm>
        </p:spPr>
      </p:sp>
      <p:sp>
        <p:nvSpPr>
          <p:cNvPr id="3" name="ノート プレースホルダー 2"/>
          <p:cNvSpPr>
            <a:spLocks noGrp="1"/>
          </p:cNvSpPr>
          <p:nvPr>
            <p:ph type="body" idx="1"/>
          </p:nvPr>
        </p:nvSpPr>
        <p:spPr>
          <a:xfrm>
            <a:off x="530224" y="4179118"/>
            <a:ext cx="5675313" cy="5578574"/>
          </a:xfrm>
        </p:spPr>
        <p:txBody>
          <a:bodyPr/>
          <a:lstStyle/>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では、詳しく国の予算を見てみていきましょう。</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予算とは、これからの１年間の歳出と歳入の計画をいい、１年間とは４月１日～翌年３月</a:t>
            </a:r>
            <a:r>
              <a:rPr lang="en-US" altLang="ja-JP" dirty="0">
                <a:latin typeface="ＭＳ Ｐゴシック" panose="020B0600070205080204" pitchFamily="50" charset="-128"/>
                <a:ea typeface="ＭＳ Ｐゴシック" panose="020B0600070205080204" pitchFamily="50" charset="-128"/>
              </a:rPr>
              <a:t>31</a:t>
            </a:r>
            <a:r>
              <a:rPr lang="ja-JP" altLang="en-US" dirty="0">
                <a:latin typeface="ＭＳ Ｐゴシック" panose="020B0600070205080204" pitchFamily="50" charset="-128"/>
                <a:ea typeface="ＭＳ Ｐゴシック" panose="020B0600070205080204" pitchFamily="50" charset="-128"/>
              </a:rPr>
              <a:t>日をいいます。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歳入とは収入のことを指し、歳出とは支出のことを指します。</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これは</a:t>
            </a:r>
            <a:r>
              <a:rPr lang="en-US" altLang="ja-JP" dirty="0">
                <a:latin typeface="ＭＳ Ｐゴシック" panose="020B0600070205080204" pitchFamily="50" charset="-128"/>
                <a:ea typeface="ＭＳ Ｐゴシック" panose="020B0600070205080204" pitchFamily="50" charset="-128"/>
              </a:rPr>
              <a:t>2026</a:t>
            </a:r>
            <a:r>
              <a:rPr lang="ja-JP" altLang="en-US" dirty="0">
                <a:latin typeface="ＭＳ Ｐゴシック" panose="020B0600070205080204" pitchFamily="50" charset="-128"/>
                <a:ea typeface="ＭＳ Ｐゴシック" panose="020B0600070205080204" pitchFamily="50" charset="-128"/>
              </a:rPr>
              <a:t>年度の国の予算</a:t>
            </a:r>
            <a:r>
              <a:rPr lang="en-US" altLang="ja-JP" dirty="0">
                <a:latin typeface="ＭＳ Ｐゴシック" panose="020B0600070205080204" pitchFamily="50" charset="-128"/>
                <a:ea typeface="ＭＳ Ｐゴシック" panose="020B0600070205080204" pitchFamily="50" charset="-128"/>
              </a:rPr>
              <a:t>122.3</a:t>
            </a:r>
            <a:r>
              <a:rPr lang="ja-JP" altLang="en-US" dirty="0">
                <a:latin typeface="ＭＳ Ｐゴシック" panose="020B0600070205080204" pitchFamily="50" charset="-128"/>
                <a:ea typeface="ＭＳ Ｐゴシック" panose="020B0600070205080204" pitchFamily="50" charset="-128"/>
              </a:rPr>
              <a:t>兆円を現した円グラフです。</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国の歳入・歳出には、国民の要望や国の進む方向性など（その時代の政策）が反映されています。　</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それでは、歳入をみてみましょう。</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消費税、所得税、次いで法人税といった、税金や、その他の収入の合計は約</a:t>
            </a:r>
            <a:r>
              <a:rPr lang="en-US" altLang="ja-JP" dirty="0">
                <a:latin typeface="ＭＳ Ｐゴシック" panose="020B0600070205080204" pitchFamily="50" charset="-128"/>
                <a:ea typeface="ＭＳ Ｐゴシック" panose="020B0600070205080204" pitchFamily="50" charset="-128"/>
              </a:rPr>
              <a:t>75</a:t>
            </a:r>
            <a:r>
              <a:rPr lang="ja-JP" altLang="en-US" dirty="0">
                <a:latin typeface="ＭＳ Ｐゴシック" panose="020B0600070205080204" pitchFamily="50" charset="-128"/>
                <a:ea typeface="ＭＳ Ｐゴシック" panose="020B0600070205080204" pitchFamily="50" charset="-128"/>
              </a:rPr>
              <a:t>％で、</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全て賄われていません。</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不足部分の</a:t>
            </a:r>
            <a:r>
              <a:rPr lang="en-US" altLang="ja-JP" dirty="0">
                <a:latin typeface="ＭＳ Ｐゴシック" panose="020B0600070205080204" pitchFamily="50" charset="-128"/>
                <a:ea typeface="ＭＳ Ｐゴシック" panose="020B0600070205080204" pitchFamily="50" charset="-128"/>
              </a:rPr>
              <a:t>24.2</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29.6</a:t>
            </a:r>
            <a:r>
              <a:rPr lang="ja-JP" altLang="en-US" dirty="0">
                <a:latin typeface="ＭＳ Ｐゴシック" panose="020B0600070205080204" pitchFamily="50" charset="-128"/>
                <a:ea typeface="ＭＳ Ｐゴシック" panose="020B0600070205080204" pitchFamily="50" charset="-128"/>
              </a:rPr>
              <a:t>兆円）が公債金</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つまり、国が借金をしていることになります。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次に歳出を見ていきましょう。</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１番多く支出されるのは「社会保障関係費」です。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これは、私たちの健康や生活を守るために欠かせない「医療」、「年金」、「福祉」、「介護」、「生活保護」などの公的サービスを維持するために使われています。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２番目が「国債費」つまり、借金の返済です。新たな借金と同じくらいにみえますが、</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実は、</a:t>
            </a:r>
            <a:r>
              <a:rPr lang="en-US" altLang="ja-JP" spc="78" dirty="0">
                <a:latin typeface="ＭＳ Ｐゴシック" panose="020B0600070205080204" pitchFamily="50" charset="-128"/>
                <a:ea typeface="ＭＳ Ｐゴシック" panose="020B0600070205080204" pitchFamily="50" charset="-128"/>
              </a:rPr>
              <a:t>13.1</a:t>
            </a:r>
            <a:r>
              <a:rPr lang="ja-JP" altLang="en-US" spc="78" dirty="0">
                <a:latin typeface="ＭＳ Ｐゴシック" panose="020B0600070205080204" pitchFamily="50" charset="-128"/>
                <a:ea typeface="ＭＳ Ｐゴシック" panose="020B0600070205080204" pitchFamily="50" charset="-128"/>
              </a:rPr>
              <a:t>兆円は利息の支払いになります。</a:t>
            </a:r>
            <a:r>
              <a:rPr lang="ja-JP" altLang="en-US" dirty="0">
                <a:latin typeface="ＭＳ Ｐゴシック" panose="020B0600070205080204" pitchFamily="50" charset="-128"/>
                <a:ea typeface="ＭＳ Ｐゴシック" panose="020B0600070205080204" pitchFamily="50" charset="-128"/>
              </a:rPr>
              <a:t>このままだと、公債残高はどんどん増えていきますね。</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３番目が「地方交付税等交付金」です。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これは、各市町村等によって、税収の多いところ、少ないところがあり、地域による格差を調整するために配分されています。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DDE838E-C0B7-4909-828D-F274E3B8FA8B}" type="slidenum">
              <a:rPr lang="en-US" altLang="ja-JP" smtClean="0"/>
              <a:pPr>
                <a:defRPr/>
              </a:pPr>
              <a:t>11</a:t>
            </a:fld>
            <a:endParaRPr lang="en-US" altLang="ja-JP"/>
          </a:p>
        </p:txBody>
      </p:sp>
    </p:spTree>
    <p:extLst>
      <p:ext uri="{BB962C8B-B14F-4D97-AF65-F5344CB8AC3E}">
        <p14:creationId xmlns:p14="http://schemas.microsoft.com/office/powerpoint/2010/main" val="75239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2613" y="430213"/>
            <a:ext cx="5715000" cy="3216275"/>
          </a:xfrm>
        </p:spPr>
      </p:sp>
      <p:sp>
        <p:nvSpPr>
          <p:cNvPr id="3" name="ノート プレースホルダー 2"/>
          <p:cNvSpPr>
            <a:spLocks noGrp="1"/>
          </p:cNvSpPr>
          <p:nvPr>
            <p:ph type="body" idx="1"/>
          </p:nvPr>
        </p:nvSpPr>
        <p:spPr>
          <a:xfrm>
            <a:off x="415553" y="3932451"/>
            <a:ext cx="5874355" cy="5717681"/>
          </a:xfrm>
        </p:spPr>
        <p:txBody>
          <a:bodyPr/>
          <a:lstStyle/>
          <a:p>
            <a:pPr>
              <a:lnSpc>
                <a:spcPct val="150000"/>
              </a:lnSpc>
              <a:spcBef>
                <a:spcPts val="0"/>
              </a:spcBef>
            </a:pPr>
            <a:r>
              <a:rPr lang="ja-JP" altLang="en-US" dirty="0">
                <a:latin typeface="+mn-ea"/>
                <a:ea typeface="+mn-ea"/>
              </a:rPr>
              <a:t>ここまでお話ししたとおり、国の財政は、支出が税収を上回る状態が長く続いています。このような状態を　</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　　財政赤字といいます。</a:t>
            </a:r>
            <a:endParaRPr lang="en-US" altLang="ja-JP" dirty="0">
              <a:latin typeface="+mn-ea"/>
              <a:ea typeface="+mn-ea"/>
            </a:endParaRPr>
          </a:p>
          <a:p>
            <a:pPr defTabSz="914333">
              <a:lnSpc>
                <a:spcPct val="150000"/>
              </a:lnSpc>
              <a:spcBef>
                <a:spcPts val="0"/>
              </a:spcBef>
              <a:defRPr/>
            </a:pPr>
            <a:r>
              <a:rPr lang="ja-JP" altLang="en-US" dirty="0">
                <a:latin typeface="+mn-ea"/>
                <a:ea typeface="+mn-ea"/>
              </a:rPr>
              <a:t>赤字のままでは財政は成り立ちませんので、国は、「国債」を発行し、国民や会社からお金を借りています。この国の借金を「公債金」といいます。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defTabSz="950843">
              <a:lnSpc>
                <a:spcPct val="150000"/>
              </a:lnSpc>
              <a:defRPr/>
            </a:pPr>
            <a:r>
              <a:rPr lang="ja-JP" altLang="en-US" dirty="0">
                <a:latin typeface="+mn-ea"/>
                <a:ea typeface="+mn-ea"/>
              </a:rPr>
              <a:t>このグラフは公債金の残高の推移を表しています。これまでも阪神淡路大震災や東日本大震災などの大きな災害の時や、記憶に新しい新型コロナウイルス対応の際は、国として経済や国民の生活を立て直すための費用を公債金で賄ってきました。</a:t>
            </a:r>
            <a:endParaRPr lang="en-US" altLang="ja-JP" dirty="0">
              <a:latin typeface="+mn-ea"/>
              <a:ea typeface="+mn-ea"/>
            </a:endParaRPr>
          </a:p>
          <a:p>
            <a:pPr defTabSz="914333">
              <a:lnSpc>
                <a:spcPct val="150000"/>
              </a:lnSpc>
              <a:spcBef>
                <a:spcPts val="0"/>
              </a:spcBef>
              <a:defRPr/>
            </a:pPr>
            <a:r>
              <a:rPr lang="ja-JP" altLang="en-US" dirty="0">
                <a:latin typeface="+mn-ea"/>
                <a:ea typeface="+mn-ea"/>
              </a:rPr>
              <a:t>その結果、この公債金、国の借金の残高は、年々増加しており、</a:t>
            </a:r>
            <a:r>
              <a:rPr lang="ja-JP" altLang="ja-JP" dirty="0">
                <a:latin typeface="+mn-ea"/>
                <a:ea typeface="+mn-ea"/>
              </a:rPr>
              <a:t>令和</a:t>
            </a:r>
            <a:r>
              <a:rPr lang="ja-JP" altLang="en-US" dirty="0">
                <a:latin typeface="+mn-ea"/>
                <a:ea typeface="+mn-ea"/>
              </a:rPr>
              <a:t>８</a:t>
            </a:r>
            <a:r>
              <a:rPr lang="ja-JP" altLang="ja-JP" dirty="0">
                <a:latin typeface="+mn-ea"/>
                <a:ea typeface="+mn-ea"/>
              </a:rPr>
              <a:t>年度末には、約</a:t>
            </a:r>
            <a:r>
              <a:rPr lang="en-US" altLang="ja-JP" dirty="0">
                <a:latin typeface="+mn-ea"/>
                <a:ea typeface="+mn-ea"/>
              </a:rPr>
              <a:t>1,145</a:t>
            </a:r>
            <a:r>
              <a:rPr lang="ja-JP" altLang="ja-JP" dirty="0">
                <a:latin typeface="+mn-ea"/>
                <a:ea typeface="+mn-ea"/>
              </a:rPr>
              <a:t>兆円</a:t>
            </a:r>
            <a:r>
              <a:rPr lang="ja-JP" altLang="en-US" dirty="0">
                <a:latin typeface="+mn-ea"/>
                <a:ea typeface="+mn-ea"/>
              </a:rPr>
              <a:t>にまで</a:t>
            </a:r>
            <a:r>
              <a:rPr lang="ja-JP" altLang="ja-JP" dirty="0">
                <a:latin typeface="+mn-ea"/>
                <a:ea typeface="+mn-ea"/>
              </a:rPr>
              <a:t>膨ら</a:t>
            </a:r>
            <a:r>
              <a:rPr lang="ja-JP" altLang="en-US" dirty="0">
                <a:latin typeface="+mn-ea"/>
                <a:ea typeface="+mn-ea"/>
              </a:rPr>
              <a:t>むと考えられています。これは、一般会計税収の</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約</a:t>
            </a:r>
            <a:r>
              <a:rPr lang="en-US" altLang="ja-JP" dirty="0">
                <a:latin typeface="+mn-ea"/>
                <a:ea typeface="+mn-ea"/>
              </a:rPr>
              <a:t>15</a:t>
            </a:r>
            <a:r>
              <a:rPr lang="ja-JP" altLang="en-US" dirty="0">
                <a:latin typeface="+mn-ea"/>
                <a:ea typeface="+mn-ea"/>
              </a:rPr>
              <a:t>年分になります。</a:t>
            </a:r>
            <a:endParaRPr lang="en-US" altLang="ja-JP" dirty="0">
              <a:latin typeface="+mn-ea"/>
              <a:ea typeface="+mn-ea"/>
            </a:endParaRPr>
          </a:p>
          <a:p>
            <a:pPr defTabSz="914333">
              <a:lnSpc>
                <a:spcPct val="150000"/>
              </a:lnSpc>
              <a:spcBef>
                <a:spcPts val="0"/>
              </a:spcBef>
              <a:defRPr/>
            </a:pPr>
            <a:r>
              <a:rPr lang="ja-JP" altLang="en-US" dirty="0">
                <a:latin typeface="+mn-ea"/>
                <a:ea typeface="+mn-ea"/>
              </a:rPr>
              <a:t>毎年、税収全部を返済にあてても、</a:t>
            </a:r>
            <a:r>
              <a:rPr lang="en-US" altLang="ja-JP" dirty="0">
                <a:latin typeface="+mn-ea"/>
                <a:ea typeface="+mn-ea"/>
              </a:rPr>
              <a:t>15</a:t>
            </a:r>
            <a:r>
              <a:rPr lang="ja-JP" altLang="en-US" dirty="0">
                <a:latin typeface="+mn-ea"/>
                <a:ea typeface="+mn-ea"/>
              </a:rPr>
              <a:t>年かかるということです。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lang="ja-JP" altLang="en-US" dirty="0">
              <a:latin typeface="+mn-ea"/>
              <a:ea typeface="+mn-ea"/>
            </a:endParaRPr>
          </a:p>
        </p:txBody>
      </p:sp>
      <p:sp>
        <p:nvSpPr>
          <p:cNvPr id="4" name="スライド番号プレースホルダー 3"/>
          <p:cNvSpPr>
            <a:spLocks noGrp="1" noChangeAspect="1"/>
          </p:cNvSpPr>
          <p:nvPr>
            <p:ph type="sldNum" sz="quarter" idx="10"/>
          </p:nvPr>
        </p:nvSpPr>
        <p:spPr>
          <a:xfrm>
            <a:off x="6361178" y="9507849"/>
            <a:ext cx="356305" cy="357355"/>
          </a:xfrm>
        </p:spPr>
        <p:txBody>
          <a:bodyPr lIns="0" tIns="0" rIns="0" bIns="0" anchor="ctr" anchorCtr="0"/>
          <a:lstStyle/>
          <a:p>
            <a:pPr algn="ctr"/>
            <a:fld id="{14F7904F-B7B8-4384-950F-CFC6C0FBA81B}" type="slidenum">
              <a:rPr kumimoji="1" lang="ja-JP" altLang="en-US" smtClean="0"/>
              <a:pPr algn="ctr"/>
              <a:t>12</a:t>
            </a:fld>
            <a:endParaRPr kumimoji="1" lang="ja-JP" altLang="en-US" dirty="0"/>
          </a:p>
        </p:txBody>
      </p:sp>
    </p:spTree>
    <p:extLst>
      <p:ext uri="{BB962C8B-B14F-4D97-AF65-F5344CB8AC3E}">
        <p14:creationId xmlns:p14="http://schemas.microsoft.com/office/powerpoint/2010/main" val="2855235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13</a:t>
            </a:fld>
            <a:endParaRPr lang="ja-JP" altLang="en-US"/>
          </a:p>
        </p:txBody>
      </p:sp>
      <p:sp>
        <p:nvSpPr>
          <p:cNvPr id="5" name="ノート プレースホルダー 4"/>
          <p:cNvSpPr>
            <a:spLocks noGrp="1"/>
          </p:cNvSpPr>
          <p:nvPr>
            <p:ph type="body" sz="quarter" idx="11"/>
          </p:nvPr>
        </p:nvSpPr>
        <p:spPr/>
        <p:txBody>
          <a:bodyPr/>
          <a:lstStyle/>
          <a:p>
            <a:r>
              <a:rPr lang="ja-JP" altLang="en-US" sz="1200" dirty="0">
                <a:latin typeface="+mn-ea"/>
              </a:rPr>
              <a:t>では、なぜ、このように公債金が増加しているのでしょう。</a:t>
            </a:r>
            <a:endParaRPr lang="en-US" altLang="ja-JP" sz="1200" dirty="0">
              <a:latin typeface="+mn-ea"/>
            </a:endParaRPr>
          </a:p>
          <a:p>
            <a:pPr defTabSz="950768">
              <a:defRPr/>
            </a:pPr>
            <a:r>
              <a:rPr lang="en-US" altLang="ja-JP" sz="1200" dirty="0">
                <a:latin typeface="+mn-ea"/>
              </a:rPr>
              <a:t>3</a:t>
            </a:r>
            <a:r>
              <a:rPr lang="ja-JP" altLang="en-US" sz="1200" dirty="0">
                <a:latin typeface="+mn-ea"/>
              </a:rPr>
              <a:t>６年前の、</a:t>
            </a:r>
            <a:r>
              <a:rPr lang="en-US" altLang="ja-JP" sz="1200" dirty="0">
                <a:latin typeface="+mn-ea"/>
              </a:rPr>
              <a:t>1990</a:t>
            </a:r>
            <a:r>
              <a:rPr lang="ja-JP" altLang="en-US" sz="1200" dirty="0">
                <a:latin typeface="+mn-ea"/>
              </a:rPr>
              <a:t>年度（平成２年）と</a:t>
            </a:r>
            <a:r>
              <a:rPr lang="en-US" altLang="ja-JP" sz="1200" dirty="0">
                <a:latin typeface="+mn-ea"/>
              </a:rPr>
              <a:t>2026</a:t>
            </a:r>
            <a:r>
              <a:rPr lang="ja-JP" altLang="en-US" sz="1200" dirty="0">
                <a:latin typeface="+mn-ea"/>
              </a:rPr>
              <a:t>年度（令和</a:t>
            </a:r>
            <a:r>
              <a:rPr lang="en-US" altLang="ja-JP" sz="1200" dirty="0">
                <a:latin typeface="+mn-ea"/>
              </a:rPr>
              <a:t>8</a:t>
            </a:r>
            <a:r>
              <a:rPr lang="ja-JP" altLang="en-US" sz="1200" dirty="0">
                <a:latin typeface="+mn-ea"/>
              </a:rPr>
              <a:t>年）の財政構造を比較してみます。</a:t>
            </a:r>
            <a:r>
              <a:rPr lang="ja-JP" altLang="ja-JP" sz="1200" dirty="0">
                <a:latin typeface="+mn-ea"/>
              </a:rPr>
              <a:t>　</a:t>
            </a:r>
            <a:endParaRPr lang="en-US" altLang="ja-JP" sz="1200" dirty="0">
              <a:latin typeface="+mn-ea"/>
            </a:endParaRPr>
          </a:p>
          <a:p>
            <a:pPr defTabSz="950768">
              <a:defRPr/>
            </a:pPr>
            <a:r>
              <a:rPr lang="ja-JP" altLang="en-US" sz="1200" dirty="0">
                <a:latin typeface="+mn-ea"/>
              </a:rPr>
              <a:t>歳出から見てみましょう。</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p>
          <a:p>
            <a:pPr defTabSz="950768">
              <a:defRPr/>
            </a:pPr>
            <a:r>
              <a:rPr lang="ja-JP" altLang="en-US" sz="1200" dirty="0">
                <a:latin typeface="+mn-ea"/>
              </a:rPr>
              <a:t>歳出では、公共事業や教育など、他の経費は横ばいでほとんど増えていない　一方で、</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r>
              <a:rPr lang="ja-JP" altLang="en-US" sz="1200" dirty="0">
                <a:latin typeface="+mn-ea"/>
              </a:rPr>
              <a:t>社会保障が約</a:t>
            </a:r>
            <a:r>
              <a:rPr lang="en-US" altLang="ja-JP" sz="1200" dirty="0">
                <a:latin typeface="+mn-ea"/>
              </a:rPr>
              <a:t>3</a:t>
            </a:r>
            <a:r>
              <a:rPr lang="ja-JP" altLang="en-US" sz="1200" dirty="0">
                <a:latin typeface="+mn-ea"/>
              </a:rPr>
              <a:t>倍にも増えていることがわかります。</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p>
          <a:p>
            <a:pPr defTabSz="950768">
              <a:defRPr/>
            </a:pPr>
            <a:r>
              <a:rPr lang="ja-JP" altLang="en-US" sz="1200" dirty="0">
                <a:latin typeface="+mn-ea"/>
              </a:rPr>
              <a:t>国債費が増えているのは、過去の借金の元本と利息の支払いなので、借金残高が増えると返済しなければならない額も増えていくことになります。</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endParaRPr lang="en-US" altLang="ja-JP" sz="1200" dirty="0">
              <a:latin typeface="+mn-ea"/>
            </a:endParaRPr>
          </a:p>
          <a:p>
            <a:r>
              <a:rPr lang="ja-JP" altLang="en-US" sz="1200" dirty="0">
                <a:latin typeface="+mn-ea"/>
              </a:rPr>
              <a:t>次に歳入をみてみると、税収などの収入も増えてはいますが、国家予算が倍近く多くなっているほど伸びてはいません。</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そのため、借金である公債金は約５倍と大幅に増えています。</a:t>
            </a:r>
            <a:endParaRPr lang="en-US" altLang="ja-JP" sz="1200" dirty="0">
              <a:latin typeface="+mn-ea"/>
            </a:endParaRPr>
          </a:p>
          <a:p>
            <a:pPr defTabSz="950768">
              <a:defRPr/>
            </a:pPr>
            <a:r>
              <a:rPr lang="ja-JP" altLang="en-US" sz="1200" dirty="0">
                <a:latin typeface="+mn-ea"/>
              </a:rPr>
              <a:t>必要な支出に対し、足りないお金を公債を発行して集めているため、借金の残高が増えていることがよくわかります。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r>
              <a:rPr lang="ja-JP" altLang="en-US" sz="1200" dirty="0">
                <a:latin typeface="+mn-ea"/>
              </a:rPr>
              <a:t>　</a:t>
            </a:r>
            <a:endParaRPr lang="en-US" altLang="ja-JP" sz="1200" dirty="0">
              <a:latin typeface="+mn-ea"/>
            </a:endParaRPr>
          </a:p>
        </p:txBody>
      </p:sp>
    </p:spTree>
    <p:extLst>
      <p:ext uri="{BB962C8B-B14F-4D97-AF65-F5344CB8AC3E}">
        <p14:creationId xmlns:p14="http://schemas.microsoft.com/office/powerpoint/2010/main" val="118467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xfrm>
            <a:off x="82550" y="741363"/>
            <a:ext cx="6572250" cy="3697287"/>
          </a:xfrm>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mn-ea"/>
              </a:rPr>
              <a:t>今度は、　もうひとつの問題である、日本の少子高齢化の状況について見てみましょう。</a:t>
            </a:r>
            <a:endParaRPr lang="en-US" altLang="ja-JP" sz="1200" dirty="0">
              <a:latin typeface="+mn-ea"/>
            </a:endParaRPr>
          </a:p>
          <a:p>
            <a:pPr defTabSz="950768">
              <a:defRPr/>
            </a:pPr>
            <a:r>
              <a:rPr lang="ja-JP" altLang="ja-JP" sz="1200" dirty="0">
                <a:latin typeface="+mn-ea"/>
              </a:rPr>
              <a:t>現在の日本は、出生率が大幅に低下している一方で、平均寿命は</a:t>
            </a:r>
            <a:r>
              <a:rPr lang="en-US" altLang="ja-JP" sz="1200" dirty="0">
                <a:latin typeface="+mn-ea"/>
              </a:rPr>
              <a:t>80</a:t>
            </a:r>
            <a:r>
              <a:rPr lang="ja-JP" altLang="ja-JP" sz="1200" dirty="0">
                <a:latin typeface="+mn-ea"/>
              </a:rPr>
              <a:t>歳を超え、人口の高齢化が急速に進んでいます。</a:t>
            </a:r>
          </a:p>
          <a:p>
            <a:pPr defTabSz="950768">
              <a:defRPr/>
            </a:pPr>
            <a:r>
              <a:rPr lang="en-US" altLang="ja-JP" sz="1200" dirty="0">
                <a:latin typeface="+mn-ea"/>
              </a:rPr>
              <a:t>2000</a:t>
            </a:r>
            <a:r>
              <a:rPr lang="ja-JP" altLang="ja-JP" sz="1200" dirty="0">
                <a:latin typeface="+mn-ea"/>
              </a:rPr>
              <a:t>年では、</a:t>
            </a:r>
            <a:r>
              <a:rPr lang="en-US" altLang="ja-JP" sz="1200" dirty="0">
                <a:latin typeface="+mn-ea"/>
              </a:rPr>
              <a:t>20</a:t>
            </a:r>
            <a:r>
              <a:rPr lang="ja-JP" altLang="ja-JP" sz="1200" dirty="0">
                <a:latin typeface="+mn-ea"/>
              </a:rPr>
              <a:t>～</a:t>
            </a:r>
            <a:r>
              <a:rPr lang="en-US" altLang="ja-JP" sz="1200" dirty="0">
                <a:latin typeface="+mn-ea"/>
              </a:rPr>
              <a:t>64</a:t>
            </a:r>
            <a:r>
              <a:rPr lang="ja-JP" altLang="ja-JP" sz="1200" dirty="0">
                <a:latin typeface="+mn-ea"/>
              </a:rPr>
              <a:t>歳の働き手と</a:t>
            </a:r>
            <a:r>
              <a:rPr lang="en-US" altLang="ja-JP" sz="1200" dirty="0">
                <a:latin typeface="+mn-ea"/>
              </a:rPr>
              <a:t>65</a:t>
            </a:r>
            <a:r>
              <a:rPr lang="ja-JP" altLang="ja-JP" sz="1200" dirty="0">
                <a:latin typeface="+mn-ea"/>
              </a:rPr>
              <a:t>歳以上の高齢者の比率は</a:t>
            </a:r>
            <a:r>
              <a:rPr lang="ja-JP" altLang="en-US" sz="1200" dirty="0">
                <a:latin typeface="+mn-ea"/>
              </a:rPr>
              <a:t>３</a:t>
            </a:r>
            <a:r>
              <a:rPr lang="en-US" altLang="ja-JP" sz="1200" dirty="0">
                <a:latin typeface="+mn-ea"/>
              </a:rPr>
              <a:t>.</a:t>
            </a:r>
            <a:r>
              <a:rPr lang="ja-JP" altLang="en-US" sz="1200" dirty="0">
                <a:latin typeface="+mn-ea"/>
              </a:rPr>
              <a:t>６</a:t>
            </a:r>
            <a:r>
              <a:rPr lang="ja-JP" altLang="ja-JP" sz="1200" dirty="0">
                <a:latin typeface="+mn-ea"/>
              </a:rPr>
              <a:t>：１でしたが、</a:t>
            </a:r>
            <a:r>
              <a:rPr lang="en-US" altLang="ja-JP" sz="1200" dirty="0">
                <a:latin typeface="+mn-ea"/>
              </a:rPr>
              <a:t>2050</a:t>
            </a:r>
            <a:r>
              <a:rPr lang="ja-JP" altLang="ja-JP" sz="1200" dirty="0">
                <a:latin typeface="+mn-ea"/>
              </a:rPr>
              <a:t>年には、その比率が</a:t>
            </a:r>
            <a:r>
              <a:rPr lang="ja-JP" altLang="en-US" sz="1200" dirty="0">
                <a:latin typeface="+mn-ea"/>
              </a:rPr>
              <a:t>１</a:t>
            </a:r>
            <a:r>
              <a:rPr lang="en-US" altLang="ja-JP" sz="1200" dirty="0">
                <a:latin typeface="+mn-ea"/>
              </a:rPr>
              <a:t>.</a:t>
            </a:r>
            <a:r>
              <a:rPr lang="ja-JP" altLang="en-US" sz="1200" dirty="0">
                <a:latin typeface="+mn-ea"/>
              </a:rPr>
              <a:t>３</a:t>
            </a:r>
            <a:r>
              <a:rPr lang="ja-JP" altLang="ja-JP" sz="1200" dirty="0">
                <a:latin typeface="+mn-ea"/>
              </a:rPr>
              <a:t>：１になると言われています。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a:p>
            <a:pPr defTabSz="950768">
              <a:defRPr/>
            </a:pPr>
            <a:r>
              <a:rPr lang="ja-JP" altLang="en-US" sz="1200" dirty="0">
                <a:latin typeface="+mn-ea"/>
              </a:rPr>
              <a:t>どうしてこれが財政の</a:t>
            </a:r>
            <a:r>
              <a:rPr lang="ja-JP" altLang="ja-JP" sz="1200" dirty="0">
                <a:latin typeface="+mn-ea"/>
              </a:rPr>
              <a:t>問題</a:t>
            </a:r>
            <a:r>
              <a:rPr lang="ja-JP" altLang="en-US" sz="1200" dirty="0">
                <a:latin typeface="+mn-ea"/>
              </a:rPr>
              <a:t>なのかというと</a:t>
            </a:r>
            <a:r>
              <a:rPr lang="ja-JP" altLang="ja-JP" sz="1200" dirty="0">
                <a:latin typeface="+mn-ea"/>
              </a:rPr>
              <a:t>、</a:t>
            </a:r>
            <a:r>
              <a:rPr lang="ja-JP" altLang="en-US" sz="1200" dirty="0">
                <a:latin typeface="+mn-ea"/>
              </a:rPr>
              <a:t>　</a:t>
            </a:r>
            <a:r>
              <a:rPr lang="ja-JP" altLang="ja-JP" sz="1200" dirty="0">
                <a:latin typeface="+mn-ea"/>
              </a:rPr>
              <a:t>高齢者が増えることにより、医療費</a:t>
            </a:r>
            <a:r>
              <a:rPr lang="ja-JP" altLang="en-US" sz="1200" dirty="0">
                <a:latin typeface="+mn-ea"/>
              </a:rPr>
              <a:t>や年金</a:t>
            </a:r>
            <a:r>
              <a:rPr lang="ja-JP" altLang="ja-JP" sz="1200" dirty="0">
                <a:latin typeface="+mn-ea"/>
              </a:rPr>
              <a:t>など</a:t>
            </a:r>
            <a:r>
              <a:rPr lang="ja-JP" altLang="en-US" sz="1200" dirty="0">
                <a:latin typeface="+mn-ea"/>
              </a:rPr>
              <a:t>の</a:t>
            </a:r>
            <a:r>
              <a:rPr lang="ja-JP" altLang="ja-JP" sz="1200" dirty="0">
                <a:latin typeface="+mn-ea"/>
              </a:rPr>
              <a:t>社会保障関係の費用が増えていく一方で、その費用を負担するべき若い世代が</a:t>
            </a:r>
            <a:r>
              <a:rPr lang="ja-JP" altLang="en-US" sz="1200" dirty="0">
                <a:latin typeface="+mn-ea"/>
              </a:rPr>
              <a:t>少ないことにより税収が</a:t>
            </a:r>
            <a:r>
              <a:rPr lang="ja-JP" altLang="ja-JP" sz="1200" dirty="0">
                <a:latin typeface="+mn-ea"/>
              </a:rPr>
              <a:t>減っていくこと</a:t>
            </a:r>
            <a:r>
              <a:rPr lang="ja-JP" altLang="en-US" sz="1200" dirty="0">
                <a:latin typeface="+mn-ea"/>
              </a:rPr>
              <a:t>が大きな問題なの</a:t>
            </a:r>
            <a:r>
              <a:rPr lang="ja-JP" altLang="ja-JP" sz="1200" dirty="0">
                <a:latin typeface="+mn-ea"/>
              </a:rPr>
              <a:t>です。</a:t>
            </a:r>
            <a:r>
              <a:rPr lang="ja-JP" altLang="en-US" sz="1200" dirty="0">
                <a:latin typeface="+mn-ea"/>
              </a:rPr>
              <a:t>このままでは今の公共サービスの維持が難しくなるかもしれません。</a:t>
            </a:r>
            <a:endParaRPr lang="ja-JP" altLang="ja-JP" sz="1200" dirty="0">
              <a:latin typeface="+mn-ea"/>
            </a:endParaRPr>
          </a:p>
          <a:p>
            <a:r>
              <a:rPr lang="ja-JP" altLang="ja-JP" sz="1200" dirty="0">
                <a:latin typeface="+mn-ea"/>
              </a:rPr>
              <a:t>安全で豊かな社会</a:t>
            </a:r>
            <a:r>
              <a:rPr lang="ja-JP" altLang="en-US" sz="1200" dirty="0">
                <a:latin typeface="+mn-ea"/>
              </a:rPr>
              <a:t>や、</a:t>
            </a:r>
            <a:r>
              <a:rPr lang="ja-JP" altLang="ja-JP" sz="1200" dirty="0">
                <a:latin typeface="+mn-ea"/>
              </a:rPr>
              <a:t>老後の安定した生活を実現するためには、多くの費用が必要となります。</a:t>
            </a:r>
          </a:p>
          <a:p>
            <a:r>
              <a:rPr lang="ja-JP" altLang="ja-JP" sz="1200" dirty="0">
                <a:latin typeface="+mn-ea"/>
              </a:rPr>
              <a:t>その中心をなすものが「税金」です。</a:t>
            </a:r>
            <a:r>
              <a:rPr lang="ja-JP" altLang="ja-JP" sz="1200" dirty="0">
                <a:solidFill>
                  <a:srgbClr val="000000"/>
                </a:solidFill>
                <a:latin typeface="+mn-ea"/>
              </a:rPr>
              <a:t>　</a:t>
            </a:r>
            <a:endParaRPr lang="ja-JP" altLang="ja-JP" sz="1200" dirty="0">
              <a:latin typeface="+mn-ea"/>
            </a:endParaRPr>
          </a:p>
          <a:p>
            <a:pPr defTabSz="950768">
              <a:defRPr/>
            </a:pPr>
            <a:r>
              <a:rPr lang="ja-JP" altLang="ja-JP" sz="1200" dirty="0">
                <a:latin typeface="+mn-ea"/>
              </a:rPr>
              <a:t>私たちは、税金の果たす役割を正しく理解するとともに、今後の税金の在り方についても真剣に考えていく必要があります。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p:txBody>
      </p:sp>
      <p:sp>
        <p:nvSpPr>
          <p:cNvPr id="604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770">
              <a:defRPr kumimoji="1" sz="2400">
                <a:solidFill>
                  <a:schemeClr val="tx1"/>
                </a:solidFill>
                <a:latin typeface="Arial" panose="020B0604020202020204" pitchFamily="34" charset="0"/>
                <a:ea typeface="AR丸ゴシック体M"/>
                <a:cs typeface="AR丸ゴシック体M"/>
              </a:defRPr>
            </a:lvl1pPr>
            <a:lvl2pPr marL="739587" indent="-284457" defTabSz="949770">
              <a:defRPr kumimoji="1" sz="2400">
                <a:solidFill>
                  <a:schemeClr val="tx1"/>
                </a:solidFill>
                <a:latin typeface="Arial" panose="020B0604020202020204" pitchFamily="34" charset="0"/>
                <a:ea typeface="AR丸ゴシック体M"/>
                <a:cs typeface="AR丸ゴシック体M"/>
              </a:defRPr>
            </a:lvl2pPr>
            <a:lvl3pPr marL="1137828" indent="-227567" defTabSz="949770">
              <a:defRPr kumimoji="1" sz="2400">
                <a:solidFill>
                  <a:schemeClr val="tx1"/>
                </a:solidFill>
                <a:latin typeface="Arial" panose="020B0604020202020204" pitchFamily="34" charset="0"/>
                <a:ea typeface="AR丸ゴシック体M"/>
                <a:cs typeface="AR丸ゴシック体M"/>
              </a:defRPr>
            </a:lvl3pPr>
            <a:lvl4pPr marL="1592961" indent="-227567" defTabSz="949770">
              <a:defRPr kumimoji="1" sz="2400">
                <a:solidFill>
                  <a:schemeClr val="tx1"/>
                </a:solidFill>
                <a:latin typeface="Arial" panose="020B0604020202020204" pitchFamily="34" charset="0"/>
                <a:ea typeface="AR丸ゴシック体M"/>
                <a:cs typeface="AR丸ゴシック体M"/>
              </a:defRPr>
            </a:lvl4pPr>
            <a:lvl5pPr marL="2048092" indent="-227567" defTabSz="949770">
              <a:defRPr kumimoji="1" sz="2400">
                <a:solidFill>
                  <a:schemeClr val="tx1"/>
                </a:solidFill>
                <a:latin typeface="Arial" panose="020B0604020202020204" pitchFamily="34" charset="0"/>
                <a:ea typeface="AR丸ゴシック体M"/>
                <a:cs typeface="AR丸ゴシック体M"/>
              </a:defRPr>
            </a:lvl5pPr>
            <a:lvl6pPr marL="2503222"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354"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348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861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A7CA2F02-D254-4991-AF35-5B7013ECD8BC}" type="slidenum">
              <a:rPr lang="en-US" altLang="ja-JP" sz="1300">
                <a:ea typeface="ＭＳ Ｐゴシック" panose="020B0600070205080204" pitchFamily="50" charset="-128"/>
              </a:rPr>
              <a:pPr/>
              <a:t>14</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6081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最後に、今年度の和歌山県の財政についてみて行こうと思います。</a:t>
            </a:r>
            <a:endParaRPr kumimoji="1" lang="en-US" altLang="ja-JP" sz="1200" dirty="0">
              <a:latin typeface="+mn-ea"/>
              <a:ea typeface="+mn-ea"/>
            </a:endParaRPr>
          </a:p>
          <a:p>
            <a:r>
              <a:rPr kumimoji="1" lang="ja-JP" altLang="en-US" sz="1200" dirty="0">
                <a:latin typeface="+mn-ea"/>
                <a:ea typeface="+mn-ea"/>
              </a:rPr>
              <a:t>和歌山県の歳入も、さきほど紹介した国の歳入と同じく、税金が支えています。</a:t>
            </a:r>
            <a:endParaRPr kumimoji="1" lang="en-US" altLang="ja-JP" sz="1200" dirty="0">
              <a:latin typeface="+mn-ea"/>
              <a:ea typeface="+mn-ea"/>
            </a:endParaRPr>
          </a:p>
          <a:p>
            <a:r>
              <a:rPr kumimoji="1" lang="ja-JP" altLang="en-US" sz="1200" dirty="0">
                <a:latin typeface="+mn-ea"/>
                <a:ea typeface="+mn-ea"/>
              </a:rPr>
              <a:t>しかし、和歌山県の場合、自主財源は</a:t>
            </a:r>
            <a:r>
              <a:rPr kumimoji="1" lang="en-US" altLang="ja-JP" sz="1200" dirty="0">
                <a:latin typeface="+mn-ea"/>
                <a:ea typeface="+mn-ea"/>
              </a:rPr>
              <a:t>44.</a:t>
            </a:r>
            <a:r>
              <a:rPr kumimoji="1" lang="ja-JP" altLang="en-US" sz="1200" dirty="0">
                <a:latin typeface="+mn-ea"/>
                <a:ea typeface="+mn-ea"/>
              </a:rPr>
              <a:t>８％で、国などに依存している財源である依存財源の</a:t>
            </a:r>
            <a:r>
              <a:rPr kumimoji="1" lang="en-US" altLang="ja-JP" sz="1200" dirty="0">
                <a:latin typeface="+mn-ea"/>
                <a:ea typeface="+mn-ea"/>
              </a:rPr>
              <a:t>55.</a:t>
            </a:r>
            <a:r>
              <a:rPr kumimoji="1" lang="ja-JP" altLang="en-US" sz="1200" dirty="0">
                <a:latin typeface="+mn-ea"/>
                <a:ea typeface="+mn-ea"/>
              </a:rPr>
              <a:t>２％を下回っています。</a:t>
            </a: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2061197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また、歳出をみてみると、和歌山県が県民のために使用している税金について知ることができます。</a:t>
            </a:r>
            <a:endParaRPr kumimoji="1" lang="en-US" altLang="ja-JP" sz="1200" dirty="0">
              <a:latin typeface="+mn-ea"/>
              <a:ea typeface="+mn-ea"/>
            </a:endParaRPr>
          </a:p>
          <a:p>
            <a:r>
              <a:rPr kumimoji="1" lang="ja-JP" altLang="en-US" sz="1200" dirty="0">
                <a:latin typeface="+mn-ea"/>
                <a:ea typeface="+mn-ea"/>
              </a:rPr>
              <a:t>さて問題です。和歌山県の歳出トップ３はなんだと思いますか？</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３位は、「民生費」といって、県民が安定した生活を送れるために使用される費用です。私たち子ども世代や、高齢者、障害者などのための福祉施設の整備や運営など、私たちが暮らしやすい生活を送れるために使用しています。</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第２位は、「商工費」です。和歌山県内の商業や工業の発展や、観光業の振興のために使用されています。</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１位は、なんと「教育費」です。幼稚園や小・中・高・大学等の運営のための教育費、公民館や体育館の費用など、教育全般に使用されています。和歌山県では、教育のために使用する税金が一番多いということがわかりましたね。今日学んだように、この学校の中にあるほとんどのものの多くは税金で購入されたものです。みんなで使用するものは、大切に使用するようにしましょう！</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423625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xfrm>
            <a:off x="82550" y="741363"/>
            <a:ext cx="6572250" cy="3697287"/>
          </a:xfrm>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a:solidFill>
                  <a:schemeClr val="tx1"/>
                </a:solidFill>
                <a:effectLst/>
                <a:latin typeface="+mn-ea"/>
                <a:ea typeface="+mn-ea"/>
                <a:cs typeface="+mn-cs"/>
              </a:rPr>
              <a:t>では、今日のまとめです。</a:t>
            </a:r>
            <a:endParaRPr kumimoji="1" lang="en-US"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公共サービスなどによる利益は</a:t>
            </a:r>
            <a:r>
              <a:rPr kumimoji="1" lang="ja-JP" altLang="en-US" sz="1200" kern="1200" dirty="0">
                <a:solidFill>
                  <a:schemeClr val="tx1"/>
                </a:solidFill>
                <a:effectLst/>
                <a:latin typeface="+mn-ea"/>
                <a:ea typeface="+mn-ea"/>
                <a:cs typeface="+mn-cs"/>
              </a:rPr>
              <a:t>私たち</a:t>
            </a:r>
            <a:r>
              <a:rPr kumimoji="1" lang="ja-JP" altLang="ja-JP" sz="1200" kern="1200" dirty="0">
                <a:solidFill>
                  <a:schemeClr val="tx1"/>
                </a:solidFill>
                <a:effectLst/>
                <a:latin typeface="+mn-ea"/>
                <a:ea typeface="+mn-ea"/>
                <a:cs typeface="+mn-cs"/>
              </a:rPr>
              <a:t>国民</a:t>
            </a:r>
            <a:r>
              <a:rPr kumimoji="1" lang="ja-JP" altLang="en-US" sz="1200" kern="1200" dirty="0">
                <a:solidFill>
                  <a:schemeClr val="tx1"/>
                </a:solidFill>
                <a:effectLst/>
                <a:latin typeface="+mn-ea"/>
                <a:ea typeface="+mn-ea"/>
                <a:cs typeface="+mn-cs"/>
              </a:rPr>
              <a:t>みんなが受け取るものですから</a:t>
            </a:r>
            <a:r>
              <a:rPr kumimoji="1" lang="ja-JP" altLang="ja-JP" sz="1200" kern="1200" dirty="0">
                <a:solidFill>
                  <a:schemeClr val="tx1"/>
                </a:solidFill>
                <a:effectLst/>
                <a:latin typeface="+mn-ea"/>
                <a:ea typeface="+mn-ea"/>
                <a:cs typeface="+mn-cs"/>
              </a:rPr>
              <a:t>、税金は皆で広く公平に分かち合うことが必要です。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r>
              <a:rPr kumimoji="1" lang="ja-JP" altLang="ja-JP" sz="1200" kern="1200" dirty="0">
                <a:solidFill>
                  <a:schemeClr val="tx1"/>
                </a:solidFill>
                <a:effectLst/>
                <a:latin typeface="+mn-ea"/>
                <a:ea typeface="+mn-ea"/>
                <a:cs typeface="+mn-cs"/>
              </a:rPr>
              <a:t>このようなことから、税金は「社会共通の費用を賄うための会費」と言うことができます。</a:t>
            </a:r>
          </a:p>
          <a:p>
            <a:r>
              <a:rPr kumimoji="1" lang="ja-JP" altLang="ja-JP" sz="1200" kern="1200" dirty="0">
                <a:solidFill>
                  <a:schemeClr val="tx1"/>
                </a:solidFill>
                <a:effectLst/>
                <a:latin typeface="+mn-ea"/>
                <a:ea typeface="+mn-ea"/>
                <a:cs typeface="+mn-cs"/>
              </a:rPr>
              <a:t>そして、国や</a:t>
            </a:r>
            <a:r>
              <a:rPr kumimoji="1" lang="ja-JP" altLang="en-US" sz="1200" kern="1200" dirty="0">
                <a:solidFill>
                  <a:schemeClr val="tx1"/>
                </a:solidFill>
                <a:effectLst/>
                <a:latin typeface="+mn-ea"/>
                <a:ea typeface="+mn-ea"/>
                <a:cs typeface="+mn-cs"/>
              </a:rPr>
              <a:t>都道府県、市町村</a:t>
            </a:r>
            <a:r>
              <a:rPr kumimoji="1" lang="ja-JP" altLang="ja-JP" sz="1200" kern="1200" dirty="0">
                <a:solidFill>
                  <a:schemeClr val="tx1"/>
                </a:solidFill>
                <a:effectLst/>
                <a:latin typeface="+mn-ea"/>
                <a:ea typeface="+mn-ea"/>
                <a:cs typeface="+mn-cs"/>
              </a:rPr>
              <a:t>は、集めた税金を警察や消防の活動、ごみ処理など公共サービスの提供や学校や公園、道路など公共施設の建設</a:t>
            </a:r>
            <a:r>
              <a:rPr kumimoji="1" lang="ja-JP" altLang="en-US" sz="1200" kern="1200" dirty="0">
                <a:solidFill>
                  <a:schemeClr val="tx1"/>
                </a:solidFill>
                <a:effectLst/>
                <a:latin typeface="+mn-ea"/>
                <a:ea typeface="+mn-ea"/>
                <a:cs typeface="+mn-cs"/>
              </a:rPr>
              <a:t>など</a:t>
            </a:r>
            <a:r>
              <a:rPr kumimoji="1" lang="ja-JP" altLang="ja-JP" sz="1200" kern="1200" dirty="0">
                <a:solidFill>
                  <a:schemeClr val="tx1"/>
                </a:solidFill>
                <a:effectLst/>
                <a:latin typeface="+mn-ea"/>
                <a:ea typeface="+mn-ea"/>
                <a:cs typeface="+mn-cs"/>
              </a:rPr>
              <a:t>に使うことで、安全で豊かな社会を作っています。</a:t>
            </a:r>
            <a:endParaRPr kumimoji="1" lang="en-US" altLang="ja-JP" sz="1200" kern="1200" dirty="0">
              <a:solidFill>
                <a:schemeClr val="tx1"/>
              </a:solidFill>
              <a:effectLst/>
              <a:latin typeface="+mn-ea"/>
              <a:ea typeface="+mn-ea"/>
              <a:cs typeface="+mn-cs"/>
            </a:endParaRPr>
          </a:p>
          <a:p>
            <a:endParaRPr kumimoji="1" lang="en-US" altLang="ja-JP" sz="1200" kern="1200" dirty="0">
              <a:solidFill>
                <a:schemeClr val="tx1"/>
              </a:solidFill>
              <a:effectLst/>
              <a:latin typeface="+mn-ea"/>
              <a:ea typeface="+mn-ea"/>
              <a:cs typeface="+mn-cs"/>
            </a:endParaRPr>
          </a:p>
          <a:p>
            <a:r>
              <a:rPr lang="ja-JP" altLang="en-US" sz="1200" dirty="0">
                <a:latin typeface="+mn-ea"/>
                <a:ea typeface="+mn-ea"/>
              </a:rPr>
              <a:t>そして、現在の日本の財政状況が、借金残高の増加、社会保障費の増加など、どういう状態なのかを知ることが大切です。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pPr eaLnBrk="1"/>
            <a:r>
              <a:rPr lang="ja-JP" altLang="en-US" sz="1200" dirty="0">
                <a:solidFill>
                  <a:schemeClr val="tx1"/>
                </a:solidFill>
                <a:latin typeface="+mn-ea"/>
                <a:ea typeface="+mn-ea"/>
              </a:rPr>
              <a:t>　</a:t>
            </a:r>
            <a:endParaRPr lang="en-US" altLang="ja-JP" sz="1200" dirty="0">
              <a:latin typeface="+mn-ea"/>
              <a:ea typeface="+mn-ea"/>
            </a:endParaRPr>
          </a:p>
        </p:txBody>
      </p:sp>
      <p:sp>
        <p:nvSpPr>
          <p:cNvPr id="604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915">
              <a:defRPr kumimoji="1" sz="2400">
                <a:solidFill>
                  <a:schemeClr val="tx1"/>
                </a:solidFill>
                <a:latin typeface="Arial" panose="020B0604020202020204" pitchFamily="34" charset="0"/>
                <a:ea typeface="AR丸ゴシック体M"/>
                <a:cs typeface="AR丸ゴシック体M"/>
              </a:defRPr>
            </a:lvl1pPr>
            <a:lvl2pPr marL="739700" indent="-284500" defTabSz="949915">
              <a:defRPr kumimoji="1" sz="2400">
                <a:solidFill>
                  <a:schemeClr val="tx1"/>
                </a:solidFill>
                <a:latin typeface="Arial" panose="020B0604020202020204" pitchFamily="34" charset="0"/>
                <a:ea typeface="AR丸ゴシック体M"/>
                <a:cs typeface="AR丸ゴシック体M"/>
              </a:defRPr>
            </a:lvl2pPr>
            <a:lvl3pPr marL="1138001" indent="-227601" defTabSz="949915">
              <a:defRPr kumimoji="1" sz="2400">
                <a:solidFill>
                  <a:schemeClr val="tx1"/>
                </a:solidFill>
                <a:latin typeface="Arial" panose="020B0604020202020204" pitchFamily="34" charset="0"/>
                <a:ea typeface="AR丸ゴシック体M"/>
                <a:cs typeface="AR丸ゴシック体M"/>
              </a:defRPr>
            </a:lvl3pPr>
            <a:lvl4pPr marL="1593202" indent="-227601" defTabSz="949915">
              <a:defRPr kumimoji="1" sz="2400">
                <a:solidFill>
                  <a:schemeClr val="tx1"/>
                </a:solidFill>
                <a:latin typeface="Arial" panose="020B0604020202020204" pitchFamily="34" charset="0"/>
                <a:ea typeface="AR丸ゴシック体M"/>
                <a:cs typeface="AR丸ゴシック体M"/>
              </a:defRPr>
            </a:lvl4pPr>
            <a:lvl5pPr marL="2048402" indent="-227601" defTabSz="949915">
              <a:defRPr kumimoji="1" sz="2400">
                <a:solidFill>
                  <a:schemeClr val="tx1"/>
                </a:solidFill>
                <a:latin typeface="Arial" panose="020B0604020202020204" pitchFamily="34" charset="0"/>
                <a:ea typeface="AR丸ゴシック体M"/>
                <a:cs typeface="AR丸ゴシック体M"/>
              </a:defRPr>
            </a:lvl5pPr>
            <a:lvl6pPr marL="2503602"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803"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4003"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9203"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A7CA2F02-D254-4991-AF35-5B7013ECD8BC}" type="slidenum">
              <a:rPr lang="en-US" altLang="ja-JP" sz="1300">
                <a:ea typeface="ＭＳ Ｐゴシック" panose="020B0600070205080204" pitchFamily="50" charset="-128"/>
              </a:rPr>
              <a:pPr/>
              <a:t>17</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88222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06413" y="541338"/>
            <a:ext cx="5721350" cy="3219450"/>
          </a:xfrm>
          <a:prstGeom prst="rect">
            <a:avLst/>
          </a:prstGeom>
        </p:spPr>
      </p:sp>
      <p:sp>
        <p:nvSpPr>
          <p:cNvPr id="3" name="ノート プレースホルダー 2"/>
          <p:cNvSpPr>
            <a:spLocks noGrp="1"/>
          </p:cNvSpPr>
          <p:nvPr>
            <p:ph type="body" idx="1"/>
          </p:nvPr>
        </p:nvSpPr>
        <p:spPr>
          <a:xfrm>
            <a:off x="933386" y="3925016"/>
            <a:ext cx="5096003" cy="4320600"/>
          </a:xfrm>
        </p:spPr>
        <p:txBody>
          <a:bodyPr/>
          <a:lstStyle/>
          <a:p>
            <a:pPr eaLnBrk="1"/>
            <a:r>
              <a:rPr lang="ja-JP" altLang="en-US" sz="1200" dirty="0">
                <a:solidFill>
                  <a:schemeClr val="tx1"/>
                </a:solidFill>
                <a:latin typeface="+mn-ea"/>
                <a:ea typeface="+mn-ea"/>
              </a:rPr>
              <a:t>納税者・主権者として、改めて考えてみてください。</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国の法律や制度を決めているのはどこでしょう？</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国会です。</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国会で話し合っているのは誰でしょう？</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国会議員ですね。</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国会議員はどうやって選ばれるでしょう？</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そう選挙ですね。</a:t>
            </a:r>
            <a:endParaRPr lang="en-US" altLang="ja-JP" sz="1200" dirty="0">
              <a:solidFill>
                <a:schemeClr val="tx1"/>
              </a:solidFill>
              <a:latin typeface="+mn-ea"/>
              <a:ea typeface="+mn-ea"/>
            </a:endParaRPr>
          </a:p>
          <a:p>
            <a:pPr eaLnBrk="1"/>
            <a:endParaRPr lang="en-US" altLang="ja-JP" sz="1200" dirty="0">
              <a:solidFill>
                <a:schemeClr val="tx1"/>
              </a:solidFill>
              <a:latin typeface="+mn-ea"/>
              <a:ea typeface="+mn-ea"/>
            </a:endParaRPr>
          </a:p>
          <a:p>
            <a:r>
              <a:rPr lang="en-US" altLang="ja-JP" sz="1200" dirty="0">
                <a:latin typeface="+mn-ea"/>
                <a:ea typeface="+mn-ea"/>
              </a:rPr>
              <a:t>2016</a:t>
            </a:r>
            <a:r>
              <a:rPr lang="ja-JP" altLang="en-US" sz="1200" dirty="0">
                <a:latin typeface="+mn-ea"/>
                <a:ea typeface="+mn-ea"/>
              </a:rPr>
              <a:t>年（平成</a:t>
            </a:r>
            <a:r>
              <a:rPr lang="en-US" altLang="ja-JP" sz="1200" dirty="0">
                <a:latin typeface="+mn-ea"/>
                <a:ea typeface="+mn-ea"/>
              </a:rPr>
              <a:t>28</a:t>
            </a:r>
            <a:r>
              <a:rPr lang="ja-JP" altLang="en-US" sz="1200" dirty="0">
                <a:latin typeface="+mn-ea"/>
                <a:ea typeface="+mn-ea"/>
              </a:rPr>
              <a:t>年）から選挙権が</a:t>
            </a:r>
            <a:r>
              <a:rPr lang="en-US" altLang="ja-JP" sz="1200" dirty="0">
                <a:latin typeface="+mn-ea"/>
                <a:ea typeface="+mn-ea"/>
              </a:rPr>
              <a:t>20</a:t>
            </a:r>
            <a:r>
              <a:rPr lang="ja-JP" altLang="en-US" sz="1200" dirty="0">
                <a:latin typeface="+mn-ea"/>
                <a:ea typeface="+mn-ea"/>
              </a:rPr>
              <a:t>歳以上から</a:t>
            </a:r>
            <a:r>
              <a:rPr lang="en-US" altLang="ja-JP" sz="1200" dirty="0">
                <a:latin typeface="+mn-ea"/>
                <a:ea typeface="+mn-ea"/>
              </a:rPr>
              <a:t>18</a:t>
            </a:r>
            <a:r>
              <a:rPr lang="ja-JP" altLang="en-US" sz="1200" dirty="0">
                <a:latin typeface="+mn-ea"/>
                <a:ea typeface="+mn-ea"/>
              </a:rPr>
              <a:t>歳以上に引き下げられました。</a:t>
            </a:r>
            <a:endParaRPr lang="en-US" altLang="ja-JP" sz="1200" dirty="0">
              <a:latin typeface="+mn-ea"/>
              <a:ea typeface="+mn-ea"/>
            </a:endParaRPr>
          </a:p>
          <a:p>
            <a:r>
              <a:rPr lang="ja-JP" altLang="en-US" sz="1200" dirty="0">
                <a:latin typeface="+mn-ea"/>
                <a:ea typeface="+mn-ea"/>
              </a:rPr>
              <a:t>これからの社会の担い手である皆さんに主体的に政治に関わって欲しいとの理由から改正されたものです。</a:t>
            </a:r>
            <a:endParaRPr lang="en-US" altLang="ja-JP" sz="1200" dirty="0">
              <a:latin typeface="+mn-ea"/>
              <a:ea typeface="+mn-ea"/>
            </a:endParaRPr>
          </a:p>
          <a:p>
            <a:r>
              <a:rPr lang="ja-JP" altLang="en-US" sz="1200" dirty="0">
                <a:latin typeface="+mn-ea"/>
                <a:ea typeface="+mn-ea"/>
              </a:rPr>
              <a:t>また、</a:t>
            </a:r>
            <a:r>
              <a:rPr lang="en-US" altLang="ja-JP" sz="1200" dirty="0">
                <a:latin typeface="+mn-ea"/>
                <a:ea typeface="+mn-ea"/>
              </a:rPr>
              <a:t>2022</a:t>
            </a:r>
            <a:r>
              <a:rPr lang="ja-JP" altLang="en-US" sz="1200" dirty="0">
                <a:latin typeface="+mn-ea"/>
                <a:ea typeface="+mn-ea"/>
              </a:rPr>
              <a:t>年（令和４年）からは、成人の年齢も</a:t>
            </a:r>
            <a:r>
              <a:rPr lang="en-US" altLang="ja-JP" sz="1200" dirty="0">
                <a:latin typeface="+mn-ea"/>
                <a:ea typeface="+mn-ea"/>
              </a:rPr>
              <a:t>18</a:t>
            </a:r>
            <a:r>
              <a:rPr lang="ja-JP" altLang="en-US" sz="1200" dirty="0">
                <a:latin typeface="+mn-ea"/>
                <a:ea typeface="+mn-ea"/>
              </a:rPr>
              <a:t>歳に引き下げられ、立派な大人として社会から認知されています。</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みなさんの投票でこれからの国の方向を決めることになります。今日の授業をきっかけにし、学校での学びやニュースなどに関心をもち、より暮らしやすい日本にするために、どのようにしていくべきかしっかりと判断する知識をつけていただき、かっこいい大人になってください。</a:t>
            </a:r>
            <a:endParaRPr lang="en-US" altLang="ja-JP" sz="1200" dirty="0">
              <a:solidFill>
                <a:schemeClr val="tx1"/>
              </a:solidFill>
              <a:latin typeface="+mn-ea"/>
              <a:ea typeface="+mn-ea"/>
            </a:endParaRPr>
          </a:p>
          <a:p>
            <a:pPr defTabSz="914075" eaLnBrk="1">
              <a:defRPr/>
            </a:pP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p>
          <a:p>
            <a:pPr defTabSz="914075" eaLnBrk="1">
              <a:defRPr/>
            </a:pPr>
            <a:r>
              <a:rPr lang="ja-JP" altLang="en-US" sz="1200" dirty="0">
                <a:solidFill>
                  <a:schemeClr val="tx1"/>
                </a:solidFill>
                <a:latin typeface="+mn-ea"/>
                <a:ea typeface="+mn-ea"/>
              </a:rPr>
              <a:t>　</a:t>
            </a:r>
            <a:endParaRPr lang="en-US" altLang="ja-JP" sz="1200" dirty="0">
              <a:latin typeface="+mn-ea"/>
              <a:ea typeface="+mn-ea"/>
            </a:endParaRPr>
          </a:p>
        </p:txBody>
      </p:sp>
      <p:sp>
        <p:nvSpPr>
          <p:cNvPr id="4" name="スライド番号プレースホルダー 3">
            <a:extLst>
              <a:ext uri="{FF2B5EF4-FFF2-40B4-BE49-F238E27FC236}">
                <a16:creationId xmlns:a16="http://schemas.microsoft.com/office/drawing/2014/main" id="{3DDE7499-07DA-4A6C-A96F-C58FA2309DC9}"/>
              </a:ext>
            </a:extLst>
          </p:cNvPr>
          <p:cNvSpPr txBox="1">
            <a:spLocks noChangeAspect="1"/>
          </p:cNvSpPr>
          <p:nvPr/>
        </p:nvSpPr>
        <p:spPr>
          <a:xfrm>
            <a:off x="6361178" y="9507849"/>
            <a:ext cx="356305" cy="357355"/>
          </a:xfrm>
          <a:prstGeom prst="rect">
            <a:avLst/>
          </a:prstGeom>
        </p:spPr>
        <p:txBody>
          <a:bodyPr vert="horz" lIns="0" tIns="0" rIns="0" bIns="0" rtlCol="0" anchor="ctr" anchorCtr="0"/>
          <a:lstStyle>
            <a:defPPr>
              <a:defRPr lang="ja-JP"/>
            </a:defPPr>
            <a:lvl1pPr algn="r" defTabSz="942227" rtl="0" fontAlgn="auto">
              <a:spcBef>
                <a:spcPts val="0"/>
              </a:spcBef>
              <a:spcAft>
                <a:spcPts val="0"/>
              </a:spcAft>
              <a:defRPr kumimoji="1" sz="1200" kern="1200">
                <a:solidFill>
                  <a:schemeClr val="tx1"/>
                </a:solidFill>
                <a:latin typeface="+mn-lt"/>
                <a:ea typeface="+mn-ea"/>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a:lstStyle>
          <a:p>
            <a:pPr algn="ctr"/>
            <a:fld id="{14F7904F-B7B8-4384-950F-CFC6C0FBA81B}" type="slidenum">
              <a:rPr lang="ja-JP" altLang="en-US" smtClean="0"/>
              <a:pPr algn="ctr"/>
              <a:t>18</a:t>
            </a:fld>
            <a:endParaRPr lang="ja-JP" altLang="en-US" dirty="0"/>
          </a:p>
        </p:txBody>
      </p:sp>
    </p:spTree>
    <p:extLst>
      <p:ext uri="{BB962C8B-B14F-4D97-AF65-F5344CB8AC3E}">
        <p14:creationId xmlns:p14="http://schemas.microsoft.com/office/powerpoint/2010/main" val="382868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120" indent="-2877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53" indent="-23019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333" indent="-23019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1715" indent="-23019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96"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2477"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2858"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3240"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52A1025-1B0A-45E2-B050-941288BACB14}" type="slidenum">
              <a:rPr lang="en-US" altLang="ja-JP" smtClean="0">
                <a:latin typeface="Times" panose="02020603050405020304" pitchFamily="18" charset="0"/>
                <a:ea typeface="ＭＳ Ｐゴシック" panose="020B0600070205080204" pitchFamily="50" charset="-128"/>
              </a:rPr>
              <a:pPr>
                <a:spcBef>
                  <a:spcPct val="0"/>
                </a:spcBef>
              </a:pPr>
              <a:t>1</a:t>
            </a:fld>
            <a:endParaRPr lang="en-US" altLang="ja-JP">
              <a:latin typeface="Times" panose="02020603050405020304" pitchFamily="18" charset="0"/>
              <a:ea typeface="ＭＳ Ｐゴシック" panose="020B0600070205080204" pitchFamily="50" charset="-128"/>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487481" y="4608921"/>
            <a:ext cx="6029081" cy="46565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200" dirty="0">
                <a:latin typeface="+mn-ea"/>
                <a:ea typeface="+mn-ea"/>
              </a:rPr>
              <a:t>みなさん税金と聞くとどのようなイメージを持っていますか？</a:t>
            </a:r>
            <a:endParaRPr lang="en-US" altLang="ja-JP" sz="1200" dirty="0">
              <a:latin typeface="+mn-ea"/>
              <a:ea typeface="+mn-ea"/>
            </a:endParaRPr>
          </a:p>
          <a:p>
            <a:pPr eaLnBrk="1" hangingPunct="1"/>
            <a:r>
              <a:rPr lang="ja-JP" altLang="en-US" sz="1200" dirty="0">
                <a:latin typeface="+mn-ea"/>
                <a:ea typeface="+mn-ea"/>
              </a:rPr>
              <a:t>面倒くさいな　とか　なくなったらいいのにな　と思う方も多いと思います。まずは税金についての授業を進める前に、税にまつわるエピソードを１つ紹介します。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pPr eaLnBrk="1" hangingPunct="1"/>
            <a:r>
              <a:rPr lang="ja-JP" altLang="en-US" sz="1200" dirty="0">
                <a:latin typeface="+mn-ea"/>
                <a:ea typeface="+mn-ea"/>
              </a:rPr>
              <a:t>今から約１５０年前、福澤諭吉が発表した「学問のすすめ」の一節です。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pPr eaLnBrk="1" hangingPunct="1"/>
            <a:r>
              <a:rPr lang="ja-JP" altLang="en-US" sz="1200" dirty="0">
                <a:latin typeface="+mn-ea"/>
                <a:ea typeface="+mn-ea"/>
              </a:rPr>
              <a:t>福沢諭吉はなんといっていたのでしょう　福澤さんおしえてください。</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r>
              <a:rPr lang="ja-JP" altLang="en-US" sz="1200" dirty="0">
                <a:latin typeface="+mn-ea"/>
                <a:ea typeface="+mn-ea"/>
              </a:rPr>
              <a:t>（音声）</a:t>
            </a:r>
            <a:endParaRPr lang="en-US" altLang="ja-JP" sz="1200" dirty="0">
              <a:latin typeface="+mn-ea"/>
              <a:ea typeface="+mn-ea"/>
            </a:endParaRPr>
          </a:p>
          <a:p>
            <a:pPr eaLnBrk="1" hangingPunct="1"/>
            <a:r>
              <a:rPr lang="ja-JP" altLang="en-US" sz="1200" dirty="0">
                <a:latin typeface="+mn-ea"/>
                <a:ea typeface="+mn-ea"/>
              </a:rPr>
              <a:t>福沢諭吉がなぜこのように考えたのか、なぜ納税が必要なのかということを考えながら授業をきいていただければ嬉しいです。</a:t>
            </a:r>
            <a:endParaRPr lang="en-US" altLang="ja-JP" sz="1200" dirty="0">
              <a:latin typeface="+mn-ea"/>
              <a:ea typeface="+mn-ea"/>
            </a:endParaRPr>
          </a:p>
          <a:p>
            <a:pPr eaLnBrk="1" hangingPunct="1"/>
            <a:endParaRPr lang="en-US" altLang="ja-JP" sz="1200" dirty="0">
              <a:latin typeface="+mn-ea"/>
              <a:ea typeface="+mn-ea"/>
            </a:endParaRPr>
          </a:p>
          <a:p>
            <a:pPr eaLnBrk="1" hangingPunct="1"/>
            <a:r>
              <a:rPr lang="en-US" altLang="ja-JP" sz="1200" dirty="0">
                <a:latin typeface="+mn-ea"/>
                <a:ea typeface="+mn-ea"/>
              </a:rPr>
              <a:t>【</a:t>
            </a:r>
            <a:r>
              <a:rPr lang="ja-JP" altLang="en-US" sz="1200" dirty="0">
                <a:latin typeface="+mn-ea"/>
                <a:ea typeface="+mn-ea"/>
              </a:rPr>
              <a:t>参考資料</a:t>
            </a:r>
            <a:r>
              <a:rPr lang="en-US" altLang="ja-JP" sz="1200" dirty="0">
                <a:latin typeface="+mn-ea"/>
                <a:ea typeface="+mn-ea"/>
              </a:rPr>
              <a:t>】</a:t>
            </a:r>
          </a:p>
          <a:p>
            <a:pPr eaLnBrk="1" hangingPunct="1"/>
            <a:r>
              <a:rPr lang="ja-JP" altLang="en-US" sz="1200" dirty="0">
                <a:latin typeface="+mn-ea"/>
                <a:ea typeface="+mn-ea"/>
              </a:rPr>
              <a:t>・「学問のすすめ」</a:t>
            </a:r>
          </a:p>
          <a:p>
            <a:pPr eaLnBrk="1" hangingPunct="1"/>
            <a:r>
              <a:rPr lang="ja-JP" altLang="en-US" sz="1200" dirty="0">
                <a:latin typeface="+mn-ea"/>
                <a:ea typeface="+mn-ea"/>
              </a:rPr>
              <a:t>　</a:t>
            </a:r>
            <a:r>
              <a:rPr lang="en-US" altLang="ja-JP" sz="1200" dirty="0">
                <a:latin typeface="+mn-ea"/>
                <a:ea typeface="+mn-ea"/>
              </a:rPr>
              <a:t>1872</a:t>
            </a:r>
            <a:r>
              <a:rPr lang="ja-JP" altLang="en-US" sz="1200" dirty="0">
                <a:latin typeface="+mn-ea"/>
                <a:ea typeface="+mn-ea"/>
              </a:rPr>
              <a:t>年から</a:t>
            </a:r>
            <a:r>
              <a:rPr lang="en-US" altLang="ja-JP" sz="1200" dirty="0">
                <a:latin typeface="+mn-ea"/>
                <a:ea typeface="+mn-ea"/>
              </a:rPr>
              <a:t>1876</a:t>
            </a:r>
            <a:r>
              <a:rPr lang="ja-JP" altLang="en-US" sz="1200" dirty="0">
                <a:latin typeface="+mn-ea"/>
                <a:ea typeface="+mn-ea"/>
              </a:rPr>
              <a:t>年までに発表した</a:t>
            </a:r>
            <a:r>
              <a:rPr lang="en-US" altLang="ja-JP" sz="1200" dirty="0">
                <a:latin typeface="+mn-ea"/>
                <a:ea typeface="+mn-ea"/>
              </a:rPr>
              <a:t>17</a:t>
            </a:r>
            <a:r>
              <a:rPr lang="ja-JP" altLang="en-US" sz="1200" dirty="0">
                <a:latin typeface="+mn-ea"/>
                <a:ea typeface="+mn-ea"/>
              </a:rPr>
              <a:t>編の小冊子。当時の大ベストセラーとなり、</a:t>
            </a:r>
            <a:r>
              <a:rPr lang="en-US" altLang="ja-JP" sz="1200" dirty="0">
                <a:latin typeface="+mn-ea"/>
                <a:ea typeface="+mn-ea"/>
              </a:rPr>
              <a:t>1880</a:t>
            </a:r>
            <a:r>
              <a:rPr lang="ja-JP" altLang="en-US" sz="1200" dirty="0">
                <a:latin typeface="+mn-ea"/>
                <a:ea typeface="+mn-ea"/>
              </a:rPr>
              <a:t>年までに</a:t>
            </a:r>
            <a:r>
              <a:rPr lang="en-US" altLang="ja-JP" sz="1200" dirty="0">
                <a:latin typeface="+mn-ea"/>
                <a:ea typeface="+mn-ea"/>
              </a:rPr>
              <a:t>70</a:t>
            </a:r>
            <a:r>
              <a:rPr lang="ja-JP" altLang="en-US" sz="1200" dirty="0">
                <a:latin typeface="+mn-ea"/>
                <a:ea typeface="+mn-ea"/>
              </a:rPr>
              <a:t>万部に及んだと伝えられる。</a:t>
            </a:r>
          </a:p>
          <a:p>
            <a:pPr eaLnBrk="1" hangingPunct="1"/>
            <a:r>
              <a:rPr lang="ja-JP" altLang="en-US" sz="1200" dirty="0">
                <a:latin typeface="+mn-ea"/>
                <a:ea typeface="+mn-ea"/>
              </a:rPr>
              <a:t>　福澤が初めて新しい時代の方向を示す思想を展開し、人間平等、実学の重要性、国家の独立、新しい社会の建設を説いている。</a:t>
            </a:r>
          </a:p>
          <a:p>
            <a:pPr eaLnBrk="1" hangingPunct="1"/>
            <a:r>
              <a:rPr lang="ja-JP" altLang="en-US" sz="1200" dirty="0">
                <a:latin typeface="+mn-ea"/>
                <a:ea typeface="+mn-ea"/>
              </a:rPr>
              <a:t>・福澤諭吉</a:t>
            </a:r>
          </a:p>
          <a:p>
            <a:pPr eaLnBrk="1" hangingPunct="1"/>
            <a:r>
              <a:rPr lang="ja-JP" altLang="en-US" sz="1200" dirty="0">
                <a:latin typeface="+mn-ea"/>
                <a:ea typeface="+mn-ea"/>
              </a:rPr>
              <a:t>　</a:t>
            </a:r>
            <a:r>
              <a:rPr lang="en-US" altLang="ja-JP" sz="1200" dirty="0">
                <a:latin typeface="+mn-ea"/>
                <a:ea typeface="+mn-ea"/>
              </a:rPr>
              <a:t>1835〜1901</a:t>
            </a:r>
            <a:r>
              <a:rPr lang="ja-JP" altLang="en-US" sz="1200" dirty="0">
                <a:latin typeface="+mn-ea"/>
                <a:ea typeface="+mn-ea"/>
              </a:rPr>
              <a:t>年。明治時代の啓蒙思想家・教育家。慶應義塾大学創設者。</a:t>
            </a:r>
          </a:p>
          <a:p>
            <a:pPr eaLnBrk="1" hangingPunct="1"/>
            <a:r>
              <a:rPr lang="ja-JP" altLang="en-US" sz="1200" dirty="0">
                <a:latin typeface="+mn-ea"/>
                <a:ea typeface="+mn-ea"/>
              </a:rPr>
              <a:t>・訳</a:t>
            </a:r>
          </a:p>
          <a:p>
            <a:pPr eaLnBrk="1" hangingPunct="1"/>
            <a:r>
              <a:rPr lang="ja-JP" altLang="en-US" sz="1200" dirty="0">
                <a:latin typeface="+mn-ea"/>
                <a:ea typeface="+mn-ea"/>
              </a:rPr>
              <a:t>「政府は法令を設けて悪人を取り締まり、善人を保護する（人々の生活や安全を守る）。しかし、それを行うには多くの費用が必要になるが、政府自体にはそのお金がないので、税金としてみんなに負担してもらう。これは政府と国民双方が一致した約束である。」</a:t>
            </a:r>
          </a:p>
          <a:p>
            <a:pPr eaLnBrk="1" hangingPunct="1"/>
            <a:endParaRPr lang="ja-JP" altLang="ja-JP" dirty="0">
              <a:latin typeface="Times" panose="02020603050405020304" pitchFamily="18" charset="0"/>
            </a:endParaRPr>
          </a:p>
        </p:txBody>
      </p:sp>
    </p:spTree>
    <p:extLst>
      <p:ext uri="{BB962C8B-B14F-4D97-AF65-F5344CB8AC3E}">
        <p14:creationId xmlns:p14="http://schemas.microsoft.com/office/powerpoint/2010/main" val="354752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 イメージ プレースホルダー 1"/>
          <p:cNvSpPr>
            <a:spLocks noGrp="1" noRot="1" noChangeAspect="1" noTextEdit="1"/>
          </p:cNvSpPr>
          <p:nvPr>
            <p:ph type="sldImg"/>
          </p:nvPr>
        </p:nvSpPr>
        <p:spPr>
          <a:xfrm>
            <a:off x="82550" y="741363"/>
            <a:ext cx="6572250" cy="3697287"/>
          </a:xfrm>
          <a:ln/>
        </p:spPr>
      </p:sp>
      <p:sp>
        <p:nvSpPr>
          <p:cNvPr id="167939" name="ノート プレースホルダー 2"/>
          <p:cNvSpPr>
            <a:spLocks noGrp="1"/>
          </p:cNvSpPr>
          <p:nvPr>
            <p:ph type="body" idx="1"/>
          </p:nvPr>
        </p:nvSpPr>
        <p:spPr>
          <a:xfrm>
            <a:off x="383177" y="4555911"/>
            <a:ext cx="5636567" cy="52325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mn-ea"/>
                <a:ea typeface="+mn-ea"/>
              </a:rPr>
              <a:t>では、ここで、投票率をみてみましょう。</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endParaRPr lang="en-US" altLang="ja-JP" sz="1200" dirty="0">
              <a:latin typeface="+mn-ea"/>
              <a:ea typeface="+mn-ea"/>
            </a:endParaRPr>
          </a:p>
          <a:p>
            <a:r>
              <a:rPr lang="ja-JP" altLang="en-US" sz="1200" dirty="0">
                <a:latin typeface="+mn-ea"/>
                <a:ea typeface="+mn-ea"/>
              </a:rPr>
              <a:t>このグラフは、令和７年に行われた和歌山県での参議院議員選挙の年代別の投票率です。</a:t>
            </a:r>
            <a:endParaRPr lang="en-US" altLang="ja-JP" sz="1200" dirty="0">
              <a:latin typeface="+mn-ea"/>
              <a:ea typeface="+mn-ea"/>
            </a:endParaRPr>
          </a:p>
          <a:p>
            <a:r>
              <a:rPr lang="ja-JP" altLang="en-US" sz="1200" dirty="0">
                <a:latin typeface="+mn-ea"/>
                <a:ea typeface="+mn-ea"/>
              </a:rPr>
              <a:t>投票率が一番高いのは、</a:t>
            </a:r>
            <a:r>
              <a:rPr lang="en-US" altLang="ja-JP" sz="1200" dirty="0">
                <a:latin typeface="+mn-ea"/>
                <a:ea typeface="+mn-ea"/>
              </a:rPr>
              <a:t>70</a:t>
            </a:r>
            <a:r>
              <a:rPr lang="ja-JP" altLang="en-US" sz="1200" dirty="0">
                <a:latin typeface="+mn-ea"/>
                <a:ea typeface="+mn-ea"/>
              </a:rPr>
              <a:t>～</a:t>
            </a:r>
            <a:r>
              <a:rPr lang="en-US" altLang="ja-JP" sz="1200" dirty="0">
                <a:latin typeface="+mn-ea"/>
                <a:ea typeface="+mn-ea"/>
              </a:rPr>
              <a:t>74</a:t>
            </a:r>
            <a:r>
              <a:rPr lang="ja-JP" altLang="en-US" sz="1200" dirty="0">
                <a:latin typeface="+mn-ea"/>
                <a:ea typeface="+mn-ea"/>
              </a:rPr>
              <a:t>歳で、</a:t>
            </a:r>
            <a:r>
              <a:rPr lang="en-US" altLang="ja-JP" sz="1200" dirty="0">
                <a:latin typeface="+mn-ea"/>
                <a:ea typeface="+mn-ea"/>
              </a:rPr>
              <a:t>75.83</a:t>
            </a:r>
            <a:r>
              <a:rPr lang="ja-JP" altLang="en-US" sz="1200" dirty="0">
                <a:latin typeface="+mn-ea"/>
                <a:ea typeface="+mn-ea"/>
              </a:rPr>
              <a:t>％</a:t>
            </a:r>
            <a:endParaRPr lang="en-US" altLang="ja-JP" sz="1200" dirty="0">
              <a:latin typeface="+mn-ea"/>
              <a:ea typeface="+mn-ea"/>
            </a:endParaRPr>
          </a:p>
          <a:p>
            <a:r>
              <a:rPr lang="ja-JP" altLang="en-US" sz="1200" dirty="0">
                <a:latin typeface="+mn-ea"/>
                <a:ea typeface="+mn-ea"/>
              </a:rPr>
              <a:t>一番低いのは、</a:t>
            </a:r>
            <a:r>
              <a:rPr lang="en-US" altLang="ja-JP" sz="1200" dirty="0">
                <a:latin typeface="+mn-ea"/>
                <a:ea typeface="+mn-ea"/>
              </a:rPr>
              <a:t>19</a:t>
            </a:r>
            <a:r>
              <a:rPr lang="ja-JP" altLang="en-US" sz="1200" dirty="0">
                <a:latin typeface="+mn-ea"/>
                <a:ea typeface="+mn-ea"/>
              </a:rPr>
              <a:t>歳で、</a:t>
            </a:r>
            <a:r>
              <a:rPr lang="en-US" altLang="ja-JP" sz="1200" dirty="0">
                <a:latin typeface="+mn-ea"/>
                <a:ea typeface="+mn-ea"/>
              </a:rPr>
              <a:t>34.18</a:t>
            </a:r>
            <a:r>
              <a:rPr lang="ja-JP" altLang="en-US" sz="1200" dirty="0">
                <a:latin typeface="+mn-ea"/>
                <a:ea typeface="+mn-ea"/>
              </a:rPr>
              <a:t>％で、半分以下の投票率です。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r>
              <a:rPr lang="ja-JP" altLang="en-US" sz="1200" dirty="0">
                <a:latin typeface="+mn-ea"/>
                <a:ea typeface="+mn-ea"/>
              </a:rPr>
              <a:t>６</a:t>
            </a:r>
            <a:r>
              <a:rPr lang="en-US" altLang="ja-JP" sz="1200" dirty="0">
                <a:latin typeface="+mn-ea"/>
                <a:ea typeface="+mn-ea"/>
              </a:rPr>
              <a:t>】</a:t>
            </a:r>
          </a:p>
          <a:p>
            <a:r>
              <a:rPr lang="ja-JP" altLang="en-US" sz="1200" dirty="0">
                <a:latin typeface="+mn-ea"/>
                <a:ea typeface="+mn-ea"/>
              </a:rPr>
              <a:t>これからの日本を支えていく若い世代の声を政策に反映させるためには、その世代の人が投票に行くことが必要です。</a:t>
            </a:r>
            <a:endParaRPr lang="en-US" altLang="ja-JP" sz="1200" dirty="0">
              <a:latin typeface="+mn-ea"/>
              <a:ea typeface="+mn-ea"/>
            </a:endParaRPr>
          </a:p>
          <a:p>
            <a:endParaRPr lang="en-US" altLang="ja-JP" sz="1200" dirty="0">
              <a:latin typeface="+mn-ea"/>
              <a:ea typeface="+mn-ea"/>
            </a:endParaRPr>
          </a:p>
          <a:p>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endParaRPr lang="en-US" altLang="ja-JP" sz="1200" dirty="0">
              <a:latin typeface="+mn-ea"/>
              <a:ea typeface="+mn-ea"/>
            </a:endParaRPr>
          </a:p>
          <a:p>
            <a:pPr defTabSz="897439" eaLnBrk="1">
              <a:defRPr/>
            </a:pPr>
            <a:r>
              <a:rPr lang="ja-JP" altLang="en-US" sz="1200" dirty="0">
                <a:latin typeface="+mn-ea"/>
                <a:ea typeface="+mn-ea"/>
              </a:rPr>
              <a:t>数年後、皆さんの投票でこれからの国の方向を選ぶことになります。</a:t>
            </a:r>
            <a:endParaRPr lang="en-US" altLang="ja-JP" sz="1200" dirty="0">
              <a:latin typeface="+mn-ea"/>
              <a:ea typeface="+mn-ea"/>
            </a:endParaRPr>
          </a:p>
          <a:p>
            <a:pPr defTabSz="897439" eaLnBrk="1">
              <a:defRPr/>
            </a:pPr>
            <a:r>
              <a:rPr lang="ja-JP" altLang="en-US" sz="1200" dirty="0">
                <a:latin typeface="+mn-ea"/>
                <a:ea typeface="+mn-ea"/>
              </a:rPr>
              <a:t>これからも暮らしやすい日本にするために、どのようにしていくべきか、しっかりと判断する知識を身につけていただきたいと思います。</a:t>
            </a:r>
            <a:endParaRPr lang="en-US" altLang="ja-JP" sz="1200" dirty="0">
              <a:latin typeface="+mn-ea"/>
              <a:ea typeface="+mn-ea"/>
            </a:endParaRPr>
          </a:p>
          <a:p>
            <a:endParaRPr lang="en-US" altLang="ja-JP" sz="1200" dirty="0">
              <a:latin typeface="+mn-ea"/>
              <a:ea typeface="+mn-ea"/>
            </a:endParaRPr>
          </a:p>
          <a:p>
            <a:r>
              <a:rPr lang="ja-JP" altLang="en-US" sz="1200" dirty="0">
                <a:latin typeface="+mn-ea"/>
                <a:ea typeface="+mn-ea"/>
              </a:rPr>
              <a:t>これからの日本を支えていく若い世代の声を政策に反映させるためには、その世代の人が投票に行くことが必要です。</a:t>
            </a:r>
            <a:r>
              <a:rPr kumimoji="1" lang="ja-JP" altLang="en-US" sz="1200" kern="1200" dirty="0">
                <a:solidFill>
                  <a:schemeClr val="tx1"/>
                </a:solidFill>
                <a:effectLst/>
                <a:latin typeface="+mn-ea"/>
                <a:ea typeface="+mn-ea"/>
              </a:rPr>
              <a:t>なんとなく税金を納める、、、のではなく、その使い道や日本が今どんな状況なのか、意識して投票に行ける人になってほしいと思います。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endParaRPr kumimoji="1" lang="en-US" altLang="ja-JP" sz="1200" kern="1200" dirty="0">
              <a:solidFill>
                <a:schemeClr val="tx1"/>
              </a:solidFill>
              <a:effectLst/>
              <a:latin typeface="+mn-ea"/>
              <a:ea typeface="+mn-ea"/>
            </a:endParaRPr>
          </a:p>
        </p:txBody>
      </p:sp>
      <p:sp>
        <p:nvSpPr>
          <p:cNvPr id="1679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ＭＳ ゴシック" panose="020B0609070205080204" pitchFamily="49" charset="-128"/>
              </a:defRPr>
            </a:lvl1pPr>
            <a:lvl2pPr marL="736504" indent="-283271">
              <a:defRPr kumimoji="1" sz="2400">
                <a:solidFill>
                  <a:schemeClr val="tx1"/>
                </a:solidFill>
                <a:latin typeface="Times" panose="02020603050405020304" pitchFamily="18" charset="0"/>
                <a:ea typeface="ＭＳ ゴシック" panose="020B0609070205080204" pitchFamily="49" charset="-128"/>
              </a:defRPr>
            </a:lvl2pPr>
            <a:lvl3pPr marL="1133083" indent="-226616">
              <a:defRPr kumimoji="1" sz="2400">
                <a:solidFill>
                  <a:schemeClr val="tx1"/>
                </a:solidFill>
                <a:latin typeface="Times" panose="02020603050405020304" pitchFamily="18" charset="0"/>
                <a:ea typeface="ＭＳ ゴシック" panose="020B0609070205080204" pitchFamily="49" charset="-128"/>
              </a:defRPr>
            </a:lvl3pPr>
            <a:lvl4pPr marL="1586316" indent="-226616">
              <a:defRPr kumimoji="1" sz="2400">
                <a:solidFill>
                  <a:schemeClr val="tx1"/>
                </a:solidFill>
                <a:latin typeface="Times" panose="02020603050405020304" pitchFamily="18" charset="0"/>
                <a:ea typeface="ＭＳ ゴシック" panose="020B0609070205080204" pitchFamily="49" charset="-128"/>
              </a:defRPr>
            </a:lvl4pPr>
            <a:lvl5pPr marL="2039549" indent="-226616">
              <a:defRPr kumimoji="1" sz="2400">
                <a:solidFill>
                  <a:schemeClr val="tx1"/>
                </a:solidFill>
                <a:latin typeface="Times" panose="02020603050405020304" pitchFamily="18" charset="0"/>
                <a:ea typeface="ＭＳ ゴシック" panose="020B0609070205080204" pitchFamily="49" charset="-128"/>
              </a:defRPr>
            </a:lvl5pPr>
            <a:lvl6pPr marL="2492782" indent="-226616"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6pPr>
            <a:lvl7pPr marL="2946015" indent="-226616"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7pPr>
            <a:lvl8pPr marL="3399248" indent="-226616"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8pPr>
            <a:lvl9pPr marL="3852481" indent="-226616"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9pPr>
          </a:lstStyle>
          <a:p>
            <a:fld id="{A9133B48-3742-4CA9-B9E3-4EC8D7320842}" type="slidenum">
              <a:rPr lang="ja-JP" altLang="en-US" sz="1200"/>
              <a:pPr/>
              <a:t>19</a:t>
            </a:fld>
            <a:endParaRPr lang="ja-JP" altLang="en-US" sz="1200"/>
          </a:p>
        </p:txBody>
      </p:sp>
    </p:spTree>
    <p:extLst>
      <p:ext uri="{BB962C8B-B14F-4D97-AF65-F5344CB8AC3E}">
        <p14:creationId xmlns:p14="http://schemas.microsoft.com/office/powerpoint/2010/main" val="378573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dirty="0"/>
              <a:t>　最後に、税務署や国税局の仕事について少し紹介します。</a:t>
            </a:r>
            <a:r>
              <a:rPr lang="en-US" altLang="ja-JP" sz="1000" dirty="0"/>
              <a:t>【</a:t>
            </a:r>
            <a:r>
              <a:rPr lang="ja-JP" altLang="en-US" sz="1000" dirty="0"/>
              <a:t>クリック</a:t>
            </a:r>
            <a:r>
              <a:rPr lang="en-US" altLang="ja-JP" sz="1000" dirty="0"/>
              <a:t>】</a:t>
            </a:r>
          </a:p>
          <a:p>
            <a:endParaRPr lang="en-US" altLang="ja-JP" sz="1000" dirty="0"/>
          </a:p>
          <a:p>
            <a:r>
              <a:rPr lang="ja-JP" altLang="en-US" sz="1000" dirty="0"/>
              <a:t>　国税庁は、国の財政基盤を支える唯一の歳入官庁であり、納税者の自発的な納税義務の履行を適正かつ円滑に実現することをその使命としています。</a:t>
            </a:r>
            <a:endParaRPr lang="en-US" altLang="ja-JP" sz="1000" dirty="0"/>
          </a:p>
          <a:p>
            <a:r>
              <a:rPr lang="ja-JP" altLang="en-US" sz="1000" dirty="0"/>
              <a:t>　日本の税金は、納税者の一人一人が、自ら税務署へ所得などを申告し、自ら納付する申告納税制度を採用しています。この申告納税制度が適正に機能するためには、第一に納税者が高い納税意識を持ち、納税義務を自発的かつ適正に履行することが必要となりますので、国税庁はこのような使命を担っているのです。</a:t>
            </a:r>
            <a:r>
              <a:rPr lang="en-US" altLang="ja-JP" sz="1000" dirty="0"/>
              <a:t>【</a:t>
            </a:r>
            <a:r>
              <a:rPr lang="ja-JP" altLang="en-US" sz="1000" dirty="0"/>
              <a:t>クリック</a:t>
            </a:r>
            <a:r>
              <a:rPr lang="en-US" altLang="ja-JP" sz="1000" dirty="0"/>
              <a:t>】</a:t>
            </a:r>
          </a:p>
          <a:p>
            <a:endParaRPr lang="en-US" altLang="ja-JP" sz="1000" dirty="0"/>
          </a:p>
          <a:p>
            <a:r>
              <a:rPr lang="ja-JP" altLang="en-US" sz="1000" dirty="0"/>
              <a:t>　そして、その使命を果たすため、国税職員は、国税局や税務署で税のスペシャリストとして、各種の業務を行っています。</a:t>
            </a:r>
            <a:r>
              <a:rPr lang="en-US" altLang="ja-JP" sz="1000" dirty="0"/>
              <a:t>【</a:t>
            </a:r>
            <a:r>
              <a:rPr lang="ja-JP" altLang="en-US" sz="1000" dirty="0"/>
              <a:t>クリック</a:t>
            </a:r>
            <a:r>
              <a:rPr lang="en-US" altLang="ja-JP" sz="1000" dirty="0"/>
              <a:t>】</a:t>
            </a:r>
          </a:p>
          <a:p>
            <a:endParaRPr lang="en-US" altLang="ja-JP" sz="1000" dirty="0"/>
          </a:p>
          <a:p>
            <a:r>
              <a:rPr lang="ja-JP" altLang="en-US" sz="1000" dirty="0"/>
              <a:t>　まず、国税調査官は、納税者が適正に申告しているかどうかの調査を実施するほか、申告に関する指導なども行っており、税務署に勤務しています。</a:t>
            </a:r>
            <a:r>
              <a:rPr lang="en-US" altLang="ja-JP" sz="1000" dirty="0"/>
              <a:t>【</a:t>
            </a:r>
            <a:r>
              <a:rPr lang="ja-JP" altLang="en-US" sz="1000" dirty="0"/>
              <a:t>クリック</a:t>
            </a:r>
            <a:r>
              <a:rPr lang="en-US" altLang="ja-JP" sz="1000" dirty="0"/>
              <a:t>】</a:t>
            </a:r>
          </a:p>
          <a:p>
            <a:endParaRPr lang="en-US" altLang="ja-JP" sz="1000" dirty="0"/>
          </a:p>
          <a:p>
            <a:r>
              <a:rPr lang="ja-JP" altLang="en-US" sz="1000" dirty="0"/>
              <a:t>　次に、国税徴収官は、期限までに納付されない税金の督促や滞納処分を行って税金を徴収するほか、納税に関する指導も行っており、税務署に勤務します。</a:t>
            </a:r>
            <a:r>
              <a:rPr lang="en-US" altLang="ja-JP" sz="1000" dirty="0"/>
              <a:t>【</a:t>
            </a:r>
            <a:r>
              <a:rPr lang="ja-JP" altLang="en-US" sz="1000" dirty="0"/>
              <a:t>クリック</a:t>
            </a:r>
            <a:r>
              <a:rPr lang="en-US" altLang="ja-JP" sz="1000" dirty="0"/>
              <a:t>】</a:t>
            </a:r>
          </a:p>
          <a:p>
            <a:r>
              <a:rPr lang="ja-JP" altLang="en-US" sz="1000" dirty="0"/>
              <a:t>　</a:t>
            </a:r>
            <a:endParaRPr lang="en-US" altLang="ja-JP" sz="1000" dirty="0"/>
          </a:p>
          <a:p>
            <a:r>
              <a:rPr lang="ja-JP" altLang="en-US" sz="1000" dirty="0"/>
              <a:t>　また、国税査察官は、裁判所からの許可を得て、悪質な脱税者に対する捜索や差押えなどの強制調査を行っており、国税局の査察部に勤務しています。</a:t>
            </a:r>
            <a:r>
              <a:rPr lang="en-US" altLang="ja-JP" sz="1000" dirty="0"/>
              <a:t>【</a:t>
            </a:r>
            <a:r>
              <a:rPr lang="ja-JP" altLang="en-US" sz="1000" dirty="0"/>
              <a:t>クリック</a:t>
            </a:r>
            <a:r>
              <a:rPr lang="en-US" altLang="ja-JP" sz="1000" dirty="0"/>
              <a:t>】</a:t>
            </a:r>
          </a:p>
        </p:txBody>
      </p:sp>
      <p:sp>
        <p:nvSpPr>
          <p:cNvPr id="5" name="スライド番号プレースホルダー 4">
            <a:extLst>
              <a:ext uri="{FF2B5EF4-FFF2-40B4-BE49-F238E27FC236}">
                <a16:creationId xmlns:a16="http://schemas.microsoft.com/office/drawing/2014/main" id="{D6BDBCAF-3DD6-40A9-86F4-464E018882FB}"/>
              </a:ext>
            </a:extLst>
          </p:cNvPr>
          <p:cNvSpPr>
            <a:spLocks noGrp="1"/>
          </p:cNvSpPr>
          <p:nvPr>
            <p:ph type="sldNum" sz="quarter" idx="5"/>
          </p:nvPr>
        </p:nvSpPr>
        <p:spPr/>
        <p:txBody>
          <a:bodyPr/>
          <a:lstStyle/>
          <a:p>
            <a:pPr marL="0" marR="0" lvl="0" indent="0" algn="r" defTabSz="946279" rtl="0" eaLnBrk="1" fontAlgn="auto" latinLnBrk="0" hangingPunct="1">
              <a:lnSpc>
                <a:spcPct val="100000"/>
              </a:lnSpc>
              <a:spcBef>
                <a:spcPts val="0"/>
              </a:spcBef>
              <a:spcAft>
                <a:spcPts val="0"/>
              </a:spcAft>
              <a:buClrTx/>
              <a:buSzTx/>
              <a:buFontTx/>
              <a:buNone/>
              <a:tabLst/>
              <a:defRPr/>
            </a:pPr>
            <a:fld id="{EE715970-6D78-4F8D-904E-98B3DBF0FF4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46279"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 name="日付プレースホルダー 3">
            <a:extLst>
              <a:ext uri="{FF2B5EF4-FFF2-40B4-BE49-F238E27FC236}">
                <a16:creationId xmlns:a16="http://schemas.microsoft.com/office/drawing/2014/main" id="{56F8A6B7-B429-433F-A5F6-D39F06EF932F}"/>
              </a:ext>
            </a:extLst>
          </p:cNvPr>
          <p:cNvSpPr>
            <a:spLocks noGrp="1"/>
          </p:cNvSpPr>
          <p:nvPr>
            <p:ph type="dt" idx="1"/>
          </p:nvPr>
        </p:nvSpPr>
        <p:spPr/>
        <p:txBody>
          <a:bodyPr/>
          <a:lstStyle/>
          <a:p>
            <a:pPr marL="0" marR="0" lvl="0" indent="0" algn="r" defTabSz="94627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2025/1/8</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64809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hangingPunct="1"/>
            <a:r>
              <a:rPr lang="ja-JP" altLang="en-US" dirty="0">
                <a:cs typeface="メイリオ" panose="020B0604030504040204" pitchFamily="50" charset="-128"/>
              </a:rPr>
              <a:t>　国税庁インターネット番組「</a:t>
            </a:r>
            <a:r>
              <a:rPr lang="en-US" altLang="ja-JP" dirty="0">
                <a:cs typeface="メイリオ" panose="020B0604030504040204" pitchFamily="50" charset="-128"/>
              </a:rPr>
              <a:t>Web-TAX-TV</a:t>
            </a:r>
            <a:r>
              <a:rPr lang="ja-JP" altLang="en-US" dirty="0">
                <a:cs typeface="メイリオ" panose="020B0604030504040204" pitchFamily="50" charset="-128"/>
              </a:rPr>
              <a:t>」では、税のプロフェッショナルを目指す方に、国税庁の仕事やその魅力・やりがいをご紹介した「税のプロフェッショナルを目指して」を配信しています。</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　その他、悪質な納税者や滞納者に対峙する国税調査官等の活躍をドラマ仕立てで紹介した動画も数多く配信されていますので、興味がある方は是非ご覧ください。</a:t>
            </a:r>
            <a:endParaRPr lang="en-US" altLang="ja-JP" dirty="0">
              <a:cs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AB10FB3-0DA5-4480-9616-D72AC6B93C35}" type="slidenum">
              <a:rPr lang="ja-JP" altLang="en-US" smtClean="0"/>
              <a:pPr>
                <a:defRPr/>
              </a:pPr>
              <a:t>21</a:t>
            </a:fld>
            <a:endParaRPr lang="ja-JP" altLang="en-US"/>
          </a:p>
        </p:txBody>
      </p:sp>
    </p:spTree>
    <p:extLst>
      <p:ext uri="{BB962C8B-B14F-4D97-AF65-F5344CB8AC3E}">
        <p14:creationId xmlns:p14="http://schemas.microsoft.com/office/powerpoint/2010/main" val="3031682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pPr defTabSz="914075" eaLnBrk="1">
              <a:defRPr/>
            </a:pPr>
            <a:r>
              <a:rPr lang="ja-JP" altLang="en-US" sz="1200" dirty="0">
                <a:solidFill>
                  <a:schemeClr val="tx1"/>
                </a:solidFill>
                <a:latin typeface="+mn-ea"/>
              </a:rPr>
              <a:t>様々な世代が、これからも豊かで安心して暮らせる社会を持続するために、租税の負担と給付のバランスをどうすればいいのかを、一人ひとりが自分のこととして考える必要があります。</a:t>
            </a:r>
            <a:endParaRPr lang="en-US" altLang="ja-JP" sz="1200" dirty="0">
              <a:solidFill>
                <a:schemeClr val="tx1"/>
              </a:solidFill>
              <a:latin typeface="+mn-ea"/>
            </a:endParaRPr>
          </a:p>
          <a:p>
            <a:pPr defTabSz="914075" eaLnBrk="1">
              <a:defRPr/>
            </a:pPr>
            <a:r>
              <a:rPr lang="ja-JP" altLang="en-US" sz="1200" dirty="0">
                <a:solidFill>
                  <a:schemeClr val="tx1"/>
                </a:solidFill>
                <a:latin typeface="+mn-ea"/>
              </a:rPr>
              <a:t>豊かで安心して暮らせる未来のためには、公平な租税負担と給付の関係について、私たち一人ひとりが考えることが大切なのです。</a:t>
            </a:r>
            <a:endParaRPr lang="en-US" altLang="ja-JP" sz="1200" dirty="0">
              <a:solidFill>
                <a:schemeClr val="tx1"/>
              </a:solidFill>
              <a:latin typeface="+mn-ea"/>
            </a:endParaRPr>
          </a:p>
          <a:p>
            <a:pPr defTabSz="914075" eaLnBrk="1">
              <a:defRPr/>
            </a:pPr>
            <a:r>
              <a:rPr lang="ja-JP" altLang="en-US" sz="1200" dirty="0">
                <a:solidFill>
                  <a:schemeClr val="tx1"/>
                </a:solidFill>
                <a:latin typeface="+mn-ea"/>
              </a:rPr>
              <a:t>みなさんには、単に「税」を納めるのではなく、「税」を通して社会の仕組みを考えて、社会に参加して、自分たちで国を作っていくために、自分の考えや意見をしっかり持てる社会人になってほしいと思います。</a:t>
            </a:r>
            <a:endParaRPr lang="en-US" altLang="ja-JP" sz="1200" dirty="0">
              <a:solidFill>
                <a:schemeClr val="tx1"/>
              </a:solidFill>
              <a:latin typeface="+mn-ea"/>
            </a:endParaRPr>
          </a:p>
          <a:p>
            <a:pPr defTabSz="914075" eaLnBrk="1">
              <a:defRPr/>
            </a:pPr>
            <a:r>
              <a:rPr lang="ja-JP" altLang="en-US" sz="1200" dirty="0">
                <a:solidFill>
                  <a:schemeClr val="tx1"/>
                </a:solidFill>
                <a:latin typeface="+mn-ea"/>
              </a:rPr>
              <a:t>今後の高校生活を有意義に過ごしていただけることを願っています。</a:t>
            </a:r>
            <a:endParaRPr lang="en-US" altLang="ja-JP" sz="1200" dirty="0">
              <a:solidFill>
                <a:schemeClr val="tx1"/>
              </a:solidFill>
              <a:latin typeface="+mn-ea"/>
            </a:endParaRPr>
          </a:p>
          <a:p>
            <a:r>
              <a:rPr lang="ja-JP" altLang="en-US" sz="1200" dirty="0">
                <a:latin typeface="+mn-ea"/>
              </a:rPr>
              <a:t>それでは、これで終わります。</a:t>
            </a:r>
            <a:endParaRPr lang="ja-JP" altLang="en-US" sz="1200" b="1" dirty="0">
              <a:latin typeface="+mn-ea"/>
            </a:endParaRPr>
          </a:p>
        </p:txBody>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22</a:t>
            </a:fld>
            <a:endParaRPr lang="ja-JP" altLang="en-US"/>
          </a:p>
        </p:txBody>
      </p:sp>
    </p:spTree>
    <p:extLst>
      <p:ext uri="{BB962C8B-B14F-4D97-AF65-F5344CB8AC3E}">
        <p14:creationId xmlns:p14="http://schemas.microsoft.com/office/powerpoint/2010/main" val="2266630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Rot="1" noChangeAspect="1" noChangeArrowheads="1" noTextEdit="1"/>
          </p:cNvSpPr>
          <p:nvPr>
            <p:ph type="sldImg"/>
          </p:nvPr>
        </p:nvSpPr>
        <p:spPr>
          <a:xfrm>
            <a:off x="338138" y="449263"/>
            <a:ext cx="6181725" cy="3478212"/>
          </a:xfrm>
          <a:ln/>
        </p:spPr>
      </p:sp>
      <p:sp>
        <p:nvSpPr>
          <p:cNvPr id="18437" name="Rectangle 3"/>
          <p:cNvSpPr>
            <a:spLocks noGrp="1" noChangeArrowheads="1"/>
          </p:cNvSpPr>
          <p:nvPr>
            <p:ph type="body" idx="1"/>
          </p:nvPr>
        </p:nvSpPr>
        <p:spPr>
          <a:xfrm>
            <a:off x="491448" y="4082408"/>
            <a:ext cx="6028415" cy="5603276"/>
          </a:xfrm>
          <a:ln/>
        </p:spPr>
        <p:txBody>
          <a:bodyPr lIns="99079" tIns="49538" rIns="99079" bIns="49538"/>
          <a:lstStyle/>
          <a:p>
            <a:pPr>
              <a:lnSpc>
                <a:spcPts val="1565"/>
              </a:lnSpc>
              <a:defRPr/>
            </a:pPr>
            <a:r>
              <a:rPr lang="ja-JP" altLang="en-US" sz="1200" spc="83" dirty="0">
                <a:latin typeface="+mn-ea"/>
                <a:ea typeface="+mn-ea"/>
              </a:rPr>
              <a:t>（時間あれば）</a:t>
            </a:r>
            <a:endParaRPr lang="en-US" altLang="ja-JP" sz="1200" spc="83" dirty="0">
              <a:latin typeface="+mn-ea"/>
              <a:ea typeface="+mn-ea"/>
            </a:endParaRPr>
          </a:p>
          <a:p>
            <a:pPr>
              <a:lnSpc>
                <a:spcPts val="1565"/>
              </a:lnSpc>
              <a:defRPr/>
            </a:pPr>
            <a:endParaRPr lang="en-US" altLang="ja-JP" sz="1200" spc="83" dirty="0">
              <a:latin typeface="+mn-ea"/>
              <a:ea typeface="+mn-ea"/>
            </a:endParaRPr>
          </a:p>
          <a:p>
            <a:pPr>
              <a:lnSpc>
                <a:spcPts val="1565"/>
              </a:lnSpc>
              <a:defRPr/>
            </a:pPr>
            <a:r>
              <a:rPr lang="en-US" altLang="ja-JP" sz="1200" spc="83" dirty="0">
                <a:latin typeface="+mn-ea"/>
                <a:ea typeface="+mn-ea"/>
              </a:rPr>
              <a:t>【</a:t>
            </a:r>
            <a:r>
              <a:rPr lang="ja-JP" altLang="en-US" sz="1200" spc="83" dirty="0">
                <a:latin typeface="+mn-ea"/>
                <a:ea typeface="+mn-ea"/>
              </a:rPr>
              <a:t>クイズ</a:t>
            </a:r>
            <a:r>
              <a:rPr lang="en-US" altLang="ja-JP" sz="1200" spc="83" dirty="0">
                <a:latin typeface="+mn-ea"/>
                <a:ea typeface="+mn-ea"/>
              </a:rPr>
              <a:t>】</a:t>
            </a:r>
          </a:p>
          <a:p>
            <a:pPr>
              <a:lnSpc>
                <a:spcPts val="1565"/>
              </a:lnSpc>
              <a:defRPr/>
            </a:pPr>
            <a:r>
              <a:rPr lang="ja-JP" altLang="en-US" sz="1200" spc="83" dirty="0">
                <a:latin typeface="+mn-ea"/>
                <a:ea typeface="+mn-ea"/>
              </a:rPr>
              <a:t>それでは、</a:t>
            </a:r>
            <a:r>
              <a:rPr lang="ja-JP" altLang="en-US" sz="1200" u="sng" spc="83" dirty="0">
                <a:latin typeface="+mn-ea"/>
                <a:ea typeface="+mn-ea"/>
              </a:rPr>
              <a:t>クイズです。</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r>
              <a:rPr lang="ja-JP" altLang="en-US" sz="1200" spc="83" dirty="0">
                <a:latin typeface="+mn-ea"/>
                <a:ea typeface="+mn-ea"/>
              </a:rPr>
              <a:t>日本に暮らす人が、１人当たり１日卵１個分（約６０ｇ）のごみを減らすと、１年間でどのくらいの税金を節約できるでしょうか？　</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p>
          <a:p>
            <a:pPr>
              <a:lnSpc>
                <a:spcPts val="1565"/>
              </a:lnSpc>
              <a:defRPr/>
            </a:pPr>
            <a:r>
              <a:rPr lang="ja-JP" altLang="en-US" sz="1200" spc="83" dirty="0">
                <a:latin typeface="+mn-ea"/>
                <a:ea typeface="+mn-ea"/>
              </a:rPr>
              <a:t>①約１８億円　②約１８０億円　③約１８００億円</a:t>
            </a:r>
            <a:endParaRPr lang="en-US" altLang="ja-JP" sz="1200" spc="83" dirty="0">
              <a:latin typeface="+mn-ea"/>
              <a:ea typeface="+mn-ea"/>
            </a:endParaRPr>
          </a:p>
          <a:p>
            <a:pPr>
              <a:lnSpc>
                <a:spcPts val="1565"/>
              </a:lnSpc>
              <a:defRPr/>
            </a:pPr>
            <a:r>
              <a:rPr lang="en-US" altLang="ja-JP" sz="1200" spc="83" dirty="0">
                <a:latin typeface="+mn-ea"/>
                <a:ea typeface="+mn-ea"/>
              </a:rPr>
              <a:t>【</a:t>
            </a:r>
            <a:r>
              <a:rPr lang="ja-JP" altLang="en-US" sz="1200" spc="83" dirty="0">
                <a:latin typeface="+mn-ea"/>
                <a:ea typeface="+mn-ea"/>
              </a:rPr>
              <a:t>正解発表</a:t>
            </a:r>
            <a:r>
              <a:rPr lang="en-US" altLang="ja-JP" sz="1200" spc="83" dirty="0">
                <a:latin typeface="+mn-ea"/>
                <a:ea typeface="+mn-ea"/>
              </a:rPr>
              <a:t>】</a:t>
            </a:r>
          </a:p>
          <a:p>
            <a:pPr>
              <a:lnSpc>
                <a:spcPts val="1565"/>
              </a:lnSpc>
              <a:defRPr/>
            </a:pPr>
            <a:r>
              <a:rPr lang="ja-JP" altLang="en-US" sz="1200" spc="83" dirty="0">
                <a:latin typeface="+mn-ea"/>
                <a:ea typeface="+mn-ea"/>
              </a:rPr>
              <a:t>正解は　</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r>
              <a:rPr lang="ja-JP" altLang="en-US" sz="1200" spc="83" dirty="0">
                <a:latin typeface="+mn-ea"/>
                <a:ea typeface="+mn-ea"/>
              </a:rPr>
              <a:t>　③番です。　　計算式でいうと、</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r>
              <a:rPr lang="ja-JP" altLang="en-US" sz="1200" spc="83" dirty="0">
                <a:latin typeface="+mn-ea"/>
                <a:ea typeface="+mn-ea"/>
              </a:rPr>
              <a:t>１人が減らせるごみの量は、</a:t>
            </a:r>
            <a:r>
              <a:rPr lang="en-US" altLang="ja-JP" sz="1200" spc="83" dirty="0">
                <a:latin typeface="+mn-ea"/>
                <a:ea typeface="+mn-ea"/>
              </a:rPr>
              <a:t>60</a:t>
            </a:r>
            <a:r>
              <a:rPr lang="ja-JP" altLang="en-US" sz="1200" spc="83" dirty="0" err="1">
                <a:latin typeface="+mn-ea"/>
                <a:ea typeface="+mn-ea"/>
              </a:rPr>
              <a:t>ｇ</a:t>
            </a:r>
            <a:r>
              <a:rPr lang="en-US" altLang="ja-JP" sz="1200" spc="83" dirty="0">
                <a:latin typeface="+mn-ea"/>
                <a:ea typeface="+mn-ea"/>
              </a:rPr>
              <a:t>×365</a:t>
            </a:r>
            <a:r>
              <a:rPr lang="ja-JP" altLang="en-US" sz="1200" spc="83" dirty="0">
                <a:latin typeface="+mn-ea"/>
                <a:ea typeface="+mn-ea"/>
              </a:rPr>
              <a:t>日　で、約</a:t>
            </a:r>
            <a:r>
              <a:rPr lang="en-US" altLang="ja-JP" sz="1200" spc="83" dirty="0">
                <a:latin typeface="+mn-ea"/>
                <a:ea typeface="+mn-ea"/>
              </a:rPr>
              <a:t>22kg</a:t>
            </a:r>
            <a:r>
              <a:rPr lang="ja-JP" altLang="en-US" sz="1200" spc="83" dirty="0">
                <a:latin typeface="+mn-ea"/>
                <a:ea typeface="+mn-ea"/>
              </a:rPr>
              <a:t>です。　日本で減らせるごみの量は、</a:t>
            </a:r>
            <a:r>
              <a:rPr lang="en-US" altLang="ja-JP" sz="1200" spc="83" dirty="0">
                <a:latin typeface="+mn-ea"/>
                <a:ea typeface="+mn-ea"/>
              </a:rPr>
              <a:t>2023</a:t>
            </a:r>
            <a:r>
              <a:rPr lang="ja-JP" altLang="en-US" sz="1200" spc="83" dirty="0">
                <a:latin typeface="+mn-ea"/>
                <a:ea typeface="+mn-ea"/>
              </a:rPr>
              <a:t>年の日本の人口　約１億</a:t>
            </a:r>
            <a:r>
              <a:rPr lang="en-US" altLang="ja-JP" sz="1200" spc="83" dirty="0">
                <a:latin typeface="+mn-ea"/>
                <a:ea typeface="+mn-ea"/>
              </a:rPr>
              <a:t>2435</a:t>
            </a:r>
            <a:r>
              <a:rPr lang="ja-JP" altLang="en-US" sz="1200" spc="83" dirty="0">
                <a:latin typeface="+mn-ea"/>
                <a:ea typeface="+mn-ea"/>
              </a:rPr>
              <a:t>万人</a:t>
            </a:r>
            <a:r>
              <a:rPr lang="en-US" altLang="ja-JP" sz="1200" spc="83" dirty="0">
                <a:latin typeface="+mn-ea"/>
                <a:ea typeface="+mn-ea"/>
              </a:rPr>
              <a:t>×</a:t>
            </a:r>
            <a:r>
              <a:rPr lang="ja-JP" altLang="en-US" sz="1200" spc="83" dirty="0">
                <a:latin typeface="+mn-ea"/>
                <a:ea typeface="+mn-ea"/>
              </a:rPr>
              <a:t>約２２</a:t>
            </a:r>
            <a:r>
              <a:rPr lang="en-US" altLang="ja-JP" sz="1200" spc="83" dirty="0">
                <a:latin typeface="+mn-ea"/>
                <a:ea typeface="+mn-ea"/>
              </a:rPr>
              <a:t>kg</a:t>
            </a:r>
            <a:r>
              <a:rPr lang="ja-JP" altLang="en-US" sz="1200" spc="83" dirty="0">
                <a:latin typeface="+mn-ea"/>
                <a:ea typeface="+mn-ea"/>
              </a:rPr>
              <a:t>　で、約</a:t>
            </a:r>
            <a:r>
              <a:rPr lang="en-US" altLang="ja-JP" sz="1200" spc="83" dirty="0">
                <a:latin typeface="+mn-ea"/>
                <a:ea typeface="+mn-ea"/>
              </a:rPr>
              <a:t>274</a:t>
            </a:r>
            <a:r>
              <a:rPr lang="ja-JP" altLang="en-US" sz="1200" spc="83" dirty="0">
                <a:latin typeface="+mn-ea"/>
                <a:ea typeface="+mn-ea"/>
              </a:rPr>
              <a:t>万トン　　そして、１トン当たりのごみ処理費用は、</a:t>
            </a:r>
            <a:r>
              <a:rPr lang="en-US" altLang="ja-JP" sz="1200" spc="83" dirty="0">
                <a:latin typeface="+mn-ea"/>
                <a:ea typeface="+mn-ea"/>
              </a:rPr>
              <a:t>2023</a:t>
            </a:r>
            <a:r>
              <a:rPr lang="ja-JP" altLang="en-US" sz="1200" spc="83" dirty="0">
                <a:latin typeface="+mn-ea"/>
                <a:ea typeface="+mn-ea"/>
              </a:rPr>
              <a:t>年に税金で賄ったごみ処理費用 ２兆</a:t>
            </a:r>
            <a:r>
              <a:rPr lang="en-US" altLang="ja-JP" sz="1200" spc="83" dirty="0">
                <a:latin typeface="+mn-ea"/>
                <a:ea typeface="+mn-ea"/>
              </a:rPr>
              <a:t>6002</a:t>
            </a:r>
            <a:r>
              <a:rPr lang="ja-JP" altLang="en-US" sz="1200" spc="83" dirty="0">
                <a:latin typeface="+mn-ea"/>
                <a:ea typeface="+mn-ea"/>
              </a:rPr>
              <a:t>億円 </a:t>
            </a:r>
            <a:r>
              <a:rPr lang="en-US" altLang="ja-JP" sz="1200" spc="83" dirty="0">
                <a:latin typeface="+mn-ea"/>
                <a:ea typeface="+mn-ea"/>
              </a:rPr>
              <a:t>÷ 1</a:t>
            </a:r>
            <a:r>
              <a:rPr lang="ja-JP" altLang="en-US" sz="1200" spc="83" dirty="0">
                <a:latin typeface="+mn-ea"/>
                <a:ea typeface="+mn-ea"/>
              </a:rPr>
              <a:t>年間のごみの総量 </a:t>
            </a:r>
            <a:r>
              <a:rPr lang="en-US" altLang="ja-JP" sz="1200" spc="83" dirty="0">
                <a:latin typeface="+mn-ea"/>
                <a:ea typeface="+mn-ea"/>
              </a:rPr>
              <a:t>3897</a:t>
            </a:r>
            <a:r>
              <a:rPr lang="ja-JP" altLang="en-US" sz="1200" spc="83" dirty="0">
                <a:latin typeface="+mn-ea"/>
                <a:ea typeface="+mn-ea"/>
              </a:rPr>
              <a:t>万トン　で、約</a:t>
            </a:r>
            <a:r>
              <a:rPr lang="en-US" altLang="ja-JP" sz="1200" spc="83" dirty="0">
                <a:latin typeface="+mn-ea"/>
                <a:ea typeface="+mn-ea"/>
              </a:rPr>
              <a:t>66700</a:t>
            </a:r>
            <a:r>
              <a:rPr lang="ja-JP" altLang="en-US" sz="1200" spc="83" dirty="0">
                <a:latin typeface="+mn-ea"/>
                <a:ea typeface="+mn-ea"/>
              </a:rPr>
              <a:t>円となります。</a:t>
            </a:r>
            <a:endParaRPr lang="en-US" altLang="ja-JP" sz="1200" spc="83" dirty="0">
              <a:latin typeface="+mn-ea"/>
              <a:ea typeface="+mn-ea"/>
            </a:endParaRPr>
          </a:p>
          <a:p>
            <a:pPr>
              <a:lnSpc>
                <a:spcPts val="1565"/>
              </a:lnSpc>
              <a:defRPr/>
            </a:pPr>
            <a:r>
              <a:rPr lang="ja-JP" altLang="en-US" sz="1200" spc="83" dirty="0">
                <a:latin typeface="+mn-ea"/>
                <a:ea typeface="+mn-ea"/>
              </a:rPr>
              <a:t>そのため、１トン当たりのごみ処理費用 約</a:t>
            </a:r>
            <a:r>
              <a:rPr lang="en-US" altLang="ja-JP" sz="1200" spc="83" dirty="0">
                <a:latin typeface="+mn-ea"/>
                <a:ea typeface="+mn-ea"/>
              </a:rPr>
              <a:t>66700</a:t>
            </a:r>
            <a:r>
              <a:rPr lang="ja-JP" altLang="en-US" sz="1200" spc="83" dirty="0">
                <a:latin typeface="+mn-ea"/>
                <a:ea typeface="+mn-ea"/>
              </a:rPr>
              <a:t>円　</a:t>
            </a:r>
            <a:r>
              <a:rPr lang="en-US" altLang="ja-JP" sz="1200" spc="83" dirty="0">
                <a:latin typeface="+mn-ea"/>
                <a:ea typeface="+mn-ea"/>
              </a:rPr>
              <a:t>×</a:t>
            </a:r>
            <a:r>
              <a:rPr lang="ja-JP" altLang="en-US" sz="1200" spc="83" dirty="0">
                <a:latin typeface="+mn-ea"/>
                <a:ea typeface="+mn-ea"/>
              </a:rPr>
              <a:t>　減らすことができるごみ処理費用 約</a:t>
            </a:r>
            <a:r>
              <a:rPr lang="en-US" altLang="ja-JP" sz="1200" spc="83" dirty="0">
                <a:latin typeface="+mn-ea"/>
                <a:ea typeface="+mn-ea"/>
              </a:rPr>
              <a:t>274</a:t>
            </a:r>
            <a:r>
              <a:rPr lang="ja-JP" altLang="en-US" sz="1200" spc="83" dirty="0">
                <a:latin typeface="+mn-ea"/>
                <a:ea typeface="+mn-ea"/>
              </a:rPr>
              <a:t>万円 　で、答えは　約</a:t>
            </a:r>
            <a:r>
              <a:rPr lang="en-US" altLang="ja-JP" sz="1200" spc="83" dirty="0">
                <a:latin typeface="+mn-ea"/>
                <a:ea typeface="+mn-ea"/>
              </a:rPr>
              <a:t>1800</a:t>
            </a:r>
            <a:r>
              <a:rPr lang="ja-JP" altLang="en-US" sz="1200" spc="83" dirty="0">
                <a:latin typeface="+mn-ea"/>
                <a:ea typeface="+mn-ea"/>
              </a:rPr>
              <a:t>億円となります。</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p>
          <a:p>
            <a:pPr>
              <a:lnSpc>
                <a:spcPts val="1565"/>
              </a:lnSpc>
              <a:defRPr/>
            </a:pPr>
            <a:r>
              <a:rPr lang="en-US" altLang="ja-JP" sz="1200" spc="83" dirty="0">
                <a:latin typeface="+mn-ea"/>
                <a:ea typeface="+mn-ea"/>
              </a:rPr>
              <a:t>【</a:t>
            </a:r>
            <a:r>
              <a:rPr lang="ja-JP" altLang="en-US" sz="1200" spc="83" dirty="0">
                <a:latin typeface="+mn-ea"/>
                <a:ea typeface="+mn-ea"/>
              </a:rPr>
              <a:t>まとめ</a:t>
            </a:r>
            <a:r>
              <a:rPr lang="en-US" altLang="ja-JP" sz="1200" spc="83" dirty="0">
                <a:latin typeface="+mn-ea"/>
                <a:ea typeface="+mn-ea"/>
              </a:rPr>
              <a:t>】</a:t>
            </a:r>
          </a:p>
          <a:p>
            <a:pPr>
              <a:lnSpc>
                <a:spcPts val="1565"/>
              </a:lnSpc>
              <a:defRPr/>
            </a:pPr>
            <a:r>
              <a:rPr lang="ja-JP" altLang="en-US" sz="1200" spc="83" dirty="0">
                <a:latin typeface="+mn-ea"/>
                <a:ea typeface="+mn-ea"/>
              </a:rPr>
              <a:t>今日の授業をきっかけに、１人</a:t>
            </a:r>
            <a:r>
              <a:rPr lang="en-US" altLang="ja-JP" sz="1200" spc="83" dirty="0">
                <a:latin typeface="+mn-ea"/>
                <a:ea typeface="+mn-ea"/>
              </a:rPr>
              <a:t>1</a:t>
            </a:r>
            <a:r>
              <a:rPr lang="ja-JP" altLang="en-US" sz="1200" spc="83" dirty="0">
                <a:latin typeface="+mn-ea"/>
                <a:ea typeface="+mn-ea"/>
              </a:rPr>
              <a:t>人が税金の使い方を考え、みんなが納めた税金が使われているものは大切に使用するという気持ちを持ってもらえたらうれしいです。</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p>
        </p:txBody>
      </p:sp>
      <p:sp>
        <p:nvSpPr>
          <p:cNvPr id="4" name="スライド番号プレースホルダー 3">
            <a:extLst>
              <a:ext uri="{FF2B5EF4-FFF2-40B4-BE49-F238E27FC236}">
                <a16:creationId xmlns:a16="http://schemas.microsoft.com/office/drawing/2014/main" id="{E8E9B221-71F7-4109-BAB3-B5420A825317}"/>
              </a:ext>
            </a:extLst>
          </p:cNvPr>
          <p:cNvSpPr txBox="1">
            <a:spLocks noChangeAspect="1"/>
          </p:cNvSpPr>
          <p:nvPr/>
        </p:nvSpPr>
        <p:spPr bwMode="auto">
          <a:xfrm>
            <a:off x="6361178" y="9507849"/>
            <a:ext cx="356305" cy="3573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ja-JP"/>
            </a:defPPr>
            <a:lvl1pPr algn="r" defTabSz="947023" rtl="0" eaLnBrk="1" fontAlgn="base" hangingPunct="1">
              <a:spcBef>
                <a:spcPct val="0"/>
              </a:spcBef>
              <a:spcAft>
                <a:spcPct val="0"/>
              </a:spcAft>
              <a:defRPr kumimoji="1" sz="1300" kern="1200">
                <a:solidFill>
                  <a:schemeClr val="tx1"/>
                </a:solidFill>
                <a:latin typeface="Arial" panose="020B0604020202020204" pitchFamily="34" charset="0"/>
                <a:ea typeface="ＭＳ Ｐゴシック" panose="020B0600070205080204" pitchFamily="50" charset="-128"/>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a:lstStyle>
          <a:p>
            <a:pPr algn="ctr"/>
            <a:fld id="{14F7904F-B7B8-4384-950F-CFC6C0FBA81B}" type="slidenum">
              <a:rPr lang="ja-JP" altLang="en-US" smtClean="0"/>
              <a:pPr algn="ctr"/>
              <a:t>23</a:t>
            </a:fld>
            <a:endParaRPr lang="ja-JP" altLang="en-US" dirty="0"/>
          </a:p>
        </p:txBody>
      </p:sp>
    </p:spTree>
    <p:extLst>
      <p:ext uri="{BB962C8B-B14F-4D97-AF65-F5344CB8AC3E}">
        <p14:creationId xmlns:p14="http://schemas.microsoft.com/office/powerpoint/2010/main" val="304917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lang="ja-JP" altLang="ja-JP" sz="1200" dirty="0">
                <a:latin typeface="+mn-ea"/>
              </a:rPr>
              <a:t>「税務署」が、どんな仕事をしているところか知っていますか。</a:t>
            </a:r>
          </a:p>
          <a:p>
            <a:r>
              <a:rPr lang="ja-JP" altLang="ja-JP" sz="1200" dirty="0">
                <a:latin typeface="+mn-ea"/>
              </a:rPr>
              <a:t>税務署は、「国」の税金を扱う仕事をしています。</a:t>
            </a:r>
            <a:endParaRPr lang="en-US" altLang="ja-JP" sz="1200" dirty="0">
              <a:latin typeface="+mn-ea"/>
            </a:endParaRPr>
          </a:p>
          <a:p>
            <a:r>
              <a:rPr lang="ja-JP" altLang="ja-JP" sz="1200" dirty="0">
                <a:latin typeface="+mn-ea"/>
              </a:rPr>
              <a:t>具体的には、税金を集めたり、税金に関する相談</a:t>
            </a:r>
            <a:r>
              <a:rPr lang="ja-JP" altLang="en-US" sz="1200" dirty="0">
                <a:latin typeface="+mn-ea"/>
              </a:rPr>
              <a:t>に乗ったり、</a:t>
            </a:r>
            <a:r>
              <a:rPr lang="ja-JP" altLang="ja-JP" sz="1200" dirty="0">
                <a:latin typeface="+mn-ea"/>
              </a:rPr>
              <a:t>調査を行ったりしています。</a:t>
            </a:r>
            <a:r>
              <a:rPr lang="en-US" altLang="ja-JP" sz="1200" dirty="0">
                <a:latin typeface="+mn-ea"/>
              </a:rPr>
              <a:t>【</a:t>
            </a:r>
            <a:r>
              <a:rPr lang="ja-JP" altLang="ja-JP" sz="1200" dirty="0">
                <a:latin typeface="+mn-ea"/>
              </a:rPr>
              <a:t>クリック</a:t>
            </a:r>
            <a:r>
              <a:rPr lang="en-US" altLang="ja-JP" sz="1200" dirty="0">
                <a:latin typeface="+mn-ea"/>
              </a:rPr>
              <a:t>】</a:t>
            </a:r>
            <a:endParaRPr lang="ja-JP" altLang="ja-JP" sz="1200" dirty="0">
              <a:latin typeface="+mn-ea"/>
            </a:endParaRPr>
          </a:p>
          <a:p>
            <a:r>
              <a:rPr lang="ja-JP" altLang="en-US" sz="1200" dirty="0">
                <a:latin typeface="+mn-ea"/>
              </a:rPr>
              <a:t>全国には</a:t>
            </a:r>
            <a:r>
              <a:rPr lang="en-US" altLang="ja-JP" sz="1200" dirty="0">
                <a:latin typeface="+mn-ea"/>
              </a:rPr>
              <a:t>524</a:t>
            </a:r>
            <a:r>
              <a:rPr lang="ja-JP" altLang="en-US" sz="1200" dirty="0">
                <a:latin typeface="+mn-ea"/>
              </a:rPr>
              <a:t>の税務署があります。　</a:t>
            </a:r>
            <a:endParaRPr lang="en-US" altLang="ja-JP" sz="1200" dirty="0">
              <a:latin typeface="+mn-ea"/>
            </a:endParaRPr>
          </a:p>
          <a:p>
            <a:r>
              <a:rPr lang="ja-JP" altLang="en-US" sz="1200" dirty="0">
                <a:latin typeface="+mn-ea"/>
              </a:rPr>
              <a:t>また、大阪国税局には</a:t>
            </a:r>
            <a:r>
              <a:rPr lang="en-US" altLang="ja-JP" sz="1200" dirty="0">
                <a:latin typeface="+mn-ea"/>
              </a:rPr>
              <a:t>83</a:t>
            </a:r>
            <a:r>
              <a:rPr lang="ja-JP" altLang="en-US" sz="1200" dirty="0">
                <a:latin typeface="+mn-ea"/>
              </a:rPr>
              <a:t>の税務署、</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和歌山県には</a:t>
            </a:r>
            <a:r>
              <a:rPr lang="en-US" altLang="ja-JP" sz="1200" dirty="0">
                <a:latin typeface="+mn-ea"/>
              </a:rPr>
              <a:t>7</a:t>
            </a:r>
            <a:r>
              <a:rPr lang="ja-JP" altLang="en-US" sz="1200" dirty="0">
                <a:latin typeface="+mn-ea"/>
              </a:rPr>
              <a:t>つの税務署があります</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（職場紹介）</a:t>
            </a:r>
            <a:endParaRPr lang="en-US" altLang="ja-JP" sz="1200" dirty="0">
              <a:latin typeface="+mn-ea"/>
            </a:endParaRPr>
          </a:p>
          <a:p>
            <a:r>
              <a:rPr lang="en-US" altLang="ja-JP" sz="1200" dirty="0">
                <a:latin typeface="+mn-ea"/>
              </a:rPr>
              <a:t>【</a:t>
            </a:r>
            <a:r>
              <a:rPr lang="ja-JP" altLang="en-US" sz="1200" dirty="0">
                <a:latin typeface="+mn-ea"/>
              </a:rPr>
              <a:t>クリック</a:t>
            </a:r>
            <a:r>
              <a:rPr lang="en-US" altLang="ja-JP" sz="1200" dirty="0">
                <a:latin typeface="+mn-ea"/>
              </a:rPr>
              <a:t>】</a:t>
            </a:r>
            <a:endParaRPr lang="ja-JP" altLang="ja-JP" sz="1200" dirty="0">
              <a:latin typeface="+mn-ea"/>
            </a:endParaRPr>
          </a:p>
          <a:p>
            <a:r>
              <a:rPr lang="ja-JP" altLang="en-US" sz="1200" dirty="0">
                <a:latin typeface="+mn-ea"/>
              </a:rPr>
              <a:t>税務署の地図記号は、そろばんの珠の形をしています。</a:t>
            </a:r>
            <a:endParaRPr lang="en-US" altLang="ja-JP" sz="1200" dirty="0">
              <a:latin typeface="+mn-ea"/>
            </a:endParaRPr>
          </a:p>
          <a:p>
            <a:r>
              <a:rPr lang="ja-JP" altLang="en-US" sz="1200" dirty="0">
                <a:latin typeface="+mn-ea"/>
              </a:rPr>
              <a:t>昔は、税金の計算をそろばんを使ってしていたので、この形になっています。</a:t>
            </a:r>
            <a:r>
              <a:rPr lang="ja-JP" altLang="ja-JP" sz="1200" dirty="0">
                <a:latin typeface="+mn-ea"/>
              </a:rPr>
              <a:t>税金の仕事をしているのは税務署だけではなく、皆さんが住んでいる府</a:t>
            </a:r>
            <a:r>
              <a:rPr lang="ja-JP" altLang="en-US" sz="1200" dirty="0">
                <a:latin typeface="+mn-ea"/>
              </a:rPr>
              <a:t>や</a:t>
            </a:r>
            <a:r>
              <a:rPr lang="ja-JP" altLang="ja-JP" sz="1200" dirty="0">
                <a:latin typeface="+mn-ea"/>
              </a:rPr>
              <a:t>県</a:t>
            </a:r>
            <a:r>
              <a:rPr lang="ja-JP" altLang="en-US" sz="1200" dirty="0">
                <a:latin typeface="+mn-ea"/>
              </a:rPr>
              <a:t>、市や</a:t>
            </a:r>
            <a:r>
              <a:rPr lang="ja-JP" altLang="ja-JP" sz="1200" dirty="0">
                <a:latin typeface="+mn-ea"/>
              </a:rPr>
              <a:t>町</a:t>
            </a:r>
            <a:r>
              <a:rPr lang="ja-JP" altLang="en-US" sz="1200" dirty="0">
                <a:latin typeface="+mn-ea"/>
              </a:rPr>
              <a:t>や</a:t>
            </a:r>
            <a:r>
              <a:rPr lang="ja-JP" altLang="ja-JP" sz="1200" dirty="0">
                <a:latin typeface="+mn-ea"/>
              </a:rPr>
              <a:t>村の役所でも税金に関する仕事をしている人がたくさんいます。</a:t>
            </a:r>
            <a:r>
              <a:rPr lang="en-US" altLang="ja-JP" sz="1200" dirty="0">
                <a:latin typeface="+mn-ea"/>
              </a:rPr>
              <a:t> 【</a:t>
            </a:r>
            <a:r>
              <a:rPr lang="ja-JP" altLang="ja-JP" sz="1200" dirty="0">
                <a:latin typeface="+mn-ea"/>
              </a:rPr>
              <a:t>クリック</a:t>
            </a:r>
            <a:r>
              <a:rPr lang="en-US" altLang="ja-JP" sz="1200" dirty="0">
                <a:latin typeface="+mn-ea"/>
              </a:rPr>
              <a:t>】</a:t>
            </a:r>
            <a:endParaRPr lang="ja-JP" altLang="en-US" sz="1200" dirty="0">
              <a:latin typeface="+mn-ea"/>
            </a:endParaRPr>
          </a:p>
        </p:txBody>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2</a:t>
            </a:fld>
            <a:endParaRPr lang="ja-JP" altLang="en-US"/>
          </a:p>
        </p:txBody>
      </p:sp>
    </p:spTree>
    <p:extLst>
      <p:ext uri="{BB962C8B-B14F-4D97-AF65-F5344CB8AC3E}">
        <p14:creationId xmlns:p14="http://schemas.microsoft.com/office/powerpoint/2010/main" val="68802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lang="ja-JP" altLang="en-US" sz="1200" dirty="0">
                <a:latin typeface="+mn-ea"/>
              </a:rPr>
              <a:t>今日のテーマです。</a:t>
            </a:r>
            <a:r>
              <a:rPr lang="en-US" altLang="ja-JP" sz="1200" dirty="0">
                <a:latin typeface="+mn-ea"/>
              </a:rPr>
              <a:t>【</a:t>
            </a:r>
            <a:r>
              <a:rPr lang="ja-JP" altLang="ja-JP" sz="1200" dirty="0">
                <a:latin typeface="+mn-ea"/>
              </a:rPr>
              <a:t>クリック</a:t>
            </a:r>
            <a:r>
              <a:rPr lang="en-US" altLang="ja-JP" sz="1200" dirty="0">
                <a:latin typeface="+mn-ea"/>
              </a:rPr>
              <a:t>】</a:t>
            </a:r>
          </a:p>
          <a:p>
            <a:pPr defTabSz="950768">
              <a:defRPr/>
            </a:pPr>
            <a:r>
              <a:rPr lang="ja-JP" altLang="ja-JP" sz="1200" dirty="0">
                <a:latin typeface="+mn-ea"/>
              </a:rPr>
              <a:t>税制面を含め、今後の日本の</a:t>
            </a:r>
            <a:r>
              <a:rPr lang="ja-JP" altLang="en-US" sz="1200" dirty="0">
                <a:latin typeface="+mn-ea"/>
              </a:rPr>
              <a:t>あ</a:t>
            </a:r>
            <a:r>
              <a:rPr lang="ja-JP" altLang="ja-JP" sz="1200" dirty="0">
                <a:latin typeface="+mn-ea"/>
              </a:rPr>
              <a:t>り方を</a:t>
            </a:r>
            <a:r>
              <a:rPr lang="ja-JP" altLang="en-US" sz="1200" dirty="0">
                <a:latin typeface="+mn-ea"/>
              </a:rPr>
              <a:t>考えよう！　です。</a:t>
            </a:r>
            <a:endParaRPr lang="en-US" altLang="ja-JP" sz="1200" dirty="0">
              <a:latin typeface="+mn-ea"/>
            </a:endParaRPr>
          </a:p>
          <a:p>
            <a:pPr defTabSz="950768">
              <a:defRPr/>
            </a:pPr>
            <a:r>
              <a:rPr lang="ja-JP" altLang="en-US" sz="1200" dirty="0">
                <a:latin typeface="+mn-ea"/>
              </a:rPr>
              <a:t>壮大なテーマですが、今日の授業をきっかけとして、今後、日本がどのような国になればいいか考えていただければと思います。</a:t>
            </a:r>
            <a:endParaRPr lang="en-US" altLang="ja-JP" sz="1200" dirty="0">
              <a:latin typeface="+mn-ea"/>
            </a:endParaRPr>
          </a:p>
          <a:p>
            <a:pPr defTabSz="950768">
              <a:defRPr/>
            </a:pPr>
            <a:r>
              <a:rPr lang="ja-JP" altLang="en-US" sz="1200" dirty="0">
                <a:latin typeface="+mn-ea"/>
              </a:rPr>
              <a:t>では、まず、質問です。</a:t>
            </a:r>
            <a:r>
              <a:rPr lang="ja-JP" altLang="ja-JP" sz="1200" dirty="0">
                <a:latin typeface="+mn-ea"/>
              </a:rPr>
              <a:t>税金</a:t>
            </a:r>
            <a:r>
              <a:rPr lang="ja-JP" altLang="en-US" sz="1200" dirty="0">
                <a:latin typeface="+mn-ea"/>
              </a:rPr>
              <a:t>には</a:t>
            </a:r>
            <a:r>
              <a:rPr lang="ja-JP" altLang="ja-JP" sz="1200" dirty="0">
                <a:latin typeface="+mn-ea"/>
              </a:rPr>
              <a:t>いろいろな種類がありますが、皆さんは、どんな税金を知っていますか。</a:t>
            </a:r>
            <a:endParaRPr lang="en-US" altLang="ja-JP" sz="1200" dirty="0">
              <a:latin typeface="+mn-ea"/>
            </a:endParaRPr>
          </a:p>
          <a:p>
            <a:pPr defTabSz="942591">
              <a:defRPr/>
            </a:pPr>
            <a:r>
              <a:rPr lang="en-US" altLang="ja-JP" sz="1200" dirty="0">
                <a:latin typeface="+mn-ea"/>
              </a:rPr>
              <a:t>(</a:t>
            </a:r>
            <a:r>
              <a:rPr lang="ja-JP" altLang="en-US" sz="1200" dirty="0">
                <a:latin typeface="+mn-ea"/>
              </a:rPr>
              <a:t>生徒の意見を聞く</a:t>
            </a:r>
            <a:r>
              <a:rPr lang="en-US" altLang="ja-JP" sz="1200" dirty="0">
                <a:latin typeface="+mn-ea"/>
              </a:rPr>
              <a:t>)</a:t>
            </a:r>
          </a:p>
          <a:p>
            <a:pPr defTabSz="942591">
              <a:defRPr/>
            </a:pPr>
            <a:r>
              <a:rPr lang="ja-JP" altLang="en-US" sz="1200" dirty="0">
                <a:latin typeface="+mn-ea"/>
              </a:rPr>
              <a:t>そうですね</a:t>
            </a:r>
            <a:endParaRPr lang="en-US" altLang="ja-JP" sz="1200" dirty="0">
              <a:latin typeface="+mn-ea"/>
            </a:endParaRPr>
          </a:p>
          <a:p>
            <a:pPr defTabSz="942591">
              <a:defRPr/>
            </a:pPr>
            <a:r>
              <a:rPr lang="en-US" altLang="ja-JP" sz="1200" dirty="0">
                <a:latin typeface="+mn-ea"/>
              </a:rPr>
              <a:t>【</a:t>
            </a:r>
            <a:r>
              <a:rPr lang="ja-JP" altLang="ja-JP" sz="1200" dirty="0">
                <a:latin typeface="+mn-ea"/>
              </a:rPr>
              <a:t>クリック</a:t>
            </a:r>
            <a:r>
              <a:rPr lang="en-US" altLang="ja-JP" sz="1200" dirty="0">
                <a:latin typeface="+mn-ea"/>
              </a:rPr>
              <a:t>】</a:t>
            </a:r>
            <a:r>
              <a:rPr lang="ja-JP" altLang="en-US" sz="1200" dirty="0">
                <a:latin typeface="+mn-ea"/>
              </a:rPr>
              <a:t>　消費税、　所得税、　法人税、　固定資産税、　自動車税、酒税など、いろいろな税金がありますね。</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a:p>
            <a:pPr defTabSz="942591">
              <a:defRPr/>
            </a:pPr>
            <a:r>
              <a:rPr lang="ja-JP" altLang="en-US" sz="1200" dirty="0">
                <a:latin typeface="+mn-ea"/>
              </a:rPr>
              <a:t>では、</a:t>
            </a:r>
            <a:r>
              <a:rPr lang="ja-JP" altLang="ja-JP" sz="1200" dirty="0">
                <a:latin typeface="+mn-ea"/>
              </a:rPr>
              <a:t>日本には国税・地方税を合わせて何種類くらいの税金があると思いますか。</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en-US" sz="1200" dirty="0">
              <a:latin typeface="+mn-ea"/>
            </a:endParaRPr>
          </a:p>
        </p:txBody>
      </p:sp>
      <p:sp>
        <p:nvSpPr>
          <p:cNvPr id="4" name="スライド番号プレースホルダー 3"/>
          <p:cNvSpPr>
            <a:spLocks noGrp="1"/>
          </p:cNvSpPr>
          <p:nvPr>
            <p:ph type="sldNum" sz="quarter" idx="10"/>
          </p:nvPr>
        </p:nvSpPr>
        <p:spPr/>
        <p:txBody>
          <a:bodyPr/>
          <a:lstStyle/>
          <a:p>
            <a:pPr>
              <a:defRPr/>
            </a:pPr>
            <a:fld id="{BDDE838E-C0B7-4909-828D-F274E3B8FA8B}" type="slidenum">
              <a:rPr lang="en-US" altLang="ja-JP" smtClean="0"/>
              <a:pPr>
                <a:defRPr/>
              </a:pPr>
              <a:t>3</a:t>
            </a:fld>
            <a:endParaRPr lang="en-US" altLang="ja-JP"/>
          </a:p>
        </p:txBody>
      </p:sp>
    </p:spTree>
    <p:extLst>
      <p:ext uri="{BB962C8B-B14F-4D97-AF65-F5344CB8AC3E}">
        <p14:creationId xmlns:p14="http://schemas.microsoft.com/office/powerpoint/2010/main" val="247910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xfrm>
            <a:off x="231775" y="561975"/>
            <a:ext cx="6351588" cy="3573463"/>
          </a:xfrm>
          <a:ln/>
        </p:spPr>
      </p:sp>
      <p:sp>
        <p:nvSpPr>
          <p:cNvPr id="2" name="ノート プレースホルダー 1"/>
          <p:cNvSpPr>
            <a:spLocks noGrp="1"/>
          </p:cNvSpPr>
          <p:nvPr>
            <p:ph type="body" idx="1"/>
          </p:nvPr>
        </p:nvSpPr>
        <p:spPr>
          <a:xfrm>
            <a:off x="324683" y="4134996"/>
            <a:ext cx="6166231" cy="5505211"/>
          </a:xfrm>
        </p:spPr>
        <p:txBody>
          <a:bodyPr/>
          <a:lstStyle/>
          <a:p>
            <a:pPr algn="just">
              <a:spcBef>
                <a:spcPts val="614"/>
              </a:spcBef>
            </a:pPr>
            <a:r>
              <a:rPr lang="ja-JP" altLang="en-US" sz="1200" dirty="0">
                <a:latin typeface="+mn-ea"/>
              </a:rPr>
              <a:t>　日本には、皆さんもよく知っている、所得税や消費税を含め、</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約</a:t>
            </a:r>
            <a:r>
              <a:rPr lang="en-US" altLang="ja-JP" sz="1200" dirty="0">
                <a:latin typeface="+mn-ea"/>
              </a:rPr>
              <a:t>50</a:t>
            </a:r>
            <a:r>
              <a:rPr lang="ja-JP" altLang="en-US" sz="1200" dirty="0">
                <a:latin typeface="+mn-ea"/>
              </a:rPr>
              <a:t>種類の税金があります。</a:t>
            </a:r>
            <a:r>
              <a:rPr lang="en-US" altLang="ja-JP" sz="1200" dirty="0">
                <a:latin typeface="+mn-ea"/>
              </a:rPr>
              <a:t>【</a:t>
            </a:r>
            <a:r>
              <a:rPr lang="ja-JP" altLang="en-US" sz="1200" dirty="0">
                <a:latin typeface="+mn-ea"/>
              </a:rPr>
              <a:t>クリック</a:t>
            </a:r>
            <a:r>
              <a:rPr lang="en-US" altLang="ja-JP" sz="1200" dirty="0">
                <a:latin typeface="+mn-ea"/>
              </a:rPr>
              <a:t>】</a:t>
            </a:r>
          </a:p>
          <a:p>
            <a:pPr algn="just">
              <a:spcBef>
                <a:spcPts val="614"/>
              </a:spcBef>
            </a:pPr>
            <a:r>
              <a:rPr lang="ja-JP" altLang="en-US" sz="1200" dirty="0">
                <a:latin typeface="+mn-ea"/>
              </a:rPr>
              <a:t>税金には様々な種類があり、いくつかの視点から分類することができます。</a:t>
            </a:r>
            <a:endParaRPr lang="en-US" altLang="ja-JP" sz="1200" dirty="0">
              <a:latin typeface="+mn-ea"/>
            </a:endParaRPr>
          </a:p>
          <a:p>
            <a:pPr algn="just">
              <a:spcBef>
                <a:spcPts val="614"/>
              </a:spcBef>
            </a:pPr>
            <a:r>
              <a:rPr lang="ja-JP" altLang="en-US" sz="1200" dirty="0">
                <a:latin typeface="+mn-ea"/>
              </a:rPr>
              <a:t>　まず、</a:t>
            </a:r>
            <a:r>
              <a:rPr lang="ja-JP" altLang="ja-JP" sz="1200" dirty="0">
                <a:latin typeface="+mn-ea"/>
              </a:rPr>
              <a:t>税の納め方によって</a:t>
            </a:r>
            <a:r>
              <a:rPr lang="ja-JP" altLang="en-US" sz="1200" dirty="0">
                <a:latin typeface="+mn-ea"/>
              </a:rPr>
              <a:t>、「</a:t>
            </a:r>
            <a:r>
              <a:rPr lang="ja-JP" altLang="ja-JP" sz="1200" dirty="0">
                <a:latin typeface="+mn-ea"/>
              </a:rPr>
              <a:t>直接税</a:t>
            </a:r>
            <a:r>
              <a:rPr lang="ja-JP" altLang="en-US" sz="1200" dirty="0">
                <a:latin typeface="+mn-ea"/>
              </a:rPr>
              <a:t>」</a:t>
            </a:r>
            <a:r>
              <a:rPr lang="ja-JP" altLang="ja-JP" sz="1200" dirty="0">
                <a:latin typeface="+mn-ea"/>
              </a:rPr>
              <a:t>と</a:t>
            </a:r>
            <a:r>
              <a:rPr lang="ja-JP" altLang="en-US" sz="1200" dirty="0">
                <a:latin typeface="+mn-ea"/>
              </a:rPr>
              <a:t>「</a:t>
            </a:r>
            <a:r>
              <a:rPr lang="ja-JP" altLang="ja-JP" sz="1200" dirty="0">
                <a:latin typeface="+mn-ea"/>
              </a:rPr>
              <a:t>間接税</a:t>
            </a:r>
            <a:r>
              <a:rPr lang="ja-JP" altLang="en-US" sz="1200" dirty="0">
                <a:latin typeface="+mn-ea"/>
              </a:rPr>
              <a:t>」</a:t>
            </a:r>
            <a:r>
              <a:rPr lang="ja-JP" altLang="ja-JP" sz="1200" dirty="0">
                <a:latin typeface="+mn-ea"/>
              </a:rPr>
              <a:t>に分類</a:t>
            </a:r>
            <a:r>
              <a:rPr lang="ja-JP" altLang="en-US" sz="1200" dirty="0">
                <a:latin typeface="+mn-ea"/>
              </a:rPr>
              <a:t>することが</a:t>
            </a:r>
            <a:r>
              <a:rPr lang="ja-JP" altLang="ja-JP" sz="1200" dirty="0">
                <a:latin typeface="+mn-ea"/>
              </a:rPr>
              <a:t>できます。</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　　</a:t>
            </a:r>
            <a:endParaRPr lang="en-US" altLang="ja-JP" sz="1200" dirty="0">
              <a:latin typeface="+mn-ea"/>
            </a:endParaRPr>
          </a:p>
          <a:p>
            <a:pPr algn="just"/>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　「直接税」は、税を納める義務のある人と、その税を負担する人が同じ税です。</a:t>
            </a:r>
            <a:r>
              <a:rPr lang="en-US" altLang="ja-JP" sz="1200" dirty="0">
                <a:latin typeface="+mn-ea"/>
              </a:rPr>
              <a:t>【</a:t>
            </a:r>
            <a:r>
              <a:rPr lang="ja-JP" altLang="en-US" sz="1200" dirty="0">
                <a:latin typeface="+mn-ea"/>
              </a:rPr>
              <a:t>クリック</a:t>
            </a:r>
            <a:r>
              <a:rPr lang="en-US" altLang="ja-JP" sz="1200" dirty="0">
                <a:latin typeface="+mn-ea"/>
              </a:rPr>
              <a:t>】</a:t>
            </a:r>
          </a:p>
          <a:p>
            <a:pPr algn="just"/>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　「間接税」は、税を納める義務のある人と、その税を負担する人が異なる税です。</a:t>
            </a:r>
            <a:endParaRPr lang="en-US" altLang="ja-JP" sz="1200" dirty="0">
              <a:latin typeface="+mn-ea"/>
            </a:endParaRPr>
          </a:p>
          <a:p>
            <a:pPr algn="just"/>
            <a:r>
              <a:rPr lang="ja-JP" altLang="en-US" sz="1200" dirty="0">
                <a:latin typeface="+mn-ea"/>
              </a:rPr>
              <a:t>　　　　　　　（例：負担する人が自分で納めるのは事業者である消費税）</a:t>
            </a:r>
            <a:endParaRPr lang="en-US" altLang="ja-JP" sz="1200" dirty="0">
              <a:latin typeface="+mn-ea"/>
            </a:endParaRPr>
          </a:p>
          <a:p>
            <a:pPr marL="0" marR="0" lvl="0" indent="0" algn="just" defTabSz="914400" rtl="0" eaLnBrk="0" fontAlgn="base" latinLnBrk="0" hangingPunct="0">
              <a:lnSpc>
                <a:spcPct val="100000"/>
              </a:lnSpc>
              <a:spcBef>
                <a:spcPts val="614"/>
              </a:spcBef>
              <a:spcAft>
                <a:spcPct val="0"/>
              </a:spcAft>
              <a:buClrTx/>
              <a:buSzTx/>
              <a:buFontTx/>
              <a:buNone/>
              <a:tabLst/>
              <a:defRPr/>
            </a:pPr>
            <a:r>
              <a:rPr lang="ja-JP" altLang="en-US" sz="1200" dirty="0">
                <a:latin typeface="+mn-ea"/>
              </a:rPr>
              <a:t>　次に、</a:t>
            </a:r>
            <a:r>
              <a:rPr lang="ja-JP" altLang="ja-JP" sz="1200" dirty="0">
                <a:latin typeface="+mn-ea"/>
              </a:rPr>
              <a:t>どこに納めるかによって、</a:t>
            </a:r>
            <a:r>
              <a:rPr lang="ja-JP" altLang="en-US" sz="1200" dirty="0">
                <a:latin typeface="+mn-ea"/>
              </a:rPr>
              <a:t>「</a:t>
            </a:r>
            <a:r>
              <a:rPr lang="ja-JP" altLang="ja-JP" sz="1200" dirty="0">
                <a:latin typeface="+mn-ea"/>
              </a:rPr>
              <a:t>国税</a:t>
            </a:r>
            <a:r>
              <a:rPr lang="ja-JP" altLang="en-US" sz="1200" dirty="0">
                <a:latin typeface="+mn-ea"/>
              </a:rPr>
              <a:t>」</a:t>
            </a:r>
            <a:r>
              <a:rPr lang="ja-JP" altLang="ja-JP" sz="1200" dirty="0">
                <a:latin typeface="+mn-ea"/>
              </a:rPr>
              <a:t>と</a:t>
            </a:r>
            <a:r>
              <a:rPr lang="ja-JP" altLang="en-US" sz="1200" dirty="0">
                <a:latin typeface="+mn-ea"/>
              </a:rPr>
              <a:t>「</a:t>
            </a:r>
            <a:r>
              <a:rPr lang="ja-JP" altLang="ja-JP" sz="1200" dirty="0">
                <a:latin typeface="+mn-ea"/>
              </a:rPr>
              <a:t>地方税</a:t>
            </a:r>
            <a:r>
              <a:rPr lang="ja-JP" altLang="en-US" sz="1200" dirty="0">
                <a:latin typeface="+mn-ea"/>
              </a:rPr>
              <a:t>」</a:t>
            </a:r>
            <a:r>
              <a:rPr lang="ja-JP" altLang="ja-JP" sz="1200" dirty="0">
                <a:latin typeface="+mn-ea"/>
              </a:rPr>
              <a:t>に分類できます。</a:t>
            </a:r>
            <a:r>
              <a:rPr lang="en-US" altLang="ja-JP" sz="1200" dirty="0">
                <a:latin typeface="+mn-ea"/>
              </a:rPr>
              <a:t>【</a:t>
            </a:r>
            <a:r>
              <a:rPr lang="ja-JP" altLang="en-US" sz="1200" dirty="0">
                <a:latin typeface="+mn-ea"/>
              </a:rPr>
              <a:t>クリック</a:t>
            </a:r>
            <a:r>
              <a:rPr lang="en-US" altLang="ja-JP" sz="1200" dirty="0">
                <a:latin typeface="+mn-ea"/>
              </a:rPr>
              <a:t>】</a:t>
            </a:r>
          </a:p>
          <a:p>
            <a:pPr algn="just">
              <a:spcBef>
                <a:spcPts val="614"/>
              </a:spcBef>
            </a:pP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a:t>
            </a:r>
            <a:r>
              <a:rPr lang="ja-JP" altLang="ja-JP" sz="1200" dirty="0">
                <a:latin typeface="+mn-ea"/>
              </a:rPr>
              <a:t>国税」とは、国に納める税金をいい、</a:t>
            </a:r>
            <a:endParaRPr lang="en-US" altLang="ja-JP" sz="1200" dirty="0">
              <a:latin typeface="+mn-ea"/>
            </a:endParaRPr>
          </a:p>
          <a:p>
            <a:pPr algn="just">
              <a:spcBef>
                <a:spcPts val="614"/>
              </a:spcBef>
            </a:pP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４</a:t>
            </a:r>
            <a:r>
              <a:rPr lang="en-US" altLang="ja-JP" sz="1200" dirty="0">
                <a:latin typeface="+mn-ea"/>
              </a:rPr>
              <a:t>】</a:t>
            </a:r>
            <a:r>
              <a:rPr lang="ja-JP" altLang="ja-JP" sz="1200" dirty="0">
                <a:latin typeface="+mn-ea"/>
              </a:rPr>
              <a:t>「地方税」とは、地方公共団体に納める税金をいい</a:t>
            </a:r>
            <a:r>
              <a:rPr lang="ja-JP" altLang="en-US" sz="1200" dirty="0">
                <a:latin typeface="+mn-ea"/>
              </a:rPr>
              <a:t>ます。</a:t>
            </a:r>
            <a:endParaRPr lang="en-US" altLang="ja-JP" sz="1200" dirty="0">
              <a:latin typeface="+mn-ea"/>
            </a:endParaRPr>
          </a:p>
          <a:p>
            <a:pPr algn="just">
              <a:spcBef>
                <a:spcPts val="614"/>
              </a:spcBef>
            </a:pP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２</a:t>
            </a:r>
            <a:r>
              <a:rPr lang="en-US" altLang="ja-JP" sz="1200" dirty="0">
                <a:latin typeface="+mn-ea"/>
              </a:rPr>
              <a:t>】</a:t>
            </a:r>
            <a:r>
              <a:rPr lang="ja-JP" altLang="ja-JP" sz="1200" dirty="0">
                <a:latin typeface="+mn-ea"/>
              </a:rPr>
              <a:t>更に</a:t>
            </a:r>
            <a:r>
              <a:rPr lang="ja-JP" altLang="en-US" sz="1200" dirty="0">
                <a:latin typeface="+mn-ea"/>
              </a:rPr>
              <a:t>地方税は「</a:t>
            </a:r>
            <a:r>
              <a:rPr lang="ja-JP" altLang="ja-JP" sz="1200" dirty="0">
                <a:latin typeface="+mn-ea"/>
              </a:rPr>
              <a:t>道府県税</a:t>
            </a:r>
            <a:r>
              <a:rPr lang="ja-JP" altLang="en-US" sz="1200" dirty="0">
                <a:latin typeface="+mn-ea"/>
              </a:rPr>
              <a:t>」</a:t>
            </a:r>
            <a:r>
              <a:rPr lang="ja-JP" altLang="ja-JP" sz="1200" dirty="0">
                <a:latin typeface="+mn-ea"/>
              </a:rPr>
              <a:t>と</a:t>
            </a:r>
            <a:r>
              <a:rPr lang="ja-JP" altLang="en-US" sz="1200" dirty="0">
                <a:latin typeface="+mn-ea"/>
              </a:rPr>
              <a:t>「</a:t>
            </a:r>
            <a:r>
              <a:rPr lang="ja-JP" altLang="ja-JP" sz="1200" dirty="0">
                <a:latin typeface="+mn-ea"/>
              </a:rPr>
              <a:t>市町村税</a:t>
            </a:r>
            <a:r>
              <a:rPr lang="ja-JP" altLang="en-US" sz="1200" dirty="0">
                <a:latin typeface="+mn-ea"/>
              </a:rPr>
              <a:t>」</a:t>
            </a:r>
            <a:r>
              <a:rPr lang="ja-JP" altLang="ja-JP" sz="1200" dirty="0">
                <a:latin typeface="+mn-ea"/>
              </a:rPr>
              <a:t>に区分されます</a:t>
            </a:r>
            <a:r>
              <a:rPr lang="ja-JP" altLang="en-US" sz="1200" dirty="0">
                <a:latin typeface="+mn-ea"/>
              </a:rPr>
              <a:t>。</a:t>
            </a:r>
            <a:endParaRPr lang="en-US" altLang="ja-JP" sz="1200" dirty="0">
              <a:latin typeface="+mn-ea"/>
            </a:endParaRPr>
          </a:p>
          <a:p>
            <a:pPr algn="just">
              <a:spcBef>
                <a:spcPts val="614"/>
              </a:spcBef>
            </a:pPr>
            <a:r>
              <a:rPr lang="ja-JP" altLang="en-US" sz="1200" dirty="0">
                <a:latin typeface="+mn-ea"/>
              </a:rPr>
              <a:t>　先程、日本には、約</a:t>
            </a:r>
            <a:r>
              <a:rPr lang="en-US" altLang="ja-JP" sz="1200" dirty="0">
                <a:latin typeface="+mn-ea"/>
              </a:rPr>
              <a:t>50</a:t>
            </a:r>
            <a:r>
              <a:rPr lang="ja-JP" altLang="en-US" sz="1200" dirty="0">
                <a:latin typeface="+mn-ea"/>
              </a:rPr>
              <a:t>種類の税金があると説明しました。</a:t>
            </a:r>
            <a:endParaRPr lang="en-US" altLang="ja-JP" sz="1200" dirty="0">
              <a:latin typeface="+mn-ea"/>
            </a:endParaRPr>
          </a:p>
          <a:p>
            <a:pPr algn="just">
              <a:spcBef>
                <a:spcPts val="608"/>
              </a:spcBef>
            </a:pPr>
            <a:r>
              <a:rPr lang="ja-JP" altLang="en-US" sz="1200" dirty="0">
                <a:latin typeface="+mn-ea"/>
              </a:rPr>
              <a:t>なぜ、「約」が付くかというと、地方税には地方公共団体が独自に決めている税金があるためで、地域によって税金の数に違いがあるからです。</a:t>
            </a:r>
            <a:endParaRPr lang="en-US" altLang="ja-JP" sz="1200" dirty="0">
              <a:latin typeface="+mn-ea"/>
            </a:endParaRPr>
          </a:p>
          <a:p>
            <a:pPr algn="just">
              <a:spcBef>
                <a:spcPts val="608"/>
              </a:spcBef>
            </a:pPr>
            <a:r>
              <a:rPr lang="ja-JP" altLang="en-US" sz="1200" dirty="0">
                <a:latin typeface="+mn-ea"/>
              </a:rPr>
              <a:t>和歌山県には、紀の国森づくり税という税があります。</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２</a:t>
            </a:r>
            <a:r>
              <a:rPr lang="en-US" altLang="ja-JP" sz="1200" dirty="0">
                <a:latin typeface="+mn-ea"/>
              </a:rPr>
              <a:t>】</a:t>
            </a:r>
          </a:p>
          <a:p>
            <a:pPr algn="just">
              <a:spcBef>
                <a:spcPts val="608"/>
              </a:spcBef>
            </a:pPr>
            <a:r>
              <a:rPr lang="ja-JP" altLang="en-US" sz="1200" dirty="0">
                <a:latin typeface="+mn-ea"/>
              </a:rPr>
              <a:t>和歌山県は県土の</a:t>
            </a:r>
            <a:r>
              <a:rPr lang="en-US" altLang="ja-JP" sz="1200" dirty="0">
                <a:latin typeface="+mn-ea"/>
              </a:rPr>
              <a:t>77</a:t>
            </a:r>
            <a:r>
              <a:rPr lang="ja-JP" altLang="en-US" sz="1200" dirty="0">
                <a:latin typeface="+mn-ea"/>
              </a:rPr>
              <a:t>パーセント、</a:t>
            </a:r>
            <a:r>
              <a:rPr lang="en-US" altLang="ja-JP" sz="1200" dirty="0">
                <a:latin typeface="+mn-ea"/>
              </a:rPr>
              <a:t>36</a:t>
            </a:r>
            <a:r>
              <a:rPr lang="ja-JP" altLang="en-US" sz="1200" dirty="0">
                <a:latin typeface="+mn-ea"/>
              </a:rPr>
              <a:t>万ヘクタールが森林だそうです。和歌山県に住んでいる人の生活はこのこの森林に守られているという考えのもと、これを県民の財産と考え、次代に引き継いでいくための事業に使われています。</a:t>
            </a:r>
            <a:r>
              <a:rPr lang="en-US" altLang="ja-JP" sz="1200" dirty="0">
                <a:latin typeface="+mn-ea"/>
              </a:rPr>
              <a:t>【</a:t>
            </a:r>
            <a:r>
              <a:rPr lang="ja-JP" altLang="en-US" sz="1200" dirty="0">
                <a:latin typeface="+mn-ea"/>
              </a:rPr>
              <a:t>クリック</a:t>
            </a:r>
            <a:r>
              <a:rPr lang="en-US" altLang="ja-JP" sz="1200" dirty="0">
                <a:latin typeface="+mn-ea"/>
              </a:rPr>
              <a:t>】</a:t>
            </a:r>
          </a:p>
          <a:p>
            <a:r>
              <a:rPr lang="ja-JP" altLang="en-US" sz="1200" dirty="0">
                <a:latin typeface="+mn-ea"/>
              </a:rPr>
              <a:t>　日本の税金は</a:t>
            </a:r>
            <a:r>
              <a:rPr lang="ja-JP" altLang="ja-JP" sz="1200" dirty="0">
                <a:latin typeface="+mn-ea"/>
              </a:rPr>
              <a:t>消費税のように子供から高齢者まで同じ税率のものや、所得税のように所得の大きい人は高い税率を負担する累進課税のもの、自動車税のように資産を持っている人だけに税負担を求めるものなど…特定の税金に頼りすぎることなく、様々な税金を少しずつ、色々な方法で納めてもらうことによって、</a:t>
            </a:r>
            <a:r>
              <a:rPr lang="en-US" altLang="ja-JP" sz="1200" dirty="0">
                <a:latin typeface="+mn-ea"/>
              </a:rPr>
              <a:t>【</a:t>
            </a:r>
            <a:r>
              <a:rPr lang="ja-JP" altLang="en-US" sz="1200" dirty="0">
                <a:latin typeface="+mn-ea"/>
              </a:rPr>
              <a:t>クリック</a:t>
            </a:r>
            <a:r>
              <a:rPr lang="en-US" altLang="ja-JP" sz="1200" dirty="0">
                <a:latin typeface="+mn-ea"/>
              </a:rPr>
              <a:t>】</a:t>
            </a:r>
            <a:r>
              <a:rPr lang="ja-JP" altLang="ja-JP" sz="1200" dirty="0">
                <a:latin typeface="+mn-ea"/>
              </a:rPr>
              <a:t>負担感が少なく、偏りのない税体系を維持しています。</a:t>
            </a:r>
            <a:r>
              <a:rPr lang="en-US" altLang="ja-JP" sz="1200" dirty="0">
                <a:latin typeface="+mn-ea"/>
              </a:rPr>
              <a:t>【</a:t>
            </a:r>
            <a:r>
              <a:rPr lang="ja-JP" altLang="en-US" sz="1200" dirty="0">
                <a:latin typeface="+mn-ea"/>
              </a:rPr>
              <a:t>クリック</a:t>
            </a:r>
            <a:r>
              <a:rPr lang="en-US" altLang="ja-JP" sz="1200" dirty="0">
                <a:latin typeface="+mn-ea"/>
              </a:rPr>
              <a:t>】</a:t>
            </a:r>
            <a:endParaRPr lang="ja-JP" altLang="ja-JP" sz="1200" dirty="0">
              <a:latin typeface="+mn-ea"/>
            </a:endParaRPr>
          </a:p>
        </p:txBody>
      </p:sp>
      <p:sp>
        <p:nvSpPr>
          <p:cNvPr id="6" name="スライド番号プレースホルダー 3">
            <a:extLst>
              <a:ext uri="{FF2B5EF4-FFF2-40B4-BE49-F238E27FC236}">
                <a16:creationId xmlns:a16="http://schemas.microsoft.com/office/drawing/2014/main" id="{8A4E2823-2B9E-4C95-B637-9465AA77596B}"/>
              </a:ext>
            </a:extLst>
          </p:cNvPr>
          <p:cNvSpPr txBox="1">
            <a:spLocks noChangeAspect="1"/>
          </p:cNvSpPr>
          <p:nvPr/>
        </p:nvSpPr>
        <p:spPr>
          <a:xfrm>
            <a:off x="6361178" y="9507849"/>
            <a:ext cx="356305" cy="357355"/>
          </a:xfrm>
          <a:prstGeom prst="rect">
            <a:avLst/>
          </a:prstGeom>
        </p:spPr>
        <p:txBody>
          <a:bodyPr vert="horz" lIns="0" tIns="0" rIns="0" bIns="0" rtlCol="0" anchor="ctr" anchorCtr="0"/>
          <a:lstStyle>
            <a:defPPr>
              <a:defRPr lang="ja-JP"/>
            </a:defPPr>
            <a:lvl1pPr algn="r" defTabSz="942227" rtl="0" fontAlgn="auto">
              <a:spcBef>
                <a:spcPts val="0"/>
              </a:spcBef>
              <a:spcAft>
                <a:spcPts val="0"/>
              </a:spcAft>
              <a:defRPr kumimoji="1" sz="1200" kern="1200">
                <a:solidFill>
                  <a:schemeClr val="tx1"/>
                </a:solidFill>
                <a:latin typeface="+mn-lt"/>
                <a:ea typeface="+mn-ea"/>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a:lstStyle>
          <a:p>
            <a:pPr algn="ctr"/>
            <a:fld id="{14F7904F-B7B8-4384-950F-CFC6C0FBA81B}" type="slidenum">
              <a:rPr lang="ja-JP" altLang="en-US" smtClean="0"/>
              <a:pPr algn="ctr"/>
              <a:t>4</a:t>
            </a:fld>
            <a:endParaRPr lang="ja-JP" altLang="en-US" dirty="0"/>
          </a:p>
        </p:txBody>
      </p:sp>
    </p:spTree>
    <p:extLst>
      <p:ext uri="{BB962C8B-B14F-4D97-AF65-F5344CB8AC3E}">
        <p14:creationId xmlns:p14="http://schemas.microsoft.com/office/powerpoint/2010/main" val="318752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次に、身近な生活と税金の関わりについて考えてみましょう。</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みなさんの身近な税金といえば、教育費だと思います。ここでは公立学校の児童・生徒の教育に係る費用を紹介しますね。１年間で、みなさん１人１人にどのくらいの教育費が税金から賄われているかわかりますか？実は、</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小学生で、約</a:t>
            </a:r>
            <a:r>
              <a:rPr kumimoji="1" lang="en-US" altLang="ja-JP" sz="1200" dirty="0">
                <a:latin typeface="+mn-ea"/>
                <a:ea typeface="+mn-ea"/>
              </a:rPr>
              <a:t>968,000</a:t>
            </a:r>
            <a:r>
              <a:rPr kumimoji="1" lang="ja-JP" altLang="en-US" sz="1200" dirty="0">
                <a:latin typeface="+mn-ea"/>
                <a:ea typeface="+mn-ea"/>
              </a:rPr>
              <a:t>円、</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中学生で、約</a:t>
            </a:r>
            <a:r>
              <a:rPr kumimoji="1" lang="en-US" altLang="ja-JP" sz="1200" dirty="0">
                <a:latin typeface="+mn-ea"/>
                <a:ea typeface="+mn-ea"/>
              </a:rPr>
              <a:t>1,083,000</a:t>
            </a:r>
            <a:r>
              <a:rPr kumimoji="1" lang="ja-JP" altLang="en-US" sz="1200" dirty="0">
                <a:latin typeface="+mn-ea"/>
                <a:ea typeface="+mn-ea"/>
              </a:rPr>
              <a:t>円、</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高校生で、約</a:t>
            </a:r>
            <a:r>
              <a:rPr kumimoji="1" lang="en-US" altLang="ja-JP" sz="1200" dirty="0">
                <a:latin typeface="+mn-ea"/>
                <a:ea typeface="+mn-ea"/>
              </a:rPr>
              <a:t>1,064,000</a:t>
            </a:r>
            <a:r>
              <a:rPr kumimoji="1" lang="ja-JP" altLang="en-US" sz="1200" dirty="0">
                <a:latin typeface="+mn-ea"/>
                <a:ea typeface="+mn-ea"/>
              </a:rPr>
              <a:t>円となり、１２年間を合計すると、</a:t>
            </a:r>
            <a:r>
              <a:rPr kumimoji="1" lang="en-US" altLang="ja-JP" sz="1200" dirty="0">
                <a:latin typeface="+mn-ea"/>
                <a:ea typeface="+mn-ea"/>
              </a:rPr>
              <a:t>12,249,000</a:t>
            </a:r>
            <a:r>
              <a:rPr kumimoji="1" lang="ja-JP" altLang="en-US" sz="1200" dirty="0">
                <a:latin typeface="+mn-ea"/>
                <a:ea typeface="+mn-ea"/>
              </a:rPr>
              <a:t>円にもなるのです。みなさんは高校生ですので、すでにみんなが納めている税金から</a:t>
            </a:r>
            <a:r>
              <a:rPr kumimoji="1" lang="en-US" altLang="ja-JP" sz="1200" dirty="0">
                <a:latin typeface="+mn-ea"/>
                <a:ea typeface="+mn-ea"/>
              </a:rPr>
              <a:t>1000</a:t>
            </a:r>
            <a:r>
              <a:rPr kumimoji="1" lang="ja-JP" altLang="en-US" sz="1200" dirty="0">
                <a:latin typeface="+mn-ea"/>
                <a:ea typeface="+mn-ea"/>
              </a:rPr>
              <a:t>万円くらいの教育を受けていることになりますね。</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p>
          <a:p>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１億円を持参されている場合は、ここで紹介</a:t>
            </a:r>
            <a:r>
              <a:rPr kumimoji="1" lang="en-US" altLang="ja-JP" sz="1200" dirty="0">
                <a:latin typeface="+mn-ea"/>
                <a:ea typeface="+mn-ea"/>
              </a:rPr>
              <a:t>】</a:t>
            </a:r>
          </a:p>
          <a:p>
            <a:r>
              <a:rPr kumimoji="1" lang="ja-JP" altLang="en-US" sz="1200" dirty="0">
                <a:latin typeface="+mn-ea"/>
                <a:ea typeface="+mn-ea"/>
              </a:rPr>
              <a:t>・紹介方法の例</a:t>
            </a:r>
            <a:endParaRPr kumimoji="1" lang="en-US" altLang="ja-JP" sz="1200" dirty="0">
              <a:latin typeface="+mn-ea"/>
              <a:ea typeface="+mn-ea"/>
            </a:endParaRPr>
          </a:p>
          <a:p>
            <a:r>
              <a:rPr kumimoji="1" lang="ja-JP" altLang="en-US" sz="1200" dirty="0">
                <a:latin typeface="+mn-ea"/>
                <a:ea typeface="+mn-ea"/>
              </a:rPr>
              <a:t>　「みなさんは、高校生なので、すでに１人</a:t>
            </a:r>
            <a:r>
              <a:rPr kumimoji="1" lang="en-US" altLang="ja-JP" sz="1200" dirty="0">
                <a:latin typeface="+mn-ea"/>
                <a:ea typeface="+mn-ea"/>
              </a:rPr>
              <a:t>1000</a:t>
            </a:r>
            <a:r>
              <a:rPr kumimoji="1" lang="ja-JP" altLang="en-US" sz="1200" dirty="0">
                <a:latin typeface="+mn-ea"/>
                <a:ea typeface="+mn-ea"/>
              </a:rPr>
              <a:t>万円くらいの教育費が使用されていますね」　「このクラスは〇名なので、クラス〇名</a:t>
            </a:r>
            <a:r>
              <a:rPr kumimoji="1" lang="en-US" altLang="ja-JP" sz="1200" dirty="0">
                <a:latin typeface="+mn-ea"/>
                <a:ea typeface="+mn-ea"/>
              </a:rPr>
              <a:t>×1000</a:t>
            </a:r>
            <a:r>
              <a:rPr kumimoji="1" lang="ja-JP" altLang="en-US" sz="1200" dirty="0">
                <a:latin typeface="+mn-ea"/>
                <a:ea typeface="+mn-ea"/>
              </a:rPr>
              <a:t>万円＝〇億〇千万円となります」　このあと１億円の紹介</a:t>
            </a:r>
            <a:endParaRPr kumimoji="1" lang="en-US" altLang="ja-JP" sz="1200"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BDDE838E-C0B7-4909-828D-F274E3B8FA8B}" type="slidenum">
              <a:rPr lang="en-US" altLang="ja-JP" smtClean="0"/>
              <a:pPr>
                <a:defRPr/>
              </a:pPr>
              <a:t>5</a:t>
            </a:fld>
            <a:endParaRPr lang="en-US" altLang="ja-JP"/>
          </a:p>
        </p:txBody>
      </p:sp>
    </p:spTree>
    <p:extLst>
      <p:ext uri="{BB962C8B-B14F-4D97-AF65-F5344CB8AC3E}">
        <p14:creationId xmlns:p14="http://schemas.microsoft.com/office/powerpoint/2010/main" val="342303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xfrm>
            <a:off x="320675" y="325438"/>
            <a:ext cx="6094413" cy="3429000"/>
          </a:xfrm>
          <a:ln/>
        </p:spPr>
      </p:sp>
      <p:sp>
        <p:nvSpPr>
          <p:cNvPr id="41987" name="ノート プレースホルダー 2"/>
          <p:cNvSpPr>
            <a:spLocks noGrp="1"/>
          </p:cNvSpPr>
          <p:nvPr>
            <p:ph type="body" idx="1"/>
          </p:nvPr>
        </p:nvSpPr>
        <p:spPr>
          <a:xfrm>
            <a:off x="559569" y="3929488"/>
            <a:ext cx="5616624" cy="5688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sz="1200" dirty="0">
                <a:latin typeface="+mn-ea"/>
                <a:ea typeface="+mn-ea"/>
              </a:rPr>
              <a:t>そのほか、まちの中を見渡してみましょう。</a:t>
            </a:r>
            <a:endParaRPr lang="en-US" altLang="ja-JP" sz="1200" dirty="0">
              <a:latin typeface="+mn-ea"/>
              <a:ea typeface="+mn-ea"/>
            </a:endParaRPr>
          </a:p>
          <a:p>
            <a:pPr>
              <a:lnSpc>
                <a:spcPct val="150000"/>
              </a:lnSpc>
              <a:spcBef>
                <a:spcPts val="0"/>
              </a:spcBef>
            </a:pPr>
            <a:r>
              <a:rPr lang="ja-JP" altLang="ja-JP" sz="1200" dirty="0">
                <a:latin typeface="+mn-ea"/>
                <a:ea typeface="+mn-ea"/>
              </a:rPr>
              <a:t>日本では、国民の生活を守る警察署や消防署などの運営費用は税金で賄われています。</a:t>
            </a:r>
            <a:endParaRPr lang="en-US" altLang="ja-JP" sz="1200" dirty="0">
              <a:latin typeface="+mn-ea"/>
              <a:ea typeface="+mn-ea"/>
            </a:endParaRPr>
          </a:p>
          <a:p>
            <a:pPr>
              <a:lnSpc>
                <a:spcPct val="150000"/>
              </a:lnSpc>
              <a:spcBef>
                <a:spcPts val="0"/>
              </a:spcBef>
            </a:pPr>
            <a:r>
              <a:rPr lang="ja-JP" altLang="ja-JP" sz="1200" dirty="0">
                <a:latin typeface="+mn-ea"/>
                <a:ea typeface="+mn-ea"/>
              </a:rPr>
              <a:t>では、一体、どのくらいの税金が使われているのでしょうか。</a:t>
            </a:r>
            <a:r>
              <a:rPr lang="ja-JP" altLang="en-US" sz="1200" dirty="0">
                <a:latin typeface="+mn-ea"/>
                <a:ea typeface="+mn-ea"/>
              </a:rPr>
              <a:t>私たちの身の回りには、国や地方公共団体による「公共サービス」や「公共施設」が多く存在しています。　</a:t>
            </a:r>
            <a:endParaRPr lang="en-US" altLang="ja-JP" sz="1200" dirty="0">
              <a:latin typeface="+mn-ea"/>
              <a:ea typeface="+mn-ea"/>
            </a:endParaRPr>
          </a:p>
          <a:p>
            <a:pPr>
              <a:lnSpc>
                <a:spcPct val="150000"/>
              </a:lnSpc>
              <a:spcBef>
                <a:spcPts val="0"/>
              </a:spcBef>
            </a:pPr>
            <a:r>
              <a:rPr lang="ja-JP" altLang="en-US" sz="1200" dirty="0">
                <a:latin typeface="+mn-ea"/>
                <a:ea typeface="+mn-ea"/>
              </a:rPr>
              <a:t>これらは、私たちが健康で文化的な生活を送るためにはなくてはならないものですが、提供するためには、たくさんの費用がかかります。　</a:t>
            </a:r>
            <a:endParaRPr lang="en-US" altLang="ja-JP" sz="1200" dirty="0">
              <a:latin typeface="+mn-ea"/>
              <a:ea typeface="+mn-ea"/>
            </a:endParaRPr>
          </a:p>
          <a:p>
            <a:pPr>
              <a:lnSpc>
                <a:spcPct val="150000"/>
              </a:lnSpc>
              <a:spcBef>
                <a:spcPts val="0"/>
              </a:spcBef>
            </a:pPr>
            <a:endParaRPr lang="en-US" altLang="ja-JP" sz="1200" spc="79" dirty="0">
              <a:latin typeface="+mn-ea"/>
              <a:ea typeface="+mn-ea"/>
            </a:endParaRPr>
          </a:p>
          <a:p>
            <a:pPr algn="just" defTabSz="942591">
              <a:defRPr/>
            </a:pPr>
            <a:r>
              <a:rPr lang="en-US" altLang="ja-JP" sz="1200" dirty="0">
                <a:solidFill>
                  <a:srgbClr val="000000"/>
                </a:solidFill>
                <a:latin typeface="+mn-ea"/>
                <a:ea typeface="+mn-ea"/>
              </a:rPr>
              <a:t>【</a:t>
            </a:r>
            <a:r>
              <a:rPr lang="ja-JP" altLang="en-US"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警察費や消防費として１年間で約</a:t>
            </a:r>
            <a:r>
              <a:rPr lang="en-US" altLang="ja-JP" sz="1200" dirty="0">
                <a:solidFill>
                  <a:srgbClr val="000000"/>
                </a:solidFill>
                <a:latin typeface="+mn-ea"/>
                <a:ea typeface="+mn-ea"/>
              </a:rPr>
              <a:t>5</a:t>
            </a:r>
            <a:r>
              <a:rPr lang="ja-JP" altLang="en-US" sz="1200" dirty="0">
                <a:solidFill>
                  <a:srgbClr val="000000"/>
                </a:solidFill>
                <a:latin typeface="+mn-ea"/>
                <a:ea typeface="+mn-ea"/>
              </a:rPr>
              <a:t>兆</a:t>
            </a:r>
            <a:r>
              <a:rPr lang="en-US" altLang="ja-JP" sz="1200" dirty="0">
                <a:solidFill>
                  <a:srgbClr val="000000"/>
                </a:solidFill>
                <a:latin typeface="+mn-ea"/>
                <a:ea typeface="+mn-ea"/>
              </a:rPr>
              <a:t>8,081</a:t>
            </a:r>
            <a:r>
              <a:rPr lang="ja-JP" altLang="en-US" sz="1200" dirty="0">
                <a:solidFill>
                  <a:srgbClr val="000000"/>
                </a:solidFill>
                <a:latin typeface="+mn-ea"/>
                <a:ea typeface="+mn-ea"/>
              </a:rPr>
              <a:t>億円、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ゴミ処理費用としては約</a:t>
            </a:r>
            <a:r>
              <a:rPr lang="en-US" altLang="ja-JP" sz="1200" dirty="0">
                <a:solidFill>
                  <a:srgbClr val="000000"/>
                </a:solidFill>
                <a:latin typeface="+mn-ea"/>
                <a:ea typeface="+mn-ea"/>
              </a:rPr>
              <a:t>2</a:t>
            </a:r>
            <a:r>
              <a:rPr lang="ja-JP" altLang="en-US" sz="1200" dirty="0">
                <a:solidFill>
                  <a:srgbClr val="000000"/>
                </a:solidFill>
                <a:latin typeface="+mn-ea"/>
                <a:ea typeface="+mn-ea"/>
              </a:rPr>
              <a:t>兆</a:t>
            </a:r>
            <a:r>
              <a:rPr lang="en-US" altLang="ja-JP" sz="1200" dirty="0">
                <a:solidFill>
                  <a:srgbClr val="000000"/>
                </a:solidFill>
                <a:latin typeface="+mn-ea"/>
                <a:ea typeface="+mn-ea"/>
              </a:rPr>
              <a:t>9,284</a:t>
            </a:r>
            <a:r>
              <a:rPr lang="ja-JP" altLang="en-US" sz="1200" dirty="0">
                <a:solidFill>
                  <a:srgbClr val="000000"/>
                </a:solidFill>
                <a:latin typeface="+mn-ea"/>
                <a:ea typeface="+mn-ea"/>
              </a:rPr>
              <a:t>億円、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医療費では約</a:t>
            </a:r>
            <a:r>
              <a:rPr lang="en-US" altLang="ja-JP" sz="1200" dirty="0">
                <a:solidFill>
                  <a:srgbClr val="000000"/>
                </a:solidFill>
                <a:latin typeface="+mn-ea"/>
                <a:ea typeface="+mn-ea"/>
              </a:rPr>
              <a:t>18</a:t>
            </a:r>
            <a:r>
              <a:rPr lang="ja-JP" altLang="en-US" sz="1200" dirty="0">
                <a:solidFill>
                  <a:srgbClr val="000000"/>
                </a:solidFill>
                <a:latin typeface="+mn-ea"/>
                <a:ea typeface="+mn-ea"/>
              </a:rPr>
              <a:t>兆</a:t>
            </a:r>
            <a:r>
              <a:rPr lang="en-US" altLang="ja-JP" sz="1200" dirty="0">
                <a:solidFill>
                  <a:srgbClr val="000000"/>
                </a:solidFill>
                <a:latin typeface="+mn-ea"/>
                <a:ea typeface="+mn-ea"/>
              </a:rPr>
              <a:t>331</a:t>
            </a:r>
            <a:r>
              <a:rPr lang="ja-JP" altLang="en-US" sz="1200" dirty="0">
                <a:solidFill>
                  <a:srgbClr val="000000"/>
                </a:solidFill>
                <a:latin typeface="+mn-ea"/>
                <a:ea typeface="+mn-ea"/>
              </a:rPr>
              <a:t>億円となっています。</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道路整備事業費は１兆</a:t>
            </a:r>
            <a:r>
              <a:rPr lang="en-US" altLang="ja-JP" sz="1200">
                <a:solidFill>
                  <a:srgbClr val="000000"/>
                </a:solidFill>
                <a:latin typeface="+mn-ea"/>
                <a:ea typeface="+mn-ea"/>
              </a:rPr>
              <a:t>6,783</a:t>
            </a:r>
            <a:r>
              <a:rPr lang="ja-JP" altLang="en-US" sz="1200">
                <a:solidFill>
                  <a:srgbClr val="000000"/>
                </a:solidFill>
                <a:latin typeface="+mn-ea"/>
                <a:ea typeface="+mn-ea"/>
              </a:rPr>
              <a:t>億</a:t>
            </a:r>
            <a:r>
              <a:rPr lang="ja-JP" altLang="en-US" sz="1200" dirty="0">
                <a:solidFill>
                  <a:srgbClr val="000000"/>
                </a:solidFill>
                <a:latin typeface="+mn-ea"/>
                <a:ea typeface="+mn-ea"/>
              </a:rPr>
              <a:t>円、他にもまちの中には、</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ドクターヘリが命を守ってくれたり（１機約５億円）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kumimoji="1" lang="ja-JP" altLang="en-US" sz="1200" kern="1200" dirty="0">
                <a:solidFill>
                  <a:srgbClr val="000000"/>
                </a:solidFill>
                <a:latin typeface="+mn-ea"/>
                <a:ea typeface="+mn-ea"/>
                <a:cs typeface="+mn-cs"/>
              </a:rPr>
              <a:t>公園や図書館　が生活に潤いを与えてくれています。</a:t>
            </a:r>
            <a:r>
              <a:rPr lang="ja-JP" altLang="en-US" sz="1200" dirty="0">
                <a:solidFill>
                  <a:srgbClr val="000000"/>
                </a:solidFill>
                <a:latin typeface="+mn-ea"/>
                <a:ea typeface="+mn-ea"/>
              </a:rPr>
              <a:t>そして、</a:t>
            </a:r>
            <a:r>
              <a:rPr lang="en-US" altLang="ja-JP" sz="1200" dirty="0">
                <a:solidFill>
                  <a:srgbClr val="000000"/>
                </a:solidFill>
                <a:latin typeface="+mn-ea"/>
                <a:ea typeface="+mn-ea"/>
              </a:rPr>
              <a:t>【</a:t>
            </a:r>
            <a:r>
              <a:rPr lang="ja-JP" altLang="en-US"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みんなが通う学校も税金によって維持管理されていますよね。他にもまちを見渡せば、多くの公共施設、公共サービスがあふれています。私たちの生活を安全で豊かにするために、さまざまなところに税金が役立っているのですね。</a:t>
            </a:r>
            <a:r>
              <a:rPr lang="ja-JP" altLang="ja-JP" sz="1200" dirty="0">
                <a:solidFill>
                  <a:srgbClr val="000000"/>
                </a:solidFill>
                <a:latin typeface="+mn-ea"/>
                <a:ea typeface="+mn-ea"/>
              </a:rPr>
              <a:t>　</a:t>
            </a:r>
            <a:r>
              <a:rPr lang="ja-JP" altLang="en-US" sz="1200" dirty="0">
                <a:solidFill>
                  <a:srgbClr val="000000"/>
                </a:solidFill>
                <a:latin typeface="+mn-ea"/>
                <a:ea typeface="+mn-ea"/>
              </a:rPr>
              <a:t>（</a:t>
            </a:r>
            <a:r>
              <a:rPr lang="en-US" altLang="ja-JP" sz="1200" dirty="0">
                <a:solidFill>
                  <a:srgbClr val="000000"/>
                </a:solidFill>
                <a:latin typeface="+mn-ea"/>
                <a:ea typeface="+mn-ea"/>
              </a:rPr>
              <a:t>※</a:t>
            </a:r>
            <a:r>
              <a:rPr lang="ja-JP" altLang="en-US" sz="1200" dirty="0">
                <a:solidFill>
                  <a:srgbClr val="000000"/>
                </a:solidFill>
                <a:latin typeface="+mn-ea"/>
                <a:ea typeface="+mn-ea"/>
              </a:rPr>
              <a:t>和歌山県のドクターヘリ：自治体所有は全国初です。）</a:t>
            </a:r>
            <a:endParaRPr lang="ja-JP" altLang="ja-JP" sz="1200" dirty="0">
              <a:latin typeface="+mn-ea"/>
              <a:ea typeface="+mn-ea"/>
            </a:endParaRPr>
          </a:p>
          <a:p>
            <a:pPr defTabSz="906335" eaLnBrk="1" fontAlgn="auto" hangingPunct="1">
              <a:lnSpc>
                <a:spcPct val="150000"/>
              </a:lnSpc>
              <a:spcBef>
                <a:spcPts val="0"/>
              </a:spcBef>
              <a:spcAft>
                <a:spcPts val="0"/>
              </a:spcAft>
              <a:defRPr/>
            </a:pPr>
            <a:r>
              <a:rPr lang="ja-JP" altLang="en-US" sz="1200" kern="100" dirty="0">
                <a:latin typeface="+mn-ea"/>
                <a:ea typeface="+mn-ea"/>
                <a:cs typeface="Times New Roman" panose="02020603050405020304" pitchFamily="18" charset="0"/>
              </a:rPr>
              <a:t>　　</a:t>
            </a:r>
            <a:endParaRPr lang="en-US" altLang="ja-JP" sz="1200" dirty="0">
              <a:latin typeface="+mn-ea"/>
              <a:ea typeface="+mn-ea"/>
            </a:endParaRPr>
          </a:p>
          <a:p>
            <a:pPr>
              <a:lnSpc>
                <a:spcPct val="150000"/>
              </a:lnSpc>
              <a:spcBef>
                <a:spcPts val="0"/>
              </a:spcBef>
            </a:pPr>
            <a:r>
              <a:rPr lang="ja-JP" altLang="en-US" sz="1200" dirty="0">
                <a:latin typeface="+mn-ea"/>
                <a:ea typeface="+mn-ea"/>
              </a:rPr>
              <a:t>そういった公共サービスや公共施設の費用は、私たち国民が「税金」という形で負担し、広く公平に分かち合い、支え合っているのです。</a:t>
            </a:r>
            <a:endParaRPr lang="en-US" altLang="ja-JP" sz="1200" dirty="0">
              <a:latin typeface="+mn-ea"/>
              <a:ea typeface="+mn-ea"/>
            </a:endParaRPr>
          </a:p>
        </p:txBody>
      </p:sp>
      <p:sp>
        <p:nvSpPr>
          <p:cNvPr id="419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39">
              <a:defRPr kumimoji="1" sz="2400">
                <a:solidFill>
                  <a:schemeClr val="tx1"/>
                </a:solidFill>
                <a:latin typeface="Arial" panose="020B0604020202020204" pitchFamily="34" charset="0"/>
                <a:ea typeface="AR丸ゴシック体M"/>
                <a:cs typeface="AR丸ゴシック体M"/>
              </a:defRPr>
            </a:lvl1pPr>
            <a:lvl2pPr marL="736450" indent="-283250" defTabSz="945739">
              <a:defRPr kumimoji="1" sz="2400">
                <a:solidFill>
                  <a:schemeClr val="tx1"/>
                </a:solidFill>
                <a:latin typeface="Arial" panose="020B0604020202020204" pitchFamily="34" charset="0"/>
                <a:ea typeface="AR丸ゴシック体M"/>
                <a:cs typeface="AR丸ゴシック体M"/>
              </a:defRPr>
            </a:lvl2pPr>
            <a:lvl3pPr marL="1132998" indent="-226599" defTabSz="945739">
              <a:defRPr kumimoji="1" sz="2400">
                <a:solidFill>
                  <a:schemeClr val="tx1"/>
                </a:solidFill>
                <a:latin typeface="Arial" panose="020B0604020202020204" pitchFamily="34" charset="0"/>
                <a:ea typeface="AR丸ゴシック体M"/>
                <a:cs typeface="AR丸ゴシック体M"/>
              </a:defRPr>
            </a:lvl3pPr>
            <a:lvl4pPr marL="1586196" indent="-226599" defTabSz="945739">
              <a:defRPr kumimoji="1" sz="2400">
                <a:solidFill>
                  <a:schemeClr val="tx1"/>
                </a:solidFill>
                <a:latin typeface="Arial" panose="020B0604020202020204" pitchFamily="34" charset="0"/>
                <a:ea typeface="AR丸ゴシック体M"/>
                <a:cs typeface="AR丸ゴシック体M"/>
              </a:defRPr>
            </a:lvl4pPr>
            <a:lvl5pPr marL="2039397" indent="-226599" defTabSz="945739">
              <a:defRPr kumimoji="1" sz="2400">
                <a:solidFill>
                  <a:schemeClr val="tx1"/>
                </a:solidFill>
                <a:latin typeface="Arial" panose="020B0604020202020204" pitchFamily="34" charset="0"/>
                <a:ea typeface="AR丸ゴシック体M"/>
                <a:cs typeface="AR丸ゴシック体M"/>
              </a:defRPr>
            </a:lvl5pPr>
            <a:lvl6pPr marL="24925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57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8995"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194"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0C56DFB0-61F2-42CC-94AF-1D7B470DF240}" type="slidenum">
              <a:rPr lang="en-US" altLang="ja-JP" sz="1300">
                <a:solidFill>
                  <a:srgbClr val="000000"/>
                </a:solidFill>
                <a:ea typeface="ＭＳ Ｐゴシック" panose="020B0600070205080204" pitchFamily="50" charset="-128"/>
              </a:rPr>
              <a:pPr/>
              <a:t>6</a:t>
            </a:fld>
            <a:endParaRPr lang="en-US" altLang="ja-JP"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0432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xfrm>
            <a:off x="119063" y="760413"/>
            <a:ext cx="6273800" cy="3529012"/>
          </a:xfrm>
          <a:noFill/>
          <a:ln>
            <a:solidFill>
              <a:srgbClr val="000000"/>
            </a:solidFill>
            <a:miter lim="800000"/>
            <a:headEnd/>
            <a:tailEnd/>
          </a:ln>
        </p:spPr>
      </p:sp>
      <p:sp>
        <p:nvSpPr>
          <p:cNvPr id="41987" name="ノート プレースホルダ 2"/>
          <p:cNvSpPr>
            <a:spLocks noGrp="1"/>
          </p:cNvSpPr>
          <p:nvPr>
            <p:ph type="body" idx="1"/>
          </p:nvPr>
        </p:nvSpPr>
        <p:spPr bwMode="auto">
          <a:xfrm>
            <a:off x="786602" y="4665552"/>
            <a:ext cx="5387983" cy="4439132"/>
          </a:xfrm>
          <a:noFill/>
        </p:spPr>
        <p:txBody>
          <a:bodyPr wrap="square" numCol="1" anchor="t" anchorCtr="0" compatLnSpc="1">
            <a:prstTxWarp prst="textNoShape">
              <a:avLst/>
            </a:prstTxWarp>
          </a:bodyPr>
          <a:lstStyle/>
          <a:p>
            <a:pPr>
              <a:spcBef>
                <a:spcPct val="0"/>
              </a:spcBef>
            </a:pPr>
            <a:r>
              <a:rPr lang="ja-JP" altLang="en-US" sz="1200" dirty="0">
                <a:solidFill>
                  <a:schemeClr val="tx1"/>
                </a:solidFill>
                <a:latin typeface="+mn-ea"/>
              </a:rPr>
              <a:t>では、　なぜそういったものに税金が必要なのか・・・？　</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a:p>
            <a:pPr>
              <a:spcBef>
                <a:spcPct val="0"/>
              </a:spcBef>
            </a:pPr>
            <a:endParaRPr lang="en-US" altLang="ja-JP" sz="1200" dirty="0">
              <a:solidFill>
                <a:schemeClr val="tx1"/>
              </a:solidFill>
              <a:latin typeface="+mn-ea"/>
            </a:endParaRPr>
          </a:p>
          <a:p>
            <a:pPr eaLnBrk="1"/>
            <a:r>
              <a:rPr lang="ja-JP" altLang="en-US" sz="1200" dirty="0">
                <a:solidFill>
                  <a:schemeClr val="tx1"/>
                </a:solidFill>
                <a:latin typeface="+mn-ea"/>
              </a:rPr>
              <a:t>　福祉や年金、医療などの社会保障、水道、道路などの社会資本整備、教育や警察、消防、防衛といった公共サービスや公共施設（公的サービス）は、私たちの豊かな暮らしには欠かせないものですが、言うまでもなく、その提供には多額の費用がかかります。　</a:t>
            </a:r>
            <a:endParaRPr lang="en-US" altLang="ja-JP" sz="1200" dirty="0">
              <a:solidFill>
                <a:schemeClr val="tx1"/>
              </a:solidFill>
              <a:latin typeface="+mn-ea"/>
            </a:endParaRPr>
          </a:p>
          <a:p>
            <a:pPr eaLnBrk="1"/>
            <a:endParaRPr lang="en-US" altLang="ja-JP" sz="1200" dirty="0">
              <a:solidFill>
                <a:schemeClr val="tx1"/>
              </a:solidFill>
              <a:latin typeface="+mn-ea"/>
            </a:endParaRPr>
          </a:p>
          <a:p>
            <a:pPr eaLnBrk="1"/>
            <a:r>
              <a:rPr lang="ja-JP" altLang="en-US" sz="1200" dirty="0">
                <a:solidFill>
                  <a:schemeClr val="tx1"/>
                </a:solidFill>
                <a:latin typeface="+mn-ea"/>
              </a:rPr>
              <a:t>　また、こうした公的サービスは、例えば社会保障や教育など、費用負担が可能な人への提供のみでは社会的に不適当なものや、警察、防衛のように特定の人だけに提供することが困難なものなど、一般に、市場の民間サービスのみに依存すると、必要な量、水準のサービスが提供されないおそれがあるものです。</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a:p>
            <a:pPr eaLnBrk="1"/>
            <a:endParaRPr lang="en-US" altLang="ja-JP" sz="1200" dirty="0">
              <a:solidFill>
                <a:schemeClr val="tx1"/>
              </a:solidFill>
              <a:latin typeface="+mn-ea"/>
            </a:endParaRPr>
          </a:p>
          <a:p>
            <a:pPr eaLnBrk="1"/>
            <a:r>
              <a:rPr lang="ja-JP" altLang="en-US" sz="1200" dirty="0">
                <a:solidFill>
                  <a:schemeClr val="tx1"/>
                </a:solidFill>
                <a:latin typeface="+mn-ea"/>
              </a:rPr>
              <a:t>このため、こうしたサービスの費用を賄い、公的に実施していくためには、皆さんが納める税を財源とすることが求められます。</a:t>
            </a:r>
            <a:endParaRPr lang="en-US" altLang="ja-JP" sz="1200" dirty="0">
              <a:solidFill>
                <a:schemeClr val="tx1"/>
              </a:solidFill>
              <a:latin typeface="+mn-ea"/>
            </a:endParaRPr>
          </a:p>
          <a:p>
            <a:pPr eaLnBrk="1"/>
            <a:r>
              <a:rPr lang="ja-JP" altLang="en-US" sz="1200" dirty="0">
                <a:solidFill>
                  <a:schemeClr val="tx1"/>
                </a:solidFill>
                <a:latin typeface="+mn-ea"/>
              </a:rPr>
              <a:t>このように、みんなが互いに支え合い、共によりよい社会を作っていくため、この費用を広く公平に分かち合うことが必要です。</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a:p>
            <a:pPr marL="0" marR="0" lvl="0" indent="0" algn="l" defTabSz="950913" rtl="0" eaLnBrk="1" fontAlgn="base" latinLnBrk="0" hangingPunct="0">
              <a:lnSpc>
                <a:spcPct val="100000"/>
              </a:lnSpc>
              <a:spcBef>
                <a:spcPct val="30000"/>
              </a:spcBef>
              <a:spcAft>
                <a:spcPct val="0"/>
              </a:spcAft>
              <a:buClrTx/>
              <a:buSzTx/>
              <a:buFontTx/>
              <a:buNone/>
              <a:tabLst/>
              <a:defRPr/>
            </a:pPr>
            <a:r>
              <a:rPr lang="ja-JP" altLang="en-US" sz="1200" dirty="0">
                <a:solidFill>
                  <a:schemeClr val="tx1"/>
                </a:solidFill>
                <a:latin typeface="+mn-ea"/>
              </a:rPr>
              <a:t>まさに「税」は「社会の会費」であるといえます。最初に紹介した「学問のすすめ」に書かれている「税金とは国民と国との約束」というのは、このようなことなのでしょうね。</a:t>
            </a:r>
            <a:endParaRPr lang="en-US" altLang="ja-JP" sz="1200" dirty="0">
              <a:solidFill>
                <a:schemeClr val="tx1"/>
              </a:solidFill>
              <a:latin typeface="+mn-ea"/>
            </a:endParaRPr>
          </a:p>
          <a:p>
            <a:pPr defTabSz="931046" eaLnBrk="1">
              <a:defRPr/>
            </a:pP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p:txBody>
      </p:sp>
      <p:sp>
        <p:nvSpPr>
          <p:cNvPr id="419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defRPr/>
            </a:pPr>
            <a:fld id="{4E7E4710-1646-466D-8D18-DA99A9F176DE}" type="slidenum">
              <a:rPr lang="ja-JP" altLang="en-US">
                <a:solidFill>
                  <a:srgbClr val="000000"/>
                </a:solidFill>
              </a:rPr>
              <a:pPr>
                <a:defRPr/>
              </a:pPr>
              <a:t>7</a:t>
            </a:fld>
            <a:endParaRPr lang="ja-JP" altLang="en-US" dirty="0">
              <a:solidFill>
                <a:srgbClr val="000000"/>
              </a:solidFill>
            </a:endParaRPr>
          </a:p>
        </p:txBody>
      </p:sp>
    </p:spTree>
    <p:extLst>
      <p:ext uri="{BB962C8B-B14F-4D97-AF65-F5344CB8AC3E}">
        <p14:creationId xmlns:p14="http://schemas.microsoft.com/office/powerpoint/2010/main" val="80135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587375" y="430213"/>
            <a:ext cx="5716588" cy="3216275"/>
          </a:xfrm>
          <a:ln/>
        </p:spPr>
      </p:sp>
      <p:sp>
        <p:nvSpPr>
          <p:cNvPr id="21507" name="ノート プレースホルダー 2"/>
          <p:cNvSpPr>
            <a:spLocks noGrp="1"/>
          </p:cNvSpPr>
          <p:nvPr>
            <p:ph type="body" idx="1"/>
          </p:nvPr>
        </p:nvSpPr>
        <p:spPr>
          <a:xfrm>
            <a:off x="587375" y="3997052"/>
            <a:ext cx="5939643" cy="2800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sz="1200" dirty="0">
                <a:latin typeface="ＭＳ Ｐゴシック" panose="020B0600070205080204" pitchFamily="50" charset="-128"/>
                <a:ea typeface="ＭＳ Ｐゴシック" panose="020B0600070205080204" pitchFamily="50" charset="-128"/>
              </a:rPr>
              <a:t>では、この大切な税金ですが、</a:t>
            </a:r>
            <a:r>
              <a:rPr lang="ja-JP" altLang="ja-JP" sz="1200" dirty="0">
                <a:latin typeface="ＭＳ Ｐゴシック" panose="020B0600070205080204" pitchFamily="50" charset="-128"/>
                <a:ea typeface="ＭＳ Ｐゴシック" panose="020B0600070205080204" pitchFamily="50" charset="-128"/>
              </a:rPr>
              <a:t>もし、税金がなくなってしまった場合、どのような世界になると思いますか？</a:t>
            </a:r>
            <a:endParaRPr lang="en-US" altLang="ja-JP" sz="1200"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sz="1200" dirty="0">
                <a:latin typeface="ＭＳ Ｐゴシック" panose="020B0600070205080204" pitchFamily="50" charset="-128"/>
                <a:ea typeface="ＭＳ Ｐゴシック" panose="020B0600070205080204" pitchFamily="50" charset="-128"/>
              </a:rPr>
              <a:t>今から、</a:t>
            </a:r>
            <a:r>
              <a:rPr lang="ja-JP" altLang="en-US" sz="1200" dirty="0">
                <a:latin typeface="ＭＳ Ｐゴシック" panose="020B0600070205080204" pitchFamily="50" charset="-128"/>
                <a:ea typeface="ＭＳ Ｐゴシック" panose="020B0600070205080204" pitchFamily="50" charset="-128"/>
              </a:rPr>
              <a:t>みな</a:t>
            </a:r>
            <a:r>
              <a:rPr lang="ja-JP" altLang="ja-JP" sz="1200" dirty="0">
                <a:latin typeface="ＭＳ Ｐゴシック" panose="020B0600070205080204" pitchFamily="50" charset="-128"/>
                <a:ea typeface="ＭＳ Ｐゴシック" panose="020B0600070205080204" pitchFamily="50" charset="-128"/>
              </a:rPr>
              <a:t>さんに「ご案内します　アナザーワールドへ」という</a:t>
            </a:r>
            <a:r>
              <a:rPr lang="ja-JP" altLang="en-US" sz="1200" dirty="0">
                <a:latin typeface="ＭＳ Ｐゴシック" panose="020B0600070205080204" pitchFamily="50" charset="-128"/>
                <a:ea typeface="ＭＳ Ｐゴシック" panose="020B0600070205080204" pitchFamily="50" charset="-128"/>
              </a:rPr>
              <a:t>アニメ</a:t>
            </a:r>
            <a:r>
              <a:rPr lang="ja-JP" altLang="ja-JP" sz="1200" dirty="0">
                <a:latin typeface="ＭＳ Ｐゴシック" panose="020B0600070205080204" pitchFamily="50" charset="-128"/>
                <a:ea typeface="ＭＳ Ｐゴシック" panose="020B0600070205080204" pitchFamily="50" charset="-128"/>
              </a:rPr>
              <a:t>を見ていただきます。</a:t>
            </a:r>
            <a:endParaRPr lang="en-US" altLang="ja-JP" sz="1200"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sz="1200" dirty="0">
                <a:latin typeface="ＭＳ Ｐゴシック" panose="020B0600070205080204" pitchFamily="50" charset="-128"/>
                <a:ea typeface="ＭＳ Ｐゴシック" panose="020B0600070205080204" pitchFamily="50" charset="-128"/>
              </a:rPr>
              <a:t>「税金なんか、なくなっちまえばいいんだ！」と言ったサラリーマン…。彼を取り巻く世界が一変します。</a:t>
            </a:r>
            <a:endParaRPr lang="en-US" altLang="ja-JP" sz="1200"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sz="1200" dirty="0">
                <a:latin typeface="ＭＳ Ｐゴシック" panose="020B0600070205080204" pitchFamily="50" charset="-128"/>
                <a:ea typeface="ＭＳ Ｐゴシック" panose="020B0600070205080204" pitchFamily="50" charset="-128"/>
              </a:rPr>
              <a:t>税金がなくなるとどのような世界になってしまうのか、という視点でこの</a:t>
            </a:r>
            <a:r>
              <a:rPr lang="ja-JP" altLang="en-US" sz="1200" dirty="0">
                <a:latin typeface="ＭＳ Ｐゴシック" panose="020B0600070205080204" pitchFamily="50" charset="-128"/>
                <a:ea typeface="ＭＳ Ｐゴシック" panose="020B0600070205080204" pitchFamily="50" charset="-128"/>
              </a:rPr>
              <a:t>アニメ</a:t>
            </a:r>
            <a:r>
              <a:rPr lang="ja-JP" altLang="ja-JP" sz="1200" dirty="0">
                <a:latin typeface="ＭＳ Ｐゴシック" panose="020B0600070205080204" pitchFamily="50" charset="-128"/>
                <a:ea typeface="ＭＳ Ｐゴシック" panose="020B0600070205080204" pitchFamily="50" charset="-128"/>
              </a:rPr>
              <a:t>を見てください。</a:t>
            </a:r>
            <a:endParaRPr lang="en-US" altLang="ja-JP" sz="1200" dirty="0">
              <a:latin typeface="ＭＳ Ｐゴシック" panose="020B0600070205080204" pitchFamily="50" charset="-128"/>
              <a:ea typeface="ＭＳ Ｐゴシック" panose="020B0600070205080204" pitchFamily="50" charset="-128"/>
            </a:endParaRPr>
          </a:p>
          <a:p>
            <a:pPr algn="ctr">
              <a:lnSpc>
                <a:spcPct val="150000"/>
              </a:lnSpc>
              <a:spcBef>
                <a:spcPts val="0"/>
              </a:spcBef>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アニメ</a:t>
            </a:r>
            <a:r>
              <a:rPr lang="ja-JP" altLang="ja-JP" sz="1200" dirty="0">
                <a:latin typeface="ＭＳ Ｐゴシック" panose="020B0600070205080204" pitchFamily="50" charset="-128"/>
                <a:ea typeface="ＭＳ Ｐゴシック" panose="020B0600070205080204" pitchFamily="50" charset="-128"/>
              </a:rPr>
              <a:t>上映（</a:t>
            </a:r>
            <a:r>
              <a:rPr lang="en-US" altLang="ja-JP" sz="1200" dirty="0">
                <a:latin typeface="ＭＳ Ｐゴシック" panose="020B0600070205080204" pitchFamily="50" charset="-128"/>
                <a:ea typeface="ＭＳ Ｐゴシック" panose="020B0600070205080204" pitchFamily="50" charset="-128"/>
              </a:rPr>
              <a:t>16</a:t>
            </a:r>
            <a:r>
              <a:rPr lang="ja-JP" altLang="ja-JP" sz="1200" dirty="0">
                <a:latin typeface="ＭＳ Ｐゴシック" panose="020B0600070205080204" pitchFamily="50" charset="-128"/>
                <a:ea typeface="ＭＳ Ｐゴシック" panose="020B0600070205080204" pitchFamily="50" charset="-128"/>
              </a:rPr>
              <a:t>分）　―</a:t>
            </a:r>
            <a:endParaRPr lang="ja-JP" altLang="en-US" sz="1200"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3DF840CE-8D05-4B89-8201-47BE77B2B84D}"/>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8</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18983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70"/>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75793" indent="0" algn="ctr">
              <a:buNone/>
              <a:defRPr>
                <a:solidFill>
                  <a:schemeClr val="tx1">
                    <a:tint val="75000"/>
                  </a:schemeClr>
                </a:solidFill>
              </a:defRPr>
            </a:lvl2pPr>
            <a:lvl3pPr marL="951583" indent="0" algn="ctr">
              <a:buNone/>
              <a:defRPr>
                <a:solidFill>
                  <a:schemeClr val="tx1">
                    <a:tint val="75000"/>
                  </a:schemeClr>
                </a:solidFill>
              </a:defRPr>
            </a:lvl3pPr>
            <a:lvl4pPr marL="1427375" indent="0" algn="ctr">
              <a:buNone/>
              <a:defRPr>
                <a:solidFill>
                  <a:schemeClr val="tx1">
                    <a:tint val="75000"/>
                  </a:schemeClr>
                </a:solidFill>
              </a:defRPr>
            </a:lvl4pPr>
            <a:lvl5pPr marL="1903167" indent="0" algn="ctr">
              <a:buNone/>
              <a:defRPr>
                <a:solidFill>
                  <a:schemeClr val="tx1">
                    <a:tint val="75000"/>
                  </a:schemeClr>
                </a:solidFill>
              </a:defRPr>
            </a:lvl5pPr>
            <a:lvl6pPr marL="2378956" indent="0" algn="ctr">
              <a:buNone/>
              <a:defRPr>
                <a:solidFill>
                  <a:schemeClr val="tx1">
                    <a:tint val="75000"/>
                  </a:schemeClr>
                </a:solidFill>
              </a:defRPr>
            </a:lvl6pPr>
            <a:lvl7pPr marL="2854751" indent="0" algn="ctr">
              <a:buNone/>
              <a:defRPr>
                <a:solidFill>
                  <a:schemeClr val="tx1">
                    <a:tint val="75000"/>
                  </a:schemeClr>
                </a:solidFill>
              </a:defRPr>
            </a:lvl7pPr>
            <a:lvl8pPr marL="3330544" indent="0" algn="ctr">
              <a:buNone/>
              <a:defRPr>
                <a:solidFill>
                  <a:schemeClr val="tx1">
                    <a:tint val="75000"/>
                  </a:schemeClr>
                </a:solidFill>
              </a:defRPr>
            </a:lvl8pPr>
            <a:lvl9pPr marL="3806334"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1CEC06DC-92A6-4198-ACAD-909F6B889C54}" type="datetime1">
              <a:rPr lang="ja-JP" altLang="en-US" smtClean="0"/>
              <a:t>2026/5/26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37B3D13C-6162-4DB7-8652-516954B8645D}"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0E087EC-EE87-4A79-929C-6A90F3E362B2}" type="datetime1">
              <a:rPr lang="ja-JP" altLang="en-US" smtClean="0"/>
              <a:t>2026/5/26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AD729590-AA7D-4516-9286-B9005056BAB1}"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8017E94-2DCF-4DED-84C3-399C597FE782}" type="datetime1">
              <a:rPr lang="ja-JP" altLang="en-US" smtClean="0"/>
              <a:t>2026/5/26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FE4073AD-B812-4026-BC36-7F91A16ABAB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a:outerShdw blurRad="50800" dist="38100" dir="2700000" algn="tl" rotWithShape="0">
              <a:prstClr val="black">
                <a:alpha val="40000"/>
              </a:prstClr>
            </a:outerShdw>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a:p>
        </p:txBody>
      </p:sp>
    </p:spTree>
    <p:extLst>
      <p:ext uri="{BB962C8B-B14F-4D97-AF65-F5344CB8AC3E}">
        <p14:creationId xmlns:p14="http://schemas.microsoft.com/office/powerpoint/2010/main" val="420036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DB82671E-8B4C-44B1-91E6-ABCDE564D35F}" type="datetimeFigureOut">
              <a:rPr lang="ja-JP" altLang="en-US" smtClean="0">
                <a:solidFill>
                  <a:prstClr val="black">
                    <a:tint val="75000"/>
                  </a:prstClr>
                </a:solidFill>
              </a:rPr>
              <a:pPr>
                <a:defRPr/>
              </a:pPr>
              <a:t>2026/5/26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7311207-A1B3-48F8-BDC4-BE26CC748CE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6214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8B05C5C4-3493-44B6-AFCA-91BE7D28852D}" type="datetime1">
              <a:rPr kumimoji="1" lang="ja-JP" altLang="en-US" smtClean="0"/>
              <a:t>2026/5/26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164528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5154" tIns="47568" rIns="95154" bIns="47568"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5154" tIns="47568" rIns="95154" bIns="4756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09600" y="6356357"/>
            <a:ext cx="2844800" cy="365125"/>
          </a:xfrm>
          <a:prstGeom prst="rect">
            <a:avLst/>
          </a:prstGeom>
        </p:spPr>
        <p:txBody>
          <a:bodyPr vert="horz" lIns="95154" tIns="47568" rIns="95154" bIns="47568" rtlCol="0" anchor="ctr"/>
          <a:lstStyle>
            <a:lvl1pPr algn="l" defTabSz="951583" fontAlgn="auto">
              <a:spcBef>
                <a:spcPts val="0"/>
              </a:spcBef>
              <a:spcAft>
                <a:spcPts val="0"/>
              </a:spcAft>
              <a:defRPr sz="1300">
                <a:solidFill>
                  <a:schemeClr val="tx1">
                    <a:tint val="75000"/>
                  </a:schemeClr>
                </a:solidFill>
                <a:latin typeface="+mn-lt"/>
                <a:ea typeface="+mn-ea"/>
              </a:defRPr>
            </a:lvl1pPr>
          </a:lstStyle>
          <a:p>
            <a:pPr>
              <a:defRPr/>
            </a:pPr>
            <a:fld id="{B900C413-2793-4B69-A35B-4437FBED5F7E}" type="datetime1">
              <a:rPr lang="ja-JP" altLang="en-US" smtClean="0"/>
              <a:t>2026/5/26</a:t>
            </a:fld>
            <a:endParaRPr lang="ja-JP" altLang="en-US"/>
          </a:p>
        </p:txBody>
      </p:sp>
      <p:sp>
        <p:nvSpPr>
          <p:cNvPr id="5" name="フッター プレースホルダー 4"/>
          <p:cNvSpPr>
            <a:spLocks noGrp="1"/>
          </p:cNvSpPr>
          <p:nvPr>
            <p:ph type="ftr" sz="quarter" idx="3"/>
          </p:nvPr>
        </p:nvSpPr>
        <p:spPr>
          <a:xfrm>
            <a:off x="4165600" y="6356357"/>
            <a:ext cx="3860800" cy="365125"/>
          </a:xfrm>
          <a:prstGeom prst="rect">
            <a:avLst/>
          </a:prstGeom>
        </p:spPr>
        <p:txBody>
          <a:bodyPr vert="horz" wrap="square" lIns="95154" tIns="47568" rIns="95154" bIns="47568" numCol="1" anchor="ctr" anchorCtr="0" compatLnSpc="1">
            <a:prstTxWarp prst="textNoShape">
              <a:avLst/>
            </a:prstTxWarp>
          </a:bodyPr>
          <a:lstStyle>
            <a:lvl1pPr algn="ctr">
              <a:defRPr sz="1300">
                <a:solidFill>
                  <a:srgbClr val="898989"/>
                </a:solidFill>
                <a:latin typeface="Calibri" pitchFamily="34" charset="0"/>
                <a:ea typeface="ＭＳ Ｐゴシック" charset="-128"/>
              </a:defRPr>
            </a:lvl1pPr>
          </a:lstStyle>
          <a:p>
            <a:pPr>
              <a:defRPr/>
            </a:pPr>
            <a:endParaRPr lang="en-US" altLang="ja-JP"/>
          </a:p>
        </p:txBody>
      </p:sp>
      <p:sp>
        <p:nvSpPr>
          <p:cNvPr id="6" name="スライド番号プレースホルダー 5"/>
          <p:cNvSpPr>
            <a:spLocks noGrp="1"/>
          </p:cNvSpPr>
          <p:nvPr>
            <p:ph type="sldNum" sz="quarter" idx="4"/>
          </p:nvPr>
        </p:nvSpPr>
        <p:spPr>
          <a:xfrm>
            <a:off x="9456617" y="6592895"/>
            <a:ext cx="2844800" cy="365125"/>
          </a:xfrm>
          <a:prstGeom prst="rect">
            <a:avLst/>
          </a:prstGeom>
        </p:spPr>
        <p:txBody>
          <a:bodyPr vert="horz" lIns="95154" tIns="47568" rIns="95154" bIns="47568" rtlCol="0" anchor="ctr"/>
          <a:lstStyle>
            <a:lvl1pPr algn="r" defTabSz="951583" fontAlgn="auto">
              <a:spcBef>
                <a:spcPts val="0"/>
              </a:spcBef>
              <a:spcAft>
                <a:spcPts val="0"/>
              </a:spcAft>
              <a:defRPr sz="1800">
                <a:solidFill>
                  <a:schemeClr val="tx1"/>
                </a:solidFill>
                <a:latin typeface="+mn-lt"/>
                <a:ea typeface="+mn-ea"/>
              </a:defRPr>
            </a:lvl1pPr>
          </a:lstStyle>
          <a:p>
            <a:pPr>
              <a:defRPr/>
            </a:pPr>
            <a:fld id="{F9E704F7-6D7B-4CBD-A134-A023A8F28D65}" type="slidenum">
              <a:rPr lang="ja-JP" altLang="en-US" smtClean="0"/>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700" r:id="rId3"/>
    <p:sldLayoutId id="2147483759" r:id="rId4"/>
    <p:sldLayoutId id="2147483762" r:id="rId5"/>
    <p:sldLayoutId id="2147483763" r:id="rId6"/>
  </p:sldLayoutIdLst>
  <p:hf sldNum="0" hdr="0" ftr="0" dt="0"/>
  <p:txStyles>
    <p:title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p:titleStyle>
    <p:bodyStyle>
      <a:lvl1pPr marL="355609" indent="-355609" algn="l" defTabSz="950937" rtl="0" eaLnBrk="0" fontAlgn="base" hangingPunct="0">
        <a:spcBef>
          <a:spcPct val="20000"/>
        </a:spcBef>
        <a:spcAft>
          <a:spcPct val="0"/>
        </a:spcAft>
        <a:buFont typeface="Arial" charset="0"/>
        <a:buChar char="•"/>
        <a:defRPr kumimoji="1" sz="3400" kern="1200">
          <a:solidFill>
            <a:schemeClr val="tx1"/>
          </a:solidFill>
          <a:latin typeface="+mn-lt"/>
          <a:ea typeface="+mn-ea"/>
          <a:cs typeface="+mn-cs"/>
        </a:defRPr>
      </a:lvl1pPr>
      <a:lvl2pPr marL="773132" indent="-296870" algn="l" defTabSz="950937" rtl="0" eaLnBrk="0" fontAlgn="base" hangingPunct="0">
        <a:spcBef>
          <a:spcPct val="20000"/>
        </a:spcBef>
        <a:spcAft>
          <a:spcPct val="0"/>
        </a:spcAft>
        <a:buFont typeface="Arial" charset="0"/>
        <a:buChar char="–"/>
        <a:defRPr kumimoji="1" sz="2900" kern="1200">
          <a:solidFill>
            <a:schemeClr val="tx1"/>
          </a:solidFill>
          <a:latin typeface="+mn-lt"/>
          <a:ea typeface="+mn-ea"/>
          <a:cs typeface="+mn-cs"/>
        </a:defRPr>
      </a:lvl2pPr>
      <a:lvl3pPr marL="1189068" indent="-236544" algn="l" defTabSz="950937"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3pPr>
      <a:lvl4pPr marL="1663742" indent="-236544" algn="l" defTabSz="950937"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4pPr>
      <a:lvl5pPr marL="2140003" indent="-236544" algn="l" defTabSz="950937"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5pPr>
      <a:lvl6pPr marL="2616851"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92647"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68437"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44229"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1583" rtl="0" eaLnBrk="1" latinLnBrk="0" hangingPunct="1">
        <a:defRPr kumimoji="1" sz="1900" kern="1200">
          <a:solidFill>
            <a:schemeClr val="tx1"/>
          </a:solidFill>
          <a:latin typeface="+mn-lt"/>
          <a:ea typeface="+mn-ea"/>
          <a:cs typeface="+mn-cs"/>
        </a:defRPr>
      </a:lvl1pPr>
      <a:lvl2pPr marL="475793" algn="l" defTabSz="951583" rtl="0" eaLnBrk="1" latinLnBrk="0" hangingPunct="1">
        <a:defRPr kumimoji="1" sz="1900" kern="1200">
          <a:solidFill>
            <a:schemeClr val="tx1"/>
          </a:solidFill>
          <a:latin typeface="+mn-lt"/>
          <a:ea typeface="+mn-ea"/>
          <a:cs typeface="+mn-cs"/>
        </a:defRPr>
      </a:lvl2pPr>
      <a:lvl3pPr marL="951583" algn="l" defTabSz="951583" rtl="0" eaLnBrk="1" latinLnBrk="0" hangingPunct="1">
        <a:defRPr kumimoji="1" sz="1900" kern="1200">
          <a:solidFill>
            <a:schemeClr val="tx1"/>
          </a:solidFill>
          <a:latin typeface="+mn-lt"/>
          <a:ea typeface="+mn-ea"/>
          <a:cs typeface="+mn-cs"/>
        </a:defRPr>
      </a:lvl3pPr>
      <a:lvl4pPr marL="1427375" algn="l" defTabSz="951583" rtl="0" eaLnBrk="1" latinLnBrk="0" hangingPunct="1">
        <a:defRPr kumimoji="1" sz="1900" kern="1200">
          <a:solidFill>
            <a:schemeClr val="tx1"/>
          </a:solidFill>
          <a:latin typeface="+mn-lt"/>
          <a:ea typeface="+mn-ea"/>
          <a:cs typeface="+mn-cs"/>
        </a:defRPr>
      </a:lvl4pPr>
      <a:lvl5pPr marL="1903167" algn="l" defTabSz="951583" rtl="0" eaLnBrk="1" latinLnBrk="0" hangingPunct="1">
        <a:defRPr kumimoji="1" sz="1900" kern="1200">
          <a:solidFill>
            <a:schemeClr val="tx1"/>
          </a:solidFill>
          <a:latin typeface="+mn-lt"/>
          <a:ea typeface="+mn-ea"/>
          <a:cs typeface="+mn-cs"/>
        </a:defRPr>
      </a:lvl5pPr>
      <a:lvl6pPr marL="2378956" algn="l" defTabSz="951583" rtl="0" eaLnBrk="1" latinLnBrk="0" hangingPunct="1">
        <a:defRPr kumimoji="1" sz="1900" kern="1200">
          <a:solidFill>
            <a:schemeClr val="tx1"/>
          </a:solidFill>
          <a:latin typeface="+mn-lt"/>
          <a:ea typeface="+mn-ea"/>
          <a:cs typeface="+mn-cs"/>
        </a:defRPr>
      </a:lvl6pPr>
      <a:lvl7pPr marL="2854751" algn="l" defTabSz="951583" rtl="0" eaLnBrk="1" latinLnBrk="0" hangingPunct="1">
        <a:defRPr kumimoji="1" sz="1900" kern="1200">
          <a:solidFill>
            <a:schemeClr val="tx1"/>
          </a:solidFill>
          <a:latin typeface="+mn-lt"/>
          <a:ea typeface="+mn-ea"/>
          <a:cs typeface="+mn-cs"/>
        </a:defRPr>
      </a:lvl7pPr>
      <a:lvl8pPr marL="3330544" algn="l" defTabSz="951583" rtl="0" eaLnBrk="1" latinLnBrk="0" hangingPunct="1">
        <a:defRPr kumimoji="1" sz="1900" kern="1200">
          <a:solidFill>
            <a:schemeClr val="tx1"/>
          </a:solidFill>
          <a:latin typeface="+mn-lt"/>
          <a:ea typeface="+mn-ea"/>
          <a:cs typeface="+mn-cs"/>
        </a:defRPr>
      </a:lvl8pPr>
      <a:lvl9pPr marL="3806334" algn="l" defTabSz="951583"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notesSlide" Target="../notesSlides/notesSlide17.xml"/><Relationship Id="rId7" Type="http://schemas.openxmlformats.org/officeDocument/2006/relationships/image" Target="../media/image34.emf"/><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33.emf"/><Relationship Id="rId5" Type="http://schemas.openxmlformats.org/officeDocument/2006/relationships/image" Target="../media/image32.png"/><Relationship Id="rId10" Type="http://schemas.openxmlformats.org/officeDocument/2006/relationships/image" Target="../media/image37.emf"/><Relationship Id="rId4" Type="http://schemas.openxmlformats.org/officeDocument/2006/relationships/chart" Target="../charts/chart11.xml"/><Relationship Id="rId9"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0.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audio" Target="../media/media2.mp3"/><Relationship Id="rId7" Type="http://schemas.openxmlformats.org/officeDocument/2006/relationships/notesSlide" Target="../notesSlides/notesSlide24.xml"/><Relationship Id="rId12" Type="http://schemas.openxmlformats.org/officeDocument/2006/relationships/hyperlink" Target="https://www.irasutoya.com/2013/09/blog-post_5250.html" TargetMode="External"/><Relationship Id="rId17" Type="http://schemas.openxmlformats.org/officeDocument/2006/relationships/image" Target="../media/image52.png"/><Relationship Id="rId2" Type="http://schemas.microsoft.com/office/2007/relationships/media" Target="../media/media2.mp3"/><Relationship Id="rId16" Type="http://schemas.openxmlformats.org/officeDocument/2006/relationships/image" Target="../media/image51.jpeg"/><Relationship Id="rId1" Type="http://schemas.openxmlformats.org/officeDocument/2006/relationships/tags" Target="../tags/tag4.xml"/><Relationship Id="rId6" Type="http://schemas.openxmlformats.org/officeDocument/2006/relationships/slideLayout" Target="../slideLayouts/slideLayout3.xml"/><Relationship Id="rId11" Type="http://schemas.openxmlformats.org/officeDocument/2006/relationships/image" Target="../media/image48.png"/><Relationship Id="rId5" Type="http://schemas.openxmlformats.org/officeDocument/2006/relationships/audio" Target="../media/media3.mp3"/><Relationship Id="rId15" Type="http://schemas.openxmlformats.org/officeDocument/2006/relationships/image" Target="../media/image4.png"/><Relationship Id="rId10" Type="http://schemas.openxmlformats.org/officeDocument/2006/relationships/image" Target="../media/image47.png"/><Relationship Id="rId4" Type="http://schemas.microsoft.com/office/2007/relationships/media" Target="../media/media3.mp3"/><Relationship Id="rId9" Type="http://schemas.openxmlformats.org/officeDocument/2006/relationships/image" Target="../media/image46.png"/><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emf"/><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5" name="Rectangle 177"/>
          <p:cNvSpPr>
            <a:spLocks noGrp="1" noChangeArrowheads="1"/>
          </p:cNvSpPr>
          <p:nvPr>
            <p:ph type="title" idx="4294967295"/>
          </p:nvPr>
        </p:nvSpPr>
        <p:spPr>
          <a:xfrm>
            <a:off x="2375938" y="581879"/>
            <a:ext cx="7584141" cy="1362076"/>
          </a:xfrm>
        </p:spPr>
        <p:txBody>
          <a:bodyPr/>
          <a:lstStyle/>
          <a:p>
            <a:pPr eaLnBrk="1" hangingPunct="1"/>
            <a:r>
              <a:rPr lang="ja-JP" altLang="en-US" sz="4000" b="1" dirty="0">
                <a:solidFill>
                  <a:srgbClr val="0070C0"/>
                </a:solidFill>
                <a:latin typeface="HG丸ｺﾞｼｯｸM-PRO" panose="020F0600000000000000" pitchFamily="50" charset="-128"/>
                <a:ea typeface="HG丸ｺﾞｼｯｸM-PRO" panose="020F0600000000000000" pitchFamily="50" charset="-128"/>
              </a:rPr>
              <a:t>私たちの生活と財政の役割</a:t>
            </a:r>
          </a:p>
        </p:txBody>
      </p:sp>
      <p:sp>
        <p:nvSpPr>
          <p:cNvPr id="3079" name="AutoShape 181"/>
          <p:cNvSpPr>
            <a:spLocks noChangeArrowheads="1"/>
          </p:cNvSpPr>
          <p:nvPr/>
        </p:nvSpPr>
        <p:spPr bwMode="auto">
          <a:xfrm>
            <a:off x="1343339" y="457201"/>
            <a:ext cx="9649341" cy="6019800"/>
          </a:xfrm>
          <a:prstGeom prst="roundRect">
            <a:avLst>
              <a:gd name="adj" fmla="val 16667"/>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3080" name="Line 182">
            <a:hlinkClick r:id="" action="ppaction://hlinkshowjump?jump=nextslide"/>
          </p:cNvPr>
          <p:cNvSpPr>
            <a:spLocks noChangeShapeType="1"/>
          </p:cNvSpPr>
          <p:nvPr/>
        </p:nvSpPr>
        <p:spPr bwMode="auto">
          <a:xfrm>
            <a:off x="12824894" y="258417"/>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081" name="Picture 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277" y="1587737"/>
            <a:ext cx="3725461" cy="377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タイトル 1"/>
          <p:cNvSpPr txBox="1">
            <a:spLocks/>
          </p:cNvSpPr>
          <p:nvPr/>
        </p:nvSpPr>
        <p:spPr>
          <a:xfrm>
            <a:off x="2423490" y="5656461"/>
            <a:ext cx="7584140" cy="619660"/>
          </a:xfrm>
          <a:prstGeom prst="rect">
            <a:avLst/>
          </a:prstGeom>
        </p:spPr>
        <p:txBody>
          <a:bodyPr/>
          <a:lstStyle>
            <a:lvl1pPr algn="ctr" defTabSz="950913" rtl="0" eaLnBrk="0" fontAlgn="base" hangingPunct="0">
              <a:spcBef>
                <a:spcPct val="0"/>
              </a:spcBef>
              <a:spcAft>
                <a:spcPct val="0"/>
              </a:spcAft>
              <a:defRPr kumimoji="1" sz="4600" kern="1200">
                <a:solidFill>
                  <a:schemeClr val="tx1"/>
                </a:solidFill>
                <a:latin typeface="+mj-lt"/>
                <a:ea typeface="+mj-ea"/>
                <a:cs typeface="+mj-cs"/>
              </a:defRPr>
            </a:lvl1pPr>
            <a:lvl2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00" algn="ctr" defTabSz="950913" rtl="0" fontAlgn="base">
              <a:spcBef>
                <a:spcPct val="0"/>
              </a:spcBef>
              <a:spcAft>
                <a:spcPct val="0"/>
              </a:spcAft>
              <a:defRPr kumimoji="1" sz="4600">
                <a:solidFill>
                  <a:schemeClr val="tx1"/>
                </a:solidFill>
                <a:latin typeface="Calibri" pitchFamily="34" charset="0"/>
                <a:ea typeface="ＭＳ Ｐゴシック" charset="-128"/>
              </a:defRPr>
            </a:lvl6pPr>
            <a:lvl7pPr marL="914400" algn="ctr" defTabSz="950913" rtl="0" fontAlgn="base">
              <a:spcBef>
                <a:spcPct val="0"/>
              </a:spcBef>
              <a:spcAft>
                <a:spcPct val="0"/>
              </a:spcAft>
              <a:defRPr kumimoji="1" sz="4600">
                <a:solidFill>
                  <a:schemeClr val="tx1"/>
                </a:solidFill>
                <a:latin typeface="Calibri" pitchFamily="34" charset="0"/>
                <a:ea typeface="ＭＳ Ｐゴシック" charset="-128"/>
              </a:defRPr>
            </a:lvl7pPr>
            <a:lvl8pPr marL="1371600" algn="ctr" defTabSz="950913" rtl="0" fontAlgn="base">
              <a:spcBef>
                <a:spcPct val="0"/>
              </a:spcBef>
              <a:spcAft>
                <a:spcPct val="0"/>
              </a:spcAft>
              <a:defRPr kumimoji="1" sz="4600">
                <a:solidFill>
                  <a:schemeClr val="tx1"/>
                </a:solidFill>
                <a:latin typeface="Calibri" pitchFamily="34" charset="0"/>
                <a:ea typeface="ＭＳ Ｐゴシック" charset="-128"/>
              </a:defRPr>
            </a:lvl8pPr>
            <a:lvl9pPr marL="1828800" algn="ctr" defTabSz="950913" rtl="0" fontAlgn="base">
              <a:spcBef>
                <a:spcPct val="0"/>
              </a:spcBef>
              <a:spcAft>
                <a:spcPct val="0"/>
              </a:spcAft>
              <a:defRPr kumimoji="1" sz="4600">
                <a:solidFill>
                  <a:schemeClr val="tx1"/>
                </a:solidFill>
                <a:latin typeface="Calibri" pitchFamily="34" charset="0"/>
                <a:ea typeface="ＭＳ Ｐゴシック" charset="-128"/>
              </a:defRPr>
            </a:lvl9pPr>
          </a:lstStyle>
          <a:p>
            <a:r>
              <a:rPr lang="ja-JP" altLang="en-US" sz="24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和歌山県租税教育推進連絡協議会</a:t>
            </a:r>
            <a:r>
              <a:rPr lang="en-US" altLang="ja-JP" sz="2000" dirty="0">
                <a:latin typeface="BIZ UDPゴシック" panose="020B0400000000000000" pitchFamily="50" charset="-128"/>
                <a:ea typeface="BIZ UDPゴシック" panose="020B0400000000000000" pitchFamily="50" charset="-128"/>
              </a:rPr>
              <a:t>2026</a:t>
            </a:r>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0426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455863" y="2087564"/>
            <a:ext cx="7173912" cy="3903662"/>
          </a:xfrm>
          <a:prstGeom prst="rect">
            <a:avLst/>
          </a:prstGeom>
        </p:spPr>
        <p:txBody>
          <a:bodyPr>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a:lstStyle>
          <a:p>
            <a:pPr algn="l">
              <a:defRPr/>
            </a:pPr>
            <a:r>
              <a:rPr lang="ja-JP" altLang="en-US" sz="4063" kern="0" dirty="0">
                <a:solidFill>
                  <a:schemeClr val="tx1"/>
                </a:solidFill>
                <a:latin typeface="AR丸ゴシック体M" panose="020B0609010101010101" pitchFamily="49" charset="-128"/>
                <a:ea typeface="AR丸ゴシック体M" panose="020B0609010101010101" pitchFamily="49" charset="-128"/>
              </a:rPr>
              <a:t>　</a:t>
            </a:r>
          </a:p>
        </p:txBody>
      </p:sp>
      <p:sp>
        <p:nvSpPr>
          <p:cNvPr id="19" name="正方形/長方形 18"/>
          <p:cNvSpPr/>
          <p:nvPr/>
        </p:nvSpPr>
        <p:spPr bwMode="auto">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tileRect/>
          </a:gradFill>
          <a:ln w="6350" cap="flat" cmpd="sng" algn="ctr">
            <a:noFill/>
            <a:prstDash val="solid"/>
            <a:round/>
            <a:headEnd type="none" w="med" len="med"/>
            <a:tailEnd type="none" w="med" len="med"/>
          </a:ln>
          <a:effectLst/>
        </p:spPr>
        <p:txBody>
          <a:bodyPr lIns="84406" tIns="42203" rIns="84406" bIns="42203" anchor="ctr"/>
          <a:lstStyle/>
          <a:p>
            <a:pPr algn="ctr" defTabSz="844104">
              <a:defRPr/>
            </a:pPr>
            <a:r>
              <a:rPr lang="ja-JP" altLang="en-US" sz="4431" dirty="0">
                <a:solidFill>
                  <a:schemeClr val="bg1"/>
                </a:solidFill>
                <a:latin typeface="HG丸ｺﾞｼｯｸM-PRO" panose="020F0600000000000000" pitchFamily="50" charset="-128"/>
                <a:ea typeface="HG丸ｺﾞｼｯｸM-PRO" panose="020F0600000000000000" pitchFamily="50" charset="-128"/>
              </a:rPr>
              <a:t>いかがでしたか？？</a:t>
            </a:r>
          </a:p>
        </p:txBody>
      </p:sp>
    </p:spTree>
    <p:extLst>
      <p:ext uri="{BB962C8B-B14F-4D97-AF65-F5344CB8AC3E}">
        <p14:creationId xmlns:p14="http://schemas.microsoft.com/office/powerpoint/2010/main" val="770336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C228E10-98D1-44CC-A5F5-DD6915C985E8}"/>
              </a:ext>
            </a:extLst>
          </p:cNvPr>
          <p:cNvPicPr>
            <a:picLocks noChangeAspect="1"/>
          </p:cNvPicPr>
          <p:nvPr/>
        </p:nvPicPr>
        <p:blipFill>
          <a:blip r:embed="rId3"/>
          <a:stretch>
            <a:fillRect/>
          </a:stretch>
        </p:blipFill>
        <p:spPr>
          <a:xfrm>
            <a:off x="40087" y="46410"/>
            <a:ext cx="12111826" cy="6811590"/>
          </a:xfrm>
          <a:prstGeom prst="rect">
            <a:avLst/>
          </a:prstGeom>
        </p:spPr>
      </p:pic>
    </p:spTree>
    <p:extLst>
      <p:ext uri="{BB962C8B-B14F-4D97-AF65-F5344CB8AC3E}">
        <p14:creationId xmlns:p14="http://schemas.microsoft.com/office/powerpoint/2010/main" val="387794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CB6DB41-1198-4775-A5E8-E5E885242C94}"/>
              </a:ext>
            </a:extLst>
          </p:cNvPr>
          <p:cNvSpPr txBox="1">
            <a:spLocks noGrp="1"/>
          </p:cNvSpPr>
          <p:nvPr>
            <p:ph type="title"/>
          </p:nvPr>
        </p:nvSpPr>
        <p:spPr bwMode="auto">
          <a:xfrm>
            <a:off x="838200" y="116632"/>
            <a:ext cx="10298360" cy="76085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fontAlgn="auto" hangingPunct="1">
              <a:spcAft>
                <a:spcPts val="0"/>
              </a:spcAft>
              <a:defRPr/>
            </a:pPr>
            <a:r>
              <a:rPr lang="ja-JP" altLang="en-US" sz="3600" dirty="0">
                <a:solidFill>
                  <a:schemeClr val="bg1"/>
                </a:solidFill>
                <a:latin typeface="HG丸ｺﾞｼｯｸM-PRO" panose="020F0600000000000000" pitchFamily="50" charset="-128"/>
                <a:ea typeface="HG丸ｺﾞｼｯｸM-PRO" panose="020F0600000000000000" pitchFamily="50" charset="-128"/>
              </a:rPr>
              <a:t>国の予算（</a:t>
            </a:r>
            <a:r>
              <a:rPr lang="en-US" altLang="ja-JP" sz="3600" dirty="0">
                <a:solidFill>
                  <a:schemeClr val="bg1"/>
                </a:solidFill>
                <a:latin typeface="HG丸ｺﾞｼｯｸM-PRO" panose="020F0600000000000000" pitchFamily="50" charset="-128"/>
                <a:ea typeface="HG丸ｺﾞｼｯｸM-PRO" panose="020F0600000000000000" pitchFamily="50" charset="-128"/>
              </a:rPr>
              <a:t>2026</a:t>
            </a:r>
            <a:r>
              <a:rPr lang="ja-JP" altLang="en-US" sz="3600" dirty="0">
                <a:solidFill>
                  <a:schemeClr val="bg1"/>
                </a:solidFill>
                <a:latin typeface="HG丸ｺﾞｼｯｸM-PRO" panose="020F0600000000000000" pitchFamily="50" charset="-128"/>
                <a:ea typeface="HG丸ｺﾞｼｯｸM-PRO" panose="020F0600000000000000" pitchFamily="50" charset="-128"/>
              </a:rPr>
              <a:t>年度：歳入と歳出）</a:t>
            </a:r>
          </a:p>
        </p:txBody>
      </p:sp>
      <p:graphicFrame>
        <p:nvGraphicFramePr>
          <p:cNvPr id="12" name="グラフ 1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141630600"/>
              </p:ext>
            </p:extLst>
          </p:nvPr>
        </p:nvGraphicFramePr>
        <p:xfrm>
          <a:off x="-624074" y="391345"/>
          <a:ext cx="7490045" cy="6597352"/>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a:extLst>
              <a:ext uri="{FF2B5EF4-FFF2-40B4-BE49-F238E27FC236}">
                <a16:creationId xmlns:a16="http://schemas.microsoft.com/office/drawing/2014/main" id="{0862266C-4855-4409-A5BA-0E01DA05B0D4}"/>
              </a:ext>
            </a:extLst>
          </p:cNvPr>
          <p:cNvPicPr>
            <a:picLocks noChangeAspect="1"/>
          </p:cNvPicPr>
          <p:nvPr/>
        </p:nvPicPr>
        <p:blipFill rotWithShape="1">
          <a:blip r:embed="rId4">
            <a:clrChange>
              <a:clrFrom>
                <a:srgbClr val="FFFFFF"/>
              </a:clrFrom>
              <a:clrTo>
                <a:srgbClr val="FFFFFF">
                  <a:alpha val="0"/>
                </a:srgbClr>
              </a:clrTo>
            </a:clrChange>
          </a:blip>
          <a:srcRect l="8657" t="39495" r="9837" b="41596"/>
          <a:stretch/>
        </p:blipFill>
        <p:spPr>
          <a:xfrm>
            <a:off x="1055440" y="908720"/>
            <a:ext cx="9625750" cy="1141773"/>
          </a:xfrm>
          <a:prstGeom prst="rect">
            <a:avLst/>
          </a:prstGeom>
        </p:spPr>
      </p:pic>
      <p:graphicFrame>
        <p:nvGraphicFramePr>
          <p:cNvPr id="13" name="グラフ 12">
            <a:extLst>
              <a:ext uri="{FF2B5EF4-FFF2-40B4-BE49-F238E27FC236}">
                <a16:creationId xmlns:a16="http://schemas.microsoft.com/office/drawing/2014/main" id="{D21B5E64-37C6-4BBA-AC3A-7788B79A1DC6}"/>
              </a:ext>
            </a:extLst>
          </p:cNvPr>
          <p:cNvGraphicFramePr>
            <a:graphicFrameLocks/>
          </p:cNvGraphicFramePr>
          <p:nvPr>
            <p:extLst>
              <p:ext uri="{D42A27DB-BD31-4B8C-83A1-F6EECF244321}">
                <p14:modId xmlns:p14="http://schemas.microsoft.com/office/powerpoint/2010/main" val="3241325628"/>
              </p:ext>
            </p:extLst>
          </p:nvPr>
        </p:nvGraphicFramePr>
        <p:xfrm>
          <a:off x="-565557" y="2093948"/>
          <a:ext cx="7364055" cy="5733208"/>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グループ化 18">
            <a:extLst>
              <a:ext uri="{FF2B5EF4-FFF2-40B4-BE49-F238E27FC236}">
                <a16:creationId xmlns:a16="http://schemas.microsoft.com/office/drawing/2014/main" id="{BECDD5CC-BE7C-49D4-B600-92EBEABC809E}"/>
              </a:ext>
            </a:extLst>
          </p:cNvPr>
          <p:cNvGrpSpPr/>
          <p:nvPr/>
        </p:nvGrpSpPr>
        <p:grpSpPr>
          <a:xfrm>
            <a:off x="5411929" y="3098161"/>
            <a:ext cx="1246489" cy="1154258"/>
            <a:chOff x="3988570" y="5249758"/>
            <a:chExt cx="1246489" cy="1154258"/>
          </a:xfrm>
        </p:grpSpPr>
        <p:sp>
          <p:nvSpPr>
            <p:cNvPr id="20" name="円/楕円 24">
              <a:extLst>
                <a:ext uri="{FF2B5EF4-FFF2-40B4-BE49-F238E27FC236}">
                  <a16:creationId xmlns:a16="http://schemas.microsoft.com/office/drawing/2014/main" id="{A25D2CAB-25F2-4CEA-9179-DBD6C87DF2B1}"/>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C71A3690-A606-4B60-B917-9D04F364FF75}"/>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歳入総額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122.3</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2" name="Rectangle 4">
            <a:extLst>
              <a:ext uri="{FF2B5EF4-FFF2-40B4-BE49-F238E27FC236}">
                <a16:creationId xmlns:a16="http://schemas.microsoft.com/office/drawing/2014/main" id="{59E5F8AD-DE85-4A7F-BA50-6226C7CA51DF}"/>
              </a:ext>
            </a:extLst>
          </p:cNvPr>
          <p:cNvSpPr>
            <a:spLocks noChangeArrowheads="1"/>
          </p:cNvSpPr>
          <p:nvPr/>
        </p:nvSpPr>
        <p:spPr bwMode="auto">
          <a:xfrm>
            <a:off x="279571" y="2177334"/>
            <a:ext cx="260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国の収入の</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25</a:t>
            </a:r>
            <a:r>
              <a:rPr lang="ja-JP" altLang="en-US" sz="2400" b="1" dirty="0">
                <a:latin typeface="HG丸ｺﾞｼｯｸM-PRO" panose="020F0600000000000000" pitchFamily="50" charset="-128"/>
                <a:ea typeface="HG丸ｺﾞｼｯｸM-PRO" panose="020F0600000000000000" pitchFamily="50" charset="-128"/>
              </a:rPr>
              <a:t>パーセント</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1F0F4BAD-DB7B-4404-89DD-4D554DB8D2B2}"/>
              </a:ext>
            </a:extLst>
          </p:cNvPr>
          <p:cNvSpPr/>
          <p:nvPr/>
        </p:nvSpPr>
        <p:spPr>
          <a:xfrm>
            <a:off x="1422847" y="2930660"/>
            <a:ext cx="1230453" cy="996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7077F8B2-8A1D-4CE3-986E-4D3924CA2BD9}"/>
              </a:ext>
            </a:extLst>
          </p:cNvPr>
          <p:cNvSpPr/>
          <p:nvPr/>
        </p:nvSpPr>
        <p:spPr>
          <a:xfrm>
            <a:off x="9921096" y="1685002"/>
            <a:ext cx="1815534" cy="73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7077F8B2-8A1D-4CE3-986E-4D3924CA2BD9}"/>
              </a:ext>
            </a:extLst>
          </p:cNvPr>
          <p:cNvSpPr/>
          <p:nvPr/>
        </p:nvSpPr>
        <p:spPr>
          <a:xfrm>
            <a:off x="5632845" y="5152237"/>
            <a:ext cx="1611423" cy="85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5" name="グラフ 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463755725"/>
              </p:ext>
            </p:extLst>
          </p:nvPr>
        </p:nvGraphicFramePr>
        <p:xfrm>
          <a:off x="4800462" y="1170423"/>
          <a:ext cx="7490045" cy="5539938"/>
        </p:xfrm>
        <a:graphic>
          <a:graphicData uri="http://schemas.openxmlformats.org/drawingml/2006/chart">
            <c:chart xmlns:c="http://schemas.openxmlformats.org/drawingml/2006/chart" xmlns:r="http://schemas.openxmlformats.org/officeDocument/2006/relationships" r:id="rId6"/>
          </a:graphicData>
        </a:graphic>
      </p:graphicFrame>
      <p:sp>
        <p:nvSpPr>
          <p:cNvPr id="25" name="正方形/長方形 24">
            <a:extLst>
              <a:ext uri="{FF2B5EF4-FFF2-40B4-BE49-F238E27FC236}">
                <a16:creationId xmlns:a16="http://schemas.microsoft.com/office/drawing/2014/main" id="{7077F8B2-8A1D-4CE3-986E-4D3924CA2BD9}"/>
              </a:ext>
            </a:extLst>
          </p:cNvPr>
          <p:cNvSpPr/>
          <p:nvPr/>
        </p:nvSpPr>
        <p:spPr>
          <a:xfrm>
            <a:off x="9069727" y="3358277"/>
            <a:ext cx="1603332" cy="9547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A3EAD4B6-25CD-4662-AA05-1110FBD934CB}"/>
              </a:ext>
            </a:extLst>
          </p:cNvPr>
          <p:cNvSpPr/>
          <p:nvPr/>
        </p:nvSpPr>
        <p:spPr>
          <a:xfrm>
            <a:off x="6885489" y="3298724"/>
            <a:ext cx="1280528" cy="9547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9" name="台形 28">
            <a:extLst>
              <a:ext uri="{FF2B5EF4-FFF2-40B4-BE49-F238E27FC236}">
                <a16:creationId xmlns:a16="http://schemas.microsoft.com/office/drawing/2014/main" id="{7D77F544-8902-4596-8606-2D62DCBE893E}"/>
              </a:ext>
            </a:extLst>
          </p:cNvPr>
          <p:cNvSpPr/>
          <p:nvPr/>
        </p:nvSpPr>
        <p:spPr>
          <a:xfrm rot="10800000">
            <a:off x="6729065" y="4611910"/>
            <a:ext cx="1611423" cy="1018914"/>
          </a:xfrm>
          <a:prstGeom prst="trapezoid">
            <a:avLst>
              <a:gd name="adj" fmla="val 50321"/>
            </a:avLst>
          </a:prstGeom>
          <a:solidFill>
            <a:srgbClr val="57EC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Rectangle 4">
            <a:extLst>
              <a:ext uri="{FF2B5EF4-FFF2-40B4-BE49-F238E27FC236}">
                <a16:creationId xmlns:a16="http://schemas.microsoft.com/office/drawing/2014/main" id="{7E6296CC-9A7A-4960-8A9D-1D3EB2A8306C}"/>
              </a:ext>
            </a:extLst>
          </p:cNvPr>
          <p:cNvSpPr>
            <a:spLocks noChangeArrowheads="1"/>
          </p:cNvSpPr>
          <p:nvPr/>
        </p:nvSpPr>
        <p:spPr bwMode="auto">
          <a:xfrm>
            <a:off x="5280497" y="5388254"/>
            <a:ext cx="1695298" cy="400110"/>
          </a:xfrm>
          <a:prstGeom prst="rect">
            <a:avLst/>
          </a:prstGeom>
          <a:solidFill>
            <a:srgbClr val="FFFF00"/>
          </a:solidFill>
          <a:ln>
            <a:noFill/>
          </a:ln>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dirty="0">
                <a:solidFill>
                  <a:srgbClr val="002060"/>
                </a:solidFill>
                <a:latin typeface="HGS創英角ﾎﾟｯﾌﾟ体" panose="040B0A00000000000000" pitchFamily="50" charset="-128"/>
                <a:ea typeface="HGS創英角ﾎﾟｯﾌﾟ体" panose="040B0A00000000000000" pitchFamily="50" charset="-128"/>
              </a:rPr>
              <a:t>　地方へ</a:t>
            </a:r>
          </a:p>
        </p:txBody>
      </p:sp>
      <p:grpSp>
        <p:nvGrpSpPr>
          <p:cNvPr id="31" name="グループ化 30">
            <a:extLst>
              <a:ext uri="{FF2B5EF4-FFF2-40B4-BE49-F238E27FC236}">
                <a16:creationId xmlns:a16="http://schemas.microsoft.com/office/drawing/2014/main" id="{EC6233FE-3FC1-4DE6-91E9-C6261C88278C}"/>
              </a:ext>
            </a:extLst>
          </p:cNvPr>
          <p:cNvGrpSpPr/>
          <p:nvPr/>
        </p:nvGrpSpPr>
        <p:grpSpPr>
          <a:xfrm>
            <a:off x="9304429" y="1126968"/>
            <a:ext cx="2795673" cy="1727043"/>
            <a:chOff x="5330222" y="1056861"/>
            <a:chExt cx="2347585" cy="1727044"/>
          </a:xfrm>
        </p:grpSpPr>
        <p:sp>
          <p:nvSpPr>
            <p:cNvPr id="32" name="雲形吹き出し 54">
              <a:extLst>
                <a:ext uri="{FF2B5EF4-FFF2-40B4-BE49-F238E27FC236}">
                  <a16:creationId xmlns:a16="http://schemas.microsoft.com/office/drawing/2014/main" id="{849F7220-E6D3-4118-B4E2-5CECC2C91C3B}"/>
                </a:ext>
              </a:extLst>
            </p:cNvPr>
            <p:cNvSpPr/>
            <p:nvPr/>
          </p:nvSpPr>
          <p:spPr bwMode="auto">
            <a:xfrm>
              <a:off x="5330222" y="1056861"/>
              <a:ext cx="2274537" cy="1727044"/>
            </a:xfrm>
            <a:prstGeom prst="cloudCallout">
              <a:avLst>
                <a:gd name="adj1" fmla="val -27197"/>
                <a:gd name="adj2" fmla="val 73564"/>
              </a:avLst>
            </a:prstGeom>
            <a:solidFill>
              <a:schemeClr val="bg1"/>
            </a:solidFill>
            <a:ln w="38100" cap="flat" cmpd="sng" algn="ctr">
              <a:solidFill>
                <a:srgbClr val="FFC000"/>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eaLnBrk="1" hangingPunct="1"/>
              <a:endParaRPr lang="ja-JP" altLang="en-US">
                <a:latin typeface="Times" charset="0"/>
                <a:ea typeface="Osaka" charset="-128"/>
              </a:endParaRPr>
            </a:p>
          </p:txBody>
        </p:sp>
        <p:sp>
          <p:nvSpPr>
            <p:cNvPr id="33" name="Rectangle 4">
              <a:extLst>
                <a:ext uri="{FF2B5EF4-FFF2-40B4-BE49-F238E27FC236}">
                  <a16:creationId xmlns:a16="http://schemas.microsoft.com/office/drawing/2014/main" id="{3DC8F8D8-8ADB-4470-A908-DBDE4A8783B6}"/>
                </a:ext>
              </a:extLst>
            </p:cNvPr>
            <p:cNvSpPr>
              <a:spLocks noChangeArrowheads="1"/>
            </p:cNvSpPr>
            <p:nvPr/>
          </p:nvSpPr>
          <p:spPr bwMode="auto">
            <a:xfrm>
              <a:off x="5657755" y="1287931"/>
              <a:ext cx="2020052" cy="10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子育て・医療</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介護・年金など</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公的サービス</a:t>
              </a:r>
            </a:p>
          </p:txBody>
        </p:sp>
      </p:grpSp>
      <p:grpSp>
        <p:nvGrpSpPr>
          <p:cNvPr id="2" name="グループ化 1">
            <a:extLst>
              <a:ext uri="{FF2B5EF4-FFF2-40B4-BE49-F238E27FC236}">
                <a16:creationId xmlns:a16="http://schemas.microsoft.com/office/drawing/2014/main" id="{8B6F8FAC-8AED-4E62-ADC1-A94B50067B65}"/>
              </a:ext>
            </a:extLst>
          </p:cNvPr>
          <p:cNvGrpSpPr/>
          <p:nvPr/>
        </p:nvGrpSpPr>
        <p:grpSpPr>
          <a:xfrm>
            <a:off x="6776162" y="2238108"/>
            <a:ext cx="3959047" cy="4228547"/>
            <a:chOff x="3134615" y="5626929"/>
            <a:chExt cx="4291763" cy="4219431"/>
          </a:xfrm>
        </p:grpSpPr>
        <p:sp>
          <p:nvSpPr>
            <p:cNvPr id="28" name="部分円 27">
              <a:extLst>
                <a:ext uri="{FF2B5EF4-FFF2-40B4-BE49-F238E27FC236}">
                  <a16:creationId xmlns:a16="http://schemas.microsoft.com/office/drawing/2014/main" id="{8907AD3A-F534-44B4-B9AA-C84F80554363}"/>
                </a:ext>
              </a:extLst>
            </p:cNvPr>
            <p:cNvSpPr/>
            <p:nvPr/>
          </p:nvSpPr>
          <p:spPr bwMode="auto">
            <a:xfrm>
              <a:off x="3134615" y="5626929"/>
              <a:ext cx="4291763" cy="4219431"/>
            </a:xfrm>
            <a:prstGeom prst="pie">
              <a:avLst>
                <a:gd name="adj1" fmla="val 14208300"/>
                <a:gd name="adj2" fmla="val 16200000"/>
              </a:avLst>
            </a:prstGeom>
            <a:solidFill>
              <a:srgbClr val="FF99CC"/>
            </a:solidFill>
            <a:ln w="6350" cap="flat" cmpd="sng" algn="ctr">
              <a:solidFill>
                <a:srgbClr val="CC3300"/>
              </a:solidFill>
              <a:prstDash val="solid"/>
              <a:round/>
              <a:headEnd type="none" w="med" len="med"/>
              <a:tailEnd type="none" w="med" len="med"/>
            </a:ln>
            <a:effectLst/>
          </p:spPr>
          <p:txBody>
            <a:bodyPr vert="horz" wrap="square" lIns="90000" tIns="46800" rIns="90000" bIns="4680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dirty="0"/>
            </a:p>
          </p:txBody>
        </p:sp>
        <p:sp>
          <p:nvSpPr>
            <p:cNvPr id="34" name="正方形/長方形 33">
              <a:extLst>
                <a:ext uri="{FF2B5EF4-FFF2-40B4-BE49-F238E27FC236}">
                  <a16:creationId xmlns:a16="http://schemas.microsoft.com/office/drawing/2014/main" id="{C59E7F11-2F13-45D8-AB8D-87C7227ADE15}"/>
                </a:ext>
              </a:extLst>
            </p:cNvPr>
            <p:cNvSpPr/>
            <p:nvPr/>
          </p:nvSpPr>
          <p:spPr>
            <a:xfrm>
              <a:off x="4046437" y="5749424"/>
              <a:ext cx="1611408" cy="1056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うち</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利払費</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13.1</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10.7</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endParaRPr 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9" name="グループ化 8">
            <a:extLst>
              <a:ext uri="{FF2B5EF4-FFF2-40B4-BE49-F238E27FC236}">
                <a16:creationId xmlns:a16="http://schemas.microsoft.com/office/drawing/2014/main" id="{840A356C-36CC-4A21-B6DA-6D1769735B80}"/>
              </a:ext>
            </a:extLst>
          </p:cNvPr>
          <p:cNvGrpSpPr/>
          <p:nvPr/>
        </p:nvGrpSpPr>
        <p:grpSpPr>
          <a:xfrm>
            <a:off x="5411928" y="3079251"/>
            <a:ext cx="1246489" cy="1154258"/>
            <a:chOff x="4000979" y="5249758"/>
            <a:chExt cx="1246489" cy="1154258"/>
          </a:xfrm>
        </p:grpSpPr>
        <p:sp>
          <p:nvSpPr>
            <p:cNvPr id="10" name="円/楕円 24">
              <a:extLst>
                <a:ext uri="{FF2B5EF4-FFF2-40B4-BE49-F238E27FC236}">
                  <a16:creationId xmlns:a16="http://schemas.microsoft.com/office/drawing/2014/main" id="{D2CB936F-F26D-4817-882B-1EB0A56E8047}"/>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3FCB39C9-16CE-4816-817F-A2440FFB0ECA}"/>
                </a:ext>
              </a:extLst>
            </p:cNvPr>
            <p:cNvSpPr/>
            <p:nvPr/>
          </p:nvSpPr>
          <p:spPr>
            <a:xfrm>
              <a:off x="4000979" y="5383700"/>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歳出総額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122.3</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grpSp>
        <p:nvGrpSpPr>
          <p:cNvPr id="16" name="グループ化 15">
            <a:extLst>
              <a:ext uri="{FF2B5EF4-FFF2-40B4-BE49-F238E27FC236}">
                <a16:creationId xmlns:a16="http://schemas.microsoft.com/office/drawing/2014/main" id="{69F0DEA8-2243-41B1-99B4-CC86B6FE9063}"/>
              </a:ext>
            </a:extLst>
          </p:cNvPr>
          <p:cNvGrpSpPr/>
          <p:nvPr/>
        </p:nvGrpSpPr>
        <p:grpSpPr>
          <a:xfrm>
            <a:off x="5292085" y="2989479"/>
            <a:ext cx="1404240" cy="1350000"/>
            <a:chOff x="3988570" y="5249758"/>
            <a:chExt cx="1246489" cy="1154258"/>
          </a:xfrm>
        </p:grpSpPr>
        <p:sp>
          <p:nvSpPr>
            <p:cNvPr id="17" name="円/楕円 24">
              <a:extLst>
                <a:ext uri="{FF2B5EF4-FFF2-40B4-BE49-F238E27FC236}">
                  <a16:creationId xmlns:a16="http://schemas.microsoft.com/office/drawing/2014/main" id="{7D50425A-E960-41A1-AA5B-B12FACEF290A}"/>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481156F4-CD78-40C1-B3B1-F5CF332213C8}"/>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予算額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122.3</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330444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22222E-6 L 0.23385 0.08773 " pathEditMode="relative" rAng="0" ptsTypes="AA">
                                      <p:cBhvr>
                                        <p:cTn id="6" dur="2000" fill="hold"/>
                                        <p:tgtEl>
                                          <p:spTgt spid="9"/>
                                        </p:tgtEl>
                                        <p:attrNameLst>
                                          <p:attrName>ppt_x</p:attrName>
                                          <p:attrName>ppt_y</p:attrName>
                                        </p:attrNameLst>
                                      </p:cBhvr>
                                      <p:rCtr x="11693" y="4375"/>
                                    </p:animMotion>
                                  </p:childTnLst>
                                </p:cTn>
                              </p:par>
                              <p:par>
                                <p:cTn id="7" presetID="42" presetClass="path" presetSubtype="0" accel="50000" decel="50000" fill="hold" nodeType="withEffect">
                                  <p:stCondLst>
                                    <p:cond delay="0"/>
                                  </p:stCondLst>
                                  <p:childTnLst>
                                    <p:animMotion origin="layout" path="M -1.875E-6 3.7037E-7 L -0.24023 0.0919 " pathEditMode="relative" rAng="0" ptsTypes="AA">
                                      <p:cBhvr>
                                        <p:cTn id="8" dur="2000" fill="hold"/>
                                        <p:tgtEl>
                                          <p:spTgt spid="19"/>
                                        </p:tgtEl>
                                        <p:attrNameLst>
                                          <p:attrName>ppt_x</p:attrName>
                                          <p:attrName>ppt_y</p:attrName>
                                        </p:attrNameLst>
                                      </p:cBhvr>
                                      <p:rCtr x="-12018" y="4583"/>
                                    </p:animMotion>
                                  </p:childTnLst>
                                </p:cTn>
                              </p:par>
                              <p:par>
                                <p:cTn id="9" presetID="10" presetClass="exit" presetSubtype="0" fill="hold" nodeType="withEffect">
                                  <p:stCondLst>
                                    <p:cond delay="100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 presetClass="entr"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0" presetClass="entr"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26" presetClass="emph" presetSubtype="0" repeatCount="10000" fill="hold" grpId="0" nodeType="withEffect">
                                  <p:stCondLst>
                                    <p:cond delay="0"/>
                                  </p:stCondLst>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22" presetClass="exit" presetSubtype="1" fill="hold" grpId="0" nodeType="withEffect">
                                  <p:stCondLst>
                                    <p:cond delay="0"/>
                                  </p:stCondLst>
                                  <p:childTnLst>
                                    <p:animEffect transition="out" filter="wipe(up)">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randombar(horizontal)">
                                      <p:cBhvr>
                                        <p:cTn id="65" dur="5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xit" presetSubtype="1" fill="hold" grpId="1" nodeType="clickEffect">
                                  <p:stCondLst>
                                    <p:cond delay="0"/>
                                  </p:stCondLst>
                                  <p:childTnLst>
                                    <p:animEffect transition="out" filter="wipe(up)">
                                      <p:cBhvr>
                                        <p:cTn id="69" dur="500"/>
                                        <p:tgtEl>
                                          <p:spTgt spid="29"/>
                                        </p:tgtEl>
                                      </p:cBhvr>
                                    </p:animEffect>
                                    <p:set>
                                      <p:cBhvr>
                                        <p:cTn id="70" dur="1" fill="hold">
                                          <p:stCondLst>
                                            <p:cond delay="499"/>
                                          </p:stCondLst>
                                        </p:cTn>
                                        <p:tgtEl>
                                          <p:spTgt spid="29"/>
                                        </p:tgtEl>
                                        <p:attrNameLst>
                                          <p:attrName>style.visibility</p:attrName>
                                        </p:attrNameLst>
                                      </p:cBhvr>
                                      <p:to>
                                        <p:strVal val="hidden"/>
                                      </p:to>
                                    </p:set>
                                  </p:childTnLst>
                                </p:cTn>
                              </p:par>
                            </p:childTnLst>
                          </p:cTn>
                        </p:par>
                        <p:par>
                          <p:cTn id="71" fill="hold">
                            <p:stCondLst>
                              <p:cond delay="500"/>
                            </p:stCondLst>
                            <p:childTnLst>
                              <p:par>
                                <p:cTn id="72" presetID="16" presetClass="entr" presetSubtype="37"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arn(outVertical)">
                                      <p:cBhvr>
                                        <p:cTn id="7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Graphic spid="13" grpId="1">
        <p:bldAsOne/>
      </p:bldGraphic>
      <p:bldP spid="22" grpId="0"/>
      <p:bldP spid="23" grpId="0" animBg="1"/>
      <p:bldP spid="23" grpId="1" animBg="1"/>
      <p:bldGraphic spid="5" grpId="0">
        <p:bldAsOne/>
      </p:bldGraphic>
      <p:bldP spid="25" grpId="0" animBg="1"/>
      <p:bldP spid="25" grpId="1" animBg="1"/>
      <p:bldP spid="24" grpId="0" animBg="1"/>
      <p:bldP spid="24" grpId="1" animBg="1"/>
      <p:bldP spid="29" grpId="0" animBg="1"/>
      <p:bldP spid="29" grpId="1"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グループ化 45">
            <a:extLst>
              <a:ext uri="{FF2B5EF4-FFF2-40B4-BE49-F238E27FC236}">
                <a16:creationId xmlns:a16="http://schemas.microsoft.com/office/drawing/2014/main" id="{DC3FD9E5-6F33-4B1D-9957-0A54A79EE0E0}"/>
              </a:ext>
            </a:extLst>
          </p:cNvPr>
          <p:cNvGrpSpPr/>
          <p:nvPr/>
        </p:nvGrpSpPr>
        <p:grpSpPr>
          <a:xfrm>
            <a:off x="577335" y="1220419"/>
            <a:ext cx="10533273" cy="5418667"/>
            <a:chOff x="12574331" y="5171341"/>
            <a:chExt cx="9937876" cy="5418667"/>
          </a:xfrm>
        </p:grpSpPr>
        <p:graphicFrame>
          <p:nvGraphicFramePr>
            <p:cNvPr id="39" name="グラフ 38">
              <a:extLst>
                <a:ext uri="{FF2B5EF4-FFF2-40B4-BE49-F238E27FC236}">
                  <a16:creationId xmlns:a16="http://schemas.microsoft.com/office/drawing/2014/main" id="{E5CCC846-5AEB-4C4A-8FFD-D85E1AD0646A}"/>
                </a:ext>
              </a:extLst>
            </p:cNvPr>
            <p:cNvGraphicFramePr/>
            <p:nvPr/>
          </p:nvGraphicFramePr>
          <p:xfrm>
            <a:off x="12574331" y="5171341"/>
            <a:ext cx="9937876"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42" name="図 41">
              <a:extLst>
                <a:ext uri="{FF2B5EF4-FFF2-40B4-BE49-F238E27FC236}">
                  <a16:creationId xmlns:a16="http://schemas.microsoft.com/office/drawing/2014/main" id="{96F30E53-77D0-4C4C-9961-F051D8D699FC}"/>
                </a:ext>
              </a:extLst>
            </p:cNvPr>
            <p:cNvPicPr>
              <a:picLocks noChangeAspect="1"/>
            </p:cNvPicPr>
            <p:nvPr/>
          </p:nvPicPr>
          <p:blipFill rotWithShape="1">
            <a:blip r:embed="rId4">
              <a:clrChange>
                <a:clrFrom>
                  <a:srgbClr val="FFFFFF"/>
                </a:clrFrom>
                <a:clrTo>
                  <a:srgbClr val="FFFFFF">
                    <a:alpha val="0"/>
                  </a:srgbClr>
                </a:clrTo>
              </a:clrChange>
            </a:blip>
            <a:srcRect r="912"/>
            <a:stretch/>
          </p:blipFill>
          <p:spPr>
            <a:xfrm>
              <a:off x="13151898" y="6896240"/>
              <a:ext cx="7024510" cy="3271451"/>
            </a:xfrm>
            <a:prstGeom prst="rect">
              <a:avLst/>
            </a:prstGeom>
          </p:spPr>
        </p:pic>
        <p:sp>
          <p:nvSpPr>
            <p:cNvPr id="44" name="四角形: 角を丸くする 43">
              <a:extLst>
                <a:ext uri="{FF2B5EF4-FFF2-40B4-BE49-F238E27FC236}">
                  <a16:creationId xmlns:a16="http://schemas.microsoft.com/office/drawing/2014/main" id="{C377A3F9-78CC-450B-9DC3-B3F4609CC8FF}"/>
                </a:ext>
              </a:extLst>
            </p:cNvPr>
            <p:cNvSpPr/>
            <p:nvPr/>
          </p:nvSpPr>
          <p:spPr bwMode="auto">
            <a:xfrm>
              <a:off x="20239962" y="8802756"/>
              <a:ext cx="2243088" cy="1126125"/>
            </a:xfrm>
            <a:prstGeom prst="roundRect">
              <a:avLst/>
            </a:prstGeom>
            <a:solidFill>
              <a:schemeClr val="accent4">
                <a:lumMod val="20000"/>
                <a:lumOff val="80000"/>
              </a:schemeClr>
            </a:solidFill>
            <a:ln w="6350" cap="flat" cmpd="sng" algn="ctr">
              <a:solidFill>
                <a:schemeClr val="accent2">
                  <a:lumMod val="50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r>
                <a:rPr kumimoji="1" lang="ja-JP" altLang="en-US"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令和</a:t>
              </a:r>
              <a:r>
                <a:rPr kumimoji="1" lang="en-US" altLang="ja-JP"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令和元年　→　令和 ８年</a:t>
              </a:r>
              <a:r>
                <a:rPr lang="ja-JP" altLang="en-US" sz="1400" b="1" dirty="0">
                  <a:latin typeface="HGPｺﾞｼｯｸM" panose="020B0600000000000000" pitchFamily="50" charset="-128"/>
                  <a:ea typeface="HGPｺﾞｼｯｸM" panose="020B0600000000000000" pitchFamily="50" charset="-128"/>
                </a:rPr>
                <a:t> </a:t>
              </a:r>
              <a:r>
                <a:rPr lang="en-US" altLang="ja-JP" sz="1400" b="1" dirty="0">
                  <a:latin typeface="HGPｺﾞｼｯｸM" panose="020B0600000000000000" pitchFamily="50" charset="-128"/>
                  <a:ea typeface="HGPｺﾞｼｯｸM" panose="020B0600000000000000" pitchFamily="50" charset="-128"/>
                </a:rPr>
                <a:t>887</a:t>
              </a:r>
              <a:r>
                <a:rPr lang="ja-JP" altLang="en-US" sz="1400" b="1" dirty="0">
                  <a:latin typeface="HGPｺﾞｼｯｸM" panose="020B0600000000000000" pitchFamily="50" charset="-128"/>
                  <a:ea typeface="HGPｺﾞｼｯｸM" panose="020B0600000000000000" pitchFamily="50" charset="-128"/>
                </a:rPr>
                <a:t>兆円　 →　</a:t>
              </a:r>
              <a:r>
                <a:rPr lang="en-US" altLang="ja-JP" sz="1400" b="1" dirty="0">
                  <a:solidFill>
                    <a:srgbClr val="FF0000"/>
                  </a:solidFill>
                  <a:latin typeface="HGPｺﾞｼｯｸM" panose="020B0600000000000000" pitchFamily="50" charset="-128"/>
                  <a:ea typeface="HGPｺﾞｼｯｸM" panose="020B0600000000000000" pitchFamily="50" charset="-128"/>
                </a:rPr>
                <a:t>1145</a:t>
              </a:r>
              <a:r>
                <a:rPr lang="ja-JP" altLang="en-US" sz="1400" b="1" dirty="0">
                  <a:solidFill>
                    <a:srgbClr val="FF0000"/>
                  </a:solidFill>
                  <a:latin typeface="HGPｺﾞｼｯｸM" panose="020B0600000000000000" pitchFamily="50" charset="-128"/>
                  <a:ea typeface="HGPｺﾞｼｯｸM" panose="020B0600000000000000" pitchFamily="50" charset="-128"/>
                </a:rPr>
                <a:t>兆円</a:t>
              </a:r>
              <a:endParaRPr lang="en-US" altLang="ja-JP" sz="1400" b="1" dirty="0">
                <a:solidFill>
                  <a:srgbClr val="FF0000"/>
                </a:solidFill>
                <a:latin typeface="HGPｺﾞｼｯｸM" panose="020B0600000000000000" pitchFamily="50" charset="-128"/>
                <a:ea typeface="HGPｺﾞｼｯｸM" panose="020B0600000000000000"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                    　</a:t>
              </a:r>
              <a:r>
                <a:rPr kumimoji="1" lang="en-US" altLang="ja-JP" sz="12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r>
                <a:rPr kumimoji="1" lang="ja-JP" altLang="en-US" sz="12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見込み</a:t>
              </a:r>
              <a:r>
                <a:rPr kumimoji="1" lang="en-US" altLang="ja-JP" sz="12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endParaRPr kumimoji="1" lang="ja-JP" altLang="en-US" sz="12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endParaRPr>
            </a:p>
          </p:txBody>
        </p:sp>
        <p:sp>
          <p:nvSpPr>
            <p:cNvPr id="45" name="四角形: 角を丸くする 44">
              <a:extLst>
                <a:ext uri="{FF2B5EF4-FFF2-40B4-BE49-F238E27FC236}">
                  <a16:creationId xmlns:a16="http://schemas.microsoft.com/office/drawing/2014/main" id="{72FC0A2A-41F2-4A5B-9B8C-2C1A171A34D9}"/>
                </a:ext>
              </a:extLst>
            </p:cNvPr>
            <p:cNvSpPr/>
            <p:nvPr/>
          </p:nvSpPr>
          <p:spPr bwMode="auto">
            <a:xfrm>
              <a:off x="17203284" y="8801318"/>
              <a:ext cx="2243088" cy="1126125"/>
            </a:xfrm>
            <a:prstGeom prst="roundRect">
              <a:avLst/>
            </a:prstGeom>
            <a:solidFill>
              <a:schemeClr val="accent4">
                <a:lumMod val="20000"/>
                <a:lumOff val="80000"/>
              </a:schemeClr>
            </a:solidFill>
            <a:ln w="6350" cap="flat" cmpd="sng" algn="ctr">
              <a:solidFill>
                <a:schemeClr val="accent2">
                  <a:lumMod val="50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r>
                <a:rPr kumimoji="1" lang="ja-JP" altLang="en-US"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平成</a:t>
              </a:r>
              <a:r>
                <a:rPr kumimoji="1" lang="en-US" altLang="ja-JP"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平成元年　→　平成</a:t>
              </a:r>
              <a:r>
                <a:rPr kumimoji="1" lang="en-US" altLang="ja-JP" sz="1400" b="1"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30</a:t>
              </a:r>
              <a:r>
                <a:rPr kumimoji="1" lang="ja-JP" altLang="en-US" sz="1400" b="1"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年</a:t>
              </a:r>
              <a:r>
                <a:rPr lang="ja-JP" altLang="en-US" sz="1400" b="1" dirty="0">
                  <a:latin typeface="HGPｺﾞｼｯｸM" panose="020B0600000000000000" pitchFamily="50" charset="-128"/>
                  <a:ea typeface="HGPｺﾞｼｯｸM" panose="020B0600000000000000" pitchFamily="50" charset="-128"/>
                </a:rPr>
                <a:t> </a:t>
              </a:r>
              <a:r>
                <a:rPr lang="en-US" altLang="ja-JP" sz="1400" b="1" dirty="0">
                  <a:latin typeface="HGPｺﾞｼｯｸM" panose="020B0600000000000000" pitchFamily="50" charset="-128"/>
                  <a:ea typeface="HGPｺﾞｼｯｸM" panose="020B0600000000000000" pitchFamily="50" charset="-128"/>
                </a:rPr>
                <a:t>157</a:t>
              </a:r>
              <a:r>
                <a:rPr lang="ja-JP" altLang="en-US" sz="1400" b="1" dirty="0">
                  <a:latin typeface="HGPｺﾞｼｯｸM" panose="020B0600000000000000" pitchFamily="50" charset="-128"/>
                  <a:ea typeface="HGPｺﾞｼｯｸM" panose="020B0600000000000000" pitchFamily="50" charset="-128"/>
                </a:rPr>
                <a:t>兆円　 →　</a:t>
              </a:r>
              <a:r>
                <a:rPr lang="en-US" altLang="ja-JP" sz="1400" b="1" dirty="0">
                  <a:latin typeface="HGPｺﾞｼｯｸM" panose="020B0600000000000000" pitchFamily="50" charset="-128"/>
                  <a:ea typeface="HGPｺﾞｼｯｸM" panose="020B0600000000000000" pitchFamily="50" charset="-128"/>
                </a:rPr>
                <a:t>874</a:t>
              </a:r>
              <a:r>
                <a:rPr lang="ja-JP" altLang="en-US" sz="1400" b="1" dirty="0">
                  <a:latin typeface="HGPｺﾞｼｯｸM" panose="020B0600000000000000" pitchFamily="50" charset="-128"/>
                  <a:ea typeface="HGPｺﾞｼｯｸM" panose="020B0600000000000000" pitchFamily="50" charset="-128"/>
                </a:rPr>
                <a:t>兆円</a:t>
              </a:r>
              <a:endParaRPr lang="en-US" altLang="ja-JP" sz="1400" b="1" dirty="0">
                <a:latin typeface="HGPｺﾞｼｯｸM" panose="020B0600000000000000" pitchFamily="50" charset="-128"/>
                <a:ea typeface="HGPｺﾞｼｯｸM" panose="020B0600000000000000"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                    　</a:t>
              </a:r>
              <a:endParaRPr kumimoji="1" lang="ja-JP" altLang="en-US" sz="12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endParaRPr>
            </a:p>
          </p:txBody>
        </p:sp>
      </p:grpSp>
      <p:pic>
        <p:nvPicPr>
          <p:cNvPr id="32" name="図 31" descr="N:\07_広報広聴官\03_組織参考資料フォルダ（将来的な活用が見込まれる行政文書を格納）\常用\37    イラスト\イラスト２\thumbnail_character_money_saifu.jpg"/>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51117" r="49834"/>
          <a:stretch/>
        </p:blipFill>
        <p:spPr bwMode="auto">
          <a:xfrm>
            <a:off x="10489098" y="-254"/>
            <a:ext cx="1441663" cy="1421816"/>
          </a:xfrm>
          <a:prstGeom prst="rect">
            <a:avLst/>
          </a:prstGeom>
          <a:noFill/>
          <a:ln>
            <a:noFill/>
          </a:ln>
          <a:extLst>
            <a:ext uri="{53640926-AAD7-44D8-BBD7-CCE9431645EC}">
              <a14:shadowObscured xmlns:a14="http://schemas.microsoft.com/office/drawing/2010/main"/>
            </a:ext>
          </a:extLst>
        </p:spPr>
      </p:pic>
      <p:sp>
        <p:nvSpPr>
          <p:cNvPr id="10" name="爆発: 14 pt 9"/>
          <p:cNvSpPr/>
          <p:nvPr/>
        </p:nvSpPr>
        <p:spPr>
          <a:xfrm>
            <a:off x="1923159" y="599511"/>
            <a:ext cx="6918004" cy="4747158"/>
          </a:xfrm>
          <a:prstGeom prst="irregularSeal2">
            <a:avLst/>
          </a:prstGeom>
          <a:solidFill>
            <a:srgbClr val="66FFCC"/>
          </a:solidFill>
          <a:ln w="38100" cap="flat" cmpd="sng" algn="ctr">
            <a:solidFill>
              <a:srgbClr val="FF0000"/>
            </a:solidFill>
            <a:prstDash val="solid"/>
            <a:miter lim="800000"/>
          </a:ln>
          <a:effectLst/>
        </p:spPr>
        <p:txBody>
          <a:bodyPr anchor="ctr"/>
          <a:lstStyle/>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令和８年度末公債残高</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約</a:t>
            </a:r>
            <a:r>
              <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rPr>
              <a:t>1145</a:t>
            </a: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兆円（見込）</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a:t>
            </a: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一般会計税収の　</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3200" b="1" kern="0" dirty="0">
                <a:solidFill>
                  <a:srgbClr val="FF0000"/>
                </a:solidFill>
                <a:latin typeface="HG丸ｺﾞｼｯｸM-PRO" panose="020F0600000000000000" pitchFamily="50" charset="-128"/>
                <a:ea typeface="HG丸ｺﾞｼｯｸM-PRO" panose="020F0600000000000000" pitchFamily="50" charset="-128"/>
                <a:cs typeface="+mn-cs"/>
              </a:rPr>
              <a:t>約</a:t>
            </a:r>
            <a:r>
              <a:rPr lang="en-US" altLang="ja-JP" sz="3200" b="1" kern="0" dirty="0">
                <a:solidFill>
                  <a:srgbClr val="FF0000"/>
                </a:solidFill>
                <a:latin typeface="HG丸ｺﾞｼｯｸM-PRO" panose="020F0600000000000000" pitchFamily="50" charset="-128"/>
                <a:ea typeface="HG丸ｺﾞｼｯｸM-PRO" panose="020F0600000000000000" pitchFamily="50" charset="-128"/>
                <a:cs typeface="+mn-cs"/>
              </a:rPr>
              <a:t>15</a:t>
            </a:r>
            <a:r>
              <a:rPr lang="ja-JP" altLang="en-US" sz="3200" b="1" kern="0" dirty="0">
                <a:solidFill>
                  <a:srgbClr val="FF0000"/>
                </a:solidFill>
                <a:latin typeface="HG丸ｺﾞｼｯｸM-PRO" panose="020F0600000000000000" pitchFamily="50" charset="-128"/>
                <a:ea typeface="HG丸ｺﾞｼｯｸM-PRO" panose="020F0600000000000000" pitchFamily="50" charset="-128"/>
                <a:cs typeface="+mn-cs"/>
              </a:rPr>
              <a:t>年分</a:t>
            </a:r>
            <a:endParaRPr lang="en-US" altLang="ja-JP" sz="3200" kern="0" dirty="0">
              <a:solidFill>
                <a:srgbClr val="FF0000"/>
              </a:solidFill>
              <a:latin typeface="HG丸ｺﾞｼｯｸM-PRO" panose="020F0600000000000000" pitchFamily="50" charset="-128"/>
              <a:ea typeface="HG丸ｺﾞｼｯｸM-PRO" panose="020F0600000000000000" pitchFamily="50" charset="-128"/>
              <a:cs typeface="+mn-cs"/>
            </a:endParaRPr>
          </a:p>
        </p:txBody>
      </p:sp>
      <p:sp>
        <p:nvSpPr>
          <p:cNvPr id="11" name="タイトル 1"/>
          <p:cNvSpPr txBox="1">
            <a:spLocks/>
          </p:cNvSpPr>
          <p:nvPr/>
        </p:nvSpPr>
        <p:spPr bwMode="auto">
          <a:xfrm>
            <a:off x="1068524" y="407546"/>
            <a:ext cx="3200313" cy="755322"/>
          </a:xfrm>
          <a:prstGeom prst="roundRect">
            <a:avLst/>
          </a:prstGeom>
          <a:solidFill>
            <a:schemeClr val="accent1">
              <a:lumMod val="40000"/>
              <a:lumOff val="60000"/>
            </a:schemeClr>
          </a:solidFill>
          <a:ln w="57150" cap="flat" cmpd="sng" algn="ctr">
            <a:solidFill>
              <a:srgbClr val="002060"/>
            </a:solidFill>
            <a:prstDash val="solid"/>
            <a:miter lim="800000"/>
          </a:ln>
          <a:effectLst/>
        </p:spPr>
        <p:txBody>
          <a:bodyPr vert="horz" wrap="square" lIns="68580" tIns="34290" rIns="68580" bIns="3429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lt1"/>
                </a:solidFill>
                <a:latin typeface="+mn-lt"/>
                <a:ea typeface="+mn-ea"/>
                <a:cs typeface="+mn-cs"/>
              </a:defRPr>
            </a:lvl1pPr>
            <a:lvl2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2pPr>
            <a:lvl3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3pPr>
            <a:lvl4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4pPr>
            <a:lvl5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5pPr>
            <a:lvl6pPr marL="457200" algn="l" defTabSz="685800" rtl="0" fontAlgn="base">
              <a:lnSpc>
                <a:spcPct val="90000"/>
              </a:lnSpc>
              <a:spcBef>
                <a:spcPct val="0"/>
              </a:spcBef>
              <a:spcAft>
                <a:spcPct val="0"/>
              </a:spcAft>
              <a:defRPr kumimoji="1" sz="3300">
                <a:solidFill>
                  <a:schemeClr val="lt1"/>
                </a:solidFill>
                <a:latin typeface="+mn-lt"/>
                <a:ea typeface="+mn-ea"/>
                <a:cs typeface="+mn-cs"/>
              </a:defRPr>
            </a:lvl6pPr>
            <a:lvl7pPr marL="914400" algn="l" defTabSz="685800" rtl="0" fontAlgn="base">
              <a:lnSpc>
                <a:spcPct val="90000"/>
              </a:lnSpc>
              <a:spcBef>
                <a:spcPct val="0"/>
              </a:spcBef>
              <a:spcAft>
                <a:spcPct val="0"/>
              </a:spcAft>
              <a:defRPr kumimoji="1" sz="3300">
                <a:solidFill>
                  <a:schemeClr val="lt1"/>
                </a:solidFill>
                <a:latin typeface="+mn-lt"/>
                <a:ea typeface="+mn-ea"/>
                <a:cs typeface="+mn-cs"/>
              </a:defRPr>
            </a:lvl7pPr>
            <a:lvl8pPr marL="1371600" algn="l" defTabSz="685800" rtl="0" fontAlgn="base">
              <a:lnSpc>
                <a:spcPct val="90000"/>
              </a:lnSpc>
              <a:spcBef>
                <a:spcPct val="0"/>
              </a:spcBef>
              <a:spcAft>
                <a:spcPct val="0"/>
              </a:spcAft>
              <a:defRPr kumimoji="1" sz="3300">
                <a:solidFill>
                  <a:schemeClr val="lt1"/>
                </a:solidFill>
                <a:latin typeface="+mn-lt"/>
                <a:ea typeface="+mn-ea"/>
                <a:cs typeface="+mn-cs"/>
              </a:defRPr>
            </a:lvl8pPr>
            <a:lvl9pPr marL="1828800" algn="l" defTabSz="685800" rtl="0" fontAlgn="base">
              <a:lnSpc>
                <a:spcPct val="90000"/>
              </a:lnSpc>
              <a:spcBef>
                <a:spcPct val="0"/>
              </a:spcBef>
              <a:spcAft>
                <a:spcPct val="0"/>
              </a:spcAft>
              <a:defRPr kumimoji="1" sz="3300">
                <a:solidFill>
                  <a:schemeClr val="lt1"/>
                </a:solidFill>
                <a:latin typeface="+mn-lt"/>
                <a:ea typeface="+mn-ea"/>
                <a:cs typeface="+mn-cs"/>
              </a:defRPr>
            </a:lvl9pPr>
          </a:lstStyle>
          <a:p>
            <a:pPr algn="ctr" defTabSz="514362" eaLnBrk="1" fontAlgn="auto" hangingPunct="1">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公債残高の推移</a:t>
            </a:r>
          </a:p>
        </p:txBody>
      </p:sp>
      <p:sp>
        <p:nvSpPr>
          <p:cNvPr id="13" name="正方形/長方形 12">
            <a:extLst>
              <a:ext uri="{FF2B5EF4-FFF2-40B4-BE49-F238E27FC236}">
                <a16:creationId xmlns:a16="http://schemas.microsoft.com/office/drawing/2014/main" id="{980F2344-E3E1-4D40-8A0B-B819858EE19D}"/>
              </a:ext>
            </a:extLst>
          </p:cNvPr>
          <p:cNvSpPr/>
          <p:nvPr/>
        </p:nvSpPr>
        <p:spPr>
          <a:xfrm>
            <a:off x="62619" y="56605"/>
            <a:ext cx="12066761" cy="6744790"/>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弦 13">
            <a:extLst>
              <a:ext uri="{FF2B5EF4-FFF2-40B4-BE49-F238E27FC236}">
                <a16:creationId xmlns:a16="http://schemas.microsoft.com/office/drawing/2014/main" id="{C8769158-D5AF-4686-9694-A88C378E0155}"/>
              </a:ext>
            </a:extLst>
          </p:cNvPr>
          <p:cNvSpPr/>
          <p:nvPr/>
        </p:nvSpPr>
        <p:spPr>
          <a:xfrm rot="5400000">
            <a:off x="7384658" y="794783"/>
            <a:ext cx="2071761" cy="2159064"/>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弦 14">
            <a:extLst>
              <a:ext uri="{FF2B5EF4-FFF2-40B4-BE49-F238E27FC236}">
                <a16:creationId xmlns:a16="http://schemas.microsoft.com/office/drawing/2014/main" id="{5A0BC074-6CB2-4444-A32E-82E771E6D423}"/>
              </a:ext>
            </a:extLst>
          </p:cNvPr>
          <p:cNvSpPr/>
          <p:nvPr/>
        </p:nvSpPr>
        <p:spPr>
          <a:xfrm rot="5400000">
            <a:off x="1338143" y="578570"/>
            <a:ext cx="3325627" cy="3482611"/>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FAEEF4E3-B292-4233-AE81-93E13549DD5E}"/>
              </a:ext>
            </a:extLst>
          </p:cNvPr>
          <p:cNvGrpSpPr/>
          <p:nvPr/>
        </p:nvGrpSpPr>
        <p:grpSpPr>
          <a:xfrm>
            <a:off x="1737772" y="2567327"/>
            <a:ext cx="8064895" cy="1783200"/>
            <a:chOff x="1737772" y="2567327"/>
            <a:chExt cx="8064895" cy="1783200"/>
          </a:xfrm>
        </p:grpSpPr>
        <p:sp>
          <p:nvSpPr>
            <p:cNvPr id="17" name="正方形/長方形 16">
              <a:extLst>
                <a:ext uri="{FF2B5EF4-FFF2-40B4-BE49-F238E27FC236}">
                  <a16:creationId xmlns:a16="http://schemas.microsoft.com/office/drawing/2014/main" id="{70553417-E8B4-419C-B891-174D97E8BF20}"/>
                </a:ext>
              </a:extLst>
            </p:cNvPr>
            <p:cNvSpPr/>
            <p:nvPr/>
          </p:nvSpPr>
          <p:spPr>
            <a:xfrm rot="967465">
              <a:off x="3007920" y="4194131"/>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3B3DDAB-A174-47FF-8358-865FF1BD6FE7}"/>
                </a:ext>
              </a:extLst>
            </p:cNvPr>
            <p:cNvSpPr/>
            <p:nvPr/>
          </p:nvSpPr>
          <p:spPr>
            <a:xfrm rot="19757734">
              <a:off x="6828302" y="3465736"/>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弦 21">
              <a:extLst>
                <a:ext uri="{FF2B5EF4-FFF2-40B4-BE49-F238E27FC236}">
                  <a16:creationId xmlns:a16="http://schemas.microsoft.com/office/drawing/2014/main" id="{53E543D1-4F5D-4E74-A351-19CCFC5098D3}"/>
                </a:ext>
              </a:extLst>
            </p:cNvPr>
            <p:cNvSpPr/>
            <p:nvPr/>
          </p:nvSpPr>
          <p:spPr>
            <a:xfrm rot="17443854">
              <a:off x="2709878" y="3460003"/>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弦 22">
              <a:extLst>
                <a:ext uri="{FF2B5EF4-FFF2-40B4-BE49-F238E27FC236}">
                  <a16:creationId xmlns:a16="http://schemas.microsoft.com/office/drawing/2014/main" id="{B1E5DECD-46E5-48F1-99DC-4A78B3C556F0}"/>
                </a:ext>
              </a:extLst>
            </p:cNvPr>
            <p:cNvSpPr/>
            <p:nvPr/>
          </p:nvSpPr>
          <p:spPr>
            <a:xfrm rot="17443854">
              <a:off x="8182486" y="2567327"/>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a:extLst>
                <a:ext uri="{FF2B5EF4-FFF2-40B4-BE49-F238E27FC236}">
                  <a16:creationId xmlns:a16="http://schemas.microsoft.com/office/drawing/2014/main" id="{2638C243-0699-45AB-8BEF-9B0BCC349A43}"/>
                </a:ext>
              </a:extLst>
            </p:cNvPr>
            <p:cNvSpPr/>
            <p:nvPr/>
          </p:nvSpPr>
          <p:spPr>
            <a:xfrm rot="10800000">
              <a:off x="1737772" y="3502982"/>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台形 24">
              <a:extLst>
                <a:ext uri="{FF2B5EF4-FFF2-40B4-BE49-F238E27FC236}">
                  <a16:creationId xmlns:a16="http://schemas.microsoft.com/office/drawing/2014/main" id="{C688575A-231A-4095-AA00-9D363DBD44E7}"/>
                </a:ext>
              </a:extLst>
            </p:cNvPr>
            <p:cNvSpPr/>
            <p:nvPr/>
          </p:nvSpPr>
          <p:spPr>
            <a:xfrm rot="10800000">
              <a:off x="7210379" y="2617621"/>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月 25">
              <a:extLst>
                <a:ext uri="{FF2B5EF4-FFF2-40B4-BE49-F238E27FC236}">
                  <a16:creationId xmlns:a16="http://schemas.microsoft.com/office/drawing/2014/main" id="{15C88F23-4898-47DF-B02A-2BAB5A4D6BD1}"/>
                </a:ext>
              </a:extLst>
            </p:cNvPr>
            <p:cNvSpPr/>
            <p:nvPr/>
          </p:nvSpPr>
          <p:spPr>
            <a:xfrm rot="4618269">
              <a:off x="5515720" y="2899734"/>
              <a:ext cx="576064" cy="2325521"/>
            </a:xfrm>
            <a:prstGeom prst="mo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75AD4B43-B145-4755-9D6F-AC8BB4AEF93E}"/>
              </a:ext>
            </a:extLst>
          </p:cNvPr>
          <p:cNvGrpSpPr/>
          <p:nvPr/>
        </p:nvGrpSpPr>
        <p:grpSpPr>
          <a:xfrm>
            <a:off x="5015880" y="3748484"/>
            <a:ext cx="1656184" cy="2325521"/>
            <a:chOff x="5015880" y="3748484"/>
            <a:chExt cx="1656184" cy="2325521"/>
          </a:xfrm>
        </p:grpSpPr>
        <p:sp>
          <p:nvSpPr>
            <p:cNvPr id="27" name="四角形: 角を丸くする 26">
              <a:extLst>
                <a:ext uri="{FF2B5EF4-FFF2-40B4-BE49-F238E27FC236}">
                  <a16:creationId xmlns:a16="http://schemas.microsoft.com/office/drawing/2014/main" id="{E28B1BA8-7CB6-476B-A792-1440541B55F0}"/>
                </a:ext>
              </a:extLst>
            </p:cNvPr>
            <p:cNvSpPr/>
            <p:nvPr/>
          </p:nvSpPr>
          <p:spPr>
            <a:xfrm>
              <a:off x="5476508" y="3748484"/>
              <a:ext cx="835516" cy="2325521"/>
            </a:xfrm>
            <a:prstGeom prst="roundRect">
              <a:avLst>
                <a:gd name="adj" fmla="val 5000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台形 19">
              <a:extLst>
                <a:ext uri="{FF2B5EF4-FFF2-40B4-BE49-F238E27FC236}">
                  <a16:creationId xmlns:a16="http://schemas.microsoft.com/office/drawing/2014/main" id="{5C97F432-DD43-4A01-8D94-6F50213A7248}"/>
                </a:ext>
              </a:extLst>
            </p:cNvPr>
            <p:cNvSpPr/>
            <p:nvPr/>
          </p:nvSpPr>
          <p:spPr>
            <a:xfrm>
              <a:off x="5015880" y="5713965"/>
              <a:ext cx="1656184" cy="360040"/>
            </a:xfrm>
            <a:prstGeom prst="trapezoi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タイトル 1">
            <a:extLst>
              <a:ext uri="{FF2B5EF4-FFF2-40B4-BE49-F238E27FC236}">
                <a16:creationId xmlns:a16="http://schemas.microsoft.com/office/drawing/2014/main" id="{36331C69-22ED-4813-BEAE-C3BFC073E5A5}"/>
              </a:ext>
            </a:extLst>
          </p:cNvPr>
          <p:cNvSpPr txBox="1">
            <a:spLocks/>
          </p:cNvSpPr>
          <p:nvPr/>
        </p:nvSpPr>
        <p:spPr bwMode="auto">
          <a:xfrm>
            <a:off x="5083279" y="1379851"/>
            <a:ext cx="1794415" cy="174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8000" b="1" kern="0" dirty="0">
                <a:solidFill>
                  <a:srgbClr val="FF0000"/>
                </a:solidFill>
                <a:latin typeface="HG丸ｺﾞｼｯｸM-PRO" panose="020F0600000000000000" pitchFamily="50" charset="-128"/>
                <a:ea typeface="HG丸ｺﾞｼｯｸM-PRO" panose="020F0600000000000000" pitchFamily="50" charset="-128"/>
              </a:rPr>
              <a:t>＞</a:t>
            </a:r>
          </a:p>
        </p:txBody>
      </p:sp>
      <p:sp>
        <p:nvSpPr>
          <p:cNvPr id="29" name="タイトル 1">
            <a:extLst>
              <a:ext uri="{FF2B5EF4-FFF2-40B4-BE49-F238E27FC236}">
                <a16:creationId xmlns:a16="http://schemas.microsoft.com/office/drawing/2014/main" id="{8B3D3AAA-FB5A-48CE-9622-114546E6F038}"/>
              </a:ext>
            </a:extLst>
          </p:cNvPr>
          <p:cNvSpPr txBox="1">
            <a:spLocks/>
          </p:cNvSpPr>
          <p:nvPr/>
        </p:nvSpPr>
        <p:spPr bwMode="auto">
          <a:xfrm>
            <a:off x="1746660" y="1604749"/>
            <a:ext cx="2505986"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6600" b="1" kern="0" dirty="0">
                <a:solidFill>
                  <a:srgbClr val="FF0000"/>
                </a:solidFill>
                <a:latin typeface="HG丸ｺﾞｼｯｸM-PRO" panose="020F0600000000000000" pitchFamily="50" charset="-128"/>
                <a:ea typeface="HG丸ｺﾞｼｯｸM-PRO" panose="020F0600000000000000" pitchFamily="50" charset="-128"/>
              </a:rPr>
              <a:t>支 出</a:t>
            </a:r>
          </a:p>
        </p:txBody>
      </p:sp>
      <p:sp>
        <p:nvSpPr>
          <p:cNvPr id="30" name="タイトル 1">
            <a:extLst>
              <a:ext uri="{FF2B5EF4-FFF2-40B4-BE49-F238E27FC236}">
                <a16:creationId xmlns:a16="http://schemas.microsoft.com/office/drawing/2014/main" id="{B3D7D4DB-FDF6-42A1-AEA5-172E5D81A257}"/>
              </a:ext>
            </a:extLst>
          </p:cNvPr>
          <p:cNvSpPr txBox="1">
            <a:spLocks/>
          </p:cNvSpPr>
          <p:nvPr/>
        </p:nvSpPr>
        <p:spPr bwMode="auto">
          <a:xfrm>
            <a:off x="7441793" y="1255541"/>
            <a:ext cx="1909979"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b="1" kern="0" dirty="0">
                <a:solidFill>
                  <a:srgbClr val="FF0000"/>
                </a:solidFill>
                <a:latin typeface="HG丸ｺﾞｼｯｸM-PRO" panose="020F0600000000000000" pitchFamily="50" charset="-128"/>
                <a:ea typeface="HG丸ｺﾞｼｯｸM-PRO" panose="020F0600000000000000" pitchFamily="50" charset="-128"/>
              </a:rPr>
              <a:t>税 収</a:t>
            </a:r>
          </a:p>
        </p:txBody>
      </p:sp>
      <p:grpSp>
        <p:nvGrpSpPr>
          <p:cNvPr id="8" name="グループ化 7"/>
          <p:cNvGrpSpPr/>
          <p:nvPr/>
        </p:nvGrpSpPr>
        <p:grpSpPr>
          <a:xfrm>
            <a:off x="2288005" y="1882669"/>
            <a:ext cx="6879934" cy="2247842"/>
            <a:chOff x="2155255" y="3140325"/>
            <a:chExt cx="6879934" cy="2247842"/>
          </a:xfrm>
        </p:grpSpPr>
        <p:sp>
          <p:nvSpPr>
            <p:cNvPr id="7" name="角丸四角形 6"/>
            <p:cNvSpPr/>
            <p:nvPr/>
          </p:nvSpPr>
          <p:spPr>
            <a:xfrm rot="20855682">
              <a:off x="2155255" y="3140325"/>
              <a:ext cx="6879934" cy="2247842"/>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4" name="角丸四角形 33"/>
            <p:cNvSpPr/>
            <p:nvPr/>
          </p:nvSpPr>
          <p:spPr>
            <a:xfrm rot="20855682">
              <a:off x="2278544" y="3292585"/>
              <a:ext cx="6658096" cy="193346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a:solidFill>
                    <a:srgbClr val="FF0000"/>
                  </a:solidFill>
                </a:rPr>
                <a:t>財政赤字</a:t>
              </a:r>
            </a:p>
          </p:txBody>
        </p:sp>
      </p:grpSp>
    </p:spTree>
    <p:extLst>
      <p:ext uri="{BB962C8B-B14F-4D97-AF65-F5344CB8AC3E}">
        <p14:creationId xmlns:p14="http://schemas.microsoft.com/office/powerpoint/2010/main" val="754817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ppt_w</p:attrName>
                                        </p:attrNameLst>
                                      </p:cBhvr>
                                      <p:tavLst>
                                        <p:tav tm="0" fmla="#ppt_w*sin(2.5*pi*$)">
                                          <p:val>
                                            <p:fltVal val="0"/>
                                          </p:val>
                                        </p:tav>
                                        <p:tav tm="100000">
                                          <p:val>
                                            <p:fltVal val="1"/>
                                          </p:val>
                                        </p:tav>
                                      </p:tavLst>
                                    </p:anim>
                                    <p:anim calcmode="lin" valueType="num">
                                      <p:cBhvr>
                                        <p:cTn id="9" dur="2000" fill="hold"/>
                                        <p:tgtEl>
                                          <p:spTgt spid="28"/>
                                        </p:tgtEl>
                                        <p:attrNameLst>
                                          <p:attrName>ppt_h</p:attrName>
                                        </p:attrNameLst>
                                      </p:cBhvr>
                                      <p:tavLst>
                                        <p:tav tm="0">
                                          <p:val>
                                            <p:strVal val="#ppt_h"/>
                                          </p:val>
                                        </p:tav>
                                        <p:tav tm="100000">
                                          <p:val>
                                            <p:strVal val="#ppt_h"/>
                                          </p:val>
                                        </p:tav>
                                      </p:tavLst>
                                    </p:anim>
                                  </p:childTnLst>
                                </p:cTn>
                              </p:par>
                              <p:par>
                                <p:cTn id="10" presetID="32" presetClass="emph" presetSubtype="0" repeatCount="5000" fill="hold" nodeType="withEffect">
                                  <p:stCondLst>
                                    <p:cond delay="0"/>
                                  </p:stCondLst>
                                  <p:childTnLst>
                                    <p:animRot by="120000">
                                      <p:cBhvr>
                                        <p:cTn id="11" dur="200" fill="hold">
                                          <p:stCondLst>
                                            <p:cond delay="0"/>
                                          </p:stCondLst>
                                        </p:cTn>
                                        <p:tgtEl>
                                          <p:spTgt spid="9"/>
                                        </p:tgtEl>
                                        <p:attrNameLst>
                                          <p:attrName>r</p:attrName>
                                        </p:attrNameLst>
                                      </p:cBhvr>
                                    </p:animRot>
                                    <p:animRot by="-240000">
                                      <p:cBhvr>
                                        <p:cTn id="12" dur="400" fill="hold">
                                          <p:stCondLst>
                                            <p:cond delay="400"/>
                                          </p:stCondLst>
                                        </p:cTn>
                                        <p:tgtEl>
                                          <p:spTgt spid="9"/>
                                        </p:tgtEl>
                                        <p:attrNameLst>
                                          <p:attrName>r</p:attrName>
                                        </p:attrNameLst>
                                      </p:cBhvr>
                                    </p:animRot>
                                    <p:animRot by="240000">
                                      <p:cBhvr>
                                        <p:cTn id="13" dur="400" fill="hold">
                                          <p:stCondLst>
                                            <p:cond delay="800"/>
                                          </p:stCondLst>
                                        </p:cTn>
                                        <p:tgtEl>
                                          <p:spTgt spid="9"/>
                                        </p:tgtEl>
                                        <p:attrNameLst>
                                          <p:attrName>r</p:attrName>
                                        </p:attrNameLst>
                                      </p:cBhvr>
                                    </p:animRot>
                                    <p:animRot by="-240000">
                                      <p:cBhvr>
                                        <p:cTn id="14" dur="400" fill="hold">
                                          <p:stCondLst>
                                            <p:cond delay="1200"/>
                                          </p:stCondLst>
                                        </p:cTn>
                                        <p:tgtEl>
                                          <p:spTgt spid="9"/>
                                        </p:tgtEl>
                                        <p:attrNameLst>
                                          <p:attrName>r</p:attrName>
                                        </p:attrNameLst>
                                      </p:cBhvr>
                                    </p:animRot>
                                    <p:animRot by="120000">
                                      <p:cBhvr>
                                        <p:cTn id="15" dur="400" fill="hold">
                                          <p:stCondLst>
                                            <p:cond delay="16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00"/>
                            </p:stCondLst>
                            <p:childTnLst>
                              <p:par>
                                <p:cTn id="29" presetID="6" presetClass="exit" presetSubtype="32" fill="hold" grpId="0" nodeType="afterEffect">
                                  <p:stCondLst>
                                    <p:cond delay="0"/>
                                  </p:stCondLst>
                                  <p:childTnLst>
                                    <p:animEffect transition="out" filter="circle(out)">
                                      <p:cBhvr>
                                        <p:cTn id="30" dur="3000"/>
                                        <p:tgtEl>
                                          <p:spTgt spid="29"/>
                                        </p:tgtEl>
                                      </p:cBhvr>
                                    </p:animEffect>
                                    <p:set>
                                      <p:cBhvr>
                                        <p:cTn id="31" dur="1" fill="hold">
                                          <p:stCondLst>
                                            <p:cond delay="2999"/>
                                          </p:stCondLst>
                                        </p:cTn>
                                        <p:tgtEl>
                                          <p:spTgt spid="29"/>
                                        </p:tgtEl>
                                        <p:attrNameLst>
                                          <p:attrName>style.visibility</p:attrName>
                                        </p:attrNameLst>
                                      </p:cBhvr>
                                      <p:to>
                                        <p:strVal val="hidden"/>
                                      </p:to>
                                    </p:set>
                                  </p:childTnLst>
                                </p:cTn>
                              </p:par>
                              <p:par>
                                <p:cTn id="32" presetID="6" presetClass="exit" presetSubtype="32" fill="hold" grpId="0" nodeType="withEffect">
                                  <p:stCondLst>
                                    <p:cond delay="0"/>
                                  </p:stCondLst>
                                  <p:childTnLst>
                                    <p:animEffect transition="out" filter="circle(out)">
                                      <p:cBhvr>
                                        <p:cTn id="33" dur="3000"/>
                                        <p:tgtEl>
                                          <p:spTgt spid="30"/>
                                        </p:tgtEl>
                                      </p:cBhvr>
                                    </p:animEffect>
                                    <p:set>
                                      <p:cBhvr>
                                        <p:cTn id="34" dur="1" fill="hold">
                                          <p:stCondLst>
                                            <p:cond delay="2999"/>
                                          </p:stCondLst>
                                        </p:cTn>
                                        <p:tgtEl>
                                          <p:spTgt spid="30"/>
                                        </p:tgtEl>
                                        <p:attrNameLst>
                                          <p:attrName>style.visibility</p:attrName>
                                        </p:attrNameLst>
                                      </p:cBhvr>
                                      <p:to>
                                        <p:strVal val="hidden"/>
                                      </p:to>
                                    </p:set>
                                  </p:childTnLst>
                                </p:cTn>
                              </p:par>
                              <p:par>
                                <p:cTn id="35" presetID="6" presetClass="exit" presetSubtype="32" fill="hold" grpId="0" nodeType="withEffect">
                                  <p:stCondLst>
                                    <p:cond delay="0"/>
                                  </p:stCondLst>
                                  <p:childTnLst>
                                    <p:animEffect transition="out" filter="circle(out)">
                                      <p:cBhvr>
                                        <p:cTn id="36" dur="3000"/>
                                        <p:tgtEl>
                                          <p:spTgt spid="13"/>
                                        </p:tgtEl>
                                      </p:cBhvr>
                                    </p:animEffect>
                                    <p:set>
                                      <p:cBhvr>
                                        <p:cTn id="37" dur="1" fill="hold">
                                          <p:stCondLst>
                                            <p:cond delay="2999"/>
                                          </p:stCondLst>
                                        </p:cTn>
                                        <p:tgtEl>
                                          <p:spTgt spid="13"/>
                                        </p:tgtEl>
                                        <p:attrNameLst>
                                          <p:attrName>style.visibility</p:attrName>
                                        </p:attrNameLst>
                                      </p:cBhvr>
                                      <p:to>
                                        <p:strVal val="hidden"/>
                                      </p:to>
                                    </p:set>
                                  </p:childTnLst>
                                </p:cTn>
                              </p:par>
                              <p:par>
                                <p:cTn id="38" presetID="6" presetClass="exit" presetSubtype="32" fill="hold" grpId="0" nodeType="withEffect">
                                  <p:stCondLst>
                                    <p:cond delay="0"/>
                                  </p:stCondLst>
                                  <p:childTnLst>
                                    <p:animEffect transition="out" filter="circle(out)">
                                      <p:cBhvr>
                                        <p:cTn id="39" dur="3000"/>
                                        <p:tgtEl>
                                          <p:spTgt spid="15"/>
                                        </p:tgtEl>
                                      </p:cBhvr>
                                    </p:animEffect>
                                    <p:set>
                                      <p:cBhvr>
                                        <p:cTn id="40" dur="1" fill="hold">
                                          <p:stCondLst>
                                            <p:cond delay="2999"/>
                                          </p:stCondLst>
                                        </p:cTn>
                                        <p:tgtEl>
                                          <p:spTgt spid="15"/>
                                        </p:tgtEl>
                                        <p:attrNameLst>
                                          <p:attrName>style.visibility</p:attrName>
                                        </p:attrNameLst>
                                      </p:cBhvr>
                                      <p:to>
                                        <p:strVal val="hidden"/>
                                      </p:to>
                                    </p:set>
                                  </p:childTnLst>
                                </p:cTn>
                              </p:par>
                              <p:par>
                                <p:cTn id="41" presetID="6" presetClass="exit" presetSubtype="32" fill="hold" grpId="0" nodeType="withEffect">
                                  <p:stCondLst>
                                    <p:cond delay="0"/>
                                  </p:stCondLst>
                                  <p:childTnLst>
                                    <p:animEffect transition="out" filter="circle(out)">
                                      <p:cBhvr>
                                        <p:cTn id="42" dur="3000"/>
                                        <p:tgtEl>
                                          <p:spTgt spid="14"/>
                                        </p:tgtEl>
                                      </p:cBhvr>
                                    </p:animEffect>
                                    <p:set>
                                      <p:cBhvr>
                                        <p:cTn id="43" dur="1" fill="hold">
                                          <p:stCondLst>
                                            <p:cond delay="2999"/>
                                          </p:stCondLst>
                                        </p:cTn>
                                        <p:tgtEl>
                                          <p:spTgt spid="14"/>
                                        </p:tgtEl>
                                        <p:attrNameLst>
                                          <p:attrName>style.visibility</p:attrName>
                                        </p:attrNameLst>
                                      </p:cBhvr>
                                      <p:to>
                                        <p:strVal val="hidden"/>
                                      </p:to>
                                    </p:set>
                                  </p:childTnLst>
                                </p:cTn>
                              </p:par>
                              <p:par>
                                <p:cTn id="44" presetID="6" presetClass="exit" presetSubtype="32" fill="hold" grpId="1" nodeType="withEffect">
                                  <p:stCondLst>
                                    <p:cond delay="0"/>
                                  </p:stCondLst>
                                  <p:childTnLst>
                                    <p:animEffect transition="out" filter="circle(out)">
                                      <p:cBhvr>
                                        <p:cTn id="45" dur="2000"/>
                                        <p:tgtEl>
                                          <p:spTgt spid="28"/>
                                        </p:tgtEl>
                                      </p:cBhvr>
                                    </p:animEffect>
                                    <p:set>
                                      <p:cBhvr>
                                        <p:cTn id="46" dur="1" fill="hold">
                                          <p:stCondLst>
                                            <p:cond delay="1999"/>
                                          </p:stCondLst>
                                        </p:cTn>
                                        <p:tgtEl>
                                          <p:spTgt spid="28"/>
                                        </p:tgtEl>
                                        <p:attrNameLst>
                                          <p:attrName>style.visibility</p:attrName>
                                        </p:attrNameLst>
                                      </p:cBhvr>
                                      <p:to>
                                        <p:strVal val="hidden"/>
                                      </p:to>
                                    </p:set>
                                  </p:childTnLst>
                                </p:cTn>
                              </p:par>
                              <p:par>
                                <p:cTn id="47" presetID="6" presetClass="exit" presetSubtype="32" fill="hold" nodeType="withEffect">
                                  <p:stCondLst>
                                    <p:cond delay="0"/>
                                  </p:stCondLst>
                                  <p:childTnLst>
                                    <p:animEffect transition="out" filter="circle(out)">
                                      <p:cBhvr>
                                        <p:cTn id="48" dur="2000"/>
                                        <p:tgtEl>
                                          <p:spTgt spid="12"/>
                                        </p:tgtEl>
                                      </p:cBhvr>
                                    </p:animEffect>
                                    <p:set>
                                      <p:cBhvr>
                                        <p:cTn id="49" dur="1" fill="hold">
                                          <p:stCondLst>
                                            <p:cond delay="1999"/>
                                          </p:stCondLst>
                                        </p:cTn>
                                        <p:tgtEl>
                                          <p:spTgt spid="12"/>
                                        </p:tgtEl>
                                        <p:attrNameLst>
                                          <p:attrName>style.visibility</p:attrName>
                                        </p:attrNameLst>
                                      </p:cBhvr>
                                      <p:to>
                                        <p:strVal val="hidden"/>
                                      </p:to>
                                    </p:set>
                                  </p:childTnLst>
                                </p:cTn>
                              </p:par>
                              <p:par>
                                <p:cTn id="50" presetID="6" presetClass="exit" presetSubtype="32" fill="hold" nodeType="withEffect">
                                  <p:stCondLst>
                                    <p:cond delay="0"/>
                                  </p:stCondLst>
                                  <p:childTnLst>
                                    <p:animEffect transition="out" filter="circle(out)">
                                      <p:cBhvr>
                                        <p:cTn id="51" dur="2000"/>
                                        <p:tgtEl>
                                          <p:spTgt spid="9"/>
                                        </p:tgtEl>
                                      </p:cBhvr>
                                    </p:animEffect>
                                    <p:set>
                                      <p:cBhvr>
                                        <p:cTn id="52" dur="1" fill="hold">
                                          <p:stCondLst>
                                            <p:cond delay="19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10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28" grpId="0"/>
      <p:bldP spid="28" grpId="1"/>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3E9B6F3A-5307-4AE4-A37F-B9EB92C30F90}"/>
              </a:ext>
            </a:extLst>
          </p:cNvPr>
          <p:cNvGrpSpPr/>
          <p:nvPr/>
        </p:nvGrpSpPr>
        <p:grpSpPr>
          <a:xfrm>
            <a:off x="928892" y="2303595"/>
            <a:ext cx="12728158" cy="2178892"/>
            <a:chOff x="1530041" y="2219194"/>
            <a:chExt cx="10725316" cy="2178892"/>
          </a:xfrm>
        </p:grpSpPr>
        <p:grpSp>
          <p:nvGrpSpPr>
            <p:cNvPr id="25" name="グループ化 24">
              <a:extLst>
                <a:ext uri="{FF2B5EF4-FFF2-40B4-BE49-F238E27FC236}">
                  <a16:creationId xmlns:a16="http://schemas.microsoft.com/office/drawing/2014/main" id="{4241F88A-8A9E-40B5-A685-456786F7D324}"/>
                </a:ext>
              </a:extLst>
            </p:cNvPr>
            <p:cNvGrpSpPr/>
            <p:nvPr/>
          </p:nvGrpSpPr>
          <p:grpSpPr>
            <a:xfrm>
              <a:off x="2177274" y="2219194"/>
              <a:ext cx="10078083" cy="2178892"/>
              <a:chOff x="2177274" y="2219194"/>
              <a:chExt cx="10078083" cy="2178892"/>
            </a:xfrm>
          </p:grpSpPr>
          <p:graphicFrame>
            <p:nvGraphicFramePr>
              <p:cNvPr id="52" name="グラフ 51">
                <a:extLst>
                  <a:ext uri="{FF2B5EF4-FFF2-40B4-BE49-F238E27FC236}">
                    <a16:creationId xmlns:a16="http://schemas.microsoft.com/office/drawing/2014/main" id="{9A4632D5-6EDD-45A0-9AB7-C9B8FCE9838C}"/>
                  </a:ext>
                </a:extLst>
              </p:cNvPr>
              <p:cNvGraphicFramePr>
                <a:graphicFrameLocks/>
              </p:cNvGraphicFramePr>
              <p:nvPr>
                <p:extLst>
                  <p:ext uri="{D42A27DB-BD31-4B8C-83A1-F6EECF244321}">
                    <p14:modId xmlns:p14="http://schemas.microsoft.com/office/powerpoint/2010/main" val="270396035"/>
                  </p:ext>
                </p:extLst>
              </p:nvPr>
            </p:nvGraphicFramePr>
            <p:xfrm>
              <a:off x="2177274" y="2219194"/>
              <a:ext cx="10078083" cy="2178892"/>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グループ化 23">
                <a:extLst>
                  <a:ext uri="{FF2B5EF4-FFF2-40B4-BE49-F238E27FC236}">
                    <a16:creationId xmlns:a16="http://schemas.microsoft.com/office/drawing/2014/main" id="{FF631C1F-D8E8-4748-AC51-18192B0B5812}"/>
                  </a:ext>
                </a:extLst>
              </p:cNvPr>
              <p:cNvGrpSpPr/>
              <p:nvPr/>
            </p:nvGrpSpPr>
            <p:grpSpPr>
              <a:xfrm>
                <a:off x="2604979" y="2906330"/>
                <a:ext cx="7822401" cy="776103"/>
                <a:chOff x="2604979" y="2906330"/>
                <a:chExt cx="7822401" cy="776103"/>
              </a:xfrm>
            </p:grpSpPr>
            <p:sp>
              <p:nvSpPr>
                <p:cNvPr id="44" name="object 56"/>
                <p:cNvSpPr txBox="1"/>
                <p:nvPr/>
              </p:nvSpPr>
              <p:spPr>
                <a:xfrm>
                  <a:off x="6366286" y="3069656"/>
                  <a:ext cx="1592337" cy="518091"/>
                </a:xfrm>
                <a:prstGeom prst="rect">
                  <a:avLst/>
                </a:prstGeom>
              </p:spPr>
              <p:txBody>
                <a:bodyPr vert="horz" wrap="square" lIns="0" tIns="0" rIns="0" bIns="0" rtlCol="0">
                  <a:spAutoFit/>
                </a:bodyPr>
                <a:lstStyle/>
                <a:p>
                  <a:pPr marL="12700" indent="17780" algn="ctr"/>
                  <a:r>
                    <a:rPr sz="1600" spc="1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社会保障</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altLang="ja-JP"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39.1</a:t>
                  </a:r>
                  <a:r>
                    <a:rPr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5" name="object 56"/>
                <p:cNvSpPr txBox="1"/>
                <p:nvPr/>
              </p:nvSpPr>
              <p:spPr>
                <a:xfrm>
                  <a:off x="9309812" y="3038432"/>
                  <a:ext cx="1117568" cy="518091"/>
                </a:xfrm>
                <a:prstGeom prst="rect">
                  <a:avLst/>
                </a:prstGeom>
              </p:spPr>
              <p:txBody>
                <a:bodyPr vert="horz" wrap="square" lIns="0" tIns="0" rIns="0" bIns="0" rtlCol="0">
                  <a:spAutoFit/>
                </a:bodyPr>
                <a:lstStyle/>
                <a:p>
                  <a:pPr marL="12700" indent="17780" algn="ctr"/>
                  <a:r>
                    <a:rPr lang="ja-JP" altLang="en-US"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国債費</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altLang="ja-JP"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31.3</a:t>
                  </a:r>
                  <a:r>
                    <a:rPr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4" name="object 56"/>
                <p:cNvSpPr txBox="1"/>
                <p:nvPr/>
              </p:nvSpPr>
              <p:spPr>
                <a:xfrm>
                  <a:off x="4543489" y="2943769"/>
                  <a:ext cx="1234298" cy="738664"/>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地方交付税</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交付金等</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20.9</a:t>
                  </a: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兆</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円</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object 56"/>
                <p:cNvSpPr txBox="1"/>
                <p:nvPr/>
              </p:nvSpPr>
              <p:spPr>
                <a:xfrm>
                  <a:off x="2604979" y="2906330"/>
                  <a:ext cx="1619003" cy="764312"/>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公共事業、教育、</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防衛など</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altLang="ja-JP"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31.1</a:t>
                  </a:r>
                  <a:r>
                    <a:rPr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sp>
          <p:nvSpPr>
            <p:cNvPr id="62" name="テキスト ボックス 61">
              <a:extLst>
                <a:ext uri="{FF2B5EF4-FFF2-40B4-BE49-F238E27FC236}">
                  <a16:creationId xmlns:a16="http://schemas.microsoft.com/office/drawing/2014/main" id="{B908CA69-DBBA-4811-B25D-D7C1E9588A80}"/>
                </a:ext>
              </a:extLst>
            </p:cNvPr>
            <p:cNvSpPr txBox="1"/>
            <p:nvPr/>
          </p:nvSpPr>
          <p:spPr>
            <a:xfrm>
              <a:off x="1530041" y="3049653"/>
              <a:ext cx="818129"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122.3</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grpSp>
      <p:sp>
        <p:nvSpPr>
          <p:cNvPr id="4" name="タイトル 1">
            <a:extLst>
              <a:ext uri="{FF2B5EF4-FFF2-40B4-BE49-F238E27FC236}">
                <a16:creationId xmlns:a16="http://schemas.microsoft.com/office/drawing/2014/main" id="{71F61118-103A-443F-8668-1728EF14DA9C}"/>
              </a:ext>
            </a:extLst>
          </p:cNvPr>
          <p:cNvSpPr txBox="1">
            <a:spLocks/>
          </p:cNvSpPr>
          <p:nvPr/>
        </p:nvSpPr>
        <p:spPr bwMode="auto">
          <a:xfrm>
            <a:off x="459561" y="245590"/>
            <a:ext cx="11272878" cy="81432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rm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日本の財政（財政構造の変化）</a:t>
            </a:r>
          </a:p>
        </p:txBody>
      </p:sp>
      <p:sp>
        <p:nvSpPr>
          <p:cNvPr id="89" name="Text Box 37"/>
          <p:cNvSpPr txBox="1">
            <a:spLocks noChangeArrowheads="1"/>
          </p:cNvSpPr>
          <p:nvPr/>
        </p:nvSpPr>
        <p:spPr bwMode="auto">
          <a:xfrm>
            <a:off x="-279426" y="1949256"/>
            <a:ext cx="20966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ts val="600"/>
              </a:lnSpc>
              <a:spcBef>
                <a:spcPct val="50000"/>
              </a:spcBef>
              <a:buNone/>
            </a:pPr>
            <a:r>
              <a:rPr lang="ja-JP" altLang="en-US" sz="2800" b="1" dirty="0">
                <a:solidFill>
                  <a:srgbClr val="002060"/>
                </a:solidFill>
                <a:latin typeface="HG丸ｺﾞｼｯｸM-PRO" panose="020F0600000000000000" pitchFamily="50" charset="-128"/>
                <a:ea typeface="HG丸ｺﾞｼｯｸM-PRO" panose="020F0600000000000000" pitchFamily="50" charset="-128"/>
              </a:rPr>
              <a:t>歳出</a:t>
            </a:r>
            <a:endParaRPr lang="en-US" altLang="ja-JP" sz="2800" b="1" dirty="0">
              <a:solidFill>
                <a:srgbClr val="002060"/>
              </a:solidFill>
              <a:latin typeface="HG丸ｺﾞｼｯｸM-PRO" panose="020F0600000000000000" pitchFamily="50" charset="-128"/>
              <a:ea typeface="HG丸ｺﾞｼｯｸM-PRO" panose="020F0600000000000000" pitchFamily="50" charset="-128"/>
            </a:endParaRPr>
          </a:p>
          <a:p>
            <a:pPr algn="ctr" eaLnBrk="1" hangingPunct="1">
              <a:lnSpc>
                <a:spcPts val="600"/>
              </a:lnSpc>
              <a:spcBef>
                <a:spcPct val="50000"/>
              </a:spcBef>
              <a:buNone/>
            </a:pPr>
            <a:endParaRPr lang="en-US" altLang="ja-JP" sz="1600" b="1" dirty="0">
              <a:solidFill>
                <a:srgbClr val="002060"/>
              </a:solidFill>
              <a:latin typeface="メイリオ" panose="020B0604030504040204" pitchFamily="50" charset="-128"/>
              <a:ea typeface="メイリオ" panose="020B0604030504040204" pitchFamily="50" charset="-128"/>
            </a:endParaRPr>
          </a:p>
        </p:txBody>
      </p:sp>
      <p:sp>
        <p:nvSpPr>
          <p:cNvPr id="110" name="object 66"/>
          <p:cNvSpPr txBox="1"/>
          <p:nvPr/>
        </p:nvSpPr>
        <p:spPr>
          <a:xfrm>
            <a:off x="1774206" y="6657084"/>
            <a:ext cx="1509322" cy="123111"/>
          </a:xfrm>
          <a:prstGeom prst="rect">
            <a:avLst/>
          </a:prstGeom>
        </p:spPr>
        <p:txBody>
          <a:bodyPr vert="horz" wrap="square" lIns="0" tIns="0" rIns="0" bIns="0" rtlCol="0">
            <a:spAutoFit/>
          </a:bodyPr>
          <a:lstStyle/>
          <a:p>
            <a:pPr marL="186055"/>
            <a:r>
              <a:rPr sz="800" b="1" spc="65" dirty="0">
                <a:solidFill>
                  <a:srgbClr val="FFFFFF"/>
                </a:solidFill>
                <a:latin typeface="Meiryo"/>
                <a:cs typeface="Meiryo"/>
              </a:rPr>
              <a:t>2017年度</a:t>
            </a:r>
            <a:endParaRPr lang="en-US" sz="800" dirty="0">
              <a:latin typeface="Meiryo"/>
              <a:cs typeface="Meiryo"/>
            </a:endParaRPr>
          </a:p>
        </p:txBody>
      </p:sp>
      <p:sp>
        <p:nvSpPr>
          <p:cNvPr id="3" name="テキスト ボックス 2"/>
          <p:cNvSpPr txBox="1"/>
          <p:nvPr/>
        </p:nvSpPr>
        <p:spPr>
          <a:xfrm>
            <a:off x="9130146" y="6672471"/>
            <a:ext cx="1537854" cy="215444"/>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（注）当初予算ベース</a:t>
            </a:r>
          </a:p>
        </p:txBody>
      </p:sp>
      <p:sp>
        <p:nvSpPr>
          <p:cNvPr id="46" name="object 34"/>
          <p:cNvSpPr txBox="1"/>
          <p:nvPr/>
        </p:nvSpPr>
        <p:spPr>
          <a:xfrm>
            <a:off x="4160919" y="6093809"/>
            <a:ext cx="2056056" cy="184666"/>
          </a:xfrm>
          <a:prstGeom prst="rect">
            <a:avLst/>
          </a:prstGeom>
        </p:spPr>
        <p:txBody>
          <a:bodyPr vert="horz" wrap="square" lIns="0" tIns="0" rIns="0" bIns="0" rtlCol="0">
            <a:spAutoFit/>
          </a:bodyPr>
          <a:lstStyle/>
          <a:p>
            <a:pPr marL="12700" algn="ctr"/>
            <a:endParaRPr sz="1200" dirty="0">
              <a:latin typeface="Meiryo"/>
              <a:cs typeface="Meiryo"/>
            </a:endParaRPr>
          </a:p>
        </p:txBody>
      </p:sp>
      <p:cxnSp>
        <p:nvCxnSpPr>
          <p:cNvPr id="98" name="直線コネクタ 97"/>
          <p:cNvCxnSpPr>
            <a:cxnSpLocks/>
          </p:cNvCxnSpPr>
          <p:nvPr/>
        </p:nvCxnSpPr>
        <p:spPr>
          <a:xfrm>
            <a:off x="5258906" y="2318588"/>
            <a:ext cx="848203" cy="70552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9" name="直線コネクタ 98"/>
          <p:cNvCxnSpPr>
            <a:cxnSpLocks/>
          </p:cNvCxnSpPr>
          <p:nvPr/>
        </p:nvCxnSpPr>
        <p:spPr>
          <a:xfrm>
            <a:off x="6216975" y="2318588"/>
            <a:ext cx="3155583" cy="67214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0" name="直線コネクタ 99"/>
          <p:cNvCxnSpPr>
            <a:cxnSpLocks/>
          </p:cNvCxnSpPr>
          <p:nvPr/>
        </p:nvCxnSpPr>
        <p:spPr>
          <a:xfrm>
            <a:off x="7368004" y="2318588"/>
            <a:ext cx="4217847" cy="590218"/>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6" name="グループ化 5"/>
          <p:cNvGrpSpPr/>
          <p:nvPr/>
        </p:nvGrpSpPr>
        <p:grpSpPr>
          <a:xfrm>
            <a:off x="1757612" y="1154372"/>
            <a:ext cx="1078756" cy="285252"/>
            <a:chOff x="296489" y="2060251"/>
            <a:chExt cx="1069837" cy="241693"/>
          </a:xfrm>
          <a:solidFill>
            <a:srgbClr val="C00000"/>
          </a:solidFill>
        </p:grpSpPr>
        <p:sp>
          <p:nvSpPr>
            <p:cNvPr id="107" name="object 18"/>
            <p:cNvSpPr/>
            <p:nvPr/>
          </p:nvSpPr>
          <p:spPr>
            <a:xfrm>
              <a:off x="296489" y="2060251"/>
              <a:ext cx="1069837" cy="241693"/>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108" name="object 19"/>
            <p:cNvSpPr txBox="1"/>
            <p:nvPr/>
          </p:nvSpPr>
          <p:spPr>
            <a:xfrm>
              <a:off x="352728" y="2102353"/>
              <a:ext cx="943452" cy="166495"/>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1990</a:t>
              </a:r>
              <a:r>
                <a:rPr sz="1400" spc="80" dirty="0">
                  <a:solidFill>
                    <a:srgbClr val="FFFFFF"/>
                  </a:solidFill>
                  <a:latin typeface="Meiryo"/>
                  <a:cs typeface="Meiryo"/>
                </a:rPr>
                <a:t>年度</a:t>
              </a:r>
              <a:endParaRPr sz="1400" dirty="0">
                <a:latin typeface="Meiryo"/>
                <a:cs typeface="Meiryo"/>
              </a:endParaRPr>
            </a:p>
          </p:txBody>
        </p:sp>
      </p:grpSp>
      <p:sp>
        <p:nvSpPr>
          <p:cNvPr id="113" name="object 42"/>
          <p:cNvSpPr txBox="1"/>
          <p:nvPr/>
        </p:nvSpPr>
        <p:spPr>
          <a:xfrm>
            <a:off x="6309229" y="2519361"/>
            <a:ext cx="1046350" cy="169277"/>
          </a:xfrm>
          <a:prstGeom prst="rect">
            <a:avLst/>
          </a:prstGeom>
        </p:spPr>
        <p:txBody>
          <a:bodyPr vert="horz" wrap="square" lIns="0" tIns="0" rIns="0" bIns="0" rtlCol="0">
            <a:spAutoFit/>
          </a:bodyPr>
          <a:lstStyle/>
          <a:p>
            <a:pPr marL="12700"/>
            <a:r>
              <a:rPr sz="1100" spc="-10" dirty="0">
                <a:solidFill>
                  <a:srgbClr val="009944"/>
                </a:solidFill>
                <a:latin typeface="HG丸ｺﾞｼｯｸM-PRO" panose="020F0600000000000000" pitchFamily="50" charset="-128"/>
                <a:ea typeface="HG丸ｺﾞｼｯｸM-PRO" panose="020F0600000000000000" pitchFamily="50" charset="-128"/>
                <a:cs typeface="Meiryo"/>
              </a:rPr>
              <a:t>+2</a:t>
            </a:r>
            <a:r>
              <a:rPr lang="en-US" altLang="ja-JP" sz="1100" spc="-10" dirty="0">
                <a:solidFill>
                  <a:srgbClr val="009944"/>
                </a:solidFill>
                <a:latin typeface="HG丸ｺﾞｼｯｸM-PRO" panose="020F0600000000000000" pitchFamily="50" charset="-128"/>
                <a:ea typeface="HG丸ｺﾞｼｯｸM-PRO" panose="020F0600000000000000" pitchFamily="50" charset="-128"/>
                <a:cs typeface="Meiryo"/>
              </a:rPr>
              <a:t>7.5</a:t>
            </a:r>
            <a:r>
              <a:rPr sz="1100" spc="-10" dirty="0">
                <a:solidFill>
                  <a:srgbClr val="009944"/>
                </a:solidFill>
                <a:latin typeface="HG丸ｺﾞｼｯｸM-PRO" panose="020F0600000000000000" pitchFamily="50" charset="-128"/>
                <a:ea typeface="HG丸ｺﾞｼｯｸM-PRO" panose="020F0600000000000000" pitchFamily="50" charset="-128"/>
                <a:cs typeface="Meiryo"/>
              </a:rPr>
              <a:t>兆円</a:t>
            </a:r>
            <a:endParaRPr sz="1100" dirty="0">
              <a:latin typeface="HG丸ｺﾞｼｯｸM-PRO" panose="020F0600000000000000" pitchFamily="50" charset="-128"/>
              <a:ea typeface="HG丸ｺﾞｼｯｸM-PRO" panose="020F0600000000000000" pitchFamily="50" charset="-128"/>
              <a:cs typeface="Meiryo"/>
            </a:endParaRPr>
          </a:p>
        </p:txBody>
      </p:sp>
      <p:sp>
        <p:nvSpPr>
          <p:cNvPr id="114" name="object 45"/>
          <p:cNvSpPr txBox="1"/>
          <p:nvPr/>
        </p:nvSpPr>
        <p:spPr>
          <a:xfrm>
            <a:off x="8350582" y="2495190"/>
            <a:ext cx="1021976" cy="184666"/>
          </a:xfrm>
          <a:prstGeom prst="rect">
            <a:avLst/>
          </a:prstGeom>
        </p:spPr>
        <p:txBody>
          <a:bodyPr vert="horz" wrap="square" lIns="0" tIns="0" rIns="0" bIns="0" rtlCol="0">
            <a:spAutoFit/>
          </a:bodyPr>
          <a:lstStyle/>
          <a:p>
            <a:pPr marL="12700"/>
            <a:r>
              <a:rPr sz="1200" spc="35" dirty="0">
                <a:solidFill>
                  <a:srgbClr val="E60013"/>
                </a:solidFill>
                <a:latin typeface="HG丸ｺﾞｼｯｸM-PRO" panose="020F0600000000000000" pitchFamily="50" charset="-128"/>
                <a:ea typeface="HG丸ｺﾞｼｯｸM-PRO" panose="020F0600000000000000" pitchFamily="50" charset="-128"/>
                <a:cs typeface="Meiryo"/>
              </a:rPr>
              <a:t>+</a:t>
            </a:r>
            <a:r>
              <a:rPr lang="en-US" altLang="ja-JP" sz="1200" spc="35" dirty="0">
                <a:solidFill>
                  <a:srgbClr val="E60013"/>
                </a:solidFill>
                <a:latin typeface="HG丸ｺﾞｼｯｸM-PRO" panose="020F0600000000000000" pitchFamily="50" charset="-128"/>
                <a:ea typeface="HG丸ｺﾞｼｯｸM-PRO" panose="020F0600000000000000" pitchFamily="50" charset="-128"/>
                <a:cs typeface="Meiryo"/>
              </a:rPr>
              <a:t>17</a:t>
            </a:r>
            <a:r>
              <a:rPr sz="1200" spc="35" dirty="0">
                <a:solidFill>
                  <a:srgbClr val="E60013"/>
                </a:solidFill>
                <a:latin typeface="HG丸ｺﾞｼｯｸM-PRO" panose="020F0600000000000000" pitchFamily="50" charset="-128"/>
                <a:ea typeface="HG丸ｺﾞｼｯｸM-PRO" panose="020F0600000000000000" pitchFamily="50" charset="-128"/>
                <a:cs typeface="Meiryo"/>
              </a:rPr>
              <a:t>兆円</a:t>
            </a:r>
            <a:endParaRPr sz="1200" dirty="0">
              <a:latin typeface="HG丸ｺﾞｼｯｸM-PRO" panose="020F0600000000000000" pitchFamily="50" charset="-128"/>
              <a:ea typeface="HG丸ｺﾞｼｯｸM-PRO" panose="020F0600000000000000" pitchFamily="50" charset="-128"/>
              <a:cs typeface="Meiryo"/>
            </a:endParaRPr>
          </a:p>
        </p:txBody>
      </p:sp>
      <p:grpSp>
        <p:nvGrpSpPr>
          <p:cNvPr id="49" name="グループ化 48"/>
          <p:cNvGrpSpPr/>
          <p:nvPr/>
        </p:nvGrpSpPr>
        <p:grpSpPr>
          <a:xfrm>
            <a:off x="1753453" y="2536279"/>
            <a:ext cx="1069837" cy="301359"/>
            <a:chOff x="266817" y="2043524"/>
            <a:chExt cx="1069837" cy="311323"/>
          </a:xfrm>
          <a:solidFill>
            <a:srgbClr val="C00000"/>
          </a:solidFill>
        </p:grpSpPr>
        <p:sp>
          <p:nvSpPr>
            <p:cNvPr id="50" name="object 18"/>
            <p:cNvSpPr/>
            <p:nvPr/>
          </p:nvSpPr>
          <p:spPr>
            <a:xfrm>
              <a:off x="266817" y="2043524"/>
              <a:ext cx="1069837" cy="311323"/>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51" name="object 19"/>
            <p:cNvSpPr txBox="1"/>
            <p:nvPr/>
          </p:nvSpPr>
          <p:spPr>
            <a:xfrm>
              <a:off x="307877" y="2101806"/>
              <a:ext cx="987719" cy="222567"/>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20</a:t>
              </a:r>
              <a:r>
                <a:rPr lang="en-US" altLang="ja-JP" sz="1400" spc="15" dirty="0">
                  <a:solidFill>
                    <a:srgbClr val="FFFFFF"/>
                  </a:solidFill>
                  <a:latin typeface="Meiryo"/>
                  <a:cs typeface="Meiryo"/>
                </a:rPr>
                <a:t>26</a:t>
              </a:r>
              <a:r>
                <a:rPr sz="1400" spc="80" dirty="0">
                  <a:solidFill>
                    <a:srgbClr val="FFFFFF"/>
                  </a:solidFill>
                  <a:latin typeface="Meiryo"/>
                  <a:cs typeface="Meiryo"/>
                </a:rPr>
                <a:t>年度</a:t>
              </a:r>
              <a:endParaRPr sz="1400" dirty="0">
                <a:latin typeface="Meiryo"/>
                <a:cs typeface="Meiryo"/>
              </a:endParaRPr>
            </a:p>
          </p:txBody>
        </p:sp>
      </p:grpSp>
      <p:sp>
        <p:nvSpPr>
          <p:cNvPr id="71" name="Text Box 37"/>
          <p:cNvSpPr txBox="1">
            <a:spLocks noChangeArrowheads="1"/>
          </p:cNvSpPr>
          <p:nvPr/>
        </p:nvSpPr>
        <p:spPr bwMode="auto">
          <a:xfrm>
            <a:off x="-85685" y="4749931"/>
            <a:ext cx="169230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ts val="600"/>
              </a:lnSpc>
              <a:spcBef>
                <a:spcPct val="50000"/>
              </a:spcBef>
              <a:buNone/>
            </a:pPr>
            <a:r>
              <a:rPr lang="ja-JP" altLang="en-US" sz="2800" b="1" dirty="0">
                <a:solidFill>
                  <a:srgbClr val="002060"/>
                </a:solidFill>
                <a:latin typeface="HG丸ｺﾞｼｯｸM-PRO" panose="020F0600000000000000" pitchFamily="50" charset="-128"/>
                <a:ea typeface="HG丸ｺﾞｼｯｸM-PRO" panose="020F0600000000000000" pitchFamily="50" charset="-128"/>
              </a:rPr>
              <a:t>歳入</a:t>
            </a:r>
            <a:endParaRPr lang="en-US" altLang="ja-JP" sz="2800" b="1" dirty="0">
              <a:solidFill>
                <a:srgbClr val="002060"/>
              </a:solidFill>
              <a:latin typeface="HG丸ｺﾞｼｯｸM-PRO" panose="020F0600000000000000" pitchFamily="50" charset="-128"/>
              <a:ea typeface="HG丸ｺﾞｼｯｸM-PRO" panose="020F0600000000000000" pitchFamily="50" charset="-128"/>
            </a:endParaRPr>
          </a:p>
        </p:txBody>
      </p:sp>
      <p:grpSp>
        <p:nvGrpSpPr>
          <p:cNvPr id="65" name="グループ化 64"/>
          <p:cNvGrpSpPr/>
          <p:nvPr/>
        </p:nvGrpSpPr>
        <p:grpSpPr>
          <a:xfrm>
            <a:off x="1757612" y="3975990"/>
            <a:ext cx="1095350" cy="317130"/>
            <a:chOff x="265228" y="2060251"/>
            <a:chExt cx="1095350" cy="287240"/>
          </a:xfrm>
          <a:solidFill>
            <a:srgbClr val="C00000"/>
          </a:solidFill>
        </p:grpSpPr>
        <p:sp>
          <p:nvSpPr>
            <p:cNvPr id="66" name="object 18"/>
            <p:cNvSpPr/>
            <p:nvPr/>
          </p:nvSpPr>
          <p:spPr>
            <a:xfrm>
              <a:off x="265228" y="2060251"/>
              <a:ext cx="1095350" cy="287240"/>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67" name="object 19"/>
            <p:cNvSpPr txBox="1"/>
            <p:nvPr/>
          </p:nvSpPr>
          <p:spPr>
            <a:xfrm>
              <a:off x="324819" y="2101806"/>
              <a:ext cx="987719" cy="195138"/>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1990</a:t>
              </a:r>
              <a:r>
                <a:rPr sz="1400" spc="80" dirty="0">
                  <a:solidFill>
                    <a:srgbClr val="FFFFFF"/>
                  </a:solidFill>
                  <a:latin typeface="Meiryo"/>
                  <a:cs typeface="Meiryo"/>
                </a:rPr>
                <a:t>年度</a:t>
              </a:r>
              <a:endParaRPr sz="1400" dirty="0">
                <a:latin typeface="Meiryo"/>
                <a:cs typeface="Meiryo"/>
              </a:endParaRPr>
            </a:p>
          </p:txBody>
        </p:sp>
      </p:grpSp>
      <p:grpSp>
        <p:nvGrpSpPr>
          <p:cNvPr id="68" name="グループ化 67"/>
          <p:cNvGrpSpPr/>
          <p:nvPr/>
        </p:nvGrpSpPr>
        <p:grpSpPr>
          <a:xfrm>
            <a:off x="1753453" y="5392034"/>
            <a:ext cx="1105257" cy="301961"/>
            <a:chOff x="296489" y="2060251"/>
            <a:chExt cx="1069837" cy="289236"/>
          </a:xfrm>
          <a:solidFill>
            <a:srgbClr val="C00000"/>
          </a:solidFill>
        </p:grpSpPr>
        <p:sp>
          <p:nvSpPr>
            <p:cNvPr id="69" name="object 18"/>
            <p:cNvSpPr/>
            <p:nvPr/>
          </p:nvSpPr>
          <p:spPr>
            <a:xfrm>
              <a:off x="296489" y="2060251"/>
              <a:ext cx="1069837" cy="289236"/>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70" name="object 19"/>
            <p:cNvSpPr txBox="1"/>
            <p:nvPr/>
          </p:nvSpPr>
          <p:spPr>
            <a:xfrm>
              <a:off x="392436" y="2114940"/>
              <a:ext cx="925103" cy="206365"/>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20</a:t>
              </a:r>
              <a:r>
                <a:rPr lang="en-US" altLang="ja-JP" sz="1400" spc="15" dirty="0">
                  <a:solidFill>
                    <a:srgbClr val="FFFFFF"/>
                  </a:solidFill>
                  <a:latin typeface="Meiryo"/>
                  <a:cs typeface="Meiryo"/>
                </a:rPr>
                <a:t>26</a:t>
              </a:r>
              <a:r>
                <a:rPr sz="1400" spc="80" dirty="0">
                  <a:solidFill>
                    <a:srgbClr val="FFFFFF"/>
                  </a:solidFill>
                  <a:latin typeface="Meiryo"/>
                  <a:cs typeface="Meiryo"/>
                </a:rPr>
                <a:t>年度</a:t>
              </a:r>
              <a:endParaRPr sz="1400" dirty="0">
                <a:latin typeface="Meiryo"/>
                <a:cs typeface="Meiryo"/>
              </a:endParaRPr>
            </a:p>
          </p:txBody>
        </p:sp>
      </p:grpSp>
      <p:grpSp>
        <p:nvGrpSpPr>
          <p:cNvPr id="31" name="グループ化 30">
            <a:extLst>
              <a:ext uri="{FF2B5EF4-FFF2-40B4-BE49-F238E27FC236}">
                <a16:creationId xmlns:a16="http://schemas.microsoft.com/office/drawing/2014/main" id="{B209E3FB-4923-4214-B3FC-015521E9F801}"/>
              </a:ext>
            </a:extLst>
          </p:cNvPr>
          <p:cNvGrpSpPr/>
          <p:nvPr/>
        </p:nvGrpSpPr>
        <p:grpSpPr>
          <a:xfrm>
            <a:off x="954957" y="4243973"/>
            <a:ext cx="9256001" cy="1466027"/>
            <a:chOff x="1511871" y="4226629"/>
            <a:chExt cx="9400132" cy="1466027"/>
          </a:xfrm>
        </p:grpSpPr>
        <p:sp>
          <p:nvSpPr>
            <p:cNvPr id="60" name="object 35"/>
            <p:cNvSpPr txBox="1"/>
            <p:nvPr/>
          </p:nvSpPr>
          <p:spPr>
            <a:xfrm>
              <a:off x="7537900" y="4557463"/>
              <a:ext cx="699857" cy="456535"/>
            </a:xfrm>
            <a:prstGeom prst="rect">
              <a:avLst/>
            </a:prstGeom>
          </p:spPr>
          <p:txBody>
            <a:bodyPr vert="horz" wrap="square" lIns="0" tIns="0" rIns="0" bIns="0" rtlCol="0">
              <a:spAutoFit/>
            </a:bodyPr>
            <a:lstStyle/>
            <a:p>
              <a:pPr marL="12700" indent="34290"/>
              <a:r>
                <a:rPr sz="1400" spc="15" dirty="0">
                  <a:solidFill>
                    <a:srgbClr val="231916"/>
                  </a:solidFill>
                  <a:latin typeface="HG丸ｺﾞｼｯｸM-PRO" panose="020F0600000000000000" pitchFamily="50" charset="-128"/>
                  <a:ea typeface="HG丸ｺﾞｼｯｸM-PRO" panose="020F0600000000000000" pitchFamily="50" charset="-128"/>
                  <a:cs typeface="Meiryo"/>
                </a:rPr>
                <a:t>公債金</a:t>
              </a:r>
              <a:endParaRPr sz="1400" dirty="0">
                <a:latin typeface="HG丸ｺﾞｼｯｸM-PRO" panose="020F0600000000000000" pitchFamily="50" charset="-128"/>
                <a:ea typeface="HG丸ｺﾞｼｯｸM-PRO" panose="020F0600000000000000" pitchFamily="50" charset="-128"/>
                <a:cs typeface="Meiryo"/>
              </a:endParaRPr>
            </a:p>
            <a:p>
              <a:pPr marL="12700">
                <a:spcBef>
                  <a:spcPts val="165"/>
                </a:spcBef>
              </a:pPr>
              <a:r>
                <a:rPr sz="1400" spc="30" dirty="0">
                  <a:solidFill>
                    <a:srgbClr val="231916"/>
                  </a:solidFill>
                  <a:latin typeface="HG丸ｺﾞｼｯｸM-PRO" panose="020F0600000000000000" pitchFamily="50" charset="-128"/>
                  <a:ea typeface="HG丸ｺﾞｼｯｸM-PRO" panose="020F0600000000000000" pitchFamily="50" charset="-128"/>
                  <a:cs typeface="Meiryo"/>
                </a:rPr>
                <a:t>5.6兆円</a:t>
              </a:r>
              <a:endParaRPr sz="1400" dirty="0">
                <a:latin typeface="HG丸ｺﾞｼｯｸM-PRO" panose="020F0600000000000000" pitchFamily="50" charset="-128"/>
                <a:ea typeface="HG丸ｺﾞｼｯｸM-PRO" panose="020F0600000000000000" pitchFamily="50" charset="-128"/>
                <a:cs typeface="Meiryo"/>
              </a:endParaRPr>
            </a:p>
          </p:txBody>
        </p:sp>
        <p:grpSp>
          <p:nvGrpSpPr>
            <p:cNvPr id="28" name="グループ化 27">
              <a:extLst>
                <a:ext uri="{FF2B5EF4-FFF2-40B4-BE49-F238E27FC236}">
                  <a16:creationId xmlns:a16="http://schemas.microsoft.com/office/drawing/2014/main" id="{9AA8886F-3248-48B9-946C-485C960C34C2}"/>
                </a:ext>
              </a:extLst>
            </p:cNvPr>
            <p:cNvGrpSpPr/>
            <p:nvPr/>
          </p:nvGrpSpPr>
          <p:grpSpPr>
            <a:xfrm>
              <a:off x="1511871" y="4226629"/>
              <a:ext cx="9400132" cy="1466027"/>
              <a:chOff x="1517439" y="4229913"/>
              <a:chExt cx="9400132" cy="1466027"/>
            </a:xfrm>
          </p:grpSpPr>
          <p:graphicFrame>
            <p:nvGraphicFramePr>
              <p:cNvPr id="58" name="グラフ 57"/>
              <p:cNvGraphicFramePr>
                <a:graphicFrameLocks/>
              </p:cNvGraphicFramePr>
              <p:nvPr>
                <p:extLst>
                  <p:ext uri="{D42A27DB-BD31-4B8C-83A1-F6EECF244321}">
                    <p14:modId xmlns:p14="http://schemas.microsoft.com/office/powerpoint/2010/main" val="754199493"/>
                  </p:ext>
                </p:extLst>
              </p:nvPr>
            </p:nvGraphicFramePr>
            <p:xfrm>
              <a:off x="2288371" y="4229913"/>
              <a:ext cx="8629200" cy="1466027"/>
            </p:xfrm>
            <a:graphic>
              <a:graphicData uri="http://schemas.openxmlformats.org/drawingml/2006/chart">
                <c:chart xmlns:c="http://schemas.openxmlformats.org/drawingml/2006/chart" xmlns:r="http://schemas.openxmlformats.org/officeDocument/2006/relationships" r:id="rId4"/>
              </a:graphicData>
            </a:graphic>
          </p:graphicFrame>
          <p:sp>
            <p:nvSpPr>
              <p:cNvPr id="74" name="テキスト ボックス 73"/>
              <p:cNvSpPr txBox="1"/>
              <p:nvPr/>
            </p:nvSpPr>
            <p:spPr>
              <a:xfrm>
                <a:off x="1517439" y="4529983"/>
                <a:ext cx="987336"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66.2</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grpSp>
      </p:grpSp>
      <p:sp>
        <p:nvSpPr>
          <p:cNvPr id="78" name="object 45"/>
          <p:cNvSpPr txBox="1"/>
          <p:nvPr/>
        </p:nvSpPr>
        <p:spPr>
          <a:xfrm>
            <a:off x="8644754" y="5423827"/>
            <a:ext cx="1051368" cy="184666"/>
          </a:xfrm>
          <a:prstGeom prst="rect">
            <a:avLst/>
          </a:prstGeom>
        </p:spPr>
        <p:txBody>
          <a:bodyPr vert="horz" wrap="square" lIns="0" tIns="0" rIns="0" bIns="0" rtlCol="0">
            <a:spAutoFit/>
          </a:bodyPr>
          <a:lstStyle/>
          <a:p>
            <a:pPr marL="12700"/>
            <a:r>
              <a:rPr sz="1200" spc="35" dirty="0">
                <a:solidFill>
                  <a:srgbClr val="E60013"/>
                </a:solidFill>
                <a:latin typeface="HG丸ｺﾞｼｯｸM-PRO" panose="020F0600000000000000" pitchFamily="50" charset="-128"/>
                <a:ea typeface="HG丸ｺﾞｼｯｸM-PRO" panose="020F0600000000000000" pitchFamily="50" charset="-128"/>
                <a:cs typeface="Meiryo"/>
              </a:rPr>
              <a:t>+</a:t>
            </a:r>
            <a:r>
              <a:rPr lang="en-US" altLang="ja-JP" sz="1200" spc="35" dirty="0">
                <a:solidFill>
                  <a:srgbClr val="E60013"/>
                </a:solidFill>
                <a:latin typeface="HG丸ｺﾞｼｯｸM-PRO" panose="020F0600000000000000" pitchFamily="50" charset="-128"/>
                <a:ea typeface="HG丸ｺﾞｼｯｸM-PRO" panose="020F0600000000000000" pitchFamily="50" charset="-128"/>
                <a:cs typeface="Meiryo"/>
              </a:rPr>
              <a:t>24</a:t>
            </a:r>
            <a:r>
              <a:rPr sz="1200" spc="35" dirty="0">
                <a:solidFill>
                  <a:srgbClr val="E60013"/>
                </a:solidFill>
                <a:latin typeface="HG丸ｺﾞｼｯｸM-PRO" panose="020F0600000000000000" pitchFamily="50" charset="-128"/>
                <a:ea typeface="HG丸ｺﾞｼｯｸM-PRO" panose="020F0600000000000000" pitchFamily="50" charset="-128"/>
                <a:cs typeface="Meiryo"/>
              </a:rPr>
              <a:t>兆円</a:t>
            </a:r>
            <a:endParaRPr sz="1200" dirty="0">
              <a:latin typeface="HG丸ｺﾞｼｯｸM-PRO" panose="020F0600000000000000" pitchFamily="50" charset="-128"/>
              <a:ea typeface="HG丸ｺﾞｼｯｸM-PRO" panose="020F0600000000000000" pitchFamily="50" charset="-128"/>
              <a:cs typeface="Meiryo"/>
            </a:endParaRPr>
          </a:p>
        </p:txBody>
      </p:sp>
      <p:grpSp>
        <p:nvGrpSpPr>
          <p:cNvPr id="26" name="グループ化 25">
            <a:extLst>
              <a:ext uri="{FF2B5EF4-FFF2-40B4-BE49-F238E27FC236}">
                <a16:creationId xmlns:a16="http://schemas.microsoft.com/office/drawing/2014/main" id="{1F10C37A-2D45-490A-98BF-98F0883EB87D}"/>
              </a:ext>
            </a:extLst>
          </p:cNvPr>
          <p:cNvGrpSpPr/>
          <p:nvPr/>
        </p:nvGrpSpPr>
        <p:grpSpPr>
          <a:xfrm>
            <a:off x="264264" y="1021096"/>
            <a:ext cx="9903283" cy="1531213"/>
            <a:chOff x="747547" y="973113"/>
            <a:chExt cx="10190218" cy="1531213"/>
          </a:xfrm>
        </p:grpSpPr>
        <p:graphicFrame>
          <p:nvGraphicFramePr>
            <p:cNvPr id="79" name="グラフ 78"/>
            <p:cNvGraphicFramePr>
              <a:graphicFrameLocks/>
            </p:cNvGraphicFramePr>
            <p:nvPr>
              <p:extLst>
                <p:ext uri="{D42A27DB-BD31-4B8C-83A1-F6EECF244321}">
                  <p14:modId xmlns:p14="http://schemas.microsoft.com/office/powerpoint/2010/main" val="2958373304"/>
                </p:ext>
              </p:extLst>
            </p:nvPr>
          </p:nvGraphicFramePr>
          <p:xfrm>
            <a:off x="2296990" y="973113"/>
            <a:ext cx="8640775" cy="1531213"/>
          </p:xfrm>
          <a:graphic>
            <a:graphicData uri="http://schemas.openxmlformats.org/drawingml/2006/chart">
              <c:chart xmlns:c="http://schemas.openxmlformats.org/drawingml/2006/chart" xmlns:r="http://schemas.openxmlformats.org/officeDocument/2006/relationships" r:id="rId5"/>
            </a:graphicData>
          </a:graphic>
        </p:graphicFrame>
        <p:sp>
          <p:nvSpPr>
            <p:cNvPr id="39" name="object 56"/>
            <p:cNvSpPr txBox="1"/>
            <p:nvPr/>
          </p:nvSpPr>
          <p:spPr>
            <a:xfrm>
              <a:off x="5570490" y="1633756"/>
              <a:ext cx="1130231" cy="518091"/>
            </a:xfrm>
            <a:prstGeom prst="rect">
              <a:avLst/>
            </a:prstGeom>
          </p:spPr>
          <p:txBody>
            <a:bodyPr vert="horz" wrap="square" lIns="0" tIns="0" rIns="0" bIns="0" rtlCol="0">
              <a:spAutoFit/>
            </a:bodyPr>
            <a:lstStyle/>
            <a:p>
              <a:pPr marL="12700" indent="17780" algn="ctr"/>
              <a:r>
                <a:rPr sz="1600" spc="1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社会保障</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11.6兆円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0" name="object 56"/>
            <p:cNvSpPr txBox="1"/>
            <p:nvPr/>
          </p:nvSpPr>
          <p:spPr>
            <a:xfrm>
              <a:off x="6671938" y="1595884"/>
              <a:ext cx="1103303" cy="518091"/>
            </a:xfrm>
            <a:prstGeom prst="rect">
              <a:avLst/>
            </a:prstGeom>
          </p:spPr>
          <p:txBody>
            <a:bodyPr vert="horz" wrap="square" lIns="0" tIns="0" rIns="0" bIns="0" rtlCol="0">
              <a:spAutoFit/>
            </a:bodyPr>
            <a:lstStyle/>
            <a:p>
              <a:pPr marL="12700" indent="17780" algn="ctr"/>
              <a:r>
                <a:rPr lang="ja-JP" altLang="en-US"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国債費</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14.3</a:t>
              </a:r>
              <a:r>
                <a:rPr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テキスト ボックス 6"/>
            <p:cNvSpPr txBox="1"/>
            <p:nvPr/>
          </p:nvSpPr>
          <p:spPr>
            <a:xfrm>
              <a:off x="747547" y="1619868"/>
              <a:ext cx="2314160"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66.2</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sp>
          <p:nvSpPr>
            <p:cNvPr id="80" name="object 56"/>
            <p:cNvSpPr txBox="1"/>
            <p:nvPr/>
          </p:nvSpPr>
          <p:spPr>
            <a:xfrm>
              <a:off x="2596471" y="1484998"/>
              <a:ext cx="1619003" cy="764312"/>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公共事業、教育、防衛など</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altLang="ja-JP"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25.1</a:t>
              </a:r>
              <a:r>
                <a:rPr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2" name="object 56"/>
            <p:cNvSpPr txBox="1"/>
            <p:nvPr/>
          </p:nvSpPr>
          <p:spPr>
            <a:xfrm>
              <a:off x="4476686" y="1510646"/>
              <a:ext cx="1130231" cy="738664"/>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地方交付税交付金等</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15.3</a:t>
              </a: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nvGrpSpPr>
          <p:cNvPr id="29" name="グループ化 28">
            <a:extLst>
              <a:ext uri="{FF2B5EF4-FFF2-40B4-BE49-F238E27FC236}">
                <a16:creationId xmlns:a16="http://schemas.microsoft.com/office/drawing/2014/main" id="{ADD6CFA0-B83F-4C0C-864A-72A77DF0A3AD}"/>
              </a:ext>
            </a:extLst>
          </p:cNvPr>
          <p:cNvGrpSpPr/>
          <p:nvPr/>
        </p:nvGrpSpPr>
        <p:grpSpPr>
          <a:xfrm>
            <a:off x="927150" y="4656440"/>
            <a:ext cx="13191198" cy="2599367"/>
            <a:chOff x="1454621" y="6316903"/>
            <a:chExt cx="11625877" cy="2599367"/>
          </a:xfrm>
        </p:grpSpPr>
        <p:graphicFrame>
          <p:nvGraphicFramePr>
            <p:cNvPr id="63" name="グラフ 62">
              <a:extLst>
                <a:ext uri="{FF2B5EF4-FFF2-40B4-BE49-F238E27FC236}">
                  <a16:creationId xmlns:a16="http://schemas.microsoft.com/office/drawing/2014/main" id="{C5D2980E-0707-4331-BA56-3747D78C17BF}"/>
                </a:ext>
              </a:extLst>
            </p:cNvPr>
            <p:cNvGraphicFramePr>
              <a:graphicFrameLocks/>
            </p:cNvGraphicFramePr>
            <p:nvPr>
              <p:extLst>
                <p:ext uri="{D42A27DB-BD31-4B8C-83A1-F6EECF244321}">
                  <p14:modId xmlns:p14="http://schemas.microsoft.com/office/powerpoint/2010/main" val="1568631015"/>
                </p:ext>
              </p:extLst>
            </p:nvPr>
          </p:nvGraphicFramePr>
          <p:xfrm>
            <a:off x="2089988" y="6316903"/>
            <a:ext cx="10990510" cy="2599367"/>
          </p:xfrm>
          <a:graphic>
            <a:graphicData uri="http://schemas.openxmlformats.org/drawingml/2006/chart">
              <c:chart xmlns:c="http://schemas.openxmlformats.org/drawingml/2006/chart" xmlns:r="http://schemas.openxmlformats.org/officeDocument/2006/relationships" r:id="rId6"/>
            </a:graphicData>
          </a:graphic>
        </p:graphicFrame>
        <p:sp>
          <p:nvSpPr>
            <p:cNvPr id="73" name="テキスト ボックス 72"/>
            <p:cNvSpPr txBox="1"/>
            <p:nvPr/>
          </p:nvSpPr>
          <p:spPr>
            <a:xfrm>
              <a:off x="1454621" y="7597900"/>
              <a:ext cx="818129"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122.3</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sp>
          <p:nvSpPr>
            <p:cNvPr id="86" name="正方形/長方形 85"/>
            <p:cNvSpPr/>
            <p:nvPr/>
          </p:nvSpPr>
          <p:spPr>
            <a:xfrm>
              <a:off x="3180969" y="7659324"/>
              <a:ext cx="2933447" cy="543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税収などの収入</a:t>
              </a:r>
              <a:r>
                <a:rPr lang="en-US" altLang="ja-JP"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92.7</a:t>
              </a:r>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p>
          </p:txBody>
        </p:sp>
        <p:sp>
          <p:nvSpPr>
            <p:cNvPr id="87" name="object 56"/>
            <p:cNvSpPr txBox="1"/>
            <p:nvPr/>
          </p:nvSpPr>
          <p:spPr>
            <a:xfrm>
              <a:off x="9492125" y="7626227"/>
              <a:ext cx="1234298" cy="492443"/>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公債金</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29.6</a:t>
              </a: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132" name="円/楕円 131"/>
          <p:cNvSpPr/>
          <p:nvPr/>
        </p:nvSpPr>
        <p:spPr>
          <a:xfrm>
            <a:off x="7062139" y="2902179"/>
            <a:ext cx="1159044" cy="10536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59" name="円/楕円 58"/>
          <p:cNvSpPr/>
          <p:nvPr/>
        </p:nvSpPr>
        <p:spPr>
          <a:xfrm>
            <a:off x="6601354" y="4270696"/>
            <a:ext cx="1115861" cy="1082779"/>
          </a:xfrm>
          <a:prstGeom prst="ellipse">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64" name="円/楕円 63"/>
          <p:cNvSpPr/>
          <p:nvPr/>
        </p:nvSpPr>
        <p:spPr>
          <a:xfrm>
            <a:off x="10218504" y="5710000"/>
            <a:ext cx="1094212" cy="1064075"/>
          </a:xfrm>
          <a:prstGeom prst="ellipse">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8" name="星: 7 pt 7">
            <a:extLst>
              <a:ext uri="{FF2B5EF4-FFF2-40B4-BE49-F238E27FC236}">
                <a16:creationId xmlns:a16="http://schemas.microsoft.com/office/drawing/2014/main" id="{252B1099-91D8-418D-B41B-5DD28D88C3E2}"/>
              </a:ext>
            </a:extLst>
          </p:cNvPr>
          <p:cNvSpPr/>
          <p:nvPr/>
        </p:nvSpPr>
        <p:spPr>
          <a:xfrm>
            <a:off x="8962627" y="3814877"/>
            <a:ext cx="3059847" cy="170774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約５倍</a:t>
            </a:r>
          </a:p>
        </p:txBody>
      </p:sp>
      <p:sp>
        <p:nvSpPr>
          <p:cNvPr id="75" name="object 32"/>
          <p:cNvSpPr/>
          <p:nvPr/>
        </p:nvSpPr>
        <p:spPr>
          <a:xfrm rot="17275136" flipH="1">
            <a:off x="8068531" y="4138725"/>
            <a:ext cx="71002" cy="2462090"/>
          </a:xfrm>
          <a:custGeom>
            <a:avLst/>
            <a:gdLst/>
            <a:ahLst/>
            <a:cxnLst/>
            <a:rect l="l" t="t" r="r" b="b"/>
            <a:pathLst>
              <a:path w="977900" h="1236979">
                <a:moveTo>
                  <a:pt x="977722" y="1236573"/>
                </a:moveTo>
                <a:lnTo>
                  <a:pt x="0" y="0"/>
                </a:lnTo>
              </a:path>
            </a:pathLst>
          </a:custGeom>
          <a:ln w="11671">
            <a:solidFill>
              <a:srgbClr val="595857"/>
            </a:solidFill>
            <a:prstDash val="dash"/>
          </a:ln>
        </p:spPr>
        <p:txBody>
          <a:bodyPr wrap="square" lIns="0" tIns="0" rIns="0" bIns="0" rtlCol="0"/>
          <a:lstStyle/>
          <a:p>
            <a:endParaRPr/>
          </a:p>
        </p:txBody>
      </p:sp>
      <p:sp>
        <p:nvSpPr>
          <p:cNvPr id="76" name="object 33"/>
          <p:cNvSpPr/>
          <p:nvPr/>
        </p:nvSpPr>
        <p:spPr>
          <a:xfrm rot="21445376">
            <a:off x="7487594" y="4979251"/>
            <a:ext cx="4080194" cy="895236"/>
          </a:xfrm>
          <a:custGeom>
            <a:avLst/>
            <a:gdLst/>
            <a:ahLst/>
            <a:cxnLst/>
            <a:rect l="l" t="t" r="r" b="b"/>
            <a:pathLst>
              <a:path w="1398270" h="1236979">
                <a:moveTo>
                  <a:pt x="1397711" y="1236573"/>
                </a:moveTo>
                <a:lnTo>
                  <a:pt x="0" y="0"/>
                </a:lnTo>
              </a:path>
            </a:pathLst>
          </a:custGeom>
          <a:ln w="11671">
            <a:solidFill>
              <a:srgbClr val="595857"/>
            </a:solidFill>
            <a:prstDash val="dash"/>
          </a:ln>
        </p:spPr>
        <p:txBody>
          <a:bodyPr wrap="square" lIns="0" tIns="0" rIns="0" bIns="0" rtlCol="0"/>
          <a:lstStyle/>
          <a:p>
            <a:endParaRPr/>
          </a:p>
        </p:txBody>
      </p:sp>
      <p:sp>
        <p:nvSpPr>
          <p:cNvPr id="83" name="円/楕円 82"/>
          <p:cNvSpPr/>
          <p:nvPr/>
        </p:nvSpPr>
        <p:spPr>
          <a:xfrm>
            <a:off x="4986804" y="1400563"/>
            <a:ext cx="1151029" cy="10464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Tree>
    <p:extLst>
      <p:ext uri="{BB962C8B-B14F-4D97-AF65-F5344CB8AC3E}">
        <p14:creationId xmlns:p14="http://schemas.microsoft.com/office/powerpoint/2010/main" val="3969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2000" fill="remove" grpId="0" nodeType="clickEffect">
                                  <p:stCondLst>
                                    <p:cond delay="0"/>
                                  </p:stCondLst>
                                  <p:childTnLst>
                                    <p:animClr clrSpc="rgb" dir="cw">
                                      <p:cBhvr override="childStyle">
                                        <p:cTn id="6" dur="500" autoRev="1" fill="remove"/>
                                        <p:tgtEl>
                                          <p:spTgt spid="89"/>
                                        </p:tgtEl>
                                        <p:attrNameLst>
                                          <p:attrName>style.color</p:attrName>
                                        </p:attrNameLst>
                                      </p:cBhvr>
                                      <p:to>
                                        <a:schemeClr val="bg1"/>
                                      </p:to>
                                    </p:animClr>
                                    <p:animClr clrSpc="rgb" dir="cw">
                                      <p:cBhvr>
                                        <p:cTn id="7" dur="500" autoRev="1" fill="remove"/>
                                        <p:tgtEl>
                                          <p:spTgt spid="89"/>
                                        </p:tgtEl>
                                        <p:attrNameLst>
                                          <p:attrName>fillcolor</p:attrName>
                                        </p:attrNameLst>
                                      </p:cBhvr>
                                      <p:to>
                                        <a:schemeClr val="bg1"/>
                                      </p:to>
                                    </p:animClr>
                                    <p:set>
                                      <p:cBhvr>
                                        <p:cTn id="8" dur="500" autoRev="1" fill="remove"/>
                                        <p:tgtEl>
                                          <p:spTgt spid="89"/>
                                        </p:tgtEl>
                                        <p:attrNameLst>
                                          <p:attrName>fill.type</p:attrName>
                                        </p:attrNameLst>
                                      </p:cBhvr>
                                      <p:to>
                                        <p:strVal val="solid"/>
                                      </p:to>
                                    </p:set>
                                    <p:set>
                                      <p:cBhvr>
                                        <p:cTn id="9" dur="500" autoRev="1" fill="remove"/>
                                        <p:tgtEl>
                                          <p:spTgt spid="89"/>
                                        </p:tgtEl>
                                        <p:attrNameLst>
                                          <p:attrName>fill.on</p:attrName>
                                        </p:attrNameLst>
                                      </p:cBhvr>
                                      <p:to>
                                        <p:strVal val="true"/>
                                      </p:to>
                                    </p:set>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p:cTn id="20" dur="500" fill="hold"/>
                                        <p:tgtEl>
                                          <p:spTgt spid="83"/>
                                        </p:tgtEl>
                                        <p:attrNameLst>
                                          <p:attrName>ppt_w</p:attrName>
                                        </p:attrNameLst>
                                      </p:cBhvr>
                                      <p:tavLst>
                                        <p:tav tm="0">
                                          <p:val>
                                            <p:fltVal val="0"/>
                                          </p:val>
                                        </p:tav>
                                        <p:tav tm="100000">
                                          <p:val>
                                            <p:strVal val="#ppt_w"/>
                                          </p:val>
                                        </p:tav>
                                      </p:tavLst>
                                    </p:anim>
                                    <p:anim calcmode="lin" valueType="num">
                                      <p:cBhvr>
                                        <p:cTn id="21" dur="500" fill="hold"/>
                                        <p:tgtEl>
                                          <p:spTgt spid="83"/>
                                        </p:tgtEl>
                                        <p:attrNameLst>
                                          <p:attrName>ppt_h</p:attrName>
                                        </p:attrNameLst>
                                      </p:cBhvr>
                                      <p:tavLst>
                                        <p:tav tm="0">
                                          <p:val>
                                            <p:fltVal val="0"/>
                                          </p:val>
                                        </p:tav>
                                        <p:tav tm="100000">
                                          <p:val>
                                            <p:strVal val="#ppt_h"/>
                                          </p:val>
                                        </p:tav>
                                      </p:tavLst>
                                    </p:anim>
                                    <p:animEffect transition="in" filter="fade">
                                      <p:cBhvr>
                                        <p:cTn id="22" dur="500"/>
                                        <p:tgtEl>
                                          <p:spTgt spid="83"/>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32"/>
                                        </p:tgtEl>
                                        <p:attrNameLst>
                                          <p:attrName>style.visibility</p:attrName>
                                        </p:attrNameLst>
                                      </p:cBhvr>
                                      <p:to>
                                        <p:strVal val="visible"/>
                                      </p:to>
                                    </p:set>
                                    <p:anim calcmode="lin" valueType="num">
                                      <p:cBhvr>
                                        <p:cTn id="26" dur="500" fill="hold"/>
                                        <p:tgtEl>
                                          <p:spTgt spid="132"/>
                                        </p:tgtEl>
                                        <p:attrNameLst>
                                          <p:attrName>ppt_w</p:attrName>
                                        </p:attrNameLst>
                                      </p:cBhvr>
                                      <p:tavLst>
                                        <p:tav tm="0">
                                          <p:val>
                                            <p:fltVal val="0"/>
                                          </p:val>
                                        </p:tav>
                                        <p:tav tm="100000">
                                          <p:val>
                                            <p:strVal val="#ppt_w"/>
                                          </p:val>
                                        </p:tav>
                                      </p:tavLst>
                                    </p:anim>
                                    <p:anim calcmode="lin" valueType="num">
                                      <p:cBhvr>
                                        <p:cTn id="27" dur="500" fill="hold"/>
                                        <p:tgtEl>
                                          <p:spTgt spid="132"/>
                                        </p:tgtEl>
                                        <p:attrNameLst>
                                          <p:attrName>ppt_h</p:attrName>
                                        </p:attrNameLst>
                                      </p:cBhvr>
                                      <p:tavLst>
                                        <p:tav tm="0">
                                          <p:val>
                                            <p:fltVal val="0"/>
                                          </p:val>
                                        </p:tav>
                                        <p:tav tm="100000">
                                          <p:val>
                                            <p:strVal val="#ppt_h"/>
                                          </p:val>
                                        </p:tav>
                                      </p:tavLst>
                                    </p:anim>
                                    <p:animEffect transition="in" filter="fade">
                                      <p:cBhvr>
                                        <p:cTn id="28" dur="500"/>
                                        <p:tgtEl>
                                          <p:spTgt spid="132"/>
                                        </p:tgtEl>
                                      </p:cBhvr>
                                    </p:animEffect>
                                  </p:childTnLst>
                                </p:cTn>
                              </p:par>
                            </p:childTnLst>
                          </p:cTn>
                        </p:par>
                        <p:par>
                          <p:cTn id="29" fill="hold">
                            <p:stCondLst>
                              <p:cond delay="1000"/>
                            </p:stCondLst>
                            <p:childTnLst>
                              <p:par>
                                <p:cTn id="30" presetID="22" presetClass="entr" presetSubtype="1" repeatCount="2000" fill="hold" nodeType="after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wipe(up)">
                                      <p:cBhvr>
                                        <p:cTn id="32" dur="1000"/>
                                        <p:tgtEl>
                                          <p:spTgt spid="98"/>
                                        </p:tgtEl>
                                      </p:cBhvr>
                                    </p:animEffect>
                                  </p:childTnLst>
                                </p:cTn>
                              </p:par>
                              <p:par>
                                <p:cTn id="33" presetID="22" presetClass="entr" presetSubtype="1" repeatCount="200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wipe(up)">
                                      <p:cBhvr>
                                        <p:cTn id="35" dur="1000"/>
                                        <p:tgtEl>
                                          <p:spTgt spid="99"/>
                                        </p:tgtEl>
                                      </p:cBhvr>
                                    </p:animEffect>
                                  </p:childTnLst>
                                </p:cTn>
                              </p:par>
                            </p:childTnLst>
                          </p:cTn>
                        </p:par>
                        <p:par>
                          <p:cTn id="36" fill="hold">
                            <p:stCondLst>
                              <p:cond delay="3000"/>
                            </p:stCondLst>
                            <p:childTnLst>
                              <p:par>
                                <p:cTn id="37" presetID="1" presetClass="entr" presetSubtype="0" fill="hold" grpId="0" nodeType="after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26" presetClass="emph" presetSubtype="0" repeatCount="2000" fill="hold" grpId="1" nodeType="withEffect">
                                  <p:stCondLst>
                                    <p:cond delay="26000"/>
                                  </p:stCondLst>
                                  <p:childTnLst>
                                    <p:animEffect transition="out" filter="fade">
                                      <p:cBhvr>
                                        <p:cTn id="40" dur="1000" tmFilter="0, 0; .2, .5; .8, .5; 1, 0"/>
                                        <p:tgtEl>
                                          <p:spTgt spid="132"/>
                                        </p:tgtEl>
                                      </p:cBhvr>
                                    </p:animEffect>
                                    <p:animScale>
                                      <p:cBhvr>
                                        <p:cTn id="41" dur="500" autoRev="1" fill="hold"/>
                                        <p:tgtEl>
                                          <p:spTgt spid="132"/>
                                        </p:tgtEl>
                                      </p:cBhvr>
                                      <p:by x="105000" y="105000"/>
                                    </p:animScale>
                                  </p:childTnLst>
                                </p:cTn>
                              </p:par>
                              <p:par>
                                <p:cTn id="42" presetID="26" presetClass="emph" presetSubtype="0" repeatCount="2000" fill="hold" grpId="1" nodeType="withEffect">
                                  <p:stCondLst>
                                    <p:cond delay="26000"/>
                                  </p:stCondLst>
                                  <p:childTnLst>
                                    <p:animEffect transition="out" filter="fade">
                                      <p:cBhvr>
                                        <p:cTn id="43" dur="1000" tmFilter="0, 0; .2, .5; .8, .5; 1, 0"/>
                                        <p:tgtEl>
                                          <p:spTgt spid="83"/>
                                        </p:tgtEl>
                                      </p:cBhvr>
                                    </p:animEffect>
                                    <p:animScale>
                                      <p:cBhvr>
                                        <p:cTn id="44" dur="500" autoRev="1" fill="hold"/>
                                        <p:tgtEl>
                                          <p:spTgt spid="83"/>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1" repeatCount="2000" fill="hold" nodeType="click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wipe(up)">
                                      <p:cBhvr>
                                        <p:cTn id="49" dur="1000"/>
                                        <p:tgtEl>
                                          <p:spTgt spid="100"/>
                                        </p:tgtEl>
                                      </p:cBhvr>
                                    </p:animEffect>
                                  </p:childTnLst>
                                </p:cTn>
                              </p:par>
                              <p:par>
                                <p:cTn id="50" presetID="22" presetClass="entr" presetSubtype="1" repeatCount="2000" fill="hold"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wipe(up)">
                                      <p:cBhvr>
                                        <p:cTn id="52" dur="1000"/>
                                        <p:tgtEl>
                                          <p:spTgt spid="99"/>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7" presetClass="emph" presetSubtype="0" repeatCount="2000" fill="remove" grpId="0" nodeType="clickEffect">
                                  <p:stCondLst>
                                    <p:cond delay="0"/>
                                  </p:stCondLst>
                                  <p:childTnLst>
                                    <p:animClr clrSpc="rgb" dir="cw">
                                      <p:cBhvr override="childStyle">
                                        <p:cTn id="58" dur="500" autoRev="1" fill="remove"/>
                                        <p:tgtEl>
                                          <p:spTgt spid="71"/>
                                        </p:tgtEl>
                                        <p:attrNameLst>
                                          <p:attrName>style.color</p:attrName>
                                        </p:attrNameLst>
                                      </p:cBhvr>
                                      <p:to>
                                        <a:schemeClr val="bg1"/>
                                      </p:to>
                                    </p:animClr>
                                    <p:animClr clrSpc="rgb" dir="cw">
                                      <p:cBhvr>
                                        <p:cTn id="59" dur="500" autoRev="1" fill="remove"/>
                                        <p:tgtEl>
                                          <p:spTgt spid="71"/>
                                        </p:tgtEl>
                                        <p:attrNameLst>
                                          <p:attrName>fillcolor</p:attrName>
                                        </p:attrNameLst>
                                      </p:cBhvr>
                                      <p:to>
                                        <a:schemeClr val="bg1"/>
                                      </p:to>
                                    </p:animClr>
                                    <p:set>
                                      <p:cBhvr>
                                        <p:cTn id="60" dur="500" autoRev="1" fill="remove"/>
                                        <p:tgtEl>
                                          <p:spTgt spid="71"/>
                                        </p:tgtEl>
                                        <p:attrNameLst>
                                          <p:attrName>fill.type</p:attrName>
                                        </p:attrNameLst>
                                      </p:cBhvr>
                                      <p:to>
                                        <p:strVal val="solid"/>
                                      </p:to>
                                    </p:set>
                                    <p:set>
                                      <p:cBhvr>
                                        <p:cTn id="61" dur="500" autoRev="1" fill="remove"/>
                                        <p:tgtEl>
                                          <p:spTgt spid="71"/>
                                        </p:tgtEl>
                                        <p:attrNameLst>
                                          <p:attrName>fill.on</p:attrName>
                                        </p:attrNameLst>
                                      </p:cBhvr>
                                      <p:to>
                                        <p:strVal val="true"/>
                                      </p:to>
                                    </p:set>
                                  </p:childTnLst>
                                </p:cTn>
                              </p:par>
                              <p:par>
                                <p:cTn id="62" presetID="10" presetClass="entr" presetSubtype="0"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p:cTn id="78" dur="500" fill="hold"/>
                                        <p:tgtEl>
                                          <p:spTgt spid="64"/>
                                        </p:tgtEl>
                                        <p:attrNameLst>
                                          <p:attrName>ppt_w</p:attrName>
                                        </p:attrNameLst>
                                      </p:cBhvr>
                                      <p:tavLst>
                                        <p:tav tm="0">
                                          <p:val>
                                            <p:fltVal val="0"/>
                                          </p:val>
                                        </p:tav>
                                        <p:tav tm="100000">
                                          <p:val>
                                            <p:strVal val="#ppt_w"/>
                                          </p:val>
                                        </p:tav>
                                      </p:tavLst>
                                    </p:anim>
                                    <p:anim calcmode="lin" valueType="num">
                                      <p:cBhvr>
                                        <p:cTn id="79" dur="500" fill="hold"/>
                                        <p:tgtEl>
                                          <p:spTgt spid="64"/>
                                        </p:tgtEl>
                                        <p:attrNameLst>
                                          <p:attrName>ppt_h</p:attrName>
                                        </p:attrNameLst>
                                      </p:cBhvr>
                                      <p:tavLst>
                                        <p:tav tm="0">
                                          <p:val>
                                            <p:fltVal val="0"/>
                                          </p:val>
                                        </p:tav>
                                        <p:tav tm="100000">
                                          <p:val>
                                            <p:strVal val="#ppt_h"/>
                                          </p:val>
                                        </p:tav>
                                      </p:tavLst>
                                    </p:anim>
                                    <p:animEffect transition="in" filter="fade">
                                      <p:cBhvr>
                                        <p:cTn id="80" dur="500"/>
                                        <p:tgtEl>
                                          <p:spTgt spid="64"/>
                                        </p:tgtEl>
                                      </p:cBhvr>
                                    </p:animEffect>
                                  </p:childTnLst>
                                </p:cTn>
                              </p:par>
                            </p:childTnLst>
                          </p:cTn>
                        </p:par>
                        <p:par>
                          <p:cTn id="81" fill="hold">
                            <p:stCondLst>
                              <p:cond delay="1000"/>
                            </p:stCondLst>
                            <p:childTnLst>
                              <p:par>
                                <p:cTn id="82" presetID="26" presetClass="emph" presetSubtype="0" repeatCount="2000" fill="hold" grpId="1" nodeType="afterEffect">
                                  <p:stCondLst>
                                    <p:cond delay="0"/>
                                  </p:stCondLst>
                                  <p:childTnLst>
                                    <p:animEffect transition="out" filter="fade">
                                      <p:cBhvr>
                                        <p:cTn id="83" dur="1000" tmFilter="0, 0; .2, .5; .8, .5; 1, 0"/>
                                        <p:tgtEl>
                                          <p:spTgt spid="59"/>
                                        </p:tgtEl>
                                      </p:cBhvr>
                                    </p:animEffect>
                                    <p:animScale>
                                      <p:cBhvr>
                                        <p:cTn id="84" dur="500" autoRev="1" fill="hold"/>
                                        <p:tgtEl>
                                          <p:spTgt spid="59"/>
                                        </p:tgtEl>
                                      </p:cBhvr>
                                      <p:by x="105000" y="105000"/>
                                    </p:animScale>
                                  </p:childTnLst>
                                </p:cTn>
                              </p:par>
                              <p:par>
                                <p:cTn id="85" presetID="26" presetClass="emph" presetSubtype="0" repeatCount="2000" fill="hold" grpId="1" nodeType="withEffect">
                                  <p:stCondLst>
                                    <p:cond delay="0"/>
                                  </p:stCondLst>
                                  <p:childTnLst>
                                    <p:animEffect transition="out" filter="fade">
                                      <p:cBhvr>
                                        <p:cTn id="86" dur="1000" tmFilter="0, 0; .2, .5; .8, .5; 1, 0"/>
                                        <p:tgtEl>
                                          <p:spTgt spid="64"/>
                                        </p:tgtEl>
                                      </p:cBhvr>
                                    </p:animEffect>
                                    <p:animScale>
                                      <p:cBhvr>
                                        <p:cTn id="87" dur="500" autoRev="1" fill="hold"/>
                                        <p:tgtEl>
                                          <p:spTgt spid="64"/>
                                        </p:tgtEl>
                                      </p:cBhvr>
                                      <p:by x="105000" y="105000"/>
                                    </p:animScale>
                                  </p:childTnLst>
                                </p:cTn>
                              </p:par>
                            </p:childTnLst>
                          </p:cTn>
                        </p:par>
                        <p:par>
                          <p:cTn id="88" fill="hold">
                            <p:stCondLst>
                              <p:cond delay="3000"/>
                            </p:stCondLst>
                            <p:childTnLst>
                              <p:par>
                                <p:cTn id="89" presetID="22" presetClass="entr" presetSubtype="1" repeatCount="2000" fill="hold" grpId="0"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wipe(up)">
                                      <p:cBhvr>
                                        <p:cTn id="91" dur="1000"/>
                                        <p:tgtEl>
                                          <p:spTgt spid="75"/>
                                        </p:tgtEl>
                                      </p:cBhvr>
                                    </p:animEffect>
                                  </p:childTnLst>
                                </p:cTn>
                              </p:par>
                              <p:par>
                                <p:cTn id="92" presetID="22" presetClass="entr" presetSubtype="1" repeatCount="2000" fill="hold" grpId="0" nodeType="with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wipe(up)">
                                      <p:cBhvr>
                                        <p:cTn id="94" dur="1000"/>
                                        <p:tgtEl>
                                          <p:spTgt spid="76"/>
                                        </p:tgtEl>
                                      </p:cBhvr>
                                    </p:animEffect>
                                  </p:childTnLst>
                                </p:cTn>
                              </p:par>
                            </p:childTnLst>
                          </p:cTn>
                        </p:par>
                        <p:par>
                          <p:cTn id="95" fill="hold">
                            <p:stCondLst>
                              <p:cond delay="5000"/>
                            </p:stCondLst>
                            <p:childTnLst>
                              <p:par>
                                <p:cTn id="96" presetID="1" presetClass="entr" presetSubtype="0" fill="hold" grpId="0" nodeType="afterEffect">
                                  <p:stCondLst>
                                    <p:cond delay="0"/>
                                  </p:stCondLst>
                                  <p:childTnLst>
                                    <p:set>
                                      <p:cBhvr>
                                        <p:cTn id="97" dur="1" fill="hold">
                                          <p:stCondLst>
                                            <p:cond delay="0"/>
                                          </p:stCondLst>
                                        </p:cTn>
                                        <p:tgtEl>
                                          <p:spTgt spid="7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par>
                                <p:cTn id="100" presetID="27" presetClass="emph" presetSubtype="0" fill="remove" grpId="1" nodeType="withEffect">
                                  <p:stCondLst>
                                    <p:cond delay="0"/>
                                  </p:stCondLst>
                                  <p:childTnLst>
                                    <p:animClr clrSpc="rgb" dir="cw">
                                      <p:cBhvr override="childStyle">
                                        <p:cTn id="101" dur="250" autoRev="1" fill="remove"/>
                                        <p:tgtEl>
                                          <p:spTgt spid="8"/>
                                        </p:tgtEl>
                                        <p:attrNameLst>
                                          <p:attrName>style.color</p:attrName>
                                        </p:attrNameLst>
                                      </p:cBhvr>
                                      <p:to>
                                        <a:schemeClr val="bg1"/>
                                      </p:to>
                                    </p:animClr>
                                    <p:animClr clrSpc="rgb" dir="cw">
                                      <p:cBhvr>
                                        <p:cTn id="102" dur="250" autoRev="1" fill="remove"/>
                                        <p:tgtEl>
                                          <p:spTgt spid="8"/>
                                        </p:tgtEl>
                                        <p:attrNameLst>
                                          <p:attrName>fillcolor</p:attrName>
                                        </p:attrNameLst>
                                      </p:cBhvr>
                                      <p:to>
                                        <a:schemeClr val="bg1"/>
                                      </p:to>
                                    </p:animClr>
                                    <p:set>
                                      <p:cBhvr>
                                        <p:cTn id="103" dur="250" autoRev="1" fill="remove"/>
                                        <p:tgtEl>
                                          <p:spTgt spid="8"/>
                                        </p:tgtEl>
                                        <p:attrNameLst>
                                          <p:attrName>fill.type</p:attrName>
                                        </p:attrNameLst>
                                      </p:cBhvr>
                                      <p:to>
                                        <p:strVal val="solid"/>
                                      </p:to>
                                    </p:set>
                                    <p:set>
                                      <p:cBhvr>
                                        <p:cTn id="104" dur="250" autoRev="1" fill="remove"/>
                                        <p:tgtEl>
                                          <p:spTgt spid="8"/>
                                        </p:tgtEl>
                                        <p:attrNameLst>
                                          <p:attrName>fill.on</p:attrName>
                                        </p:attrNameLst>
                                      </p:cBhvr>
                                      <p:to>
                                        <p:strVal val="true"/>
                                      </p:to>
                                    </p:set>
                                  </p:childTnLst>
                                </p:cTn>
                              </p:par>
                              <p:par>
                                <p:cTn id="105" presetID="27" presetClass="emph" presetSubtype="0" fill="remove" grpId="2" nodeType="withEffect">
                                  <p:stCondLst>
                                    <p:cond delay="0"/>
                                  </p:stCondLst>
                                  <p:childTnLst>
                                    <p:animClr clrSpc="rgb" dir="cw">
                                      <p:cBhvr override="childStyle">
                                        <p:cTn id="106" dur="250" autoRev="1" fill="remove"/>
                                        <p:tgtEl>
                                          <p:spTgt spid="8"/>
                                        </p:tgtEl>
                                        <p:attrNameLst>
                                          <p:attrName>style.color</p:attrName>
                                        </p:attrNameLst>
                                      </p:cBhvr>
                                      <p:to>
                                        <a:schemeClr val="bg1"/>
                                      </p:to>
                                    </p:animClr>
                                    <p:animClr clrSpc="rgb" dir="cw">
                                      <p:cBhvr>
                                        <p:cTn id="107" dur="250" autoRev="1" fill="remove"/>
                                        <p:tgtEl>
                                          <p:spTgt spid="8"/>
                                        </p:tgtEl>
                                        <p:attrNameLst>
                                          <p:attrName>fillcolor</p:attrName>
                                        </p:attrNameLst>
                                      </p:cBhvr>
                                      <p:to>
                                        <a:schemeClr val="bg1"/>
                                      </p:to>
                                    </p:animClr>
                                    <p:set>
                                      <p:cBhvr>
                                        <p:cTn id="108" dur="250" autoRev="1" fill="remove"/>
                                        <p:tgtEl>
                                          <p:spTgt spid="8"/>
                                        </p:tgtEl>
                                        <p:attrNameLst>
                                          <p:attrName>fill.type</p:attrName>
                                        </p:attrNameLst>
                                      </p:cBhvr>
                                      <p:to>
                                        <p:strVal val="solid"/>
                                      </p:to>
                                    </p:set>
                                    <p:set>
                                      <p:cBhvr>
                                        <p:cTn id="109" dur="250" autoRev="1" fill="remove"/>
                                        <p:tgtEl>
                                          <p:spTgt spid="8"/>
                                        </p:tgtEl>
                                        <p:attrNameLst>
                                          <p:attrName>fill.on</p:attrName>
                                        </p:attrNameLst>
                                      </p:cBhvr>
                                      <p:to>
                                        <p:strVal val="true"/>
                                      </p:to>
                                    </p:set>
                                  </p:childTnLst>
                                </p:cTn>
                              </p:par>
                              <p:par>
                                <p:cTn id="110" presetID="27" presetClass="emph" presetSubtype="0" fill="remove" grpId="3" nodeType="withEffect">
                                  <p:stCondLst>
                                    <p:cond delay="0"/>
                                  </p:stCondLst>
                                  <p:childTnLst>
                                    <p:animClr clrSpc="rgb" dir="cw">
                                      <p:cBhvr override="childStyle">
                                        <p:cTn id="111" dur="250" autoRev="1" fill="remove"/>
                                        <p:tgtEl>
                                          <p:spTgt spid="8"/>
                                        </p:tgtEl>
                                        <p:attrNameLst>
                                          <p:attrName>style.color</p:attrName>
                                        </p:attrNameLst>
                                      </p:cBhvr>
                                      <p:to>
                                        <a:schemeClr val="bg1"/>
                                      </p:to>
                                    </p:animClr>
                                    <p:animClr clrSpc="rgb" dir="cw">
                                      <p:cBhvr>
                                        <p:cTn id="112" dur="250" autoRev="1" fill="remove"/>
                                        <p:tgtEl>
                                          <p:spTgt spid="8"/>
                                        </p:tgtEl>
                                        <p:attrNameLst>
                                          <p:attrName>fillcolor</p:attrName>
                                        </p:attrNameLst>
                                      </p:cBhvr>
                                      <p:to>
                                        <a:schemeClr val="bg1"/>
                                      </p:to>
                                    </p:animClr>
                                    <p:set>
                                      <p:cBhvr>
                                        <p:cTn id="113" dur="250" autoRev="1" fill="remove"/>
                                        <p:tgtEl>
                                          <p:spTgt spid="8"/>
                                        </p:tgtEl>
                                        <p:attrNameLst>
                                          <p:attrName>fill.type</p:attrName>
                                        </p:attrNameLst>
                                      </p:cBhvr>
                                      <p:to>
                                        <p:strVal val="solid"/>
                                      </p:to>
                                    </p:set>
                                    <p:set>
                                      <p:cBhvr>
                                        <p:cTn id="114"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13" grpId="0"/>
      <p:bldP spid="114" grpId="0"/>
      <p:bldP spid="71" grpId="0"/>
      <p:bldP spid="78" grpId="0"/>
      <p:bldP spid="132" grpId="0" animBg="1"/>
      <p:bldP spid="132" grpId="1" animBg="1"/>
      <p:bldP spid="59" grpId="0" animBg="1"/>
      <p:bldP spid="59" grpId="1" animBg="1"/>
      <p:bldP spid="64" grpId="0" animBg="1"/>
      <p:bldP spid="64" grpId="1" animBg="1"/>
      <p:bldP spid="8" grpId="0" animBg="1"/>
      <p:bldP spid="8" grpId="1" animBg="1"/>
      <p:bldP spid="8" grpId="2" animBg="1"/>
      <p:bldP spid="8" grpId="3" animBg="1"/>
      <p:bldP spid="75" grpId="0" animBg="1"/>
      <p:bldP spid="76" grpId="0" animBg="1"/>
      <p:bldP spid="83" grpId="0" animBg="1"/>
      <p:bldP spid="8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4515" y="274640"/>
            <a:ext cx="10600226" cy="706437"/>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0000"/>
          </a:bodyPr>
          <a:lstStyle/>
          <a:p>
            <a:pPr eaLnBrk="1" fontAlgn="auto" hangingPunct="1">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日本の財政問題（少子高齢化）</a:t>
            </a:r>
          </a:p>
        </p:txBody>
      </p:sp>
      <p:sp>
        <p:nvSpPr>
          <p:cNvPr id="59396" name="Text Box 43"/>
          <p:cNvSpPr txBox="1">
            <a:spLocks noChangeArrowheads="1"/>
          </p:cNvSpPr>
          <p:nvPr/>
        </p:nvSpPr>
        <p:spPr bwMode="auto">
          <a:xfrm>
            <a:off x="2049463" y="1831977"/>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1975</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８</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６</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397" name="山形 4"/>
          <p:cNvSpPr>
            <a:spLocks noChangeArrowheads="1"/>
          </p:cNvSpPr>
          <p:nvPr/>
        </p:nvSpPr>
        <p:spPr bwMode="auto">
          <a:xfrm>
            <a:off x="3808416" y="2132013"/>
            <a:ext cx="320675"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398" name="Text Box 43"/>
          <p:cNvSpPr txBox="1">
            <a:spLocks noChangeArrowheads="1"/>
          </p:cNvSpPr>
          <p:nvPr/>
        </p:nvSpPr>
        <p:spPr bwMode="auto">
          <a:xfrm>
            <a:off x="4123447" y="1844678"/>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2000</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６</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399" name="山形 6"/>
          <p:cNvSpPr>
            <a:spLocks noChangeArrowheads="1"/>
          </p:cNvSpPr>
          <p:nvPr/>
        </p:nvSpPr>
        <p:spPr bwMode="auto">
          <a:xfrm>
            <a:off x="5776913" y="2132013"/>
            <a:ext cx="360362"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400" name="Text Box 43"/>
          <p:cNvSpPr txBox="1">
            <a:spLocks noChangeArrowheads="1"/>
          </p:cNvSpPr>
          <p:nvPr/>
        </p:nvSpPr>
        <p:spPr bwMode="auto">
          <a:xfrm>
            <a:off x="6069013" y="1831977"/>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2025</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１</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９</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401" name="山形 8"/>
          <p:cNvSpPr>
            <a:spLocks noChangeArrowheads="1"/>
          </p:cNvSpPr>
          <p:nvPr/>
        </p:nvSpPr>
        <p:spPr bwMode="auto">
          <a:xfrm>
            <a:off x="7859716" y="2132013"/>
            <a:ext cx="319087"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402" name="Text Box 43"/>
          <p:cNvSpPr txBox="1">
            <a:spLocks noChangeArrowheads="1"/>
          </p:cNvSpPr>
          <p:nvPr/>
        </p:nvSpPr>
        <p:spPr bwMode="auto">
          <a:xfrm>
            <a:off x="8112128" y="1844678"/>
            <a:ext cx="1878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2050</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３</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12" name="Text Box 43"/>
          <p:cNvSpPr txBox="1">
            <a:spLocks noChangeArrowheads="1"/>
          </p:cNvSpPr>
          <p:nvPr/>
        </p:nvSpPr>
        <p:spPr bwMode="auto">
          <a:xfrm>
            <a:off x="1804989" y="3625853"/>
            <a:ext cx="6054727" cy="24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① 社会保障関係費</a:t>
            </a: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　</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年金・医療費等</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が増加</a:t>
            </a:r>
            <a:endParaRPr lang="en-US" altLang="ja-JP" sz="3200" b="1" dirty="0">
              <a:latin typeface="HG丸ｺﾞｼｯｸM-PRO" panose="020F0600000000000000" pitchFamily="50" charset="-128"/>
              <a:ea typeface="HG丸ｺﾞｼｯｸM-PRO" panose="020F0600000000000000" pitchFamily="50" charset="-128"/>
            </a:endParaRPr>
          </a:p>
          <a:p>
            <a:pPr>
              <a:lnSpc>
                <a:spcPts val="2800"/>
              </a:lnSpc>
              <a:spcBef>
                <a:spcPct val="0"/>
              </a:spcBef>
              <a:buNone/>
            </a:pP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② 少子化等による働き手の減少</a:t>
            </a: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　 に伴い税収が低下</a:t>
            </a:r>
          </a:p>
        </p:txBody>
      </p:sp>
      <p:sp>
        <p:nvSpPr>
          <p:cNvPr id="17" name="AutoShape 26"/>
          <p:cNvSpPr>
            <a:spLocks noChangeArrowheads="1"/>
          </p:cNvSpPr>
          <p:nvPr/>
        </p:nvSpPr>
        <p:spPr bwMode="auto">
          <a:xfrm>
            <a:off x="2044700" y="1176341"/>
            <a:ext cx="7795820" cy="530225"/>
          </a:xfrm>
          <a:prstGeom prst="roundRect">
            <a:avLst>
              <a:gd name="adj" fmla="val 16667"/>
            </a:avLst>
          </a:prstGeom>
          <a:solidFill>
            <a:srgbClr val="0070C0"/>
          </a:solidFill>
          <a:ln w="19050" algn="ctr">
            <a:solidFill>
              <a:srgbClr val="0070C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fontAlgn="auto">
              <a:spcBef>
                <a:spcPct val="40000"/>
              </a:spcBef>
              <a:spcAft>
                <a:spcPts val="0"/>
              </a:spcAft>
              <a:buClr>
                <a:srgbClr val="FFFFFF"/>
              </a:buClr>
              <a:buNone/>
              <a:defRPr/>
            </a:pPr>
            <a:endParaRPr lang="ja-JP" altLang="en-US" sz="2800" kern="0" dirty="0">
              <a:solidFill>
                <a:srgbClr val="000000"/>
              </a:solidFill>
              <a:latin typeface="Arial" panose="020B0604020202020204" pitchFamily="34" charset="0"/>
              <a:ea typeface="HGPｺﾞｼｯｸE" panose="020B0900000000000000" pitchFamily="50" charset="-128"/>
            </a:endParaRPr>
          </a:p>
        </p:txBody>
      </p:sp>
      <p:sp>
        <p:nvSpPr>
          <p:cNvPr id="59407" name="テキスト ボックス 6"/>
          <p:cNvSpPr txBox="1">
            <a:spLocks noChangeArrowheads="1"/>
          </p:cNvSpPr>
          <p:nvPr/>
        </p:nvSpPr>
        <p:spPr bwMode="auto">
          <a:xfrm>
            <a:off x="2185535" y="1297980"/>
            <a:ext cx="7510965" cy="350865"/>
          </a:xfrm>
          <a:prstGeom prst="rect">
            <a:avLst/>
          </a:prstGeom>
          <a:noFill/>
          <a:ln>
            <a:noFill/>
          </a:ln>
          <a:effectLst>
            <a:outerShdw dist="35921" dir="27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a:lnSpc>
                <a:spcPct val="70000"/>
              </a:lnSpc>
              <a:spcBef>
                <a:spcPct val="40000"/>
              </a:spcBef>
              <a:buClr>
                <a:srgbClr val="FFFFFF"/>
              </a:buClr>
              <a:buFont typeface="Wingdings" panose="05000000000000000000" pitchFamily="2" charset="2"/>
              <a:buNone/>
            </a:pPr>
            <a:r>
              <a:rPr lang="ja-JP" altLang="en-US" sz="2400" dirty="0">
                <a:solidFill>
                  <a:srgbClr val="FFFFFF"/>
                </a:solidFill>
                <a:latin typeface="HG丸ｺﾞｼｯｸM-PRO" panose="020F0600000000000000" pitchFamily="50" charset="-128"/>
                <a:ea typeface="HG丸ｺﾞｼｯｸM-PRO" panose="020F0600000000000000" pitchFamily="50" charset="-128"/>
              </a:rPr>
              <a:t>働き手（</a:t>
            </a:r>
            <a:r>
              <a:rPr lang="en-US" altLang="ja-JP" sz="2400" dirty="0">
                <a:solidFill>
                  <a:srgbClr val="FFFFFF"/>
                </a:solidFill>
                <a:latin typeface="HG丸ｺﾞｼｯｸM-PRO" panose="020F0600000000000000" pitchFamily="50" charset="-128"/>
                <a:ea typeface="HG丸ｺﾞｼｯｸM-PRO" panose="020F0600000000000000" pitchFamily="50" charset="-128"/>
              </a:rPr>
              <a:t>20 〜64</a:t>
            </a:r>
            <a:r>
              <a:rPr lang="ja-JP" altLang="en-US" sz="2400" dirty="0">
                <a:solidFill>
                  <a:srgbClr val="FFFFFF"/>
                </a:solidFill>
                <a:latin typeface="HG丸ｺﾞｼｯｸM-PRO" panose="020F0600000000000000" pitchFamily="50" charset="-128"/>
                <a:ea typeface="HG丸ｺﾞｼｯｸM-PRO" panose="020F0600000000000000" pitchFamily="50" charset="-128"/>
              </a:rPr>
              <a:t>歳）と高齢者（</a:t>
            </a:r>
            <a:r>
              <a:rPr lang="en-US" altLang="ja-JP" sz="2400" dirty="0">
                <a:solidFill>
                  <a:srgbClr val="FFFFFF"/>
                </a:solidFill>
                <a:latin typeface="HG丸ｺﾞｼｯｸM-PRO" panose="020F0600000000000000" pitchFamily="50" charset="-128"/>
                <a:ea typeface="HG丸ｺﾞｼｯｸM-PRO" panose="020F0600000000000000" pitchFamily="50" charset="-128"/>
              </a:rPr>
              <a:t>65</a:t>
            </a:r>
            <a:r>
              <a:rPr lang="ja-JP" altLang="en-US" sz="2400" dirty="0">
                <a:solidFill>
                  <a:srgbClr val="FFFFFF"/>
                </a:solidFill>
                <a:latin typeface="HG丸ｺﾞｼｯｸM-PRO" panose="020F0600000000000000" pitchFamily="50" charset="-128"/>
                <a:ea typeface="HG丸ｺﾞｼｯｸM-PRO" panose="020F0600000000000000" pitchFamily="50" charset="-128"/>
              </a:rPr>
              <a:t>歳以上）の比率</a:t>
            </a:r>
          </a:p>
        </p:txBody>
      </p:sp>
      <p:sp>
        <p:nvSpPr>
          <p:cNvPr id="19" name="AutoShape 26"/>
          <p:cNvSpPr txBox="1">
            <a:spLocks noChangeArrowheads="1"/>
          </p:cNvSpPr>
          <p:nvPr/>
        </p:nvSpPr>
        <p:spPr bwMode="auto">
          <a:xfrm>
            <a:off x="1804988" y="2955926"/>
            <a:ext cx="2089150" cy="569117"/>
          </a:xfrm>
          <a:prstGeom prst="roundRect">
            <a:avLst>
              <a:gd name="adj" fmla="val 16667"/>
            </a:avLst>
          </a:prstGeom>
          <a:solidFill>
            <a:srgbClr val="FF0000"/>
          </a:solidFill>
          <a:ln w="19050" algn="ctr">
            <a:solidFill>
              <a:srgbClr val="FF0000"/>
            </a:solidFill>
            <a:round/>
            <a:headEnd/>
            <a:tailEnd/>
          </a:ln>
        </p:spPr>
        <p:txBody>
          <a:bodyPr wrap="none" anchor="ctr"/>
          <a:lstStyle>
            <a:lvl1pPr algn="l" rtl="0" eaLnBrk="1" latinLnBrk="0" hangingPunct="1">
              <a:spcBef>
                <a:spcPct val="20000"/>
              </a:spcBef>
              <a:buChar char="•"/>
              <a:defRPr kumimoji="1" sz="3200" b="0" kern="1200" cap="small" baseline="0">
                <a:solidFill>
                  <a:schemeClr val="tx1"/>
                </a:solidFill>
                <a:latin typeface="Times" panose="02020603050405020304" pitchFamily="18" charset="0"/>
                <a:ea typeface="Osaka" charset="-128"/>
                <a:cs typeface="+mj-cs"/>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buFontTx/>
              <a:buNone/>
              <a:defRPr/>
            </a:pPr>
            <a:r>
              <a:rPr lang="ja-JP" altLang="en-US" sz="3600" dirty="0">
                <a:solidFill>
                  <a:schemeClr val="bg1"/>
                </a:solidFill>
                <a:latin typeface="HGP創英角ｺﾞｼｯｸUB" pitchFamily="50" charset="-128"/>
                <a:ea typeface="HGP創英角ｺﾞｼｯｸUB" pitchFamily="50" charset="-128"/>
              </a:rPr>
              <a:t>問題点</a:t>
            </a:r>
          </a:p>
        </p:txBody>
      </p:sp>
      <p:pic>
        <p:nvPicPr>
          <p:cNvPr id="2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927351"/>
            <a:ext cx="2849562"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1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5" presetClass="entr" presetSubtype="1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2000"/>
                                        <p:tgtEl>
                                          <p:spTgt spid="12"/>
                                        </p:tgtEl>
                                      </p:cBhvr>
                                    </p:animEffect>
                                  </p:childTnLst>
                                </p:cTn>
                              </p:par>
                            </p:childTnLst>
                          </p:cTn>
                        </p:par>
                        <p:par>
                          <p:cTn id="11" fill="hold">
                            <p:stCondLst>
                              <p:cond delay="3000"/>
                            </p:stCondLst>
                            <p:childTnLst>
                              <p:par>
                                <p:cTn id="12" presetID="32" presetClass="emph" presetSubtype="0" repeatCount="5000" fill="hold" nodeType="afterEffect">
                                  <p:stCondLst>
                                    <p:cond delay="1500"/>
                                  </p:stCondLst>
                                  <p:childTnLst>
                                    <p:animRot by="120000">
                                      <p:cBhvr>
                                        <p:cTn id="13" dur="100" fill="hold">
                                          <p:stCondLst>
                                            <p:cond delay="0"/>
                                          </p:stCondLst>
                                        </p:cTn>
                                        <p:tgtEl>
                                          <p:spTgt spid="21"/>
                                        </p:tgtEl>
                                        <p:attrNameLst>
                                          <p:attrName>r</p:attrName>
                                        </p:attrNameLst>
                                      </p:cBhvr>
                                    </p:animRot>
                                    <p:animRot by="-240000">
                                      <p:cBhvr>
                                        <p:cTn id="14" dur="200" fill="hold">
                                          <p:stCondLst>
                                            <p:cond delay="200"/>
                                          </p:stCondLst>
                                        </p:cTn>
                                        <p:tgtEl>
                                          <p:spTgt spid="21"/>
                                        </p:tgtEl>
                                        <p:attrNameLst>
                                          <p:attrName>r</p:attrName>
                                        </p:attrNameLst>
                                      </p:cBhvr>
                                    </p:animRot>
                                    <p:animRot by="240000">
                                      <p:cBhvr>
                                        <p:cTn id="15" dur="200" fill="hold">
                                          <p:stCondLst>
                                            <p:cond delay="400"/>
                                          </p:stCondLst>
                                        </p:cTn>
                                        <p:tgtEl>
                                          <p:spTgt spid="21"/>
                                        </p:tgtEl>
                                        <p:attrNameLst>
                                          <p:attrName>r</p:attrName>
                                        </p:attrNameLst>
                                      </p:cBhvr>
                                    </p:animRot>
                                    <p:animRot by="-240000">
                                      <p:cBhvr>
                                        <p:cTn id="16" dur="200" fill="hold">
                                          <p:stCondLst>
                                            <p:cond delay="600"/>
                                          </p:stCondLst>
                                        </p:cTn>
                                        <p:tgtEl>
                                          <p:spTgt spid="21"/>
                                        </p:tgtEl>
                                        <p:attrNameLst>
                                          <p:attrName>r</p:attrName>
                                        </p:attrNameLst>
                                      </p:cBhvr>
                                    </p:animRot>
                                    <p:animRot by="120000">
                                      <p:cBhvr>
                                        <p:cTn id="17"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AAD644A5-5CCB-4E46-90B8-D3E165953339}"/>
              </a:ext>
            </a:extLst>
          </p:cNvPr>
          <p:cNvGrpSpPr/>
          <p:nvPr/>
        </p:nvGrpSpPr>
        <p:grpSpPr>
          <a:xfrm>
            <a:off x="7320171" y="2793845"/>
            <a:ext cx="3817082" cy="3561172"/>
            <a:chOff x="7092580" y="2736905"/>
            <a:chExt cx="3400521" cy="3227568"/>
          </a:xfrm>
        </p:grpSpPr>
        <p:sp>
          <p:nvSpPr>
            <p:cNvPr id="23" name="正方形/長方形 22">
              <a:extLst>
                <a:ext uri="{FF2B5EF4-FFF2-40B4-BE49-F238E27FC236}">
                  <a16:creationId xmlns:a16="http://schemas.microsoft.com/office/drawing/2014/main" id="{6B4B10DE-2DE3-4588-9A33-5A21E4E06FB0}"/>
                </a:ext>
              </a:extLst>
            </p:cNvPr>
            <p:cNvSpPr/>
            <p:nvPr/>
          </p:nvSpPr>
          <p:spPr bwMode="auto">
            <a:xfrm>
              <a:off x="7114207" y="4178964"/>
              <a:ext cx="1250416" cy="1735281"/>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pPr>
              <a:r>
                <a:rPr lang="ja-JP" altLang="en-US" sz="1400" b="1" dirty="0">
                  <a:latin typeface="+mn-ea"/>
                  <a:ea typeface="+mn-ea"/>
                </a:rPr>
                <a:t>地方交付税</a:t>
              </a:r>
              <a:endParaRPr lang="en-US" altLang="ja-JP" sz="1400" b="1" dirty="0">
                <a:latin typeface="+mn-ea"/>
                <a:ea typeface="+mn-ea"/>
              </a:endParaRPr>
            </a:p>
            <a:p>
              <a:pPr defTabSz="914400">
                <a:lnSpc>
                  <a:spcPts val="1880"/>
                </a:lnSpc>
              </a:pPr>
              <a:r>
                <a:rPr lang="ja-JP" altLang="en-US" sz="1400" b="1" dirty="0">
                  <a:latin typeface="+mn-ea"/>
                  <a:ea typeface="+mn-ea"/>
                </a:rPr>
                <a:t>　</a:t>
              </a:r>
              <a:endParaRPr lang="en-US" altLang="ja-JP" sz="1400" b="1" dirty="0">
                <a:latin typeface="+mn-ea"/>
                <a:ea typeface="+mn-ea"/>
              </a:endParaRPr>
            </a:p>
            <a:p>
              <a:pPr defTabSz="914400">
                <a:lnSpc>
                  <a:spcPts val="1880"/>
                </a:lnSpc>
              </a:pPr>
              <a:r>
                <a:rPr lang="ja-JP" altLang="en-US" sz="1400" b="1" dirty="0">
                  <a:latin typeface="+mn-ea"/>
                  <a:ea typeface="+mn-ea"/>
                </a:rPr>
                <a:t>国庫支出金</a:t>
              </a:r>
              <a:endParaRPr lang="en-US" altLang="ja-JP" sz="1100" b="1" dirty="0">
                <a:latin typeface="+mn-ea"/>
                <a:ea typeface="+mn-ea"/>
              </a:endParaRPr>
            </a:p>
            <a:p>
              <a:pPr>
                <a:lnSpc>
                  <a:spcPts val="1880"/>
                </a:lnSpc>
              </a:pPr>
              <a:r>
                <a:rPr lang="ja-JP" altLang="en-US" sz="1400" b="1" dirty="0">
                  <a:latin typeface="+mn-ea"/>
                  <a:ea typeface="+mn-ea"/>
                </a:rPr>
                <a:t>県    債</a:t>
              </a:r>
              <a:endParaRPr lang="en-US" altLang="ja-JP" sz="1100" b="1" dirty="0">
                <a:latin typeface="+mn-ea"/>
                <a:ea typeface="+mn-ea"/>
              </a:endParaRPr>
            </a:p>
            <a:p>
              <a:pPr>
                <a:lnSpc>
                  <a:spcPts val="1880"/>
                </a:lnSpc>
              </a:pPr>
              <a:endParaRPr lang="en-US" altLang="ja-JP" sz="1400" b="1" dirty="0">
                <a:latin typeface="+mn-ea"/>
                <a:ea typeface="+mn-ea"/>
              </a:endParaRPr>
            </a:p>
            <a:p>
              <a:pPr>
                <a:lnSpc>
                  <a:spcPts val="1880"/>
                </a:lnSpc>
              </a:pPr>
              <a:r>
                <a:rPr lang="ja-JP" altLang="en-US" sz="1400" b="1" dirty="0">
                  <a:latin typeface="+mn-ea"/>
                  <a:ea typeface="+mn-ea"/>
                </a:rPr>
                <a:t>地方譲与税等</a:t>
              </a:r>
              <a:endParaRPr lang="ja-JP" altLang="en-US" sz="1100" b="1" dirty="0">
                <a:latin typeface="+mn-ea"/>
                <a:ea typeface="+mn-ea"/>
              </a:endParaRPr>
            </a:p>
          </p:txBody>
        </p:sp>
        <p:sp>
          <p:nvSpPr>
            <p:cNvPr id="25" name="正方形/長方形 24">
              <a:extLst>
                <a:ext uri="{FF2B5EF4-FFF2-40B4-BE49-F238E27FC236}">
                  <a16:creationId xmlns:a16="http://schemas.microsoft.com/office/drawing/2014/main" id="{E148BBED-2D25-4C62-B053-B45CB3F2B30E}"/>
                </a:ext>
              </a:extLst>
            </p:cNvPr>
            <p:cNvSpPr/>
            <p:nvPr/>
          </p:nvSpPr>
          <p:spPr bwMode="auto">
            <a:xfrm>
              <a:off x="8372382" y="4175002"/>
              <a:ext cx="2120719" cy="171343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buSzPct val="120000"/>
              </a:pPr>
              <a:r>
                <a:rPr lang="ja-JP" altLang="en-US" sz="1200" b="1" dirty="0">
                  <a:latin typeface="+mn-ea"/>
                  <a:ea typeface="+mn-ea"/>
                </a:rPr>
                <a:t>国税の一部が国から地方団体に交付されるもの</a:t>
              </a:r>
              <a:endParaRPr lang="en-US" altLang="ja-JP" sz="1200" b="1" dirty="0">
                <a:latin typeface="+mn-ea"/>
                <a:ea typeface="+mn-ea"/>
              </a:endParaRPr>
            </a:p>
            <a:p>
              <a:pPr>
                <a:lnSpc>
                  <a:spcPts val="1880"/>
                </a:lnSpc>
                <a:buSzPct val="120000"/>
              </a:pPr>
              <a:r>
                <a:rPr lang="ja-JP" altLang="en-US" sz="1200" b="1" dirty="0">
                  <a:latin typeface="+mn-ea"/>
                  <a:ea typeface="+mn-ea"/>
                </a:rPr>
                <a:t>国から交付される補助金等</a:t>
              </a:r>
              <a:endParaRPr lang="en-US" altLang="ja-JP" sz="1200" b="1" dirty="0">
                <a:latin typeface="+mn-ea"/>
                <a:ea typeface="+mn-ea"/>
              </a:endParaRPr>
            </a:p>
            <a:p>
              <a:pPr>
                <a:lnSpc>
                  <a:spcPts val="1880"/>
                </a:lnSpc>
                <a:buSzPct val="120000"/>
              </a:pPr>
              <a:r>
                <a:rPr lang="ja-JP" altLang="en-US" sz="1200" b="1" dirty="0">
                  <a:latin typeface="+mn-ea"/>
                  <a:ea typeface="+mn-ea"/>
                </a:rPr>
                <a:t>県が国や金融機関などから長期にわたって借り入れた借金</a:t>
              </a:r>
              <a:endParaRPr lang="en-US" altLang="ja-JP" sz="1200" b="1" dirty="0">
                <a:latin typeface="+mn-ea"/>
                <a:ea typeface="+mn-ea"/>
              </a:endParaRPr>
            </a:p>
            <a:p>
              <a:pPr>
                <a:lnSpc>
                  <a:spcPts val="1880"/>
                </a:lnSpc>
                <a:buSzPct val="120000"/>
              </a:pPr>
              <a:r>
                <a:rPr lang="ja-JP" altLang="en-US" sz="1200" b="1" dirty="0">
                  <a:latin typeface="+mn-ea"/>
                  <a:ea typeface="+mn-ea"/>
                </a:rPr>
                <a:t>一部の税金について国から地方公共団体に譲与されるもの</a:t>
              </a:r>
              <a:endParaRPr lang="en-US" altLang="ja-JP" sz="1200" b="1" dirty="0">
                <a:latin typeface="+mn-ea"/>
                <a:ea typeface="+mn-ea"/>
              </a:endParaRPr>
            </a:p>
          </p:txBody>
        </p:sp>
        <p:grpSp>
          <p:nvGrpSpPr>
            <p:cNvPr id="30" name="グループ化 29">
              <a:extLst>
                <a:ext uri="{FF2B5EF4-FFF2-40B4-BE49-F238E27FC236}">
                  <a16:creationId xmlns:a16="http://schemas.microsoft.com/office/drawing/2014/main" id="{A204ECC7-B1AC-4FF7-91FC-62B5B9164AB4}"/>
                </a:ext>
              </a:extLst>
            </p:cNvPr>
            <p:cNvGrpSpPr/>
            <p:nvPr/>
          </p:nvGrpSpPr>
          <p:grpSpPr>
            <a:xfrm>
              <a:off x="7092580" y="2736905"/>
              <a:ext cx="3356577" cy="3227568"/>
              <a:chOff x="7092580" y="2736905"/>
              <a:chExt cx="3356577" cy="3227568"/>
            </a:xfrm>
          </p:grpSpPr>
          <p:sp>
            <p:nvSpPr>
              <p:cNvPr id="39" name="角丸四角形 81">
                <a:extLst>
                  <a:ext uri="{FF2B5EF4-FFF2-40B4-BE49-F238E27FC236}">
                    <a16:creationId xmlns:a16="http://schemas.microsoft.com/office/drawing/2014/main" id="{1ECBC761-01F2-43A2-A8DE-690BBB653B5A}"/>
                  </a:ext>
                </a:extLst>
              </p:cNvPr>
              <p:cNvSpPr/>
              <p:nvPr/>
            </p:nvSpPr>
            <p:spPr bwMode="auto">
              <a:xfrm>
                <a:off x="7092580" y="2736905"/>
                <a:ext cx="3351669" cy="969521"/>
              </a:xfrm>
              <a:prstGeom prst="roundRect">
                <a:avLst>
                  <a:gd name="adj" fmla="val 2836"/>
                </a:avLst>
              </a:prstGeom>
              <a:noFill/>
              <a:ln w="19050" cap="flat" cmpd="sng" algn="ctr">
                <a:solidFill>
                  <a:srgbClr val="F76804"/>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algn="ctr" defTabSz="914400"/>
                <a:r>
                  <a:rPr lang="ja-JP" altLang="en-US" sz="1600" b="1" dirty="0">
                    <a:solidFill>
                      <a:srgbClr val="F76804"/>
                    </a:solidFill>
                    <a:latin typeface="+mn-ea"/>
                    <a:ea typeface="+mn-ea"/>
                  </a:rPr>
                  <a:t>自主財源</a:t>
                </a:r>
              </a:p>
            </p:txBody>
          </p:sp>
          <p:sp>
            <p:nvSpPr>
              <p:cNvPr id="40" name="角丸四角形 89">
                <a:extLst>
                  <a:ext uri="{FF2B5EF4-FFF2-40B4-BE49-F238E27FC236}">
                    <a16:creationId xmlns:a16="http://schemas.microsoft.com/office/drawing/2014/main" id="{C5594003-34E0-442C-B42F-62585E13DF2E}"/>
                  </a:ext>
                </a:extLst>
              </p:cNvPr>
              <p:cNvSpPr/>
              <p:nvPr/>
            </p:nvSpPr>
            <p:spPr bwMode="auto">
              <a:xfrm>
                <a:off x="7097488" y="3802778"/>
                <a:ext cx="3351669" cy="2161695"/>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algn="ctr" defTabSz="914400"/>
                <a:r>
                  <a:rPr lang="ja-JP" altLang="en-US" sz="1600" b="1" dirty="0">
                    <a:solidFill>
                      <a:schemeClr val="accent1"/>
                    </a:solidFill>
                    <a:latin typeface="+mn-ea"/>
                    <a:ea typeface="+mn-ea"/>
                  </a:rPr>
                  <a:t>依存財源</a:t>
                </a:r>
              </a:p>
            </p:txBody>
          </p:sp>
        </p:grpSp>
        <p:grpSp>
          <p:nvGrpSpPr>
            <p:cNvPr id="32" name="グループ化 31">
              <a:extLst>
                <a:ext uri="{FF2B5EF4-FFF2-40B4-BE49-F238E27FC236}">
                  <a16:creationId xmlns:a16="http://schemas.microsoft.com/office/drawing/2014/main" id="{A21AF364-F789-43CD-B040-B0C9D721C746}"/>
                </a:ext>
              </a:extLst>
            </p:cNvPr>
            <p:cNvGrpSpPr/>
            <p:nvPr/>
          </p:nvGrpSpPr>
          <p:grpSpPr>
            <a:xfrm>
              <a:off x="7154382" y="3085145"/>
              <a:ext cx="3128380" cy="614256"/>
              <a:chOff x="5630382" y="3401125"/>
              <a:chExt cx="3128380" cy="614256"/>
            </a:xfrm>
          </p:grpSpPr>
          <p:sp>
            <p:nvSpPr>
              <p:cNvPr id="36" name="正方形/長方形 35">
                <a:extLst>
                  <a:ext uri="{FF2B5EF4-FFF2-40B4-BE49-F238E27FC236}">
                    <a16:creationId xmlns:a16="http://schemas.microsoft.com/office/drawing/2014/main" id="{53B282DB-5DA7-440F-92A9-FD332DC05E86}"/>
                  </a:ext>
                </a:extLst>
              </p:cNvPr>
              <p:cNvSpPr/>
              <p:nvPr/>
            </p:nvSpPr>
            <p:spPr bwMode="auto">
              <a:xfrm>
                <a:off x="5630382" y="3401125"/>
                <a:ext cx="1002808" cy="524992"/>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pPr>
                <a:r>
                  <a:rPr lang="ja-JP" altLang="en-US" sz="1400" b="1" dirty="0">
                    <a:latin typeface="+mn-ea"/>
                    <a:ea typeface="+mn-ea"/>
                  </a:rPr>
                  <a:t>県税</a:t>
                </a:r>
                <a:endParaRPr lang="en-US" altLang="ja-JP" sz="1100" b="1" dirty="0">
                  <a:latin typeface="+mn-ea"/>
                  <a:ea typeface="+mn-ea"/>
                </a:endParaRPr>
              </a:p>
              <a:p>
                <a:pPr defTabSz="914400">
                  <a:lnSpc>
                    <a:spcPts val="1880"/>
                  </a:lnSpc>
                </a:pPr>
                <a:r>
                  <a:rPr lang="ja-JP" altLang="en-US" sz="1400" b="1" dirty="0">
                    <a:latin typeface="+mn-ea"/>
                    <a:ea typeface="+mn-ea"/>
                  </a:rPr>
                  <a:t>諸収入</a:t>
                </a:r>
              </a:p>
            </p:txBody>
          </p:sp>
          <p:sp>
            <p:nvSpPr>
              <p:cNvPr id="37" name="正方形/長方形 36">
                <a:extLst>
                  <a:ext uri="{FF2B5EF4-FFF2-40B4-BE49-F238E27FC236}">
                    <a16:creationId xmlns:a16="http://schemas.microsoft.com/office/drawing/2014/main" id="{81D2E550-BA8A-4D94-A468-EE431A05783C}"/>
                  </a:ext>
                </a:extLst>
              </p:cNvPr>
              <p:cNvSpPr/>
              <p:nvPr/>
            </p:nvSpPr>
            <p:spPr bwMode="auto">
              <a:xfrm>
                <a:off x="6848381" y="3401125"/>
                <a:ext cx="1910381"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1880"/>
                  </a:lnSpc>
                  <a:buSzPct val="120000"/>
                </a:pPr>
                <a:r>
                  <a:rPr lang="ja-JP" altLang="en-US" sz="1200" b="1" dirty="0">
                    <a:latin typeface="+mn-ea"/>
                    <a:ea typeface="+mn-ea"/>
                  </a:rPr>
                  <a:t>県に納める税金</a:t>
                </a:r>
                <a:endParaRPr lang="en-US" altLang="ja-JP" sz="1200" b="1" dirty="0">
                  <a:latin typeface="+mn-ea"/>
                  <a:ea typeface="+mn-ea"/>
                </a:endParaRPr>
              </a:p>
              <a:p>
                <a:pPr>
                  <a:lnSpc>
                    <a:spcPts val="1880"/>
                  </a:lnSpc>
                  <a:buSzPct val="120000"/>
                </a:pPr>
                <a:r>
                  <a:rPr lang="ja-JP" altLang="en-US" sz="1200" b="1" dirty="0">
                    <a:latin typeface="+mn-ea"/>
                    <a:ea typeface="+mn-ea"/>
                  </a:rPr>
                  <a:t>延滞金、加算金、過料など</a:t>
                </a:r>
                <a:endParaRPr lang="en-US" altLang="ja-JP" sz="1200" b="1" dirty="0">
                  <a:latin typeface="+mn-ea"/>
                  <a:ea typeface="+mn-ea"/>
                </a:endParaRPr>
              </a:p>
            </p:txBody>
          </p:sp>
          <p:sp>
            <p:nvSpPr>
              <p:cNvPr id="38" name="正方形/長方形 37">
                <a:extLst>
                  <a:ext uri="{FF2B5EF4-FFF2-40B4-BE49-F238E27FC236}">
                    <a16:creationId xmlns:a16="http://schemas.microsoft.com/office/drawing/2014/main" id="{EFE1A4E9-ABC4-404F-8F0A-680763EFF3F6}"/>
                  </a:ext>
                </a:extLst>
              </p:cNvPr>
              <p:cNvSpPr/>
              <p:nvPr/>
            </p:nvSpPr>
            <p:spPr bwMode="auto">
              <a:xfrm>
                <a:off x="6726639" y="3401125"/>
                <a:ext cx="191430"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1880"/>
                  </a:lnSpc>
                  <a:buSzPct val="120000"/>
                </a:pPr>
                <a:r>
                  <a:rPr lang="en-US" altLang="ja-JP" sz="1100" b="1" dirty="0">
                    <a:latin typeface="+mn-ea"/>
                    <a:ea typeface="+mn-ea"/>
                  </a:rPr>
                  <a:t>:</a:t>
                </a:r>
              </a:p>
              <a:p>
                <a:pPr>
                  <a:lnSpc>
                    <a:spcPts val="1880"/>
                  </a:lnSpc>
                  <a:buSzPct val="120000"/>
                </a:pPr>
                <a:r>
                  <a:rPr lang="en-US" altLang="ja-JP" sz="1100" b="1" dirty="0">
                    <a:latin typeface="+mn-ea"/>
                    <a:ea typeface="+mn-ea"/>
                  </a:rPr>
                  <a:t>:</a:t>
                </a:r>
              </a:p>
            </p:txBody>
          </p:sp>
        </p:grpSp>
      </p:grpSp>
      <p:grpSp>
        <p:nvGrpSpPr>
          <p:cNvPr id="18" name="グループ化 17">
            <a:extLst>
              <a:ext uri="{FF2B5EF4-FFF2-40B4-BE49-F238E27FC236}">
                <a16:creationId xmlns:a16="http://schemas.microsoft.com/office/drawing/2014/main" id="{F8759403-F421-4404-AEA1-16054EC3D47B}"/>
              </a:ext>
            </a:extLst>
          </p:cNvPr>
          <p:cNvGrpSpPr/>
          <p:nvPr/>
        </p:nvGrpSpPr>
        <p:grpSpPr>
          <a:xfrm>
            <a:off x="1403006" y="1483442"/>
            <a:ext cx="5716727" cy="407622"/>
            <a:chOff x="1872133" y="1591086"/>
            <a:chExt cx="5312666" cy="360000"/>
          </a:xfrm>
        </p:grpSpPr>
        <p:sp>
          <p:nvSpPr>
            <p:cNvPr id="19" name="Rectangle 8">
              <a:extLst>
                <a:ext uri="{FF2B5EF4-FFF2-40B4-BE49-F238E27FC236}">
                  <a16:creationId xmlns:a16="http://schemas.microsoft.com/office/drawing/2014/main" id="{013D5D65-BD80-4065-923C-64917112D5FE}"/>
                </a:ext>
              </a:extLst>
            </p:cNvPr>
            <p:cNvSpPr>
              <a:spLocks noChangeArrowheads="1"/>
            </p:cNvSpPr>
            <p:nvPr/>
          </p:nvSpPr>
          <p:spPr bwMode="auto">
            <a:xfrm>
              <a:off x="2956915" y="1591086"/>
              <a:ext cx="4227884"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dirty="0">
                  <a:solidFill>
                    <a:srgbClr val="000000"/>
                  </a:solidFill>
                  <a:latin typeface="+mn-ea"/>
                  <a:ea typeface="+mn-ea"/>
                  <a:cs typeface="メイリオ" panose="020B0604030504040204" pitchFamily="50" charset="-128"/>
                </a:rPr>
                <a:t>和歌山県の歳入の内訳（令和８年度当初予算額）</a:t>
              </a:r>
            </a:p>
          </p:txBody>
        </p:sp>
        <p:sp>
          <p:nvSpPr>
            <p:cNvPr id="21" name="正方形/長方形 20">
              <a:extLst>
                <a:ext uri="{FF2B5EF4-FFF2-40B4-BE49-F238E27FC236}">
                  <a16:creationId xmlns:a16="http://schemas.microsoft.com/office/drawing/2014/main" id="{1D969162-35F5-4074-B524-E3D911B7A7E9}"/>
                </a:ext>
              </a:extLst>
            </p:cNvPr>
            <p:cNvSpPr/>
            <p:nvPr/>
          </p:nvSpPr>
          <p:spPr bwMode="auto">
            <a:xfrm>
              <a:off x="1872133" y="1591086"/>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600" b="1" dirty="0">
                  <a:solidFill>
                    <a:schemeClr val="bg1"/>
                  </a:solidFill>
                  <a:latin typeface="+mn-ea"/>
                  <a:ea typeface="+mn-ea"/>
                </a:rPr>
                <a:t>歳　入</a:t>
              </a:r>
            </a:p>
          </p:txBody>
        </p:sp>
      </p:grpSp>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1040156" y="553628"/>
            <a:ext cx="10312428" cy="813618"/>
          </a:xfrm>
          <a:prstGeom prst="roundRect">
            <a:avLst>
              <a:gd name="adj" fmla="val 0"/>
            </a:avLst>
          </a:prstGeom>
          <a:solidFill>
            <a:srgbClr val="93CDDD"/>
          </a:solidFill>
          <a:ln>
            <a:noFill/>
          </a:ln>
          <a:effectLst/>
        </p:spPr>
        <p:txBody>
          <a:bodyPr wrap="none" anchor="ctr"/>
          <a:lstStyle/>
          <a:p>
            <a:pPr defTabSz="838413" eaLnBrk="1" hangingPunct="1">
              <a:spcBef>
                <a:spcPct val="20000"/>
              </a:spcBef>
              <a:defRPr/>
            </a:pPr>
            <a:r>
              <a:rPr lang="ja-JP" altLang="en-US" sz="2400" b="1" dirty="0">
                <a:solidFill>
                  <a:prstClr val="black"/>
                </a:solidFill>
                <a:latin typeface="+mn-ea"/>
                <a:ea typeface="+mn-ea"/>
              </a:rPr>
              <a:t>和歌山県の歳入も、国の歳入と同じく租税が地方の財政を支えています。</a:t>
            </a:r>
          </a:p>
        </p:txBody>
      </p:sp>
      <p:pic>
        <p:nvPicPr>
          <p:cNvPr id="27" name="図 26">
            <a:extLst>
              <a:ext uri="{FF2B5EF4-FFF2-40B4-BE49-F238E27FC236}">
                <a16:creationId xmlns:a16="http://schemas.microsoft.com/office/drawing/2014/main" id="{F9D64AC2-C674-4323-8B65-DCE08F3F822A}"/>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9723675" y="1104425"/>
            <a:ext cx="1077116" cy="1614104"/>
          </a:xfrm>
          <a:prstGeom prst="rect">
            <a:avLst/>
          </a:prstGeom>
        </p:spPr>
      </p:pic>
      <p:sp>
        <p:nvSpPr>
          <p:cNvPr id="28" name="四角形: 角を丸くする 27">
            <a:extLst>
              <a:ext uri="{FF2B5EF4-FFF2-40B4-BE49-F238E27FC236}">
                <a16:creationId xmlns:a16="http://schemas.microsoft.com/office/drawing/2014/main" id="{E2AE4A54-C75B-4848-9A74-494AF3E49D84}"/>
              </a:ext>
            </a:extLst>
          </p:cNvPr>
          <p:cNvSpPr/>
          <p:nvPr/>
        </p:nvSpPr>
        <p:spPr bwMode="auto">
          <a:xfrm>
            <a:off x="10800791" y="2207973"/>
            <a:ext cx="1077116" cy="554787"/>
          </a:xfrm>
          <a:prstGeom prst="round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ja-JP" altLang="en-US" sz="900" dirty="0">
                <a:latin typeface="HGPｺﾞｼｯｸM" panose="020B0600000000000000" pitchFamily="50" charset="-128"/>
                <a:ea typeface="HGPｺﾞｼｯｸM" panose="020B0600000000000000" pitchFamily="50" charset="-128"/>
              </a:rPr>
              <a:t>和歌山県ＰＲ</a:t>
            </a:r>
            <a:endParaRPr lang="en-US" altLang="ja-JP" sz="900" dirty="0">
              <a:latin typeface="HGPｺﾞｼｯｸM" panose="020B0600000000000000" pitchFamily="50" charset="-128"/>
              <a:ea typeface="HGPｺﾞｼｯｸM" panose="020B0600000000000000" pitchFamily="50" charset="-128"/>
            </a:endParaRPr>
          </a:p>
          <a:p>
            <a:pPr eaLnBrk="1" hangingPunct="1"/>
            <a:r>
              <a:rPr lang="ja-JP" altLang="en-US" sz="900" dirty="0">
                <a:latin typeface="HGPｺﾞｼｯｸM" panose="020B0600000000000000" pitchFamily="50" charset="-128"/>
                <a:ea typeface="HGPｺﾞｼｯｸM" panose="020B0600000000000000" pitchFamily="50" charset="-128"/>
              </a:rPr>
              <a:t>キャラクター</a:t>
            </a:r>
            <a:endParaRPr lang="en-US" altLang="ja-JP" sz="900" dirty="0">
              <a:latin typeface="HGPｺﾞｼｯｸM" panose="020B0600000000000000" pitchFamily="50" charset="-128"/>
              <a:ea typeface="HGPｺﾞｼｯｸM" panose="020B0600000000000000" pitchFamily="50" charset="-128"/>
            </a:endParaRPr>
          </a:p>
          <a:p>
            <a:pPr eaLnBrk="1" hangingPunct="1"/>
            <a:r>
              <a:rPr lang="ja-JP" altLang="en-US" sz="900" dirty="0">
                <a:latin typeface="HGPｺﾞｼｯｸM" panose="020B0600000000000000" pitchFamily="50" charset="-128"/>
                <a:ea typeface="HGPｺﾞｼｯｸM" panose="020B0600000000000000" pitchFamily="50" charset="-128"/>
              </a:rPr>
              <a:t>「きいちゃん」</a:t>
            </a:r>
          </a:p>
        </p:txBody>
      </p:sp>
      <p:graphicFrame>
        <p:nvGraphicFramePr>
          <p:cNvPr id="24" name="グラフ 23">
            <a:extLst>
              <a:ext uri="{FF2B5EF4-FFF2-40B4-BE49-F238E27FC236}">
                <a16:creationId xmlns:a16="http://schemas.microsoft.com/office/drawing/2014/main" id="{F9ABC990-C286-4153-BC2F-CC6AC9237F9D}"/>
              </a:ext>
            </a:extLst>
          </p:cNvPr>
          <p:cNvGraphicFramePr/>
          <p:nvPr/>
        </p:nvGraphicFramePr>
        <p:xfrm>
          <a:off x="620336" y="1907324"/>
          <a:ext cx="6445060" cy="50475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グラフ 25">
            <a:extLst>
              <a:ext uri="{FF2B5EF4-FFF2-40B4-BE49-F238E27FC236}">
                <a16:creationId xmlns:a16="http://schemas.microsoft.com/office/drawing/2014/main" id="{2935D332-49C3-4D7D-AAD9-925DCAD46C75}"/>
              </a:ext>
            </a:extLst>
          </p:cNvPr>
          <p:cNvGraphicFramePr/>
          <p:nvPr/>
        </p:nvGraphicFramePr>
        <p:xfrm>
          <a:off x="2445944" y="2887092"/>
          <a:ext cx="3207692" cy="2735758"/>
        </p:xfrm>
        <a:graphic>
          <a:graphicData uri="http://schemas.openxmlformats.org/drawingml/2006/chart">
            <c:chart xmlns:c="http://schemas.openxmlformats.org/drawingml/2006/chart" xmlns:r="http://schemas.openxmlformats.org/officeDocument/2006/relationships" r:id="rId6"/>
          </a:graphicData>
        </a:graphic>
      </p:graphicFrame>
      <p:sp>
        <p:nvSpPr>
          <p:cNvPr id="29" name="楕円 1">
            <a:extLst>
              <a:ext uri="{FF2B5EF4-FFF2-40B4-BE49-F238E27FC236}">
                <a16:creationId xmlns:a16="http://schemas.microsoft.com/office/drawing/2014/main" id="{DF318012-2836-45A5-96DB-2F92EBDFD302}"/>
              </a:ext>
            </a:extLst>
          </p:cNvPr>
          <p:cNvSpPr/>
          <p:nvPr/>
        </p:nvSpPr>
        <p:spPr bwMode="auto">
          <a:xfrm>
            <a:off x="3406916" y="3768918"/>
            <a:ext cx="1214112" cy="1164542"/>
          </a:xfrm>
          <a:prstGeom prst="ellipse">
            <a:avLst/>
          </a:prstGeom>
          <a:solidFill>
            <a:schemeClr val="bg1"/>
          </a:solidFill>
          <a:ln w="6350" cap="flat" cmpd="sng" algn="ctr">
            <a:noFill/>
            <a:prstDash val="solid"/>
            <a:round/>
            <a:headEnd type="none" w="med" len="med"/>
            <a:tailEnd type="none" w="med" len="med"/>
          </a:ln>
          <a:effectLst/>
        </p:spPr>
        <p:txBody>
          <a:bodyPr vert="horz" wrap="none" lIns="0" tIns="45720" rIns="0" bIns="45720" numCol="1" rtlCol="0" anchor="ctr" anchorCtr="0" compatLnSpc="1">
            <a:prstTxWarp prst="textNoShape">
              <a:avLst/>
            </a:prstTxWarp>
          </a:bodyPr>
          <a:lstStyle>
            <a:defPPr>
              <a:defRPr lang="ja-JP"/>
            </a:defPPr>
            <a:lvl1pPr marL="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indent="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indent="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indent="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indent="0" algn="l" defTabSz="914400" rtl="0" eaLnBrk="1" latinLnBrk="0" hangingPunct="1">
              <a:defRPr kumimoji="1" sz="2400" kern="1200">
                <a:solidFill>
                  <a:schemeClr val="tx1"/>
                </a:solidFill>
                <a:latin typeface="Times" panose="02020603050405020304" pitchFamily="18" charset="0"/>
                <a:ea typeface="Osaka" charset="-128"/>
                <a:cs typeface="+mn-cs"/>
              </a:defRPr>
            </a:lvl9pPr>
          </a:lstStyle>
          <a:p>
            <a:pPr algn="ctr" eaLnBrk="1" hangingPunct="1"/>
            <a:r>
              <a:rPr lang="ja-JP" altLang="en-US" sz="1600" dirty="0">
                <a:latin typeface="HGPｺﾞｼｯｸE" panose="020B0900000000000000" pitchFamily="50" charset="-128"/>
                <a:ea typeface="HGPｺﾞｼｯｸE" panose="020B0900000000000000" pitchFamily="50" charset="-128"/>
              </a:rPr>
              <a:t>歳　入</a:t>
            </a:r>
            <a:endParaRPr lang="en-US" altLang="ja-JP" sz="1600" dirty="0">
              <a:latin typeface="HGPｺﾞｼｯｸE" panose="020B0900000000000000" pitchFamily="50" charset="-128"/>
              <a:ea typeface="HGPｺﾞｼｯｸE" panose="020B0900000000000000" pitchFamily="50" charset="-128"/>
            </a:endParaRPr>
          </a:p>
          <a:p>
            <a:pPr algn="ctr" eaLnBrk="1" hangingPunct="1"/>
            <a:r>
              <a:rPr lang="en-US" altLang="ja-JP" sz="1600" dirty="0">
                <a:latin typeface="HGPｺﾞｼｯｸE" panose="020B0900000000000000" pitchFamily="50" charset="-128"/>
                <a:ea typeface="HGPｺﾞｼｯｸE" panose="020B0900000000000000" pitchFamily="50" charset="-128"/>
              </a:rPr>
              <a:t>6499</a:t>
            </a:r>
            <a:r>
              <a:rPr lang="ja-JP" altLang="en-US" sz="1600" dirty="0">
                <a:latin typeface="HGPｺﾞｼｯｸE" panose="020B0900000000000000" pitchFamily="50" charset="-128"/>
                <a:ea typeface="HGPｺﾞｼｯｸE" panose="020B0900000000000000" pitchFamily="50" charset="-128"/>
              </a:rPr>
              <a:t>億円</a:t>
            </a:r>
          </a:p>
        </p:txBody>
      </p:sp>
      <p:sp>
        <p:nvSpPr>
          <p:cNvPr id="31" name="テキスト ボックス 30">
            <a:extLst>
              <a:ext uri="{FF2B5EF4-FFF2-40B4-BE49-F238E27FC236}">
                <a16:creationId xmlns:a16="http://schemas.microsoft.com/office/drawing/2014/main" id="{9A11E332-D10C-48E7-9241-A3B4873719C2}"/>
              </a:ext>
            </a:extLst>
          </p:cNvPr>
          <p:cNvSpPr txBox="1"/>
          <p:nvPr/>
        </p:nvSpPr>
        <p:spPr>
          <a:xfrm>
            <a:off x="4273484" y="2597425"/>
            <a:ext cx="1127724" cy="922881"/>
          </a:xfrm>
          <a:prstGeom prst="rect">
            <a:avLst/>
          </a:prstGeom>
          <a:noFill/>
        </p:spPr>
        <p:txBody>
          <a:bodyPr wrap="square" rtlCol="0">
            <a:spAutoFit/>
          </a:bodyPr>
          <a:lstStyle/>
          <a:p>
            <a:pPr algn="ctr">
              <a:defRPr sz="1197" b="0" i="0" u="none" strike="noStrike" kern="1200" baseline="0">
                <a:solidFill>
                  <a:srgbClr val="FFFFFF"/>
                </a:solidFill>
                <a:latin typeface="+mn-lt"/>
                <a:ea typeface="+mn-ea"/>
                <a:cs typeface="+mn-cs"/>
              </a:defRPr>
            </a:pPr>
            <a:r>
              <a:rPr lang="ja-JP" altLang="en-US" sz="1400" dirty="0">
                <a:solidFill>
                  <a:schemeClr val="bg1"/>
                </a:solidFill>
                <a:latin typeface="HGPｺﾞｼｯｸE" panose="020B0900000000000000" pitchFamily="50" charset="-128"/>
                <a:ea typeface="HGPｺﾞｼｯｸE" panose="020B0900000000000000" pitchFamily="50" charset="-128"/>
              </a:rPr>
              <a:t>県税</a:t>
            </a:r>
          </a:p>
          <a:p>
            <a:pPr algn="ctr">
              <a:defRPr sz="1197" b="0" i="0" u="none" strike="noStrike" kern="1200" baseline="0">
                <a:solidFill>
                  <a:srgbClr val="FFFFFF"/>
                </a:solidFill>
                <a:latin typeface="+mn-lt"/>
                <a:ea typeface="+mn-ea"/>
                <a:cs typeface="+mn-cs"/>
              </a:defRPr>
            </a:pPr>
            <a:r>
              <a:rPr lang="en-US" altLang="ja-JP" sz="1400" dirty="0">
                <a:solidFill>
                  <a:schemeClr val="bg1"/>
                </a:solidFill>
                <a:latin typeface="HGPｺﾞｼｯｸE" panose="020B0900000000000000" pitchFamily="50" charset="-128"/>
                <a:ea typeface="HGPｺﾞｼｯｸE" panose="020B0900000000000000" pitchFamily="50" charset="-128"/>
              </a:rPr>
              <a:t>1006</a:t>
            </a:r>
            <a:r>
              <a:rPr lang="ja-JP" altLang="en-US" sz="1400"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FFFFFF"/>
                </a:solidFill>
                <a:latin typeface="+mn-lt"/>
                <a:ea typeface="+mn-ea"/>
                <a:cs typeface="+mn-cs"/>
              </a:defRPr>
            </a:pPr>
            <a:r>
              <a:rPr lang="ja-JP" altLang="en-US" sz="1400" dirty="0">
                <a:solidFill>
                  <a:schemeClr val="bg1"/>
                </a:solidFill>
                <a:latin typeface="HGPｺﾞｼｯｸE" panose="020B0900000000000000" pitchFamily="50" charset="-128"/>
                <a:ea typeface="HGPｺﾞｼｯｸE" panose="020B0900000000000000" pitchFamily="50" charset="-128"/>
              </a:rPr>
              <a:t>（</a:t>
            </a:r>
            <a:r>
              <a:rPr lang="en-US" altLang="ja-JP" sz="1400" dirty="0">
                <a:solidFill>
                  <a:schemeClr val="bg1"/>
                </a:solidFill>
                <a:latin typeface="HGPｺﾞｼｯｸE" panose="020B0900000000000000" pitchFamily="50" charset="-128"/>
                <a:ea typeface="HGPｺﾞｼｯｸE" panose="020B0900000000000000" pitchFamily="50" charset="-128"/>
              </a:rPr>
              <a:t>15.5</a:t>
            </a:r>
            <a:r>
              <a:rPr lang="ja-JP" altLang="en-US" sz="1400" dirty="0">
                <a:solidFill>
                  <a:schemeClr val="bg1"/>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36D34565-A627-42AA-BF72-702411B73A27}"/>
              </a:ext>
            </a:extLst>
          </p:cNvPr>
          <p:cNvSpPr txBox="1"/>
          <p:nvPr/>
        </p:nvSpPr>
        <p:spPr>
          <a:xfrm>
            <a:off x="4126852" y="3577216"/>
            <a:ext cx="1515517"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自主財源</a:t>
            </a: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2908</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endPar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44.</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8</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42" name="テキスト ボックス 41">
            <a:extLst>
              <a:ext uri="{FF2B5EF4-FFF2-40B4-BE49-F238E27FC236}">
                <a16:creationId xmlns:a16="http://schemas.microsoft.com/office/drawing/2014/main" id="{36E6D6DA-F765-4316-AA2E-C865D56E98CB}"/>
              </a:ext>
            </a:extLst>
          </p:cNvPr>
          <p:cNvSpPr txBox="1"/>
          <p:nvPr/>
        </p:nvSpPr>
        <p:spPr>
          <a:xfrm>
            <a:off x="5296363" y="3861583"/>
            <a:ext cx="894304" cy="92288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5D7E6A5-DF1F-43B7-B565-4D7803BEAE09}"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諸収入</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933</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14.4%</a:t>
            </a:r>
            <a:r>
              <a:rPr lang="zh-TW" altLang="en-US" sz="1400" dirty="0">
                <a:solidFill>
                  <a:schemeClr val="tx1">
                    <a:lumMod val="95000"/>
                    <a:lumOff val="5000"/>
                  </a:schemeClr>
                </a:solidFill>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sp>
        <p:nvSpPr>
          <p:cNvPr id="43" name="テキスト ボックス 42">
            <a:extLst>
              <a:ext uri="{FF2B5EF4-FFF2-40B4-BE49-F238E27FC236}">
                <a16:creationId xmlns:a16="http://schemas.microsoft.com/office/drawing/2014/main" id="{39529CB1-89C6-48F2-A618-19BB702EBBCB}"/>
              </a:ext>
            </a:extLst>
          </p:cNvPr>
          <p:cNvSpPr txBox="1"/>
          <p:nvPr/>
        </p:nvSpPr>
        <p:spPr>
          <a:xfrm>
            <a:off x="4982963" y="5128305"/>
            <a:ext cx="1782466" cy="707438"/>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D87D6D1F-9DEA-42A2-8F8D-FDE89C0549D1}"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地方消費税清算金</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560</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8.6%</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sp>
        <p:nvSpPr>
          <p:cNvPr id="44" name="テキスト ボックス 43">
            <a:extLst>
              <a:ext uri="{FF2B5EF4-FFF2-40B4-BE49-F238E27FC236}">
                <a16:creationId xmlns:a16="http://schemas.microsoft.com/office/drawing/2014/main" id="{FA092257-0C70-4547-9E78-CC9FC45A5FAD}"/>
              </a:ext>
            </a:extLst>
          </p:cNvPr>
          <p:cNvSpPr txBox="1"/>
          <p:nvPr/>
        </p:nvSpPr>
        <p:spPr>
          <a:xfrm>
            <a:off x="4506904" y="5745885"/>
            <a:ext cx="894304" cy="92288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3D6042A3-434F-49D6-93F8-92D1CBAC604A}"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繰入金等</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409</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6.3%</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sp>
        <p:nvSpPr>
          <p:cNvPr id="45" name="Rectangle 8">
            <a:extLst>
              <a:ext uri="{FF2B5EF4-FFF2-40B4-BE49-F238E27FC236}">
                <a16:creationId xmlns:a16="http://schemas.microsoft.com/office/drawing/2014/main" id="{DA5D919E-B908-4F7F-AD45-65AD4D8B77B2}"/>
              </a:ext>
            </a:extLst>
          </p:cNvPr>
          <p:cNvSpPr>
            <a:spLocks noChangeArrowheads="1"/>
          </p:cNvSpPr>
          <p:nvPr/>
        </p:nvSpPr>
        <p:spPr bwMode="auto">
          <a:xfrm>
            <a:off x="4539606" y="5594019"/>
            <a:ext cx="431777" cy="24172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None/>
            </a:pPr>
            <a:r>
              <a:rPr lang="ja-JP" altLang="en-US" sz="700" dirty="0">
                <a:solidFill>
                  <a:srgbClr val="000000"/>
                </a:solidFill>
                <a:latin typeface="+mn-ea"/>
                <a:ea typeface="+mn-ea"/>
                <a:cs typeface="メイリオ" panose="020B0604030504040204" pitchFamily="50" charset="-128"/>
              </a:rPr>
              <a:t>くりいれ</a:t>
            </a:r>
          </a:p>
        </p:txBody>
      </p:sp>
      <p:sp>
        <p:nvSpPr>
          <p:cNvPr id="46" name="テキスト ボックス 45">
            <a:extLst>
              <a:ext uri="{FF2B5EF4-FFF2-40B4-BE49-F238E27FC236}">
                <a16:creationId xmlns:a16="http://schemas.microsoft.com/office/drawing/2014/main" id="{55B96C28-8DDB-4B62-9DA0-D0535B59BA52}"/>
              </a:ext>
            </a:extLst>
          </p:cNvPr>
          <p:cNvSpPr txBox="1"/>
          <p:nvPr/>
        </p:nvSpPr>
        <p:spPr>
          <a:xfrm>
            <a:off x="2167016" y="5514797"/>
            <a:ext cx="1802857"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0EDE9594-F256-41CD-A495-A3A3DE91A52A}"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地方交付税交付金</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1</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969</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30.3%</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47" name="テキスト ボックス 46">
            <a:extLst>
              <a:ext uri="{FF2B5EF4-FFF2-40B4-BE49-F238E27FC236}">
                <a16:creationId xmlns:a16="http://schemas.microsoft.com/office/drawing/2014/main" id="{997D429E-F175-4600-8794-17936372C8C7}"/>
              </a:ext>
            </a:extLst>
          </p:cNvPr>
          <p:cNvSpPr txBox="1"/>
          <p:nvPr/>
        </p:nvSpPr>
        <p:spPr>
          <a:xfrm>
            <a:off x="2374405" y="4485495"/>
            <a:ext cx="1515517" cy="92288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bg1"/>
                </a:solidFill>
                <a:latin typeface="HGPｺﾞｼｯｸE" panose="020B0900000000000000" pitchFamily="50" charset="-128"/>
                <a:ea typeface="HGPｺﾞｼｯｸE" panose="020B0900000000000000" pitchFamily="50" charset="-128"/>
              </a:rPr>
              <a:t>依存財源</a:t>
            </a: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bg1"/>
                </a:solidFill>
                <a:latin typeface="HGPｺﾞｼｯｸE" panose="020B0900000000000000" pitchFamily="50" charset="-128"/>
                <a:ea typeface="HGPｺﾞｼｯｸE" panose="020B0900000000000000" pitchFamily="50" charset="-128"/>
              </a:rPr>
              <a:t>3590</a:t>
            </a:r>
            <a:r>
              <a:rPr lang="zh-TW" altLang="en-US" sz="1400" dirty="0">
                <a:solidFill>
                  <a:schemeClr val="bg1"/>
                </a:solidFill>
                <a:latin typeface="HGPｺﾞｼｯｸE" panose="020B0900000000000000" pitchFamily="50" charset="-128"/>
                <a:ea typeface="HGPｺﾞｼｯｸE" panose="020B0900000000000000" pitchFamily="50" charset="-128"/>
              </a:rPr>
              <a:t>億円</a:t>
            </a:r>
            <a:endParaRPr lang="en-US" altLang="zh-TW" sz="1400"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bg1"/>
                </a:solidFill>
                <a:latin typeface="HGPｺﾞｼｯｸE" panose="020B0900000000000000" pitchFamily="50" charset="-128"/>
                <a:ea typeface="HGPｺﾞｼｯｸE" panose="020B0900000000000000" pitchFamily="50" charset="-128"/>
              </a:rPr>
              <a:t>（</a:t>
            </a:r>
            <a:r>
              <a:rPr lang="en-US" altLang="zh-TW" sz="1400" dirty="0">
                <a:solidFill>
                  <a:schemeClr val="bg1"/>
                </a:solidFill>
                <a:latin typeface="HGPｺﾞｼｯｸE" panose="020B0900000000000000" pitchFamily="50" charset="-128"/>
                <a:ea typeface="HGPｺﾞｼｯｸE" panose="020B0900000000000000" pitchFamily="50" charset="-128"/>
              </a:rPr>
              <a:t>55.</a:t>
            </a:r>
            <a:r>
              <a:rPr lang="en-US" altLang="ja-JP" sz="1400" dirty="0">
                <a:solidFill>
                  <a:schemeClr val="bg1"/>
                </a:solidFill>
                <a:latin typeface="HGPｺﾞｼｯｸE" panose="020B0900000000000000" pitchFamily="50" charset="-128"/>
                <a:ea typeface="HGPｺﾞｼｯｸE" panose="020B0900000000000000" pitchFamily="50" charset="-128"/>
              </a:rPr>
              <a:t>2</a:t>
            </a:r>
            <a:r>
              <a:rPr lang="zh-TW" altLang="en-US" sz="1400" dirty="0">
                <a:solidFill>
                  <a:schemeClr val="bg1"/>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solidFill>
                <a:schemeClr val="bg1"/>
              </a:solidFill>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616057C-21F6-4DF0-9551-CACBDFD45BE6}"/>
              </a:ext>
            </a:extLst>
          </p:cNvPr>
          <p:cNvSpPr txBox="1"/>
          <p:nvPr/>
        </p:nvSpPr>
        <p:spPr>
          <a:xfrm>
            <a:off x="1742728" y="3398835"/>
            <a:ext cx="1221548"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9EB0D1A-06DB-49E6-9761-765C32C9A89C}" type="CELLRANGE">
              <a:rPr lang="zh-TW" altLang="en-US" sz="1400">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国庫支出金</a:t>
            </a:fld>
            <a:endParaRPr lang="zh-TW" altLang="en-US" sz="1400"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bg1"/>
                </a:solidFill>
                <a:latin typeface="HGPｺﾞｼｯｸE" panose="020B0900000000000000" pitchFamily="50" charset="-128"/>
                <a:ea typeface="HGPｺﾞｼｯｸE" panose="020B0900000000000000" pitchFamily="50" charset="-128"/>
              </a:rPr>
              <a:t>8</a:t>
            </a:r>
            <a:r>
              <a:rPr lang="en-US" altLang="ja-JP" sz="1400" dirty="0">
                <a:solidFill>
                  <a:schemeClr val="bg1"/>
                </a:solidFill>
                <a:latin typeface="HGPｺﾞｼｯｸE" panose="020B0900000000000000" pitchFamily="50" charset="-128"/>
                <a:ea typeface="HGPｺﾞｼｯｸE" panose="020B0900000000000000" pitchFamily="50" charset="-128"/>
              </a:rPr>
              <a:t>34</a:t>
            </a:r>
            <a:r>
              <a:rPr lang="zh-TW" altLang="en-US" sz="1400"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bg1"/>
                </a:solidFill>
                <a:latin typeface="HGPｺﾞｼｯｸE" panose="020B0900000000000000" pitchFamily="50" charset="-128"/>
                <a:ea typeface="HGPｺﾞｼｯｸE" panose="020B0900000000000000" pitchFamily="50" charset="-128"/>
              </a:rPr>
              <a:t>（</a:t>
            </a:r>
            <a:r>
              <a:rPr lang="en-US" altLang="ja-JP" sz="1400" dirty="0">
                <a:solidFill>
                  <a:schemeClr val="bg1"/>
                </a:solidFill>
                <a:latin typeface="HGPｺﾞｼｯｸE" panose="020B0900000000000000" pitchFamily="50" charset="-128"/>
                <a:ea typeface="HGPｺﾞｼｯｸE" panose="020B0900000000000000" pitchFamily="50" charset="-128"/>
              </a:rPr>
              <a:t>12.8%</a:t>
            </a:r>
            <a:r>
              <a:rPr lang="zh-TW" altLang="en-US" sz="1400" dirty="0">
                <a:solidFill>
                  <a:schemeClr val="bg1"/>
                </a:solidFill>
              </a:rPr>
              <a:t>）</a:t>
            </a:r>
            <a:endParaRPr lang="zh-TW" altLang="en-US" sz="1400" dirty="0">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A9DC4A1E-3B55-4D48-A14C-C71A8E784053}"/>
              </a:ext>
            </a:extLst>
          </p:cNvPr>
          <p:cNvSpPr txBox="1"/>
          <p:nvPr/>
        </p:nvSpPr>
        <p:spPr>
          <a:xfrm>
            <a:off x="2754385" y="2638506"/>
            <a:ext cx="894304" cy="92288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1FEDB424-2479-44B7-B26A-592DC4CA1D76}" type="CELLRANGE">
              <a:rPr lang="zh-TW" altLang="en-US" sz="1400">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県債</a:t>
            </a:fld>
            <a:endParaRPr lang="zh-TW" altLang="en-US" sz="1400"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bg1"/>
                </a:solidFill>
                <a:latin typeface="HGPｺﾞｼｯｸE" panose="020B0900000000000000" pitchFamily="50" charset="-128"/>
                <a:ea typeface="HGPｺﾞｼｯｸE" panose="020B0900000000000000" pitchFamily="50" charset="-128"/>
              </a:rPr>
              <a:t>5</a:t>
            </a:r>
            <a:r>
              <a:rPr lang="en-US" altLang="ja-JP" sz="1400" dirty="0">
                <a:solidFill>
                  <a:schemeClr val="bg1"/>
                </a:solidFill>
                <a:latin typeface="HGPｺﾞｼｯｸE" panose="020B0900000000000000" pitchFamily="50" charset="-128"/>
                <a:ea typeface="HGPｺﾞｼｯｸE" panose="020B0900000000000000" pitchFamily="50" charset="-128"/>
              </a:rPr>
              <a:t>24</a:t>
            </a:r>
            <a:r>
              <a:rPr lang="zh-TW" altLang="en-US" sz="1400"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bg1"/>
                </a:solidFill>
                <a:latin typeface="HGPｺﾞｼｯｸE" panose="020B0900000000000000" pitchFamily="50" charset="-128"/>
                <a:ea typeface="HGPｺﾞｼｯｸE" panose="020B0900000000000000" pitchFamily="50" charset="-128"/>
              </a:rPr>
              <a:t>（</a:t>
            </a:r>
            <a:r>
              <a:rPr lang="en-US" altLang="ja-JP" sz="1400" dirty="0">
                <a:solidFill>
                  <a:schemeClr val="bg1"/>
                </a:solidFill>
                <a:latin typeface="HGPｺﾞｼｯｸE" panose="020B0900000000000000" pitchFamily="50" charset="-128"/>
                <a:ea typeface="HGPｺﾞｼｯｸE" panose="020B0900000000000000" pitchFamily="50" charset="-128"/>
              </a:rPr>
              <a:t>8.1%</a:t>
            </a:r>
            <a:r>
              <a:rPr lang="zh-TW" altLang="en-US" sz="1400" dirty="0">
                <a:solidFill>
                  <a:schemeClr val="bg1"/>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sp>
        <p:nvSpPr>
          <p:cNvPr id="50" name="テキスト ボックス 49">
            <a:extLst>
              <a:ext uri="{FF2B5EF4-FFF2-40B4-BE49-F238E27FC236}">
                <a16:creationId xmlns:a16="http://schemas.microsoft.com/office/drawing/2014/main" id="{B8D1C6A5-0CCB-4F60-A470-A3D519ACE36C}"/>
              </a:ext>
            </a:extLst>
          </p:cNvPr>
          <p:cNvSpPr txBox="1"/>
          <p:nvPr/>
        </p:nvSpPr>
        <p:spPr>
          <a:xfrm>
            <a:off x="690612" y="2127958"/>
            <a:ext cx="1562499" cy="92288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5E2B7238-B0A3-4770-BCB7-2416189114D6}" type="CELLRANGE">
              <a:rPr lang="ja-JP" altLang="en-US" sz="140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pPr algn="ctr">
                <a:defRPr sz="1197" b="0" i="0" u="none" strike="noStrike" kern="1200" baseline="0">
                  <a:solidFill>
                    <a:srgbClr val="000000">
                      <a:lumMod val="75000"/>
                      <a:lumOff val="25000"/>
                    </a:srgbClr>
                  </a:solidFill>
                  <a:latin typeface="+mn-lt"/>
                  <a:ea typeface="+mn-ea"/>
                  <a:cs typeface="+mn-cs"/>
                </a:defRPr>
              </a:pPr>
              <a:t>地方譲与税等</a:t>
            </a:fld>
            <a:endPar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263</a:t>
            </a: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億円</a:t>
            </a:r>
          </a:p>
          <a:p>
            <a:pPr algn="ctr">
              <a:defRPr sz="1197" b="0" i="0" u="none" strike="noStrike" kern="1200" baseline="0">
                <a:solidFill>
                  <a:srgbClr val="000000">
                    <a:lumMod val="75000"/>
                    <a:lumOff val="25000"/>
                  </a:srgbClr>
                </a:solidFill>
                <a:latin typeface="+mn-lt"/>
                <a:ea typeface="+mn-ea"/>
                <a:cs typeface="+mn-cs"/>
              </a:defRPr>
            </a:pP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4.1%</a:t>
            </a: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a:t>
            </a:r>
            <a:endParaRPr lang="ja-JP" altLang="en-US" sz="1400" dirty="0">
              <a:solidFill>
                <a:schemeClr val="tx1">
                  <a:lumMod val="95000"/>
                  <a:lumOff val="5000"/>
                </a:schemeClr>
              </a:solidFill>
            </a:endParaRP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cxnSp>
        <p:nvCxnSpPr>
          <p:cNvPr id="51" name="直線コネクタ 50">
            <a:extLst>
              <a:ext uri="{FF2B5EF4-FFF2-40B4-BE49-F238E27FC236}">
                <a16:creationId xmlns:a16="http://schemas.microsoft.com/office/drawing/2014/main" id="{4FBDAD89-F3E2-4349-93C7-AF18C354D94F}"/>
              </a:ext>
            </a:extLst>
          </p:cNvPr>
          <p:cNvCxnSpPr>
            <a:cxnSpLocks/>
          </p:cNvCxnSpPr>
          <p:nvPr/>
        </p:nvCxnSpPr>
        <p:spPr bwMode="auto">
          <a:xfrm flipH="1" flipV="1">
            <a:off x="2138150" y="2265118"/>
            <a:ext cx="1615842" cy="132092"/>
          </a:xfrm>
          <a:prstGeom prst="line">
            <a:avLst/>
          </a:prstGeom>
          <a:noFill/>
          <a:ln w="12700" cap="flat" cmpd="sng" algn="ctr">
            <a:solidFill>
              <a:schemeClr val="tx1"/>
            </a:solidFill>
            <a:prstDash val="solid"/>
            <a:round/>
            <a:headEnd type="oval" w="med" len="med"/>
            <a:tailEnd type="none" w="med" len="med"/>
          </a:ln>
          <a:effectLst/>
        </p:spPr>
      </p:cxnSp>
      <p:sp>
        <p:nvSpPr>
          <p:cNvPr id="52" name="Rectangle 8">
            <a:extLst>
              <a:ext uri="{FF2B5EF4-FFF2-40B4-BE49-F238E27FC236}">
                <a16:creationId xmlns:a16="http://schemas.microsoft.com/office/drawing/2014/main" id="{CE285097-86F3-4E10-99D5-B15B60D05962}"/>
              </a:ext>
            </a:extLst>
          </p:cNvPr>
          <p:cNvSpPr>
            <a:spLocks noChangeArrowheads="1"/>
          </p:cNvSpPr>
          <p:nvPr/>
        </p:nvSpPr>
        <p:spPr bwMode="auto">
          <a:xfrm>
            <a:off x="2981425" y="2510359"/>
            <a:ext cx="431776" cy="24172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None/>
            </a:pPr>
            <a:r>
              <a:rPr lang="ja-JP" altLang="en-US" sz="700" dirty="0">
                <a:solidFill>
                  <a:schemeClr val="bg1"/>
                </a:solidFill>
                <a:latin typeface="+mn-ea"/>
                <a:ea typeface="+mn-ea"/>
                <a:cs typeface="メイリオ" panose="020B0604030504040204" pitchFamily="50" charset="-128"/>
              </a:rPr>
              <a:t>けんさい</a:t>
            </a:r>
          </a:p>
        </p:txBody>
      </p:sp>
      <p:sp>
        <p:nvSpPr>
          <p:cNvPr id="53" name="Rectangle 8">
            <a:extLst>
              <a:ext uri="{FF2B5EF4-FFF2-40B4-BE49-F238E27FC236}">
                <a16:creationId xmlns:a16="http://schemas.microsoft.com/office/drawing/2014/main" id="{460D4D60-4FCC-41CB-9EF8-EA192D8DC8CB}"/>
              </a:ext>
            </a:extLst>
          </p:cNvPr>
          <p:cNvSpPr>
            <a:spLocks noChangeArrowheads="1"/>
          </p:cNvSpPr>
          <p:nvPr/>
        </p:nvSpPr>
        <p:spPr bwMode="auto">
          <a:xfrm>
            <a:off x="1220637" y="1956633"/>
            <a:ext cx="431777" cy="24172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None/>
            </a:pPr>
            <a:r>
              <a:rPr lang="ja-JP" altLang="en-US" sz="700" dirty="0">
                <a:solidFill>
                  <a:srgbClr val="000000"/>
                </a:solidFill>
                <a:latin typeface="+mn-ea"/>
                <a:ea typeface="+mn-ea"/>
                <a:cs typeface="メイリオ" panose="020B0604030504040204" pitchFamily="50" charset="-128"/>
              </a:rPr>
              <a:t>じょうよ</a:t>
            </a:r>
          </a:p>
        </p:txBody>
      </p:sp>
      <p:grpSp>
        <p:nvGrpSpPr>
          <p:cNvPr id="54" name="グループ化 53">
            <a:extLst>
              <a:ext uri="{FF2B5EF4-FFF2-40B4-BE49-F238E27FC236}">
                <a16:creationId xmlns:a16="http://schemas.microsoft.com/office/drawing/2014/main" id="{995E9566-8E54-4C1F-AD25-B56A2C4B15D1}"/>
              </a:ext>
            </a:extLst>
          </p:cNvPr>
          <p:cNvGrpSpPr/>
          <p:nvPr/>
        </p:nvGrpSpPr>
        <p:grpSpPr>
          <a:xfrm>
            <a:off x="505394" y="-430459"/>
            <a:ext cx="11370546" cy="7894822"/>
            <a:chOff x="12313673" y="-762827"/>
            <a:chExt cx="11370546" cy="8161545"/>
          </a:xfrm>
        </p:grpSpPr>
        <p:sp>
          <p:nvSpPr>
            <p:cNvPr id="55" name="四角形: 角を丸くする 54">
              <a:extLst>
                <a:ext uri="{FF2B5EF4-FFF2-40B4-BE49-F238E27FC236}">
                  <a16:creationId xmlns:a16="http://schemas.microsoft.com/office/drawing/2014/main" id="{884ADF70-A7D2-43C1-BD33-15989C32E30B}"/>
                </a:ext>
              </a:extLst>
            </p:cNvPr>
            <p:cNvSpPr/>
            <p:nvPr/>
          </p:nvSpPr>
          <p:spPr>
            <a:xfrm>
              <a:off x="12313673" y="-96857"/>
              <a:ext cx="11370546" cy="669674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51B28B65-94A3-40B5-8541-410F1BF7CE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91986" y="-762827"/>
              <a:ext cx="8161545" cy="8161545"/>
            </a:xfrm>
            <a:prstGeom prst="rect">
              <a:avLst/>
            </a:prstGeom>
          </p:spPr>
        </p:pic>
      </p:grpSp>
    </p:spTree>
    <p:custDataLst>
      <p:tags r:id="rId1"/>
    </p:custDataLst>
    <p:extLst>
      <p:ext uri="{BB962C8B-B14F-4D97-AF65-F5344CB8AC3E}">
        <p14:creationId xmlns:p14="http://schemas.microsoft.com/office/powerpoint/2010/main" val="36991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xit" presetSubtype="32" fill="hold" nodeType="clickEffect">
                                  <p:stCondLst>
                                    <p:cond delay="0"/>
                                  </p:stCondLst>
                                  <p:childTnLst>
                                    <p:animEffect transition="out" filter="diamond(out)">
                                      <p:cBhvr>
                                        <p:cTn id="59" dur="2000"/>
                                        <p:tgtEl>
                                          <p:spTgt spid="54"/>
                                        </p:tgtEl>
                                      </p:cBhvr>
                                    </p:animEffect>
                                    <p:set>
                                      <p:cBhvr>
                                        <p:cTn id="60" dur="1" fill="hold">
                                          <p:stCondLst>
                                            <p:cond delay="19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26" grpId="0">
        <p:bldAsOne/>
      </p:bldGraphic>
      <p:bldP spid="29" grpId="0" animBg="1"/>
      <p:bldP spid="31" grpId="0"/>
      <p:bldP spid="41" grpId="0"/>
      <p:bldP spid="42" grpId="0"/>
      <p:bldP spid="43" grpId="0"/>
      <p:bldP spid="44" grpId="0"/>
      <p:bldP spid="45" grpId="0"/>
      <p:bldP spid="46" grpId="0"/>
      <p:bldP spid="47" grpId="0"/>
      <p:bldP spid="48" grpId="0"/>
      <p:bldP spid="49" grpId="0"/>
      <p:bldP spid="50"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353">
            <a:extLst>
              <a:ext uri="{FF2B5EF4-FFF2-40B4-BE49-F238E27FC236}">
                <a16:creationId xmlns:a16="http://schemas.microsoft.com/office/drawing/2014/main" id="{911CAC05-E45F-4251-9EF3-59D3FC7C7235}"/>
              </a:ext>
            </a:extLst>
          </p:cNvPr>
          <p:cNvSpPr>
            <a:spLocks noChangeArrowheads="1"/>
          </p:cNvSpPr>
          <p:nvPr/>
        </p:nvSpPr>
        <p:spPr bwMode="auto">
          <a:xfrm>
            <a:off x="1059255" y="596286"/>
            <a:ext cx="8780982" cy="766704"/>
          </a:xfrm>
          <a:prstGeom prst="roundRect">
            <a:avLst>
              <a:gd name="adj" fmla="val 0"/>
            </a:avLst>
          </a:prstGeom>
          <a:solidFill>
            <a:srgbClr val="93CDDD"/>
          </a:solidFill>
          <a:ln>
            <a:noFill/>
          </a:ln>
          <a:effectLst/>
        </p:spPr>
        <p:txBody>
          <a:bodyPr wrap="none" anchor="ctr"/>
          <a:lstStyle/>
          <a:p>
            <a:pPr defTabSz="838413" eaLnBrk="1" hangingPunct="1">
              <a:spcBef>
                <a:spcPct val="20000"/>
              </a:spcBef>
              <a:defRPr/>
            </a:pPr>
            <a:r>
              <a:rPr lang="ja-JP" altLang="en-US" sz="2400" b="1" dirty="0">
                <a:solidFill>
                  <a:prstClr val="black"/>
                </a:solidFill>
                <a:latin typeface="+mn-ea"/>
                <a:ea typeface="+mn-ea"/>
              </a:rPr>
              <a:t>和歌山県の歳出は、どのようなことに使われているのかな？</a:t>
            </a:r>
          </a:p>
        </p:txBody>
      </p:sp>
      <p:sp>
        <p:nvSpPr>
          <p:cNvPr id="21" name="テキスト ボックス 20">
            <a:extLst>
              <a:ext uri="{FF2B5EF4-FFF2-40B4-BE49-F238E27FC236}">
                <a16:creationId xmlns:a16="http://schemas.microsoft.com/office/drawing/2014/main" id="{2D4DA642-E0AC-46BA-A6D3-461EC3441202}"/>
              </a:ext>
            </a:extLst>
          </p:cNvPr>
          <p:cNvSpPr txBox="1"/>
          <p:nvPr/>
        </p:nvSpPr>
        <p:spPr>
          <a:xfrm>
            <a:off x="7599538" y="2850635"/>
            <a:ext cx="3920082" cy="3599810"/>
          </a:xfrm>
          <a:prstGeom prst="rect">
            <a:avLst/>
          </a:prstGeom>
          <a:noFill/>
        </p:spPr>
        <p:txBody>
          <a:bodyPr wrap="square" lIns="72000" tIns="36000" rIns="72000" bIns="36000" rtlCol="0">
            <a:noAutofit/>
          </a:bodyPr>
          <a:lstStyle/>
          <a:p>
            <a:pPr>
              <a:lnSpc>
                <a:spcPts val="2000"/>
              </a:lnSpc>
            </a:pPr>
            <a:r>
              <a:rPr lang="ja-JP" altLang="en-US" sz="1800" dirty="0">
                <a:latin typeface="HGPｺﾞｼｯｸE" panose="020B0900000000000000" pitchFamily="50" charset="-128"/>
                <a:ea typeface="HGPｺﾞｼｯｸE" panose="020B0900000000000000" pitchFamily="50" charset="-128"/>
              </a:rPr>
              <a:t>和歌山県の歳出のトップ３</a:t>
            </a:r>
            <a:endParaRPr lang="en-US" altLang="ja-JP" sz="1800" dirty="0">
              <a:latin typeface="HGPｺﾞｼｯｸE" panose="020B0900000000000000" pitchFamily="50" charset="-128"/>
              <a:ea typeface="HGPｺﾞｼｯｸE" panose="020B0900000000000000" pitchFamily="50" charset="-128"/>
            </a:endParaRPr>
          </a:p>
          <a:p>
            <a:pPr>
              <a:lnSpc>
                <a:spcPts val="2000"/>
              </a:lnSpc>
            </a:pPr>
            <a:endParaRPr lang="en-US" altLang="ja-JP" sz="1000" dirty="0">
              <a:latin typeface="HGPｺﾞｼｯｸE" panose="020B0900000000000000" pitchFamily="50" charset="-128"/>
              <a:ea typeface="HGPｺﾞｼｯｸE" panose="020B0900000000000000" pitchFamily="50" charset="-128"/>
            </a:endParaRPr>
          </a:p>
          <a:p>
            <a:pPr>
              <a:lnSpc>
                <a:spcPts val="2000"/>
              </a:lnSpc>
            </a:pPr>
            <a:r>
              <a:rPr lang="ja-JP" altLang="en-US" sz="1500" dirty="0">
                <a:solidFill>
                  <a:srgbClr val="FF0000"/>
                </a:solidFill>
                <a:latin typeface="HGPｺﾞｼｯｸE" panose="020B0900000000000000" pitchFamily="50" charset="-128"/>
                <a:ea typeface="HGPｺﾞｼｯｸE" panose="020B0900000000000000" pitchFamily="50" charset="-128"/>
              </a:rPr>
              <a:t>１．教育費</a:t>
            </a:r>
            <a:endParaRPr lang="en-US" altLang="ja-JP" sz="1500" dirty="0">
              <a:solidFill>
                <a:srgbClr val="FF000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solidFill>
                  <a:srgbClr val="FF0000"/>
                </a:solidFill>
                <a:latin typeface="HGPｺﾞｼｯｸE" panose="020B0900000000000000" pitchFamily="50" charset="-128"/>
                <a:ea typeface="HGPｺﾞｼｯｸE" panose="020B0900000000000000" pitchFamily="50" charset="-128"/>
              </a:rPr>
              <a:t>　</a:t>
            </a:r>
            <a:r>
              <a:rPr lang="ja-JP" altLang="en-US" sz="1500" dirty="0">
                <a:solidFill>
                  <a:srgbClr val="FF0000"/>
                </a:solidFill>
                <a:latin typeface="HGPｺﾞｼｯｸE" panose="020B0900000000000000" pitchFamily="50" charset="-128"/>
                <a:ea typeface="HGPｺﾞｼｯｸE" panose="020B0900000000000000" pitchFamily="50" charset="-128"/>
              </a:rPr>
              <a:t>幼稚園、小・中・高や特別支援学校、公民館、体育館の運営費用など教育全般に使うお金</a:t>
            </a:r>
            <a:endParaRPr lang="en-US" altLang="ja-JP" sz="1500" dirty="0">
              <a:solidFill>
                <a:srgbClr val="FF0000"/>
              </a:solidFill>
              <a:latin typeface="HGPｺﾞｼｯｸE" panose="020B0900000000000000" pitchFamily="50" charset="-128"/>
              <a:ea typeface="HGPｺﾞｼｯｸE" panose="020B0900000000000000" pitchFamily="50" charset="-128"/>
            </a:endParaRPr>
          </a:p>
          <a:p>
            <a:pPr>
              <a:lnSpc>
                <a:spcPts val="1400"/>
              </a:lnSpc>
            </a:pPr>
            <a:endParaRPr lang="en-US" altLang="ja-JP" sz="1000" dirty="0">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２．商工費</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solidFill>
                  <a:srgbClr val="002060"/>
                </a:solidFill>
                <a:latin typeface="HGPｺﾞｼｯｸE" panose="020B0900000000000000" pitchFamily="50" charset="-128"/>
                <a:ea typeface="HGPｺﾞｼｯｸE" panose="020B0900000000000000" pitchFamily="50" charset="-128"/>
              </a:rPr>
              <a:t>　商工業や観光の振興に使うお金</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latin typeface="HGPｺﾞｼｯｸE" panose="020B0900000000000000" pitchFamily="50" charset="-128"/>
                <a:ea typeface="HGPｺﾞｼｯｸE" panose="020B0900000000000000" pitchFamily="50" charset="-128"/>
              </a:rPr>
              <a:t>　</a:t>
            </a:r>
            <a:endParaRPr lang="en-US" altLang="ja-JP" sz="1400" dirty="0">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３．民生費</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　児童、高齢者、障害者等のための福祉施設の整備、運営、生活保護等に使うお金</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2000"/>
              </a:lnSpc>
            </a:pPr>
            <a:endParaRPr lang="en-US" altLang="ja-JP" sz="1400" dirty="0">
              <a:latin typeface="+mn-ea"/>
              <a:ea typeface="+mn-ea"/>
            </a:endParaRPr>
          </a:p>
        </p:txBody>
      </p:sp>
      <p:sp>
        <p:nvSpPr>
          <p:cNvPr id="22" name="四角形: 角を丸くする 21">
            <a:extLst>
              <a:ext uri="{FF2B5EF4-FFF2-40B4-BE49-F238E27FC236}">
                <a16:creationId xmlns:a16="http://schemas.microsoft.com/office/drawing/2014/main" id="{CEEB9B19-3821-4B02-9771-4D505A388F2A}"/>
              </a:ext>
            </a:extLst>
          </p:cNvPr>
          <p:cNvSpPr/>
          <p:nvPr/>
        </p:nvSpPr>
        <p:spPr bwMode="auto">
          <a:xfrm>
            <a:off x="10712393" y="1489315"/>
            <a:ext cx="1077116" cy="554787"/>
          </a:xfrm>
          <a:prstGeom prst="round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ja-JP" altLang="en-US" sz="900" dirty="0">
                <a:latin typeface="HGPｺﾞｼｯｸM" panose="020B0600000000000000" pitchFamily="50" charset="-128"/>
                <a:ea typeface="HGPｺﾞｼｯｸM" panose="020B0600000000000000" pitchFamily="50" charset="-128"/>
              </a:rPr>
              <a:t>和歌山県ＰＲ</a:t>
            </a:r>
            <a:endParaRPr lang="en-US" altLang="ja-JP" sz="900" dirty="0">
              <a:latin typeface="HGPｺﾞｼｯｸM" panose="020B0600000000000000" pitchFamily="50" charset="-128"/>
              <a:ea typeface="HGPｺﾞｼｯｸM" panose="020B0600000000000000" pitchFamily="50" charset="-128"/>
            </a:endParaRPr>
          </a:p>
          <a:p>
            <a:pPr eaLnBrk="1" hangingPunct="1"/>
            <a:r>
              <a:rPr lang="ja-JP" altLang="en-US" sz="900" dirty="0">
                <a:latin typeface="HGPｺﾞｼｯｸM" panose="020B0600000000000000" pitchFamily="50" charset="-128"/>
                <a:ea typeface="HGPｺﾞｼｯｸM" panose="020B0600000000000000" pitchFamily="50" charset="-128"/>
              </a:rPr>
              <a:t>キャラクター</a:t>
            </a:r>
            <a:endParaRPr lang="en-US" altLang="ja-JP" sz="900" dirty="0">
              <a:latin typeface="HGPｺﾞｼｯｸM" panose="020B0600000000000000" pitchFamily="50" charset="-128"/>
              <a:ea typeface="HGPｺﾞｼｯｸM" panose="020B0600000000000000" pitchFamily="50" charset="-128"/>
            </a:endParaRPr>
          </a:p>
          <a:p>
            <a:pPr eaLnBrk="1" hangingPunct="1"/>
            <a:r>
              <a:rPr lang="ja-JP" altLang="en-US" sz="900" dirty="0">
                <a:latin typeface="HGPｺﾞｼｯｸM" panose="020B0600000000000000" pitchFamily="50" charset="-128"/>
                <a:ea typeface="HGPｺﾞｼｯｸM" panose="020B0600000000000000" pitchFamily="50" charset="-128"/>
              </a:rPr>
              <a:t>「きいちゃん」</a:t>
            </a:r>
          </a:p>
        </p:txBody>
      </p:sp>
      <p:sp>
        <p:nvSpPr>
          <p:cNvPr id="19" name="正方形/長方形 18">
            <a:extLst>
              <a:ext uri="{FF2B5EF4-FFF2-40B4-BE49-F238E27FC236}">
                <a16:creationId xmlns:a16="http://schemas.microsoft.com/office/drawing/2014/main" id="{65842220-E879-4FBA-B0CC-ED8BCEEFA22F}"/>
              </a:ext>
            </a:extLst>
          </p:cNvPr>
          <p:cNvSpPr/>
          <p:nvPr/>
        </p:nvSpPr>
        <p:spPr bwMode="auto">
          <a:xfrm>
            <a:off x="7351113" y="2281667"/>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400">
                <a:solidFill>
                  <a:schemeClr val="bg1"/>
                </a:solidFill>
                <a:latin typeface="+mn-ea"/>
                <a:ea typeface="+mn-ea"/>
              </a:rPr>
              <a:t>グラフから見えてくる</a:t>
            </a:r>
            <a:endParaRPr lang="ja-JP" altLang="en-US" sz="1400" dirty="0">
              <a:solidFill>
                <a:schemeClr val="bg1"/>
              </a:solidFill>
              <a:latin typeface="+mn-ea"/>
              <a:ea typeface="+mn-ea"/>
            </a:endParaRPr>
          </a:p>
        </p:txBody>
      </p:sp>
      <p:grpSp>
        <p:nvGrpSpPr>
          <p:cNvPr id="20" name="グループ化 19">
            <a:extLst>
              <a:ext uri="{FF2B5EF4-FFF2-40B4-BE49-F238E27FC236}">
                <a16:creationId xmlns:a16="http://schemas.microsoft.com/office/drawing/2014/main" id="{BF7C3623-2425-485C-80EB-CD09A4BB5367}"/>
              </a:ext>
            </a:extLst>
          </p:cNvPr>
          <p:cNvGrpSpPr/>
          <p:nvPr/>
        </p:nvGrpSpPr>
        <p:grpSpPr>
          <a:xfrm>
            <a:off x="1487360" y="1597153"/>
            <a:ext cx="5664554" cy="430331"/>
            <a:chOff x="1872133" y="1884456"/>
            <a:chExt cx="5535061" cy="360000"/>
          </a:xfrm>
        </p:grpSpPr>
        <p:sp>
          <p:nvSpPr>
            <p:cNvPr id="27" name="Rectangle 8">
              <a:extLst>
                <a:ext uri="{FF2B5EF4-FFF2-40B4-BE49-F238E27FC236}">
                  <a16:creationId xmlns:a16="http://schemas.microsoft.com/office/drawing/2014/main" id="{7FBA19BB-0F96-43BE-B25A-9A4A25EC587F}"/>
                </a:ext>
              </a:extLst>
            </p:cNvPr>
            <p:cNvSpPr>
              <a:spLocks noChangeArrowheads="1"/>
            </p:cNvSpPr>
            <p:nvPr/>
          </p:nvSpPr>
          <p:spPr bwMode="auto">
            <a:xfrm>
              <a:off x="2956916" y="1884456"/>
              <a:ext cx="4450278"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dirty="0">
                  <a:solidFill>
                    <a:srgbClr val="000000"/>
                  </a:solidFill>
                  <a:latin typeface="+mn-ea"/>
                  <a:ea typeface="+mn-ea"/>
                  <a:cs typeface="メイリオ" panose="020B0604030504040204" pitchFamily="50" charset="-128"/>
                </a:rPr>
                <a:t>和歌山県の歳出の内訳（令和８年度当初予算額）</a:t>
              </a:r>
            </a:p>
          </p:txBody>
        </p:sp>
        <p:sp>
          <p:nvSpPr>
            <p:cNvPr id="28" name="正方形/長方形 27">
              <a:extLst>
                <a:ext uri="{FF2B5EF4-FFF2-40B4-BE49-F238E27FC236}">
                  <a16:creationId xmlns:a16="http://schemas.microsoft.com/office/drawing/2014/main" id="{253A001B-D565-4951-89EF-C2085E2E1216}"/>
                </a:ext>
              </a:extLst>
            </p:cNvPr>
            <p:cNvSpPr/>
            <p:nvPr/>
          </p:nvSpPr>
          <p:spPr bwMode="auto">
            <a:xfrm>
              <a:off x="1872133" y="1884456"/>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600" b="1" dirty="0">
                  <a:solidFill>
                    <a:schemeClr val="bg1"/>
                  </a:solidFill>
                  <a:latin typeface="+mn-ea"/>
                  <a:ea typeface="+mn-ea"/>
                </a:rPr>
                <a:t>歳　出</a:t>
              </a:r>
            </a:p>
          </p:txBody>
        </p:sp>
      </p:grpSp>
      <p:graphicFrame>
        <p:nvGraphicFramePr>
          <p:cNvPr id="31" name="グラフ 30">
            <a:extLst>
              <a:ext uri="{FF2B5EF4-FFF2-40B4-BE49-F238E27FC236}">
                <a16:creationId xmlns:a16="http://schemas.microsoft.com/office/drawing/2014/main" id="{A227D258-EB0A-491F-8D25-EF84D2E3E430}"/>
              </a:ext>
            </a:extLst>
          </p:cNvPr>
          <p:cNvGraphicFramePr/>
          <p:nvPr/>
        </p:nvGraphicFramePr>
        <p:xfrm>
          <a:off x="700541" y="1422518"/>
          <a:ext cx="7339675" cy="5534874"/>
        </p:xfrm>
        <a:graphic>
          <a:graphicData uri="http://schemas.openxmlformats.org/drawingml/2006/chart">
            <c:chart xmlns:c="http://schemas.openxmlformats.org/drawingml/2006/chart" xmlns:r="http://schemas.openxmlformats.org/officeDocument/2006/relationships" r:id="rId4"/>
          </a:graphicData>
        </a:graphic>
      </p:graphicFrame>
      <p:sp>
        <p:nvSpPr>
          <p:cNvPr id="32" name="テキスト ボックス 31">
            <a:extLst>
              <a:ext uri="{FF2B5EF4-FFF2-40B4-BE49-F238E27FC236}">
                <a16:creationId xmlns:a16="http://schemas.microsoft.com/office/drawing/2014/main" id="{E4CB4A71-C770-403E-A073-11A3B9073303}"/>
              </a:ext>
            </a:extLst>
          </p:cNvPr>
          <p:cNvSpPr txBox="1"/>
          <p:nvPr/>
        </p:nvSpPr>
        <p:spPr>
          <a:xfrm>
            <a:off x="4341087" y="2779673"/>
            <a:ext cx="1558771" cy="877163"/>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91189BF5-D76D-4A03-9B88-AD0D47B2CED7}" type="CELLRANGE">
              <a:rPr lang="zh-TW" altLang="en-US" sz="1700">
                <a:solidFill>
                  <a:srgbClr val="FF0000"/>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教育費</a:t>
            </a:fld>
            <a:endParaRPr lang="zh-TW" altLang="en-US" sz="1700" dirty="0">
              <a:solidFill>
                <a:srgbClr val="FF0000"/>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700" dirty="0">
                <a:solidFill>
                  <a:srgbClr val="FF0000"/>
                </a:solidFill>
                <a:latin typeface="HGPｺﾞｼｯｸE" panose="020B0900000000000000" pitchFamily="50" charset="-128"/>
                <a:ea typeface="HGPｺﾞｼｯｸE" panose="020B0900000000000000" pitchFamily="50" charset="-128"/>
              </a:rPr>
              <a:t>1283</a:t>
            </a:r>
            <a:r>
              <a:rPr lang="zh-TW" altLang="en-US" sz="1700" dirty="0">
                <a:solidFill>
                  <a:srgbClr val="FF0000"/>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700" dirty="0">
                <a:solidFill>
                  <a:srgbClr val="FF0000"/>
                </a:solidFill>
                <a:latin typeface="HGPｺﾞｼｯｸE" panose="020B0900000000000000" pitchFamily="50" charset="-128"/>
                <a:ea typeface="HGPｺﾞｼｯｸE" panose="020B0900000000000000" pitchFamily="50" charset="-128"/>
              </a:rPr>
              <a:t>（</a:t>
            </a:r>
            <a:r>
              <a:rPr lang="en-US" altLang="ja-JP" sz="1700" dirty="0">
                <a:solidFill>
                  <a:srgbClr val="FF0000"/>
                </a:solidFill>
                <a:latin typeface="HGPｺﾞｼｯｸE" panose="020B0900000000000000" pitchFamily="50" charset="-128"/>
                <a:ea typeface="HGPｺﾞｼｯｸE" panose="020B0900000000000000" pitchFamily="50" charset="-128"/>
              </a:rPr>
              <a:t>19.7%</a:t>
            </a:r>
            <a:r>
              <a:rPr lang="zh-TW" altLang="en-US" sz="1700" dirty="0">
                <a:solidFill>
                  <a:srgbClr val="FF0000"/>
                </a:solidFill>
                <a:latin typeface="HGPｺﾞｼｯｸE" panose="020B0900000000000000" pitchFamily="50" charset="-128"/>
                <a:ea typeface="HGPｺﾞｼｯｸE" panose="020B0900000000000000" pitchFamily="50" charset="-128"/>
              </a:rPr>
              <a:t>）</a:t>
            </a:r>
          </a:p>
        </p:txBody>
      </p:sp>
      <p:sp>
        <p:nvSpPr>
          <p:cNvPr id="33" name="テキスト ボックス 32">
            <a:extLst>
              <a:ext uri="{FF2B5EF4-FFF2-40B4-BE49-F238E27FC236}">
                <a16:creationId xmlns:a16="http://schemas.microsoft.com/office/drawing/2014/main" id="{8B34916E-A2F8-495B-98E4-187450278B52}"/>
              </a:ext>
            </a:extLst>
          </p:cNvPr>
          <p:cNvSpPr txBox="1"/>
          <p:nvPr/>
        </p:nvSpPr>
        <p:spPr>
          <a:xfrm>
            <a:off x="5390348" y="4221479"/>
            <a:ext cx="894304"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5D7E6A5-DF1F-43B7-B565-4D7803BEAE09}" type="CELLRANGE">
              <a:rPr lang="zh-TW" altLang="en-US" sz="1400">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商工費</a:t>
            </a:fld>
            <a:endParaRPr lang="zh-TW" altLang="en-US" sz="1400"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bg1"/>
                </a:solidFill>
                <a:latin typeface="HGPｺﾞｼｯｸE" panose="020B0900000000000000" pitchFamily="50" charset="-128"/>
                <a:ea typeface="HGPｺﾞｼｯｸE" panose="020B0900000000000000" pitchFamily="50" charset="-128"/>
              </a:rPr>
              <a:t>937</a:t>
            </a:r>
            <a:r>
              <a:rPr lang="zh-TW" altLang="en-US" sz="1400"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bg1"/>
                </a:solidFill>
                <a:latin typeface="HGPｺﾞｼｯｸE" panose="020B0900000000000000" pitchFamily="50" charset="-128"/>
                <a:ea typeface="HGPｺﾞｼｯｸE" panose="020B0900000000000000" pitchFamily="50" charset="-128"/>
              </a:rPr>
              <a:t>（</a:t>
            </a:r>
            <a:r>
              <a:rPr lang="en-US" altLang="zh-TW" sz="1400" dirty="0">
                <a:solidFill>
                  <a:schemeClr val="bg1"/>
                </a:solidFill>
                <a:latin typeface="HGPｺﾞｼｯｸE" panose="020B0900000000000000" pitchFamily="50" charset="-128"/>
                <a:ea typeface="HGPｺﾞｼｯｸE" panose="020B0900000000000000" pitchFamily="50" charset="-128"/>
              </a:rPr>
              <a:t>14.</a:t>
            </a:r>
            <a:r>
              <a:rPr lang="en-US" altLang="ja-JP" sz="1400" dirty="0">
                <a:solidFill>
                  <a:schemeClr val="bg1"/>
                </a:solidFill>
                <a:latin typeface="HGPｺﾞｼｯｸE" panose="020B0900000000000000" pitchFamily="50" charset="-128"/>
                <a:ea typeface="HGPｺﾞｼｯｸE" panose="020B0900000000000000" pitchFamily="50" charset="-128"/>
              </a:rPr>
              <a:t>4</a:t>
            </a:r>
            <a:r>
              <a:rPr lang="en-US" altLang="zh-TW" sz="1400" dirty="0">
                <a:solidFill>
                  <a:schemeClr val="bg1"/>
                </a:solidFill>
                <a:latin typeface="HGPｺﾞｼｯｸE" panose="020B0900000000000000" pitchFamily="50" charset="-128"/>
                <a:ea typeface="HGPｺﾞｼｯｸE" panose="020B0900000000000000" pitchFamily="50" charset="-128"/>
              </a:rPr>
              <a:t>%</a:t>
            </a:r>
            <a:r>
              <a:rPr lang="zh-TW" altLang="en-US" sz="1400" dirty="0">
                <a:solidFill>
                  <a:schemeClr val="bg1"/>
                </a:solidFill>
                <a:latin typeface="HGPｺﾞｼｯｸE" panose="020B0900000000000000" pitchFamily="50" charset="-128"/>
                <a:ea typeface="HGPｺﾞｼｯｸE" panose="020B0900000000000000" pitchFamily="50" charset="-128"/>
              </a:rPr>
              <a:t>）</a:t>
            </a:r>
            <a:endParaRPr lang="zh-TW" altLang="en-US" sz="1400" dirty="0">
              <a:latin typeface="HGPｺﾞｼｯｸE" panose="020B0900000000000000" pitchFamily="50" charset="-128"/>
              <a:ea typeface="HGPｺﾞｼｯｸE" panose="020B0900000000000000" pitchFamily="50" charset="-128"/>
            </a:endParaRPr>
          </a:p>
        </p:txBody>
      </p:sp>
      <p:sp>
        <p:nvSpPr>
          <p:cNvPr id="34" name="テキスト ボックス 33">
            <a:extLst>
              <a:ext uri="{FF2B5EF4-FFF2-40B4-BE49-F238E27FC236}">
                <a16:creationId xmlns:a16="http://schemas.microsoft.com/office/drawing/2014/main" id="{242BED88-E64F-46D6-802C-9848318DCA17}"/>
              </a:ext>
            </a:extLst>
          </p:cNvPr>
          <p:cNvSpPr txBox="1"/>
          <p:nvPr/>
        </p:nvSpPr>
        <p:spPr>
          <a:xfrm>
            <a:off x="4702054" y="5508807"/>
            <a:ext cx="894304"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D87D6D1F-9DEA-42A2-8F8D-FDE89C0549D1}" type="CELLRANGE">
              <a:rPr lang="zh-TW" altLang="en-US" sz="1400">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民生費</a:t>
            </a:fld>
            <a:endParaRPr lang="zh-TW" altLang="en-US" sz="1400" dirty="0">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latin typeface="HGPｺﾞｼｯｸE" panose="020B0900000000000000" pitchFamily="50" charset="-128"/>
                <a:ea typeface="HGPｺﾞｼｯｸE" panose="020B0900000000000000" pitchFamily="50" charset="-128"/>
              </a:rPr>
              <a:t>880</a:t>
            </a:r>
            <a:r>
              <a:rPr lang="zh-TW" altLang="en-US" sz="1400" dirty="0">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latin typeface="HGPｺﾞｼｯｸE" panose="020B0900000000000000" pitchFamily="50" charset="-128"/>
                <a:ea typeface="HGPｺﾞｼｯｸE" panose="020B0900000000000000" pitchFamily="50" charset="-128"/>
              </a:rPr>
              <a:t>（</a:t>
            </a:r>
            <a:r>
              <a:rPr lang="en-US" altLang="ja-JP" sz="1400" dirty="0">
                <a:latin typeface="HGPｺﾞｼｯｸE" panose="020B0900000000000000" pitchFamily="50" charset="-128"/>
                <a:ea typeface="HGPｺﾞｼｯｸE" panose="020B0900000000000000" pitchFamily="50" charset="-128"/>
              </a:rPr>
              <a:t>13.5%</a:t>
            </a:r>
            <a:r>
              <a:rPr lang="zh-TW" altLang="en-US" sz="1400" dirty="0">
                <a:latin typeface="HGPｺﾞｼｯｸE" panose="020B0900000000000000" pitchFamily="50" charset="-128"/>
                <a:ea typeface="HGPｺﾞｼｯｸE" panose="020B0900000000000000" pitchFamily="50" charset="-128"/>
              </a:rPr>
              <a:t>）</a:t>
            </a:r>
          </a:p>
        </p:txBody>
      </p:sp>
      <p:sp>
        <p:nvSpPr>
          <p:cNvPr id="35" name="テキスト ボックス 34">
            <a:extLst>
              <a:ext uri="{FF2B5EF4-FFF2-40B4-BE49-F238E27FC236}">
                <a16:creationId xmlns:a16="http://schemas.microsoft.com/office/drawing/2014/main" id="{3506B860-3FB6-4D3E-9E46-6E4648440A61}"/>
              </a:ext>
            </a:extLst>
          </p:cNvPr>
          <p:cNvSpPr txBox="1"/>
          <p:nvPr/>
        </p:nvSpPr>
        <p:spPr>
          <a:xfrm>
            <a:off x="3354892" y="5659302"/>
            <a:ext cx="894304"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3D6042A3-434F-49D6-93F8-92D1CBAC604A}" type="CELLRANGE">
              <a:rPr lang="zh-TW" altLang="en-US" sz="1400">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公債費</a:t>
            </a:fld>
            <a:endParaRPr lang="zh-TW" altLang="en-US" sz="1400" dirty="0">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latin typeface="HGPｺﾞｼｯｸE" panose="020B0900000000000000" pitchFamily="50" charset="-128"/>
                <a:ea typeface="HGPｺﾞｼｯｸE" panose="020B0900000000000000" pitchFamily="50" charset="-128"/>
              </a:rPr>
              <a:t>8</a:t>
            </a:r>
            <a:r>
              <a:rPr lang="en-US" altLang="ja-JP" sz="1400" dirty="0">
                <a:latin typeface="HGPｺﾞｼｯｸE" panose="020B0900000000000000" pitchFamily="50" charset="-128"/>
                <a:ea typeface="HGPｺﾞｼｯｸE" panose="020B0900000000000000" pitchFamily="50" charset="-128"/>
              </a:rPr>
              <a:t>50</a:t>
            </a:r>
            <a:r>
              <a:rPr lang="zh-TW" altLang="en-US" sz="1400" dirty="0">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latin typeface="HGPｺﾞｼｯｸE" panose="020B0900000000000000" pitchFamily="50" charset="-128"/>
                <a:ea typeface="HGPｺﾞｼｯｸE" panose="020B0900000000000000" pitchFamily="50" charset="-128"/>
              </a:rPr>
              <a:t>（</a:t>
            </a:r>
            <a:r>
              <a:rPr lang="en-US" altLang="zh-TW" sz="1400" dirty="0">
                <a:latin typeface="HGPｺﾞｼｯｸE" panose="020B0900000000000000" pitchFamily="50" charset="-128"/>
                <a:ea typeface="HGPｺﾞｼｯｸE" panose="020B0900000000000000" pitchFamily="50" charset="-128"/>
              </a:rPr>
              <a:t>13.</a:t>
            </a:r>
            <a:r>
              <a:rPr lang="en-US" altLang="ja-JP" sz="1400" dirty="0">
                <a:latin typeface="HGPｺﾞｼｯｸE" panose="020B0900000000000000" pitchFamily="50" charset="-128"/>
                <a:ea typeface="HGPｺﾞｼｯｸE" panose="020B0900000000000000" pitchFamily="50" charset="-128"/>
              </a:rPr>
              <a:t>1</a:t>
            </a:r>
            <a:r>
              <a:rPr lang="en-US" altLang="zh-TW" sz="1400" dirty="0">
                <a:latin typeface="HGPｺﾞｼｯｸE" panose="020B0900000000000000" pitchFamily="50" charset="-128"/>
                <a:ea typeface="HGPｺﾞｼｯｸE" panose="020B0900000000000000" pitchFamily="50" charset="-128"/>
              </a:rPr>
              <a:t>%</a:t>
            </a:r>
            <a:r>
              <a:rPr lang="zh-TW" altLang="en-US" sz="1400" dirty="0">
                <a:latin typeface="HGPｺﾞｼｯｸE" panose="020B0900000000000000" pitchFamily="50" charset="-128"/>
                <a:ea typeface="HGPｺﾞｼｯｸE" panose="020B0900000000000000" pitchFamily="50" charset="-128"/>
              </a:rPr>
              <a:t>）</a:t>
            </a:r>
          </a:p>
        </p:txBody>
      </p:sp>
      <p:sp>
        <p:nvSpPr>
          <p:cNvPr id="36" name="テキスト ボックス 35">
            <a:extLst>
              <a:ext uri="{FF2B5EF4-FFF2-40B4-BE49-F238E27FC236}">
                <a16:creationId xmlns:a16="http://schemas.microsoft.com/office/drawing/2014/main" id="{B7406E86-A68A-414D-A403-895134674ABA}"/>
              </a:ext>
            </a:extLst>
          </p:cNvPr>
          <p:cNvSpPr txBox="1"/>
          <p:nvPr/>
        </p:nvSpPr>
        <p:spPr>
          <a:xfrm>
            <a:off x="2352067" y="4960143"/>
            <a:ext cx="894304"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0EDE9594-F256-41CD-A495-A3A3DE91A52A}"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土木費</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7</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11</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11.0%</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37" name="テキスト ボックス 36">
            <a:extLst>
              <a:ext uri="{FF2B5EF4-FFF2-40B4-BE49-F238E27FC236}">
                <a16:creationId xmlns:a16="http://schemas.microsoft.com/office/drawing/2014/main" id="{E333C502-EDAB-454F-BCD7-C3F5DABDF29C}"/>
              </a:ext>
            </a:extLst>
          </p:cNvPr>
          <p:cNvSpPr txBox="1"/>
          <p:nvPr/>
        </p:nvSpPr>
        <p:spPr>
          <a:xfrm>
            <a:off x="1680572" y="4303880"/>
            <a:ext cx="1376503" cy="523220"/>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9EB0D1A-06DB-49E6-9761-765C32C9A89C}"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警察費</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3</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26</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5.0%</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38" name="テキスト ボックス 37">
            <a:extLst>
              <a:ext uri="{FF2B5EF4-FFF2-40B4-BE49-F238E27FC236}">
                <a16:creationId xmlns:a16="http://schemas.microsoft.com/office/drawing/2014/main" id="{D76FC89A-1640-4FE7-8A59-8464AB489D3E}"/>
              </a:ext>
            </a:extLst>
          </p:cNvPr>
          <p:cNvSpPr txBox="1"/>
          <p:nvPr/>
        </p:nvSpPr>
        <p:spPr>
          <a:xfrm>
            <a:off x="1059255" y="3789129"/>
            <a:ext cx="1582151" cy="523220"/>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1FEDB424-2479-44B7-B26A-592DC4CA1D76}"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農林水産業費</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2</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38</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3.7%</a:t>
            </a:r>
            <a:r>
              <a:rPr lang="zh-TW" altLang="en-US" sz="1400" dirty="0">
                <a:solidFill>
                  <a:schemeClr val="tx1">
                    <a:lumMod val="95000"/>
                    <a:lumOff val="5000"/>
                  </a:schemeClr>
                </a:solidFill>
              </a:rPr>
              <a:t>）</a:t>
            </a:r>
          </a:p>
        </p:txBody>
      </p:sp>
      <p:sp>
        <p:nvSpPr>
          <p:cNvPr id="39" name="テキスト ボックス 38">
            <a:extLst>
              <a:ext uri="{FF2B5EF4-FFF2-40B4-BE49-F238E27FC236}">
                <a16:creationId xmlns:a16="http://schemas.microsoft.com/office/drawing/2014/main" id="{9D9059FF-7A1B-44C9-95A8-35F48EFD7B46}"/>
              </a:ext>
            </a:extLst>
          </p:cNvPr>
          <p:cNvSpPr txBox="1"/>
          <p:nvPr/>
        </p:nvSpPr>
        <p:spPr>
          <a:xfrm>
            <a:off x="1153735" y="3304724"/>
            <a:ext cx="1761503" cy="523220"/>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5E2B7238-B0A3-4770-BCB7-2416189114D6}"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衛生費</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1</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77</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2.7%</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40" name="テキスト ボックス 39">
            <a:extLst>
              <a:ext uri="{FF2B5EF4-FFF2-40B4-BE49-F238E27FC236}">
                <a16:creationId xmlns:a16="http://schemas.microsoft.com/office/drawing/2014/main" id="{4F848CE5-DE3F-495A-A03F-1B3BEE3555EA}"/>
              </a:ext>
            </a:extLst>
          </p:cNvPr>
          <p:cNvSpPr txBox="1"/>
          <p:nvPr/>
        </p:nvSpPr>
        <p:spPr>
          <a:xfrm>
            <a:off x="609744" y="2559732"/>
            <a:ext cx="1972181" cy="523220"/>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7B41AE1E-09E3-4FF8-9847-3B6908F5D4C5}"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災害復旧費</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81</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1.3%</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cxnSp>
        <p:nvCxnSpPr>
          <p:cNvPr id="41" name="直線コネクタ 40">
            <a:extLst>
              <a:ext uri="{FF2B5EF4-FFF2-40B4-BE49-F238E27FC236}">
                <a16:creationId xmlns:a16="http://schemas.microsoft.com/office/drawing/2014/main" id="{28E57AC6-FBEB-425F-BDF3-8E65B3C56A45}"/>
              </a:ext>
            </a:extLst>
          </p:cNvPr>
          <p:cNvCxnSpPr>
            <a:cxnSpLocks/>
          </p:cNvCxnSpPr>
          <p:nvPr/>
        </p:nvCxnSpPr>
        <p:spPr bwMode="auto">
          <a:xfrm flipH="1" flipV="1">
            <a:off x="2198119" y="2988673"/>
            <a:ext cx="258452" cy="366015"/>
          </a:xfrm>
          <a:prstGeom prst="line">
            <a:avLst/>
          </a:prstGeom>
          <a:noFill/>
          <a:ln w="12700" cap="flat" cmpd="sng" algn="ctr">
            <a:solidFill>
              <a:schemeClr val="tx1"/>
            </a:solidFill>
            <a:prstDash val="solid"/>
            <a:round/>
            <a:headEnd type="oval" w="med" len="med"/>
            <a:tailEnd type="none" w="med" len="med"/>
          </a:ln>
          <a:effectLst/>
        </p:spPr>
      </p:cxnSp>
      <p:sp>
        <p:nvSpPr>
          <p:cNvPr id="42" name="テキスト ボックス 41">
            <a:extLst>
              <a:ext uri="{FF2B5EF4-FFF2-40B4-BE49-F238E27FC236}">
                <a16:creationId xmlns:a16="http://schemas.microsoft.com/office/drawing/2014/main" id="{CCBE5DDB-E367-4C73-9FC9-72CCE74F59C0}"/>
              </a:ext>
            </a:extLst>
          </p:cNvPr>
          <p:cNvSpPr txBox="1"/>
          <p:nvPr/>
        </p:nvSpPr>
        <p:spPr>
          <a:xfrm>
            <a:off x="2943751" y="2735397"/>
            <a:ext cx="1075360"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A0F0423A-533E-4226-A5CD-6F04362E7E8A}" type="CELLRANGE">
              <a:rPr lang="ja-JP"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その他</a:t>
            </a:fld>
            <a:endPar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1015</a:t>
            </a: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15.6%</a:t>
            </a: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grpSp>
        <p:nvGrpSpPr>
          <p:cNvPr id="7" name="グループ化 6">
            <a:extLst>
              <a:ext uri="{FF2B5EF4-FFF2-40B4-BE49-F238E27FC236}">
                <a16:creationId xmlns:a16="http://schemas.microsoft.com/office/drawing/2014/main" id="{7BA0530D-6414-4554-8FEE-9F8BFA528E6C}"/>
              </a:ext>
            </a:extLst>
          </p:cNvPr>
          <p:cNvGrpSpPr/>
          <p:nvPr/>
        </p:nvGrpSpPr>
        <p:grpSpPr>
          <a:xfrm>
            <a:off x="4606060" y="2809060"/>
            <a:ext cx="6774059" cy="1280126"/>
            <a:chOff x="4576333" y="2584434"/>
            <a:chExt cx="6774059" cy="1280126"/>
          </a:xfrm>
        </p:grpSpPr>
        <p:sp>
          <p:nvSpPr>
            <p:cNvPr id="25" name="正方形/長方形 24">
              <a:extLst>
                <a:ext uri="{FF2B5EF4-FFF2-40B4-BE49-F238E27FC236}">
                  <a16:creationId xmlns:a16="http://schemas.microsoft.com/office/drawing/2014/main" id="{7D0782A7-D206-4FDA-A3E5-0DF2F2388830}"/>
                </a:ext>
              </a:extLst>
            </p:cNvPr>
            <p:cNvSpPr/>
            <p:nvPr/>
          </p:nvSpPr>
          <p:spPr>
            <a:xfrm>
              <a:off x="7430310" y="3097856"/>
              <a:ext cx="3920082" cy="76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880EAC0B-89DF-44B9-9E03-A74C3D3AE2D8}"/>
                </a:ext>
              </a:extLst>
            </p:cNvPr>
            <p:cNvSpPr/>
            <p:nvPr/>
          </p:nvSpPr>
          <p:spPr>
            <a:xfrm>
              <a:off x="4576333" y="2584434"/>
              <a:ext cx="964372" cy="821546"/>
            </a:xfrm>
            <a:prstGeom prst="rect">
              <a:avLst/>
            </a:prstGeom>
            <a:solidFill>
              <a:srgbClr val="15F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グループ化 4">
            <a:extLst>
              <a:ext uri="{FF2B5EF4-FFF2-40B4-BE49-F238E27FC236}">
                <a16:creationId xmlns:a16="http://schemas.microsoft.com/office/drawing/2014/main" id="{9AC8D4FE-FA86-4B0A-A5F8-59FD1388BA4C}"/>
              </a:ext>
            </a:extLst>
          </p:cNvPr>
          <p:cNvGrpSpPr/>
          <p:nvPr/>
        </p:nvGrpSpPr>
        <p:grpSpPr>
          <a:xfrm>
            <a:off x="5437032" y="4137937"/>
            <a:ext cx="5813919" cy="837793"/>
            <a:chOff x="5421354" y="4132820"/>
            <a:chExt cx="5813919" cy="837793"/>
          </a:xfrm>
        </p:grpSpPr>
        <p:sp>
          <p:nvSpPr>
            <p:cNvPr id="24" name="正方形/長方形 23">
              <a:extLst>
                <a:ext uri="{FF2B5EF4-FFF2-40B4-BE49-F238E27FC236}">
                  <a16:creationId xmlns:a16="http://schemas.microsoft.com/office/drawing/2014/main" id="{3040FB41-69F6-4B45-8145-ABB641593535}"/>
                </a:ext>
              </a:extLst>
            </p:cNvPr>
            <p:cNvSpPr/>
            <p:nvPr/>
          </p:nvSpPr>
          <p:spPr>
            <a:xfrm>
              <a:off x="7624901" y="4132820"/>
              <a:ext cx="3610372" cy="565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E954E5E2-D6BA-4999-8DE1-19F3DCE0CD0F}"/>
                </a:ext>
              </a:extLst>
            </p:cNvPr>
            <p:cNvSpPr/>
            <p:nvPr/>
          </p:nvSpPr>
          <p:spPr>
            <a:xfrm>
              <a:off x="5421354" y="4274885"/>
              <a:ext cx="737969" cy="695728"/>
            </a:xfrm>
            <a:prstGeom prst="rect">
              <a:avLst/>
            </a:prstGeom>
            <a:solidFill>
              <a:srgbClr val="3C93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grpSp>
      <p:grpSp>
        <p:nvGrpSpPr>
          <p:cNvPr id="4" name="グループ化 3">
            <a:extLst>
              <a:ext uri="{FF2B5EF4-FFF2-40B4-BE49-F238E27FC236}">
                <a16:creationId xmlns:a16="http://schemas.microsoft.com/office/drawing/2014/main" id="{62EFD6DB-F83A-42DD-A373-565DA4D5BBDE}"/>
              </a:ext>
            </a:extLst>
          </p:cNvPr>
          <p:cNvGrpSpPr/>
          <p:nvPr/>
        </p:nvGrpSpPr>
        <p:grpSpPr>
          <a:xfrm>
            <a:off x="4779024" y="4696428"/>
            <a:ext cx="6939876" cy="1519869"/>
            <a:chOff x="4720064" y="5057188"/>
            <a:chExt cx="6939876" cy="1519869"/>
          </a:xfrm>
        </p:grpSpPr>
        <p:sp>
          <p:nvSpPr>
            <p:cNvPr id="3" name="正方形/長方形 2">
              <a:extLst>
                <a:ext uri="{FF2B5EF4-FFF2-40B4-BE49-F238E27FC236}">
                  <a16:creationId xmlns:a16="http://schemas.microsoft.com/office/drawing/2014/main" id="{22D8B658-B79C-4076-BF68-EEE997628EB2}"/>
                </a:ext>
              </a:extLst>
            </p:cNvPr>
            <p:cNvSpPr/>
            <p:nvPr/>
          </p:nvSpPr>
          <p:spPr>
            <a:xfrm>
              <a:off x="7458297" y="5057188"/>
              <a:ext cx="4201643" cy="91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0F5CF47-F323-420F-B00E-DFE7B5DC3615}"/>
                </a:ext>
              </a:extLst>
            </p:cNvPr>
            <p:cNvSpPr/>
            <p:nvPr/>
          </p:nvSpPr>
          <p:spPr>
            <a:xfrm>
              <a:off x="4720064" y="5881329"/>
              <a:ext cx="700373" cy="695728"/>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grpSp>
      <p:pic>
        <p:nvPicPr>
          <p:cNvPr id="23" name="図 22">
            <a:extLst>
              <a:ext uri="{FF2B5EF4-FFF2-40B4-BE49-F238E27FC236}">
                <a16:creationId xmlns:a16="http://schemas.microsoft.com/office/drawing/2014/main" id="{2CBEFD10-CBBE-4F78-9062-3A4530B626A7}"/>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9420078" y="221494"/>
            <a:ext cx="1410714" cy="2114015"/>
          </a:xfrm>
          <a:prstGeom prst="rect">
            <a:avLst/>
          </a:prstGeom>
        </p:spPr>
      </p:pic>
      <p:pic>
        <p:nvPicPr>
          <p:cNvPr id="9" name="図 8">
            <a:extLst>
              <a:ext uri="{FF2B5EF4-FFF2-40B4-BE49-F238E27FC236}">
                <a16:creationId xmlns:a16="http://schemas.microsoft.com/office/drawing/2014/main" id="{6D3E4125-F4AC-4E69-B58F-0677D2166881}"/>
              </a:ext>
            </a:extLst>
          </p:cNvPr>
          <p:cNvPicPr>
            <a:picLocks noChangeAspect="1"/>
          </p:cNvPicPr>
          <p:nvPr/>
        </p:nvPicPr>
        <p:blipFill rotWithShape="1">
          <a:blip r:embed="rId6">
            <a:clrChange>
              <a:clrFrom>
                <a:srgbClr val="000000"/>
              </a:clrFrom>
              <a:clrTo>
                <a:srgbClr val="000000">
                  <a:alpha val="0"/>
                </a:srgbClr>
              </a:clrTo>
            </a:clrChange>
          </a:blip>
          <a:srcRect l="14869" r="26444" b="853"/>
          <a:stretch/>
        </p:blipFill>
        <p:spPr>
          <a:xfrm>
            <a:off x="5988127" y="1970232"/>
            <a:ext cx="1779724" cy="2970705"/>
          </a:xfrm>
          <a:prstGeom prst="rect">
            <a:avLst/>
          </a:prstGeom>
        </p:spPr>
      </p:pic>
      <p:pic>
        <p:nvPicPr>
          <p:cNvPr id="11" name="図 10">
            <a:extLst>
              <a:ext uri="{FF2B5EF4-FFF2-40B4-BE49-F238E27FC236}">
                <a16:creationId xmlns:a16="http://schemas.microsoft.com/office/drawing/2014/main" id="{858DDDB3-0999-4FF8-84EF-BD9127BEE686}"/>
              </a:ext>
            </a:extLst>
          </p:cNvPr>
          <p:cNvPicPr>
            <a:picLocks noChangeAspect="1"/>
          </p:cNvPicPr>
          <p:nvPr/>
        </p:nvPicPr>
        <p:blipFill rotWithShape="1">
          <a:blip r:embed="rId7">
            <a:clrChange>
              <a:clrFrom>
                <a:srgbClr val="000000"/>
              </a:clrFrom>
              <a:clrTo>
                <a:srgbClr val="000000">
                  <a:alpha val="0"/>
                </a:srgbClr>
              </a:clrTo>
            </a:clrChange>
          </a:blip>
          <a:srcRect r="5021" b="16353"/>
          <a:stretch/>
        </p:blipFill>
        <p:spPr>
          <a:xfrm>
            <a:off x="4753195" y="1506381"/>
            <a:ext cx="2880321" cy="2506261"/>
          </a:xfrm>
          <a:prstGeom prst="rect">
            <a:avLst/>
          </a:prstGeom>
        </p:spPr>
      </p:pic>
      <p:pic>
        <p:nvPicPr>
          <p:cNvPr id="13" name="図 12">
            <a:extLst>
              <a:ext uri="{FF2B5EF4-FFF2-40B4-BE49-F238E27FC236}">
                <a16:creationId xmlns:a16="http://schemas.microsoft.com/office/drawing/2014/main" id="{B9E0DF30-709D-4E72-82E2-F176652CA58F}"/>
              </a:ext>
            </a:extLst>
          </p:cNvPr>
          <p:cNvPicPr>
            <a:picLocks noChangeAspect="1"/>
          </p:cNvPicPr>
          <p:nvPr/>
        </p:nvPicPr>
        <p:blipFill rotWithShape="1">
          <a:blip r:embed="rId8">
            <a:clrChange>
              <a:clrFrom>
                <a:srgbClr val="000000"/>
              </a:clrFrom>
              <a:clrTo>
                <a:srgbClr val="000000">
                  <a:alpha val="0"/>
                </a:srgbClr>
              </a:clrTo>
            </a:clrChange>
          </a:blip>
          <a:srcRect r="8612" b="3339"/>
          <a:stretch/>
        </p:blipFill>
        <p:spPr>
          <a:xfrm>
            <a:off x="9903484" y="2344566"/>
            <a:ext cx="2313943" cy="2418163"/>
          </a:xfrm>
          <a:prstGeom prst="rect">
            <a:avLst/>
          </a:prstGeom>
        </p:spPr>
      </p:pic>
      <p:pic>
        <p:nvPicPr>
          <p:cNvPr id="15" name="図 14">
            <a:extLst>
              <a:ext uri="{FF2B5EF4-FFF2-40B4-BE49-F238E27FC236}">
                <a16:creationId xmlns:a16="http://schemas.microsoft.com/office/drawing/2014/main" id="{D2DA5842-BB56-4235-BF96-69B0156E5AF3}"/>
              </a:ext>
            </a:extLst>
          </p:cNvPr>
          <p:cNvPicPr>
            <a:picLocks noChangeAspect="1"/>
          </p:cNvPicPr>
          <p:nvPr/>
        </p:nvPicPr>
        <p:blipFill rotWithShape="1">
          <a:blip r:embed="rId9">
            <a:clrChange>
              <a:clrFrom>
                <a:srgbClr val="000000"/>
              </a:clrFrom>
              <a:clrTo>
                <a:srgbClr val="000000">
                  <a:alpha val="0"/>
                </a:srgbClr>
              </a:clrTo>
            </a:clrChange>
          </a:blip>
          <a:srcRect r="1867" b="8344"/>
          <a:stretch/>
        </p:blipFill>
        <p:spPr>
          <a:xfrm>
            <a:off x="4349531" y="3984678"/>
            <a:ext cx="2975937" cy="2746247"/>
          </a:xfrm>
          <a:prstGeom prst="rect">
            <a:avLst/>
          </a:prstGeom>
        </p:spPr>
      </p:pic>
      <p:pic>
        <p:nvPicPr>
          <p:cNvPr id="6" name="図 5">
            <a:extLst>
              <a:ext uri="{FF2B5EF4-FFF2-40B4-BE49-F238E27FC236}">
                <a16:creationId xmlns:a16="http://schemas.microsoft.com/office/drawing/2014/main" id="{3F982381-7709-4AA1-A85B-8BBE9E4B60E6}"/>
              </a:ext>
            </a:extLst>
          </p:cNvPr>
          <p:cNvPicPr>
            <a:picLocks noChangeAspect="1"/>
          </p:cNvPicPr>
          <p:nvPr/>
        </p:nvPicPr>
        <p:blipFill rotWithShape="1">
          <a:blip r:embed="rId10">
            <a:clrChange>
              <a:clrFrom>
                <a:srgbClr val="000000"/>
              </a:clrFrom>
              <a:clrTo>
                <a:srgbClr val="000000">
                  <a:alpha val="0"/>
                </a:srgbClr>
              </a:clrTo>
            </a:clrChange>
          </a:blip>
          <a:srcRect r="5017" b="6105"/>
          <a:stretch/>
        </p:blipFill>
        <p:spPr>
          <a:xfrm>
            <a:off x="9558059" y="2308201"/>
            <a:ext cx="2749395" cy="2685328"/>
          </a:xfrm>
          <a:prstGeom prst="rect">
            <a:avLst/>
          </a:prstGeom>
        </p:spPr>
      </p:pic>
    </p:spTree>
    <p:custDataLst>
      <p:tags r:id="rId1"/>
    </p:custDataLst>
    <p:extLst>
      <p:ext uri="{BB962C8B-B14F-4D97-AF65-F5344CB8AC3E}">
        <p14:creationId xmlns:p14="http://schemas.microsoft.com/office/powerpoint/2010/main" val="112360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childTnLst>
                          </p:cTn>
                        </p:par>
                        <p:par>
                          <p:cTn id="62" fill="hold">
                            <p:stCondLst>
                              <p:cond delay="500"/>
                            </p:stCondLst>
                            <p:childTnLst>
                              <p:par>
                                <p:cTn id="63" presetID="1" presetClass="entr" presetSubtype="0"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6"/>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cTn>
                              </p:par>
                            </p:childTnLst>
                          </p:cTn>
                        </p:par>
                        <p:par>
                          <p:cTn id="78" fill="hold">
                            <p:stCondLst>
                              <p:cond delay="500"/>
                            </p:stCondLst>
                            <p:childTnLst>
                              <p:par>
                                <p:cTn id="79" presetID="1" presetClass="entr" presetSubtype="0"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2" grpId="0"/>
      <p:bldP spid="33" grpId="0"/>
      <p:bldP spid="34" grpId="0"/>
      <p:bldP spid="35" grpId="0"/>
      <p:bldP spid="36" grpId="0"/>
      <p:bldP spid="37" grpId="0"/>
      <p:bldP spid="38" grpId="0"/>
      <p:bldP spid="39" grpId="0"/>
      <p:bldP spid="40"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公共サービス"/>
          <p:cNvGrpSpPr/>
          <p:nvPr/>
        </p:nvGrpSpPr>
        <p:grpSpPr>
          <a:xfrm>
            <a:off x="454665" y="1158722"/>
            <a:ext cx="11305570" cy="584775"/>
            <a:chOff x="36000" y="36000"/>
            <a:chExt cx="11305570" cy="584775"/>
          </a:xfrm>
        </p:grpSpPr>
        <p:sp>
          <p:nvSpPr>
            <p:cNvPr id="4" name="テキスト ボックス 3"/>
            <p:cNvSpPr txBox="1"/>
            <p:nvPr/>
          </p:nvSpPr>
          <p:spPr>
            <a:xfrm>
              <a:off x="36000" y="36000"/>
              <a:ext cx="11305570" cy="584775"/>
            </a:xfrm>
            <a:prstGeom prst="rect">
              <a:avLst/>
            </a:prstGeom>
            <a:noFill/>
          </p:spPr>
          <p:txBody>
            <a:bodyPr wrap="square" rtlCol="0">
              <a:spAutoFit/>
            </a:bodyPr>
            <a:lstStyle/>
            <a:p>
              <a:pPr algn="ctr"/>
              <a:r>
                <a:rPr kumimoji="1" lang="ja-JP" altLang="en-US" sz="3200" dirty="0">
                  <a:ln w="155575">
                    <a:solidFill>
                      <a:schemeClr val="tx1"/>
                    </a:solidFill>
                  </a:ln>
                  <a:latin typeface="HG丸ｺﾞｼｯｸM-PRO" panose="020F0600000000000000" pitchFamily="50" charset="-128"/>
                  <a:ea typeface="HG丸ｺﾞｼｯｸM-PRO" panose="020F0600000000000000" pitchFamily="50" charset="-128"/>
                </a:rPr>
                <a:t>公共サービスなどによる利益は国民みんなが受け取るもの</a:t>
              </a:r>
            </a:p>
          </p:txBody>
        </p:sp>
        <p:sp>
          <p:nvSpPr>
            <p:cNvPr id="14" name="テキスト ボックス 13"/>
            <p:cNvSpPr txBox="1"/>
            <p:nvPr/>
          </p:nvSpPr>
          <p:spPr>
            <a:xfrm>
              <a:off x="36000" y="36000"/>
              <a:ext cx="11305570" cy="584775"/>
            </a:xfrm>
            <a:prstGeom prst="rect">
              <a:avLst/>
            </a:prstGeom>
            <a:noFill/>
          </p:spPr>
          <p:txBody>
            <a:bodyPr wrap="square" rtlCol="0">
              <a:spAutoFit/>
            </a:bodyPr>
            <a:lstStyle/>
            <a:p>
              <a:pPr algn="ctr"/>
              <a:r>
                <a:rPr kumimoji="1" lang="ja-JP" altLang="en-US" sz="320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rPr>
                <a:t>公共サービスなどによる利益は国民みんなが受け取るもの</a:t>
              </a:r>
            </a:p>
          </p:txBody>
        </p:sp>
        <p:sp>
          <p:nvSpPr>
            <p:cNvPr id="17" name="テキスト ボックス 16"/>
            <p:cNvSpPr txBox="1"/>
            <p:nvPr/>
          </p:nvSpPr>
          <p:spPr>
            <a:xfrm>
              <a:off x="36000" y="36000"/>
              <a:ext cx="11305570" cy="584775"/>
            </a:xfrm>
            <a:prstGeom prst="rect">
              <a:avLst/>
            </a:prstGeom>
            <a:noFill/>
            <a:ln w="22225">
              <a:noFill/>
            </a:ln>
          </p:spPr>
          <p:txBody>
            <a:bodyPr wrap="square" rtlCol="0">
              <a:spAutoFit/>
            </a:bodyPr>
            <a:lstStyle/>
            <a:p>
              <a:pPr algn="ctr"/>
              <a:r>
                <a:rPr kumimoji="1" lang="ja-JP" altLang="en-US" sz="3200" dirty="0">
                  <a:ln w="25400">
                    <a:solidFill>
                      <a:schemeClr val="tx1"/>
                    </a:solidFill>
                  </a:ln>
                  <a:latin typeface="HG丸ｺﾞｼｯｸM-PRO" panose="020F0600000000000000" pitchFamily="50" charset="-128"/>
                  <a:ea typeface="HG丸ｺﾞｼｯｸM-PRO" panose="020F0600000000000000" pitchFamily="50" charset="-128"/>
                </a:rPr>
                <a:t>公共サービスなどによる利益は国民みんなが受け取るもの</a:t>
              </a:r>
            </a:p>
          </p:txBody>
        </p:sp>
      </p:grpSp>
      <p:grpSp>
        <p:nvGrpSpPr>
          <p:cNvPr id="18" name="みんなでわかちあう"/>
          <p:cNvGrpSpPr/>
          <p:nvPr/>
        </p:nvGrpSpPr>
        <p:grpSpPr>
          <a:xfrm>
            <a:off x="443215" y="2564880"/>
            <a:ext cx="11305570" cy="769441"/>
            <a:chOff x="36000" y="36000"/>
            <a:chExt cx="11305570" cy="769441"/>
          </a:xfrm>
        </p:grpSpPr>
        <p:sp>
          <p:nvSpPr>
            <p:cNvPr id="19" name="テキスト ボックス 18"/>
            <p:cNvSpPr txBox="1"/>
            <p:nvPr/>
          </p:nvSpPr>
          <p:spPr>
            <a:xfrm>
              <a:off x="36000" y="36000"/>
              <a:ext cx="11305570" cy="769441"/>
            </a:xfrm>
            <a:prstGeom prst="rect">
              <a:avLst/>
            </a:prstGeom>
            <a:noFill/>
          </p:spPr>
          <p:txBody>
            <a:bodyPr wrap="square" rtlCol="0">
              <a:spAutoFit/>
            </a:bodyPr>
            <a:lstStyle/>
            <a:p>
              <a:pPr algn="ctr"/>
              <a:r>
                <a:rPr lang="ja-JP" altLang="en-US" sz="4400" dirty="0">
                  <a:ln w="155575">
                    <a:solidFill>
                      <a:srgbClr val="0070C0"/>
                    </a:solidFill>
                  </a:ln>
                  <a:solidFill>
                    <a:srgbClr val="0070C0"/>
                  </a:solidFill>
                  <a:latin typeface="HGP創英角ｺﾞｼｯｸUB" panose="020B0900000000000000" pitchFamily="50" charset="-128"/>
                </a:rPr>
                <a:t>税金は皆で広く公平に分かち合うことが必要</a:t>
              </a:r>
              <a:endParaRPr kumimoji="1" lang="ja-JP" altLang="en-US" sz="4400" dirty="0">
                <a:ln w="155575">
                  <a:solidFill>
                    <a:srgbClr val="0070C0"/>
                  </a:solidFill>
                </a:ln>
                <a:solidFill>
                  <a:srgbClr val="0070C0"/>
                </a:solidFill>
                <a:latin typeface="HGP創英角ｺﾞｼｯｸUB" panose="020B0900000000000000" pitchFamily="50" charset="-128"/>
              </a:endParaRPr>
            </a:p>
          </p:txBody>
        </p:sp>
        <p:sp>
          <p:nvSpPr>
            <p:cNvPr id="20" name="テキスト ボックス 19"/>
            <p:cNvSpPr txBox="1"/>
            <p:nvPr/>
          </p:nvSpPr>
          <p:spPr>
            <a:xfrm>
              <a:off x="36000" y="36000"/>
              <a:ext cx="11305570" cy="769441"/>
            </a:xfrm>
            <a:prstGeom prst="rect">
              <a:avLst/>
            </a:prstGeom>
            <a:noFill/>
          </p:spPr>
          <p:txBody>
            <a:bodyPr wrap="square" rtlCol="0">
              <a:spAutoFit/>
            </a:bodyPr>
            <a:lstStyle/>
            <a:p>
              <a:pPr algn="ctr"/>
              <a:r>
                <a:rPr lang="ja-JP" altLang="en-US" sz="4400" dirty="0">
                  <a:ln w="76200">
                    <a:solidFill>
                      <a:schemeClr val="bg1"/>
                    </a:solidFill>
                  </a:ln>
                  <a:solidFill>
                    <a:schemeClr val="bg1"/>
                  </a:solidFill>
                  <a:latin typeface="HGP創英角ｺﾞｼｯｸUB" panose="020B0900000000000000" pitchFamily="50" charset="-128"/>
                </a:rPr>
                <a:t>税金は皆で広く公平に分かち合うことが必要</a:t>
              </a:r>
              <a:endParaRPr kumimoji="1" lang="ja-JP" altLang="en-US" sz="4400" dirty="0">
                <a:ln w="76200">
                  <a:solidFill>
                    <a:schemeClr val="bg1"/>
                  </a:solidFill>
                </a:ln>
                <a:solidFill>
                  <a:schemeClr val="bg1"/>
                </a:solidFill>
                <a:latin typeface="HGP創英角ｺﾞｼｯｸUB" panose="020B0900000000000000" pitchFamily="50" charset="-128"/>
              </a:endParaRPr>
            </a:p>
          </p:txBody>
        </p:sp>
        <p:sp>
          <p:nvSpPr>
            <p:cNvPr id="21" name="テキスト ボックス 20"/>
            <p:cNvSpPr txBox="1"/>
            <p:nvPr/>
          </p:nvSpPr>
          <p:spPr>
            <a:xfrm>
              <a:off x="36000" y="36000"/>
              <a:ext cx="11305570" cy="769441"/>
            </a:xfrm>
            <a:prstGeom prst="rect">
              <a:avLst/>
            </a:prstGeom>
            <a:noFill/>
            <a:ln w="22225">
              <a:noFill/>
            </a:ln>
          </p:spPr>
          <p:txBody>
            <a:bodyPr wrap="square" rtlCol="0">
              <a:spAutoFit/>
            </a:bodyPr>
            <a:lstStyle/>
            <a:p>
              <a:pPr algn="ctr"/>
              <a:r>
                <a:rPr lang="ja-JP" altLang="en-US" sz="4400" dirty="0">
                  <a:ln w="0">
                    <a:solidFill>
                      <a:srgbClr val="0070C0"/>
                    </a:solidFill>
                  </a:ln>
                  <a:solidFill>
                    <a:srgbClr val="0070C0"/>
                  </a:solidFill>
                  <a:latin typeface="HGP創英角ｺﾞｼｯｸUB" panose="020B0900000000000000" pitchFamily="50" charset="-128"/>
                </a:rPr>
                <a:t>税金は皆で広く公平に分かち合うことが必要</a:t>
              </a:r>
              <a:endParaRPr kumimoji="1" lang="ja-JP" altLang="en-US" sz="4400" dirty="0">
                <a:ln w="0">
                  <a:solidFill>
                    <a:srgbClr val="0070C0"/>
                  </a:solidFill>
                </a:ln>
                <a:solidFill>
                  <a:srgbClr val="0070C0"/>
                </a:solidFill>
                <a:latin typeface="HGP創英角ｺﾞｼｯｸUB" panose="020B0900000000000000" pitchFamily="50" charset="-128"/>
              </a:endParaRPr>
            </a:p>
          </p:txBody>
        </p:sp>
      </p:grpSp>
      <p:grpSp>
        <p:nvGrpSpPr>
          <p:cNvPr id="23" name="会費"/>
          <p:cNvGrpSpPr/>
          <p:nvPr/>
        </p:nvGrpSpPr>
        <p:grpSpPr>
          <a:xfrm>
            <a:off x="470305" y="3334321"/>
            <a:ext cx="11305570" cy="1569660"/>
            <a:chOff x="36000" y="36000"/>
            <a:chExt cx="11305570" cy="1569660"/>
          </a:xfrm>
        </p:grpSpPr>
        <p:sp>
          <p:nvSpPr>
            <p:cNvPr id="24" name="テキスト ボックス 23"/>
            <p:cNvSpPr txBox="1"/>
            <p:nvPr/>
          </p:nvSpPr>
          <p:spPr>
            <a:xfrm>
              <a:off x="36000" y="36000"/>
              <a:ext cx="11305570" cy="1569660"/>
            </a:xfrm>
            <a:prstGeom prst="rect">
              <a:avLst/>
            </a:prstGeom>
            <a:noFill/>
          </p:spPr>
          <p:txBody>
            <a:bodyPr wrap="square" rtlCol="0">
              <a:spAutoFit/>
            </a:bodyPr>
            <a:lstStyle/>
            <a:p>
              <a:pPr algn="ctr"/>
              <a:r>
                <a:rPr lang="ja-JP" altLang="en-US" sz="4800" dirty="0">
                  <a:ln w="155575">
                    <a:solidFill>
                      <a:srgbClr val="00B050"/>
                    </a:solidFill>
                  </a:ln>
                  <a:solidFill>
                    <a:srgbClr val="00B050"/>
                  </a:solidFill>
                  <a:latin typeface="HGP創英角ｺﾞｼｯｸUB" panose="020B0900000000000000" pitchFamily="50" charset="-128"/>
                </a:rPr>
                <a:t>社会共通の費用を</a:t>
              </a:r>
              <a:endParaRPr lang="en-US" altLang="ja-JP" sz="4800" dirty="0">
                <a:ln w="155575">
                  <a:solidFill>
                    <a:srgbClr val="00B050"/>
                  </a:solidFill>
                </a:ln>
                <a:solidFill>
                  <a:srgbClr val="00B050"/>
                </a:solidFill>
                <a:latin typeface="HGP創英角ｺﾞｼｯｸUB" panose="020B0900000000000000" pitchFamily="50" charset="-128"/>
              </a:endParaRPr>
            </a:p>
            <a:p>
              <a:pPr algn="ctr"/>
              <a:r>
                <a:rPr lang="ja-JP" altLang="en-US" sz="4800" dirty="0">
                  <a:ln w="155575">
                    <a:solidFill>
                      <a:srgbClr val="00B050"/>
                    </a:solidFill>
                  </a:ln>
                  <a:solidFill>
                    <a:srgbClr val="00B050"/>
                  </a:solidFill>
                  <a:latin typeface="HGP創英角ｺﾞｼｯｸUB" panose="020B0900000000000000" pitchFamily="50" charset="-128"/>
                </a:rPr>
                <a:t>賄うための会費</a:t>
              </a:r>
              <a:endParaRPr kumimoji="1" lang="ja-JP" altLang="en-US" sz="4800" dirty="0">
                <a:ln w="155575">
                  <a:solidFill>
                    <a:srgbClr val="00B050"/>
                  </a:solidFill>
                </a:ln>
                <a:solidFill>
                  <a:srgbClr val="00B050"/>
                </a:solidFill>
                <a:latin typeface="HGP創英角ｺﾞｼｯｸUB" panose="020B0900000000000000" pitchFamily="50" charset="-128"/>
              </a:endParaRPr>
            </a:p>
          </p:txBody>
        </p:sp>
        <p:sp>
          <p:nvSpPr>
            <p:cNvPr id="25" name="テキスト ボックス 24"/>
            <p:cNvSpPr txBox="1"/>
            <p:nvPr/>
          </p:nvSpPr>
          <p:spPr>
            <a:xfrm>
              <a:off x="36000" y="36000"/>
              <a:ext cx="11305570" cy="1569660"/>
            </a:xfrm>
            <a:prstGeom prst="rect">
              <a:avLst/>
            </a:prstGeom>
            <a:noFill/>
          </p:spPr>
          <p:txBody>
            <a:bodyPr wrap="square" rtlCol="0">
              <a:spAutoFit/>
            </a:bodyPr>
            <a:lstStyle/>
            <a:p>
              <a:pPr algn="ctr"/>
              <a:r>
                <a:rPr lang="ja-JP" altLang="en-US" sz="4800" dirty="0">
                  <a:ln w="76200">
                    <a:solidFill>
                      <a:schemeClr val="bg1"/>
                    </a:solidFill>
                  </a:ln>
                  <a:solidFill>
                    <a:schemeClr val="bg1"/>
                  </a:solidFill>
                  <a:latin typeface="HGP創英角ｺﾞｼｯｸUB" panose="020B0900000000000000" pitchFamily="50" charset="-128"/>
                </a:rPr>
                <a:t>社会共通の費用を</a:t>
              </a:r>
              <a:endParaRPr lang="en-US" altLang="ja-JP" sz="4800" dirty="0">
                <a:ln w="76200">
                  <a:solidFill>
                    <a:schemeClr val="bg1"/>
                  </a:solidFill>
                </a:ln>
                <a:solidFill>
                  <a:schemeClr val="bg1"/>
                </a:solidFill>
                <a:latin typeface="HGP創英角ｺﾞｼｯｸUB" panose="020B0900000000000000" pitchFamily="50" charset="-128"/>
              </a:endParaRPr>
            </a:p>
            <a:p>
              <a:pPr algn="ctr"/>
              <a:r>
                <a:rPr lang="ja-JP" altLang="en-US" sz="4800" dirty="0">
                  <a:ln w="76200">
                    <a:solidFill>
                      <a:schemeClr val="bg1"/>
                    </a:solidFill>
                  </a:ln>
                  <a:solidFill>
                    <a:schemeClr val="bg1"/>
                  </a:solidFill>
                  <a:latin typeface="HGP創英角ｺﾞｼｯｸUB" panose="020B0900000000000000" pitchFamily="50" charset="-128"/>
                </a:rPr>
                <a:t>賄うための会費</a:t>
              </a:r>
              <a:endParaRPr kumimoji="1" lang="ja-JP" altLang="en-US" sz="4800" dirty="0">
                <a:ln w="76200">
                  <a:solidFill>
                    <a:schemeClr val="bg1"/>
                  </a:solidFill>
                </a:ln>
                <a:solidFill>
                  <a:schemeClr val="bg1"/>
                </a:solidFill>
                <a:latin typeface="HGP創英角ｺﾞｼｯｸUB" panose="020B0900000000000000" pitchFamily="50" charset="-128"/>
              </a:endParaRPr>
            </a:p>
          </p:txBody>
        </p:sp>
        <p:sp>
          <p:nvSpPr>
            <p:cNvPr id="26" name="テキスト ボックス 25"/>
            <p:cNvSpPr txBox="1"/>
            <p:nvPr/>
          </p:nvSpPr>
          <p:spPr>
            <a:xfrm>
              <a:off x="36000" y="36000"/>
              <a:ext cx="11305570" cy="1569660"/>
            </a:xfrm>
            <a:prstGeom prst="rect">
              <a:avLst/>
            </a:prstGeom>
            <a:noFill/>
            <a:ln w="22225">
              <a:noFill/>
            </a:ln>
          </p:spPr>
          <p:txBody>
            <a:bodyPr wrap="square" rtlCol="0">
              <a:spAutoFit/>
            </a:bodyPr>
            <a:lstStyle/>
            <a:p>
              <a:pPr algn="ctr"/>
              <a:r>
                <a:rPr lang="ja-JP" altLang="ja-JP" sz="4800" dirty="0">
                  <a:solidFill>
                    <a:srgbClr val="00B050"/>
                  </a:solidFill>
                  <a:latin typeface="+mn-ea"/>
                </a:rPr>
                <a:t>社会共通の費用を</a:t>
              </a:r>
              <a:endParaRPr lang="en-US" altLang="ja-JP" sz="4800" dirty="0">
                <a:solidFill>
                  <a:srgbClr val="00B050"/>
                </a:solidFill>
                <a:latin typeface="+mn-ea"/>
              </a:endParaRPr>
            </a:p>
            <a:p>
              <a:pPr algn="ctr"/>
              <a:r>
                <a:rPr lang="ja-JP" altLang="ja-JP" sz="4800" dirty="0">
                  <a:solidFill>
                    <a:srgbClr val="00B050"/>
                  </a:solidFill>
                  <a:latin typeface="+mn-ea"/>
                </a:rPr>
                <a:t>賄うための会費</a:t>
              </a:r>
              <a:endParaRPr kumimoji="1" lang="ja-JP" altLang="en-US" sz="4800" dirty="0">
                <a:ln w="0">
                  <a:solidFill>
                    <a:srgbClr val="0070C0"/>
                  </a:solidFill>
                </a:ln>
                <a:solidFill>
                  <a:srgbClr val="00B050"/>
                </a:solidFill>
                <a:latin typeface="HGP創英角ｺﾞｼｯｸUB" panose="020B0900000000000000" pitchFamily="50" charset="-128"/>
              </a:endParaRPr>
            </a:p>
          </p:txBody>
        </p:sp>
      </p:grpSp>
      <p:sp>
        <p:nvSpPr>
          <p:cNvPr id="30" name="タイトル 1">
            <a:extLst>
              <a:ext uri="{FF2B5EF4-FFF2-40B4-BE49-F238E27FC236}">
                <a16:creationId xmlns:a16="http://schemas.microsoft.com/office/drawing/2014/main" id="{5E28791C-9D6F-4A2E-9C84-1076692374D8}"/>
              </a:ext>
            </a:extLst>
          </p:cNvPr>
          <p:cNvSpPr txBox="1">
            <a:spLocks/>
          </p:cNvSpPr>
          <p:nvPr/>
        </p:nvSpPr>
        <p:spPr bwMode="auto">
          <a:xfrm>
            <a:off x="436654" y="165542"/>
            <a:ext cx="11272878" cy="86172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今日のまとめ</a:t>
            </a:r>
            <a:endParaRPr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5" name="Picture 34">
            <a:extLst>
              <a:ext uri="{FF2B5EF4-FFF2-40B4-BE49-F238E27FC236}">
                <a16:creationId xmlns:a16="http://schemas.microsoft.com/office/drawing/2014/main" id="{9C295203-FDFC-4B9D-BC7E-DB013F1AE8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51371" y="3166834"/>
            <a:ext cx="3433590" cy="217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0">
            <a:extLst>
              <a:ext uri="{FF2B5EF4-FFF2-40B4-BE49-F238E27FC236}">
                <a16:creationId xmlns:a16="http://schemas.microsoft.com/office/drawing/2014/main" id="{E25CDE59-D257-4EDD-BCF2-8CB67F0527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p:blipFill>
        <p:spPr bwMode="auto">
          <a:xfrm>
            <a:off x="3450783" y="5285709"/>
            <a:ext cx="1748054" cy="125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5">
            <a:extLst>
              <a:ext uri="{FF2B5EF4-FFF2-40B4-BE49-F238E27FC236}">
                <a16:creationId xmlns:a16="http://schemas.microsoft.com/office/drawing/2014/main" id="{9930F9AF-1779-4EAA-9D9B-12310C8190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360625" y="5362609"/>
            <a:ext cx="2152447" cy="121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37">
            <a:extLst>
              <a:ext uri="{FF2B5EF4-FFF2-40B4-BE49-F238E27FC236}">
                <a16:creationId xmlns:a16="http://schemas.microsoft.com/office/drawing/2014/main" id="{C717F98C-A263-4C6B-BE87-1E2F2AA709D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99392" y="2060810"/>
            <a:ext cx="3038459" cy="3410191"/>
          </a:xfrm>
          <a:prstGeom prst="rect">
            <a:avLst/>
          </a:prstGeom>
        </p:spPr>
      </p:pic>
    </p:spTree>
    <p:extLst>
      <p:ext uri="{BB962C8B-B14F-4D97-AF65-F5344CB8AC3E}">
        <p14:creationId xmlns:p14="http://schemas.microsoft.com/office/powerpoint/2010/main" val="3020372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par>
                                <p:cTn id="15" presetID="10" presetClass="exit" presetSubtype="0" fill="hold" nodeType="withEffect">
                                  <p:stCondLst>
                                    <p:cond delay="1625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0 -2.59259E-6 L 0.00052 -0.22129 " pathEditMode="relative" rAng="0" ptsTypes="AA">
                                      <p:cBhvr>
                                        <p:cTn id="21" dur="2000" fill="hold"/>
                                        <p:tgtEl>
                                          <p:spTgt spid="18"/>
                                        </p:tgtEl>
                                        <p:attrNameLst>
                                          <p:attrName>ppt_x</p:attrName>
                                          <p:attrName>ppt_y</p:attrName>
                                        </p:attrNameLst>
                                      </p:cBhvr>
                                      <p:rCtr x="26" y="-11065"/>
                                    </p:animMotion>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55"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000" fill="hold"/>
                                        <p:tgtEl>
                                          <p:spTgt spid="35"/>
                                        </p:tgtEl>
                                        <p:attrNameLst>
                                          <p:attrName>ppt_w</p:attrName>
                                        </p:attrNameLst>
                                      </p:cBhvr>
                                      <p:tavLst>
                                        <p:tav tm="0">
                                          <p:val>
                                            <p:strVal val="#ppt_w*0.70"/>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Effect transition="in" filter="fade">
                                      <p:cBhvr>
                                        <p:cTn id="32" dur="1000"/>
                                        <p:tgtEl>
                                          <p:spTgt spid="35"/>
                                        </p:tgtEl>
                                      </p:cBhvr>
                                    </p:animEffect>
                                  </p:childTnLst>
                                </p:cTn>
                              </p:par>
                            </p:childTnLst>
                          </p:cTn>
                        </p:par>
                        <p:par>
                          <p:cTn id="33" fill="hold">
                            <p:stCondLst>
                              <p:cond delay="4000"/>
                            </p:stCondLst>
                            <p:childTnLst>
                              <p:par>
                                <p:cTn id="34" presetID="55" presetClass="entr" presetSubtype="0"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1000" fill="hold"/>
                                        <p:tgtEl>
                                          <p:spTgt spid="36"/>
                                        </p:tgtEl>
                                        <p:attrNameLst>
                                          <p:attrName>ppt_w</p:attrName>
                                        </p:attrNameLst>
                                      </p:cBhvr>
                                      <p:tavLst>
                                        <p:tav tm="0">
                                          <p:val>
                                            <p:strVal val="#ppt_w*0.70"/>
                                          </p:val>
                                        </p:tav>
                                        <p:tav tm="100000">
                                          <p:val>
                                            <p:strVal val="#ppt_w"/>
                                          </p:val>
                                        </p:tav>
                                      </p:tavLst>
                                    </p:anim>
                                    <p:anim calcmode="lin" valueType="num">
                                      <p:cBhvr>
                                        <p:cTn id="37" dur="1000" fill="hold"/>
                                        <p:tgtEl>
                                          <p:spTgt spid="36"/>
                                        </p:tgtEl>
                                        <p:attrNameLst>
                                          <p:attrName>ppt_h</p:attrName>
                                        </p:attrNameLst>
                                      </p:cBhvr>
                                      <p:tavLst>
                                        <p:tav tm="0">
                                          <p:val>
                                            <p:strVal val="#ppt_h"/>
                                          </p:val>
                                        </p:tav>
                                        <p:tav tm="100000">
                                          <p:val>
                                            <p:strVal val="#ppt_h"/>
                                          </p:val>
                                        </p:tav>
                                      </p:tavLst>
                                    </p:anim>
                                    <p:animEffect transition="in" filter="fade">
                                      <p:cBhvr>
                                        <p:cTn id="38" dur="1000"/>
                                        <p:tgtEl>
                                          <p:spTgt spid="36"/>
                                        </p:tgtEl>
                                      </p:cBhvr>
                                    </p:animEffect>
                                  </p:childTnLst>
                                </p:cTn>
                              </p:par>
                            </p:childTnLst>
                          </p:cTn>
                        </p:par>
                        <p:par>
                          <p:cTn id="39" fill="hold">
                            <p:stCondLst>
                              <p:cond delay="5000"/>
                            </p:stCondLst>
                            <p:childTnLst>
                              <p:par>
                                <p:cTn id="40" presetID="55" presetClass="entr" presetSubtype="0"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000" fill="hold"/>
                                        <p:tgtEl>
                                          <p:spTgt spid="37"/>
                                        </p:tgtEl>
                                        <p:attrNameLst>
                                          <p:attrName>ppt_w</p:attrName>
                                        </p:attrNameLst>
                                      </p:cBhvr>
                                      <p:tavLst>
                                        <p:tav tm="0">
                                          <p:val>
                                            <p:strVal val="#ppt_w*0.70"/>
                                          </p:val>
                                        </p:tav>
                                        <p:tav tm="100000">
                                          <p:val>
                                            <p:strVal val="#ppt_w"/>
                                          </p:val>
                                        </p:tav>
                                      </p:tavLst>
                                    </p:anim>
                                    <p:anim calcmode="lin" valueType="num">
                                      <p:cBhvr>
                                        <p:cTn id="43" dur="1000" fill="hold"/>
                                        <p:tgtEl>
                                          <p:spTgt spid="37"/>
                                        </p:tgtEl>
                                        <p:attrNameLst>
                                          <p:attrName>ppt_h</p:attrName>
                                        </p:attrNameLst>
                                      </p:cBhvr>
                                      <p:tavLst>
                                        <p:tav tm="0">
                                          <p:val>
                                            <p:strVal val="#ppt_h"/>
                                          </p:val>
                                        </p:tav>
                                        <p:tav tm="100000">
                                          <p:val>
                                            <p:strVal val="#ppt_h"/>
                                          </p:val>
                                        </p:tav>
                                      </p:tavLst>
                                    </p:anim>
                                    <p:animEffect transition="in" filter="fade">
                                      <p:cBhvr>
                                        <p:cTn id="44" dur="1000"/>
                                        <p:tgtEl>
                                          <p:spTgt spid="37"/>
                                        </p:tgtEl>
                                      </p:cBhvr>
                                    </p:animEffect>
                                  </p:childTnLst>
                                </p:cTn>
                              </p:par>
                            </p:childTnLst>
                          </p:cTn>
                        </p:par>
                        <p:par>
                          <p:cTn id="45" fill="hold">
                            <p:stCondLst>
                              <p:cond delay="6000"/>
                            </p:stCondLst>
                            <p:childTnLst>
                              <p:par>
                                <p:cTn id="46" presetID="55" presetClass="entr" presetSubtype="0"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1000" fill="hold"/>
                                        <p:tgtEl>
                                          <p:spTgt spid="38"/>
                                        </p:tgtEl>
                                        <p:attrNameLst>
                                          <p:attrName>ppt_w</p:attrName>
                                        </p:attrNameLst>
                                      </p:cBhvr>
                                      <p:tavLst>
                                        <p:tav tm="0">
                                          <p:val>
                                            <p:strVal val="#ppt_w*0.70"/>
                                          </p:val>
                                        </p:tav>
                                        <p:tav tm="100000">
                                          <p:val>
                                            <p:strVal val="#ppt_w"/>
                                          </p:val>
                                        </p:tav>
                                      </p:tavLst>
                                    </p:anim>
                                    <p:anim calcmode="lin" valueType="num">
                                      <p:cBhvr>
                                        <p:cTn id="49" dur="1000" fill="hold"/>
                                        <p:tgtEl>
                                          <p:spTgt spid="38"/>
                                        </p:tgtEl>
                                        <p:attrNameLst>
                                          <p:attrName>ppt_h</p:attrName>
                                        </p:attrNameLst>
                                      </p:cBhvr>
                                      <p:tavLst>
                                        <p:tav tm="0">
                                          <p:val>
                                            <p:strVal val="#ppt_h"/>
                                          </p:val>
                                        </p:tav>
                                        <p:tav tm="100000">
                                          <p:val>
                                            <p:strVal val="#ppt_h"/>
                                          </p:val>
                                        </p:tav>
                                      </p:tavLst>
                                    </p:anim>
                                    <p:animEffect transition="in" filter="fade">
                                      <p:cBhvr>
                                        <p:cTn id="5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国の法律"/>
          <p:cNvGrpSpPr/>
          <p:nvPr/>
        </p:nvGrpSpPr>
        <p:grpSpPr>
          <a:xfrm>
            <a:off x="540000" y="1440000"/>
            <a:ext cx="11160000" cy="900000"/>
            <a:chOff x="36000" y="36000"/>
            <a:chExt cx="10945520" cy="923330"/>
          </a:xfrm>
        </p:grpSpPr>
        <p:sp>
          <p:nvSpPr>
            <p:cNvPr id="3" name="テキスト ボックス 2"/>
            <p:cNvSpPr txBox="1"/>
            <p:nvPr/>
          </p:nvSpPr>
          <p:spPr>
            <a:xfrm>
              <a:off x="36000" y="36000"/>
              <a:ext cx="10945520" cy="923330"/>
            </a:xfrm>
            <a:prstGeom prst="rect">
              <a:avLst/>
            </a:prstGeom>
            <a:noFill/>
          </p:spPr>
          <p:txBody>
            <a:bodyPr wrap="square" rtlCol="0">
              <a:spAutoFit/>
            </a:bodyPr>
            <a:lstStyle/>
            <a:p>
              <a:r>
                <a:rPr lang="ja-JP" altLang="en-US" sz="5400">
                  <a:ln w="152400">
                    <a:solidFill>
                      <a:schemeClr val="tx1"/>
                    </a:solidFill>
                  </a:ln>
                  <a:latin typeface="HGP創英角ｺﾞｼｯｸUB" panose="020B0900000000000000" pitchFamily="50" charset="-128"/>
                </a:rPr>
                <a:t>国の法律や制度を決めているのは？</a:t>
              </a:r>
              <a:endParaRPr kumimoji="1" lang="ja-JP" altLang="en-US" sz="5400" dirty="0">
                <a:ln w="152400">
                  <a:solidFill>
                    <a:schemeClr val="tx1"/>
                  </a:solidFill>
                </a:ln>
                <a:latin typeface="HGP創英角ｺﾞｼｯｸUB" panose="020B0900000000000000" pitchFamily="50" charset="-128"/>
              </a:endParaRPr>
            </a:p>
          </p:txBody>
        </p:sp>
        <p:sp>
          <p:nvSpPr>
            <p:cNvPr id="30" name="テキスト ボックス 29"/>
            <p:cNvSpPr txBox="1"/>
            <p:nvPr/>
          </p:nvSpPr>
          <p:spPr>
            <a:xfrm>
              <a:off x="36000" y="36000"/>
              <a:ext cx="10945520" cy="923330"/>
            </a:xfrm>
            <a:prstGeom prst="rect">
              <a:avLst/>
            </a:prstGeom>
            <a:noFill/>
          </p:spPr>
          <p:txBody>
            <a:bodyPr wrap="square" rtlCol="0">
              <a:spAutoFit/>
            </a:bodyPr>
            <a:lstStyle/>
            <a:p>
              <a:r>
                <a:rPr lang="ja-JP" altLang="en-US" sz="5400">
                  <a:ln w="76200">
                    <a:solidFill>
                      <a:schemeClr val="bg1"/>
                    </a:solidFill>
                  </a:ln>
                  <a:solidFill>
                    <a:schemeClr val="bg1"/>
                  </a:solidFill>
                  <a:latin typeface="HGP創英角ｺﾞｼｯｸUB" panose="020B0900000000000000" pitchFamily="50" charset="-128"/>
                </a:rPr>
                <a:t>国の法律や制度を決めているのは？</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31" name="テキスト ボックス 30"/>
            <p:cNvSpPr txBox="1"/>
            <p:nvPr/>
          </p:nvSpPr>
          <p:spPr>
            <a:xfrm>
              <a:off x="36000" y="36000"/>
              <a:ext cx="10945520" cy="923330"/>
            </a:xfrm>
            <a:prstGeom prst="rect">
              <a:avLst/>
            </a:prstGeom>
            <a:noFill/>
          </p:spPr>
          <p:txBody>
            <a:bodyPr wrap="square" rtlCol="0">
              <a:spAutoFit/>
            </a:bodyPr>
            <a:lstStyle/>
            <a:p>
              <a:r>
                <a:rPr lang="ja-JP" altLang="en-US" sz="5400" dirty="0">
                  <a:latin typeface="HGP創英角ｺﾞｼｯｸUB" panose="020B0900000000000000" pitchFamily="50" charset="-128"/>
                </a:rPr>
                <a:t>国の法律や制度を決めているのは？</a:t>
              </a:r>
              <a:endParaRPr kumimoji="1" lang="ja-JP" altLang="en-US" sz="5400" dirty="0">
                <a:latin typeface="HGP創英角ｺﾞｼｯｸUB" panose="020B0900000000000000" pitchFamily="50" charset="-128"/>
              </a:endParaRPr>
            </a:p>
          </p:txBody>
        </p:sp>
      </p:grpSp>
      <p:pic>
        <p:nvPicPr>
          <p:cNvPr id="36" name="国会イラスト" descr="白いバックグラウンドの前に立っている建物&#10;&#10;中程度の精度で自動的に生成された説明">
            <a:extLst>
              <a:ext uri="{FF2B5EF4-FFF2-40B4-BE49-F238E27FC236}">
                <a16:creationId xmlns:a16="http://schemas.microsoft.com/office/drawing/2014/main" id="{FAA61012-1049-4C65-8C7E-1DEAF67C3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980" y="2592106"/>
            <a:ext cx="5737383" cy="3576807"/>
          </a:xfrm>
          <a:prstGeom prst="rect">
            <a:avLst/>
          </a:prstGeom>
        </p:spPr>
      </p:pic>
      <p:grpSp>
        <p:nvGrpSpPr>
          <p:cNvPr id="32" name="国会"/>
          <p:cNvGrpSpPr/>
          <p:nvPr/>
        </p:nvGrpSpPr>
        <p:grpSpPr>
          <a:xfrm>
            <a:off x="5220000" y="5220000"/>
            <a:ext cx="1911121" cy="923330"/>
            <a:chOff x="36000" y="36000"/>
            <a:chExt cx="10945520" cy="947265"/>
          </a:xfrm>
        </p:grpSpPr>
        <p:sp>
          <p:nvSpPr>
            <p:cNvPr id="33" name="テキスト ボックス 32"/>
            <p:cNvSpPr txBox="1"/>
            <p:nvPr/>
          </p:nvSpPr>
          <p:spPr>
            <a:xfrm>
              <a:off x="36000" y="36000"/>
              <a:ext cx="10945520" cy="947265"/>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a:t>
              </a:r>
              <a:endParaRPr kumimoji="1" lang="ja-JP" altLang="en-US" sz="5400" dirty="0">
                <a:ln w="152400">
                  <a:solidFill>
                    <a:schemeClr val="tx1"/>
                  </a:solidFill>
                </a:ln>
                <a:latin typeface="HGP創英角ｺﾞｼｯｸUB" panose="020B0900000000000000" pitchFamily="50" charset="-128"/>
              </a:endParaRPr>
            </a:p>
          </p:txBody>
        </p:sp>
        <p:sp>
          <p:nvSpPr>
            <p:cNvPr id="34" name="テキスト ボックス 33"/>
            <p:cNvSpPr txBox="1"/>
            <p:nvPr/>
          </p:nvSpPr>
          <p:spPr>
            <a:xfrm>
              <a:off x="36000" y="36000"/>
              <a:ext cx="10945520" cy="947265"/>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35" name="テキスト ボックス 34"/>
            <p:cNvSpPr txBox="1"/>
            <p:nvPr/>
          </p:nvSpPr>
          <p:spPr>
            <a:xfrm>
              <a:off x="36000" y="36000"/>
              <a:ext cx="10945520" cy="947265"/>
            </a:xfrm>
            <a:prstGeom prst="rect">
              <a:avLst/>
            </a:prstGeom>
            <a:noFill/>
          </p:spPr>
          <p:txBody>
            <a:bodyPr wrap="square" rtlCol="0">
              <a:spAutoFit/>
            </a:bodyPr>
            <a:lstStyle/>
            <a:p>
              <a:r>
                <a:rPr lang="ja-JP" altLang="en-US" sz="5400" dirty="0">
                  <a:latin typeface="HGP創英角ｺﾞｼｯｸUB" panose="020B0900000000000000" pitchFamily="50" charset="-128"/>
                </a:rPr>
                <a:t>国会</a:t>
              </a:r>
              <a:endParaRPr kumimoji="1" lang="ja-JP" altLang="en-US" sz="5400" dirty="0">
                <a:latin typeface="HGP創英角ｺﾞｼｯｸUB" panose="020B0900000000000000" pitchFamily="50" charset="-128"/>
              </a:endParaRPr>
            </a:p>
          </p:txBody>
        </p:sp>
      </p:grpSp>
      <p:pic>
        <p:nvPicPr>
          <p:cNvPr id="5" name="議員"/>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730" y="2285462"/>
            <a:ext cx="4168710" cy="4064493"/>
          </a:xfrm>
          <a:prstGeom prst="rect">
            <a:avLst/>
          </a:prstGeom>
        </p:spPr>
      </p:pic>
      <p:pic>
        <p:nvPicPr>
          <p:cNvPr id="37" name="投票" descr="文字の書かれた紙&#10;&#10;自動的に生成された説明">
            <a:extLst>
              <a:ext uri="{FF2B5EF4-FFF2-40B4-BE49-F238E27FC236}">
                <a16:creationId xmlns:a16="http://schemas.microsoft.com/office/drawing/2014/main" id="{2965F5B0-5429-4830-8E31-27A5C9BD55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0867" y="2363330"/>
            <a:ext cx="2104082" cy="3212339"/>
          </a:xfrm>
          <a:prstGeom prst="rect">
            <a:avLst/>
          </a:prstGeom>
          <a:effectLst/>
        </p:spPr>
      </p:pic>
      <p:grpSp>
        <p:nvGrpSpPr>
          <p:cNvPr id="39" name="国会で"/>
          <p:cNvGrpSpPr/>
          <p:nvPr/>
        </p:nvGrpSpPr>
        <p:grpSpPr>
          <a:xfrm>
            <a:off x="540000" y="1440000"/>
            <a:ext cx="11160000" cy="923330"/>
            <a:chOff x="36000" y="36000"/>
            <a:chExt cx="10945520" cy="947265"/>
          </a:xfrm>
        </p:grpSpPr>
        <p:sp>
          <p:nvSpPr>
            <p:cNvPr id="40" name="テキスト ボックス 39"/>
            <p:cNvSpPr txBox="1"/>
            <p:nvPr/>
          </p:nvSpPr>
          <p:spPr>
            <a:xfrm>
              <a:off x="36000" y="36000"/>
              <a:ext cx="10945520" cy="947265"/>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国会で話し合っているのは？</a:t>
              </a:r>
            </a:p>
          </p:txBody>
        </p:sp>
        <p:sp>
          <p:nvSpPr>
            <p:cNvPr id="41" name="テキスト ボックス 40"/>
            <p:cNvSpPr txBox="1"/>
            <p:nvPr/>
          </p:nvSpPr>
          <p:spPr>
            <a:xfrm>
              <a:off x="36000" y="36000"/>
              <a:ext cx="10945520" cy="947265"/>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国会で話し合っているのは？</a:t>
              </a:r>
            </a:p>
          </p:txBody>
        </p:sp>
        <p:sp>
          <p:nvSpPr>
            <p:cNvPr id="42" name="テキスト ボックス 41"/>
            <p:cNvSpPr txBox="1"/>
            <p:nvPr/>
          </p:nvSpPr>
          <p:spPr>
            <a:xfrm>
              <a:off x="36000" y="36000"/>
              <a:ext cx="10945520" cy="947265"/>
            </a:xfrm>
            <a:prstGeom prst="rect">
              <a:avLst/>
            </a:prstGeom>
            <a:noFill/>
          </p:spPr>
          <p:txBody>
            <a:bodyPr wrap="square" rtlCol="0">
              <a:spAutoFit/>
            </a:bodyPr>
            <a:lstStyle/>
            <a:p>
              <a:r>
                <a:rPr lang="ja-JP" altLang="en-US" sz="5400" dirty="0">
                  <a:latin typeface="HGP創英角ｺﾞｼｯｸUB" panose="020B0900000000000000" pitchFamily="50" charset="-128"/>
                </a:rPr>
                <a:t>国会で話し合っているのは？</a:t>
              </a:r>
            </a:p>
          </p:txBody>
        </p:sp>
      </p:grpSp>
      <p:grpSp>
        <p:nvGrpSpPr>
          <p:cNvPr id="43" name="国会議員"/>
          <p:cNvGrpSpPr/>
          <p:nvPr/>
        </p:nvGrpSpPr>
        <p:grpSpPr>
          <a:xfrm>
            <a:off x="4680000" y="5220000"/>
            <a:ext cx="3027920" cy="937000"/>
            <a:chOff x="36000" y="36000"/>
            <a:chExt cx="10945520" cy="1799802"/>
          </a:xfrm>
        </p:grpSpPr>
        <p:sp>
          <p:nvSpPr>
            <p:cNvPr id="44" name="テキスト ボックス 43"/>
            <p:cNvSpPr txBox="1"/>
            <p:nvPr/>
          </p:nvSpPr>
          <p:spPr>
            <a:xfrm>
              <a:off x="36000" y="36000"/>
              <a:ext cx="10945520" cy="1799802"/>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国会議員</a:t>
              </a:r>
              <a:endParaRPr kumimoji="1" lang="ja-JP" altLang="en-US" sz="5400" dirty="0">
                <a:ln w="152400">
                  <a:solidFill>
                    <a:schemeClr val="tx1"/>
                  </a:solidFill>
                </a:ln>
                <a:latin typeface="HGP創英角ｺﾞｼｯｸUB" panose="020B0900000000000000" pitchFamily="50" charset="-128"/>
              </a:endParaRPr>
            </a:p>
          </p:txBody>
        </p:sp>
        <p:sp>
          <p:nvSpPr>
            <p:cNvPr id="45" name="テキスト ボックス 44"/>
            <p:cNvSpPr txBox="1"/>
            <p:nvPr/>
          </p:nvSpPr>
          <p:spPr>
            <a:xfrm>
              <a:off x="36000" y="36000"/>
              <a:ext cx="10945520" cy="1799802"/>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国会議員</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46" name="テキスト ボックス 45"/>
            <p:cNvSpPr txBox="1"/>
            <p:nvPr/>
          </p:nvSpPr>
          <p:spPr>
            <a:xfrm>
              <a:off x="36000" y="36000"/>
              <a:ext cx="10945520" cy="1799802"/>
            </a:xfrm>
            <a:prstGeom prst="rect">
              <a:avLst/>
            </a:prstGeom>
            <a:noFill/>
          </p:spPr>
          <p:txBody>
            <a:bodyPr wrap="square" rtlCol="0">
              <a:spAutoFit/>
            </a:bodyPr>
            <a:lstStyle/>
            <a:p>
              <a:r>
                <a:rPr lang="ja-JP" altLang="en-US" sz="5400" dirty="0">
                  <a:latin typeface="HGP創英角ｺﾞｼｯｸUB" panose="020B0900000000000000" pitchFamily="50" charset="-128"/>
                </a:rPr>
                <a:t>国会議員</a:t>
              </a:r>
              <a:endParaRPr kumimoji="1" lang="ja-JP" altLang="en-US" sz="5400" dirty="0">
                <a:latin typeface="HGP創英角ｺﾞｼｯｸUB" panose="020B0900000000000000" pitchFamily="50" charset="-128"/>
              </a:endParaRPr>
            </a:p>
          </p:txBody>
        </p:sp>
      </p:grpSp>
      <p:grpSp>
        <p:nvGrpSpPr>
          <p:cNvPr id="47" name="選ばれる"/>
          <p:cNvGrpSpPr/>
          <p:nvPr/>
        </p:nvGrpSpPr>
        <p:grpSpPr>
          <a:xfrm>
            <a:off x="540000" y="1440000"/>
            <a:ext cx="11160000" cy="923330"/>
            <a:chOff x="36000" y="36000"/>
            <a:chExt cx="10945520" cy="947265"/>
          </a:xfrm>
        </p:grpSpPr>
        <p:sp>
          <p:nvSpPr>
            <p:cNvPr id="48" name="テキスト ボックス 47"/>
            <p:cNvSpPr txBox="1"/>
            <p:nvPr/>
          </p:nvSpPr>
          <p:spPr>
            <a:xfrm>
              <a:off x="36000" y="36000"/>
              <a:ext cx="10945520" cy="947265"/>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国会議員はどうやって選ばれる？</a:t>
              </a:r>
            </a:p>
          </p:txBody>
        </p:sp>
        <p:sp>
          <p:nvSpPr>
            <p:cNvPr id="49" name="テキスト ボックス 48"/>
            <p:cNvSpPr txBox="1"/>
            <p:nvPr/>
          </p:nvSpPr>
          <p:spPr>
            <a:xfrm>
              <a:off x="36000" y="36000"/>
              <a:ext cx="10945520" cy="947265"/>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国会議員はどうやって選ばれる？</a:t>
              </a:r>
            </a:p>
          </p:txBody>
        </p:sp>
        <p:sp>
          <p:nvSpPr>
            <p:cNvPr id="50" name="テキスト ボックス 49"/>
            <p:cNvSpPr txBox="1"/>
            <p:nvPr/>
          </p:nvSpPr>
          <p:spPr>
            <a:xfrm>
              <a:off x="36000" y="36000"/>
              <a:ext cx="10945520" cy="947265"/>
            </a:xfrm>
            <a:prstGeom prst="rect">
              <a:avLst/>
            </a:prstGeom>
            <a:noFill/>
          </p:spPr>
          <p:txBody>
            <a:bodyPr wrap="square" rtlCol="0">
              <a:spAutoFit/>
            </a:bodyPr>
            <a:lstStyle/>
            <a:p>
              <a:r>
                <a:rPr lang="ja-JP" altLang="en-US" sz="5400" dirty="0">
                  <a:latin typeface="HGP創英角ｺﾞｼｯｸUB" panose="020B0900000000000000" pitchFamily="50" charset="-128"/>
                </a:rPr>
                <a:t>国会議員はどうやって選ばれる？</a:t>
              </a:r>
            </a:p>
          </p:txBody>
        </p:sp>
      </p:grpSp>
      <p:grpSp>
        <p:nvGrpSpPr>
          <p:cNvPr id="51" name="選挙"/>
          <p:cNvGrpSpPr/>
          <p:nvPr/>
        </p:nvGrpSpPr>
        <p:grpSpPr>
          <a:xfrm>
            <a:off x="4860000" y="5220000"/>
            <a:ext cx="3027920" cy="937000"/>
            <a:chOff x="36000" y="36000"/>
            <a:chExt cx="10945520" cy="1799802"/>
          </a:xfrm>
        </p:grpSpPr>
        <p:sp>
          <p:nvSpPr>
            <p:cNvPr id="52" name="テキスト ボックス 51"/>
            <p:cNvSpPr txBox="1"/>
            <p:nvPr/>
          </p:nvSpPr>
          <p:spPr>
            <a:xfrm>
              <a:off x="36000" y="36000"/>
              <a:ext cx="10945520" cy="1799802"/>
            </a:xfrm>
            <a:prstGeom prst="rect">
              <a:avLst/>
            </a:prstGeom>
            <a:noFill/>
          </p:spPr>
          <p:txBody>
            <a:bodyPr wrap="square" rtlCol="0">
              <a:spAutoFit/>
            </a:bodyPr>
            <a:lstStyle/>
            <a:p>
              <a:pPr algn="ctr"/>
              <a:r>
                <a:rPr kumimoji="1" lang="ja-JP" altLang="en-US" sz="5400" dirty="0">
                  <a:ln w="152400">
                    <a:solidFill>
                      <a:schemeClr val="tx1"/>
                    </a:solidFill>
                  </a:ln>
                  <a:latin typeface="HGP創英角ｺﾞｼｯｸUB" panose="020B0900000000000000" pitchFamily="50" charset="-128"/>
                </a:rPr>
                <a:t>選挙</a:t>
              </a:r>
            </a:p>
          </p:txBody>
        </p:sp>
        <p:sp>
          <p:nvSpPr>
            <p:cNvPr id="53" name="テキスト ボックス 52"/>
            <p:cNvSpPr txBox="1"/>
            <p:nvPr/>
          </p:nvSpPr>
          <p:spPr>
            <a:xfrm>
              <a:off x="36000" y="36000"/>
              <a:ext cx="10945520" cy="1799802"/>
            </a:xfrm>
            <a:prstGeom prst="rect">
              <a:avLst/>
            </a:prstGeom>
            <a:noFill/>
          </p:spPr>
          <p:txBody>
            <a:bodyPr wrap="square" rtlCol="0">
              <a:spAutoFit/>
            </a:bodyPr>
            <a:lstStyle/>
            <a:p>
              <a:pPr algn="ctr"/>
              <a:r>
                <a:rPr lang="ja-JP" altLang="en-US" sz="5400" dirty="0">
                  <a:ln w="76200">
                    <a:solidFill>
                      <a:schemeClr val="bg1"/>
                    </a:solidFill>
                  </a:ln>
                  <a:solidFill>
                    <a:schemeClr val="bg1"/>
                  </a:solidFill>
                  <a:latin typeface="HGP創英角ｺﾞｼｯｸUB" panose="020B0900000000000000" pitchFamily="50" charset="-128"/>
                </a:rPr>
                <a:t>選挙</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54" name="テキスト ボックス 53"/>
            <p:cNvSpPr txBox="1"/>
            <p:nvPr/>
          </p:nvSpPr>
          <p:spPr>
            <a:xfrm>
              <a:off x="36000" y="36000"/>
              <a:ext cx="10945520" cy="1773545"/>
            </a:xfrm>
            <a:prstGeom prst="rect">
              <a:avLst/>
            </a:prstGeom>
            <a:noFill/>
          </p:spPr>
          <p:txBody>
            <a:bodyPr wrap="square" rtlCol="0">
              <a:spAutoFit/>
            </a:bodyPr>
            <a:lstStyle/>
            <a:p>
              <a:pPr algn="ctr"/>
              <a:r>
                <a:rPr lang="ja-JP" altLang="en-US" sz="5400" dirty="0">
                  <a:latin typeface="HGP創英角ｺﾞｼｯｸUB" panose="020B0900000000000000" pitchFamily="50" charset="-128"/>
                </a:rPr>
                <a:t>選挙</a:t>
              </a:r>
              <a:endParaRPr kumimoji="1" lang="ja-JP" altLang="en-US" sz="5400" dirty="0">
                <a:latin typeface="HGP創英角ｺﾞｼｯｸUB" panose="020B0900000000000000" pitchFamily="50" charset="-128"/>
              </a:endParaRPr>
            </a:p>
          </p:txBody>
        </p:sp>
      </p:grpSp>
      <p:grpSp>
        <p:nvGrpSpPr>
          <p:cNvPr id="55" name="これから"/>
          <p:cNvGrpSpPr/>
          <p:nvPr/>
        </p:nvGrpSpPr>
        <p:grpSpPr>
          <a:xfrm>
            <a:off x="1485515" y="3198402"/>
            <a:ext cx="9503770" cy="1754326"/>
            <a:chOff x="36000" y="36000"/>
            <a:chExt cx="10945520" cy="1799802"/>
          </a:xfrm>
          <a:effectLst>
            <a:glow rad="1905000">
              <a:schemeClr val="bg1"/>
            </a:glow>
          </a:effectLst>
        </p:grpSpPr>
        <p:sp>
          <p:nvSpPr>
            <p:cNvPr id="56" name="テキスト ボックス 55"/>
            <p:cNvSpPr txBox="1"/>
            <p:nvPr/>
          </p:nvSpPr>
          <p:spPr>
            <a:xfrm>
              <a:off x="36000" y="36000"/>
              <a:ext cx="10945520" cy="1799802"/>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みなさんの投票でこれからの</a:t>
              </a:r>
              <a:endParaRPr lang="en-US" altLang="ja-JP" sz="5400" dirty="0">
                <a:ln w="152400">
                  <a:solidFill>
                    <a:schemeClr val="tx1"/>
                  </a:solidFill>
                </a:ln>
                <a:latin typeface="HGP創英角ｺﾞｼｯｸUB" panose="020B0900000000000000" pitchFamily="50" charset="-128"/>
              </a:endParaRPr>
            </a:p>
            <a:p>
              <a:r>
                <a:rPr lang="ja-JP" altLang="en-US" sz="5400" dirty="0">
                  <a:ln w="152400">
                    <a:solidFill>
                      <a:schemeClr val="tx1"/>
                    </a:solidFill>
                  </a:ln>
                  <a:latin typeface="HGP創英角ｺﾞｼｯｸUB" panose="020B0900000000000000" pitchFamily="50" charset="-128"/>
                </a:rPr>
                <a:t>国の方向を選ぶことになります。</a:t>
              </a:r>
            </a:p>
          </p:txBody>
        </p:sp>
        <p:sp>
          <p:nvSpPr>
            <p:cNvPr id="57" name="テキスト ボックス 56"/>
            <p:cNvSpPr txBox="1"/>
            <p:nvPr/>
          </p:nvSpPr>
          <p:spPr>
            <a:xfrm>
              <a:off x="36000" y="36000"/>
              <a:ext cx="10945520" cy="1799802"/>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みなさんの投票でこれからの</a:t>
              </a:r>
              <a:endParaRPr lang="en-US" altLang="ja-JP" sz="5400" dirty="0">
                <a:ln w="76200">
                  <a:solidFill>
                    <a:schemeClr val="bg1"/>
                  </a:solidFill>
                </a:ln>
                <a:solidFill>
                  <a:schemeClr val="bg1"/>
                </a:solidFill>
                <a:latin typeface="HGP創英角ｺﾞｼｯｸUB" panose="020B0900000000000000" pitchFamily="50" charset="-128"/>
              </a:endParaRPr>
            </a:p>
            <a:p>
              <a:r>
                <a:rPr lang="ja-JP" altLang="en-US" sz="5400" dirty="0">
                  <a:ln w="76200">
                    <a:solidFill>
                      <a:schemeClr val="bg1"/>
                    </a:solidFill>
                  </a:ln>
                  <a:solidFill>
                    <a:schemeClr val="bg1"/>
                  </a:solidFill>
                  <a:latin typeface="HGP創英角ｺﾞｼｯｸUB" panose="020B0900000000000000" pitchFamily="50" charset="-128"/>
                </a:rPr>
                <a:t>国の方向を選ぶことになります。</a:t>
              </a:r>
            </a:p>
          </p:txBody>
        </p:sp>
        <p:sp>
          <p:nvSpPr>
            <p:cNvPr id="58" name="テキスト ボックス 57"/>
            <p:cNvSpPr txBox="1"/>
            <p:nvPr/>
          </p:nvSpPr>
          <p:spPr>
            <a:xfrm>
              <a:off x="36000" y="36000"/>
              <a:ext cx="10945520" cy="1799802"/>
            </a:xfrm>
            <a:prstGeom prst="rect">
              <a:avLst/>
            </a:prstGeom>
            <a:noFill/>
          </p:spPr>
          <p:txBody>
            <a:bodyPr wrap="square" rtlCol="0">
              <a:spAutoFit/>
            </a:bodyPr>
            <a:lstStyle/>
            <a:p>
              <a:r>
                <a:rPr lang="ja-JP" altLang="en-US" sz="5400" dirty="0">
                  <a:latin typeface="HGP創英角ｺﾞｼｯｸUB" panose="020B0900000000000000" pitchFamily="50" charset="-128"/>
                </a:rPr>
                <a:t>みなさんの投票でこれからの</a:t>
              </a:r>
              <a:endParaRPr lang="en-US" altLang="ja-JP" sz="5400" dirty="0">
                <a:latin typeface="HGP創英角ｺﾞｼｯｸUB" panose="020B0900000000000000" pitchFamily="50" charset="-128"/>
              </a:endParaRPr>
            </a:p>
            <a:p>
              <a:r>
                <a:rPr lang="ja-JP" altLang="en-US" sz="5400" dirty="0">
                  <a:latin typeface="HGP創英角ｺﾞｼｯｸUB" panose="020B0900000000000000" pitchFamily="50" charset="-128"/>
                </a:rPr>
                <a:t>国の方向を選ぶことになります。</a:t>
              </a:r>
            </a:p>
          </p:txBody>
        </p:sp>
      </p:grpSp>
      <p:grpSp>
        <p:nvGrpSpPr>
          <p:cNvPr id="59" name="これから"/>
          <p:cNvGrpSpPr/>
          <p:nvPr/>
        </p:nvGrpSpPr>
        <p:grpSpPr>
          <a:xfrm>
            <a:off x="300892" y="3599841"/>
            <a:ext cx="11590215" cy="2031325"/>
            <a:chOff x="36000" y="36000"/>
            <a:chExt cx="10945520" cy="2083983"/>
          </a:xfrm>
          <a:effectLst>
            <a:glow rad="952500">
              <a:schemeClr val="bg1">
                <a:alpha val="95000"/>
              </a:schemeClr>
            </a:glow>
          </a:effectLst>
        </p:grpSpPr>
        <p:sp>
          <p:nvSpPr>
            <p:cNvPr id="60" name="テキスト ボックス 59"/>
            <p:cNvSpPr txBox="1"/>
            <p:nvPr/>
          </p:nvSpPr>
          <p:spPr>
            <a:xfrm>
              <a:off x="36000" y="36000"/>
              <a:ext cx="10945520" cy="2083983"/>
            </a:xfrm>
            <a:prstGeom prst="rect">
              <a:avLst/>
            </a:prstGeom>
            <a:noFill/>
          </p:spPr>
          <p:txBody>
            <a:bodyPr wrap="square" rtlCol="0">
              <a:spAutoFit/>
            </a:bodyPr>
            <a:lstStyle/>
            <a:p>
              <a:pPr algn="ctr"/>
              <a:r>
                <a:rPr lang="ja-JP" altLang="en-US" sz="3600" spc="-350" dirty="0">
                  <a:ln w="152400">
                    <a:solidFill>
                      <a:srgbClr val="0070C0"/>
                    </a:solidFill>
                  </a:ln>
                  <a:solidFill>
                    <a:srgbClr val="0070C0"/>
                  </a:solidFill>
                  <a:latin typeface="HG丸ｺﾞｼｯｸM-PRO" panose="020F0600000000000000" pitchFamily="50" charset="-128"/>
                  <a:ea typeface="HG丸ｺﾞｼｯｸM-PRO" panose="020F0600000000000000" pitchFamily="50" charset="-128"/>
                </a:rPr>
                <a:t>暮らしやすい日本にするために、どのようにしていくべきか</a:t>
              </a:r>
            </a:p>
            <a:p>
              <a:pPr algn="ctr"/>
              <a:endParaRPr lang="ja-JP" altLang="en-US" sz="3600" spc="-350" dirty="0">
                <a:ln w="152400">
                  <a:solidFill>
                    <a:srgbClr val="0070C0"/>
                  </a:solidFill>
                </a:ln>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5400" spc="-350" dirty="0">
                  <a:ln w="152400">
                    <a:solidFill>
                      <a:srgbClr val="0070C0"/>
                    </a:solidFill>
                  </a:ln>
                  <a:solidFill>
                    <a:srgbClr val="0070C0"/>
                  </a:solidFill>
                  <a:latin typeface="HG丸ｺﾞｼｯｸM-PRO" panose="020F0600000000000000" pitchFamily="50" charset="-128"/>
                  <a:ea typeface="HG丸ｺﾞｼｯｸM-PRO" panose="020F0600000000000000" pitchFamily="50" charset="-128"/>
                </a:rPr>
                <a:t>しっかりと判断する知識を</a:t>
              </a:r>
            </a:p>
          </p:txBody>
        </p:sp>
        <p:sp>
          <p:nvSpPr>
            <p:cNvPr id="61" name="テキスト ボックス 60"/>
            <p:cNvSpPr txBox="1"/>
            <p:nvPr/>
          </p:nvSpPr>
          <p:spPr>
            <a:xfrm>
              <a:off x="36000" y="36000"/>
              <a:ext cx="10945520" cy="2083983"/>
            </a:xfrm>
            <a:prstGeom prst="rect">
              <a:avLst/>
            </a:prstGeom>
            <a:noFill/>
          </p:spPr>
          <p:txBody>
            <a:bodyPr wrap="square" rtlCol="0">
              <a:spAutoFit/>
            </a:bodyPr>
            <a:lstStyle/>
            <a:p>
              <a:pPr algn="ctr"/>
              <a:r>
                <a:rPr lang="ja-JP" altLang="en-US" sz="3600" spc="-35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rPr>
                <a:t>暮らしやすい日本にするために、どのようにしていくべきか</a:t>
              </a:r>
            </a:p>
            <a:p>
              <a:pPr algn="ctr"/>
              <a:endParaRPr lang="ja-JP" altLang="en-US" sz="3600" spc="-35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5400" spc="-35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rPr>
                <a:t>しっかりと判断する知識を</a:t>
              </a:r>
            </a:p>
          </p:txBody>
        </p:sp>
        <p:sp>
          <p:nvSpPr>
            <p:cNvPr id="62" name="テキスト ボックス 61"/>
            <p:cNvSpPr txBox="1"/>
            <p:nvPr/>
          </p:nvSpPr>
          <p:spPr>
            <a:xfrm>
              <a:off x="36000" y="36000"/>
              <a:ext cx="10945520" cy="2083983"/>
            </a:xfrm>
            <a:prstGeom prst="rect">
              <a:avLst/>
            </a:prstGeom>
            <a:noFill/>
          </p:spPr>
          <p:txBody>
            <a:bodyPr wrap="square" rtlCol="0">
              <a:spAutoFit/>
            </a:bodyPr>
            <a:lstStyle/>
            <a:p>
              <a:pPr algn="ctr"/>
              <a:r>
                <a:rPr lang="ja-JP" altLang="en-US" sz="3600" spc="-350" dirty="0">
                  <a:ln w="25400">
                    <a:solidFill>
                      <a:srgbClr val="0070C0"/>
                    </a:solidFill>
                  </a:ln>
                  <a:solidFill>
                    <a:srgbClr val="0070C0"/>
                  </a:solidFill>
                  <a:latin typeface="HG丸ｺﾞｼｯｸM-PRO" panose="020F0600000000000000" pitchFamily="50" charset="-128"/>
                  <a:ea typeface="HG丸ｺﾞｼｯｸM-PRO" panose="020F0600000000000000" pitchFamily="50" charset="-128"/>
                </a:rPr>
                <a:t>暮らしやすい日本にするために、どのようにしていくべきか</a:t>
              </a:r>
            </a:p>
            <a:p>
              <a:pPr algn="ctr"/>
              <a:endParaRPr lang="en-US" altLang="ja-JP" sz="3600" spc="-350" dirty="0">
                <a:ln w="25400">
                  <a:solidFill>
                    <a:srgbClr val="0070C0"/>
                  </a:solidFill>
                </a:ln>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5400" spc="-350" dirty="0">
                  <a:ln w="25400">
                    <a:solidFill>
                      <a:srgbClr val="0070C0"/>
                    </a:solidFill>
                  </a:ln>
                  <a:solidFill>
                    <a:srgbClr val="0070C0"/>
                  </a:solidFill>
                  <a:latin typeface="HG丸ｺﾞｼｯｸM-PRO" panose="020F0600000000000000" pitchFamily="50" charset="-128"/>
                  <a:ea typeface="HG丸ｺﾞｼｯｸM-PRO" panose="020F0600000000000000" pitchFamily="50" charset="-128"/>
                </a:rPr>
                <a:t>しっかりと判断する知識を</a:t>
              </a:r>
            </a:p>
          </p:txBody>
        </p:sp>
      </p:grpSp>
      <p:sp>
        <p:nvSpPr>
          <p:cNvPr id="63" name="タイトル 1">
            <a:extLst>
              <a:ext uri="{FF2B5EF4-FFF2-40B4-BE49-F238E27FC236}">
                <a16:creationId xmlns:a16="http://schemas.microsoft.com/office/drawing/2014/main" id="{5E28791C-9D6F-4A2E-9C84-1076692374D8}"/>
              </a:ext>
            </a:extLst>
          </p:cNvPr>
          <p:cNvSpPr txBox="1">
            <a:spLocks/>
          </p:cNvSpPr>
          <p:nvPr/>
        </p:nvSpPr>
        <p:spPr bwMode="auto">
          <a:xfrm>
            <a:off x="453884" y="232976"/>
            <a:ext cx="11272878" cy="74949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最後に、納税者・主権者として・・</a:t>
            </a:r>
            <a:endParaRPr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64930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23" presetClass="entr" presetSubtype="32"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strVal val="4*#ppt_w"/>
                                          </p:val>
                                        </p:tav>
                                        <p:tav tm="100000">
                                          <p:val>
                                            <p:strVal val="#ppt_w"/>
                                          </p:val>
                                        </p:tav>
                                      </p:tavLst>
                                    </p:anim>
                                    <p:anim calcmode="lin" valueType="num">
                                      <p:cBhvr>
                                        <p:cTn id="18" dur="1000" fill="hold"/>
                                        <p:tgtEl>
                                          <p:spTgt spid="32"/>
                                        </p:tgtEl>
                                        <p:attrNameLst>
                                          <p:attrName>ppt_h</p:attrName>
                                        </p:attrNameLst>
                                      </p:cBhvr>
                                      <p:tavLst>
                                        <p:tav tm="0">
                                          <p:val>
                                            <p:strVal val="4*#ppt_h"/>
                                          </p:val>
                                        </p:tav>
                                        <p:tav tm="100000">
                                          <p:val>
                                            <p:strVal val="#ppt_h"/>
                                          </p:val>
                                        </p:tav>
                                      </p:tavLst>
                                    </p:anim>
                                  </p:childTnLst>
                                </p:cTn>
                              </p:par>
                              <p:par>
                                <p:cTn id="19" presetID="10" presetClass="exit" presetSubtype="0" fill="hold" nodeType="withEffect">
                                  <p:stCondLst>
                                    <p:cond delay="1000"/>
                                  </p:stCondLst>
                                  <p:childTnLst>
                                    <p:animEffect transition="out" filter="fade">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par>
                                <p:cTn id="22" presetID="10" presetClass="exit" presetSubtype="0" fill="hold" nodeType="withEffect">
                                  <p:stCondLst>
                                    <p:cond delay="1000"/>
                                  </p:stCondLst>
                                  <p:childTnLst>
                                    <p:animEffect transition="out" filter="fade">
                                      <p:cBhvr>
                                        <p:cTn id="23" dur="2000"/>
                                        <p:tgtEl>
                                          <p:spTgt spid="36"/>
                                        </p:tgtEl>
                                      </p:cBhvr>
                                    </p:animEffect>
                                    <p:set>
                                      <p:cBhvr>
                                        <p:cTn id="24" dur="1" fill="hold">
                                          <p:stCondLst>
                                            <p:cond delay="1999"/>
                                          </p:stCondLst>
                                        </p:cTn>
                                        <p:tgtEl>
                                          <p:spTgt spid="36"/>
                                        </p:tgtEl>
                                        <p:attrNameLst>
                                          <p:attrName>style.visibility</p:attrName>
                                        </p:attrNameLst>
                                      </p:cBhvr>
                                      <p:to>
                                        <p:strVal val="hidden"/>
                                      </p:to>
                                    </p:set>
                                  </p:childTnLst>
                                </p:cTn>
                              </p:par>
                              <p:par>
                                <p:cTn id="25" presetID="64" presetClass="path" presetSubtype="0" accel="50000" decel="50000" fill="hold" nodeType="withEffect">
                                  <p:stCondLst>
                                    <p:cond delay="1000"/>
                                  </p:stCondLst>
                                  <p:childTnLst>
                                    <p:animMotion origin="layout" path="M -4.16667E-7 -2.22222E-6 L -0.3845 -0.54907 " pathEditMode="relative" rAng="0" ptsTypes="AA">
                                      <p:cBhvr>
                                        <p:cTn id="26" dur="2000" fill="hold"/>
                                        <p:tgtEl>
                                          <p:spTgt spid="32"/>
                                        </p:tgtEl>
                                        <p:attrNameLst>
                                          <p:attrName>ppt_x</p:attrName>
                                          <p:attrName>ppt_y</p:attrName>
                                        </p:attrNameLst>
                                      </p:cBhvr>
                                      <p:rCtr x="-19232" y="-27454"/>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 presetClass="exit" presetSubtype="0" fill="hold" nodeType="withEffect">
                                  <p:stCondLst>
                                    <p:cond delay="500"/>
                                  </p:stCondLst>
                                  <p:childTnLst>
                                    <p:set>
                                      <p:cBhvr>
                                        <p:cTn id="33" dur="1" fill="hold">
                                          <p:stCondLst>
                                            <p:cond delay="0"/>
                                          </p:stCondLst>
                                        </p:cTn>
                                        <p:tgtEl>
                                          <p:spTgt spid="3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1000" fill="hold"/>
                                        <p:tgtEl>
                                          <p:spTgt spid="43"/>
                                        </p:tgtEl>
                                        <p:attrNameLst>
                                          <p:attrName>ppt_w</p:attrName>
                                        </p:attrNameLst>
                                      </p:cBhvr>
                                      <p:tavLst>
                                        <p:tav tm="0">
                                          <p:val>
                                            <p:strVal val="4*#ppt_w"/>
                                          </p:val>
                                        </p:tav>
                                        <p:tav tm="100000">
                                          <p:val>
                                            <p:strVal val="#ppt_w"/>
                                          </p:val>
                                        </p:tav>
                                      </p:tavLst>
                                    </p:anim>
                                    <p:anim calcmode="lin" valueType="num">
                                      <p:cBhvr>
                                        <p:cTn id="39" dur="1000" fill="hold"/>
                                        <p:tgtEl>
                                          <p:spTgt spid="43"/>
                                        </p:tgtEl>
                                        <p:attrNameLst>
                                          <p:attrName>ppt_h</p:attrName>
                                        </p:attrNameLst>
                                      </p:cBhvr>
                                      <p:tavLst>
                                        <p:tav tm="0">
                                          <p:val>
                                            <p:strVal val="4*#ppt_h"/>
                                          </p:val>
                                        </p:tav>
                                        <p:tav tm="100000">
                                          <p:val>
                                            <p:strVal val="#ppt_h"/>
                                          </p:val>
                                        </p:tav>
                                      </p:tavLst>
                                    </p:anim>
                                  </p:childTnLst>
                                </p:cTn>
                              </p:par>
                              <p:par>
                                <p:cTn id="40" presetID="42" presetClass="entr" presetSubtype="0" fill="hold" nodeType="withEffect">
                                  <p:stCondLst>
                                    <p:cond delay="12"/>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10" presetClass="exit" presetSubtype="0" fill="hold" nodeType="withEffect">
                                  <p:stCondLst>
                                    <p:cond delay="2000"/>
                                  </p:stCondLst>
                                  <p:childTnLst>
                                    <p:animEffect transition="out" filter="fade">
                                      <p:cBhvr>
                                        <p:cTn id="46" dur="2000"/>
                                        <p:tgtEl>
                                          <p:spTgt spid="39"/>
                                        </p:tgtEl>
                                      </p:cBhvr>
                                    </p:animEffect>
                                    <p:set>
                                      <p:cBhvr>
                                        <p:cTn id="47" dur="1" fill="hold">
                                          <p:stCondLst>
                                            <p:cond delay="1999"/>
                                          </p:stCondLst>
                                        </p:cTn>
                                        <p:tgtEl>
                                          <p:spTgt spid="39"/>
                                        </p:tgtEl>
                                        <p:attrNameLst>
                                          <p:attrName>style.visibility</p:attrName>
                                        </p:attrNameLst>
                                      </p:cBhvr>
                                      <p:to>
                                        <p:strVal val="hidden"/>
                                      </p:to>
                                    </p:set>
                                  </p:childTnLst>
                                </p:cTn>
                              </p:par>
                              <p:par>
                                <p:cTn id="48" presetID="10" presetClass="exit" presetSubtype="0" fill="hold" nodeType="withEffect">
                                  <p:stCondLst>
                                    <p:cond delay="2000"/>
                                  </p:stCondLst>
                                  <p:childTnLst>
                                    <p:animEffect transition="out" filter="fade">
                                      <p:cBhvr>
                                        <p:cTn id="49" dur="2000"/>
                                        <p:tgtEl>
                                          <p:spTgt spid="5"/>
                                        </p:tgtEl>
                                      </p:cBhvr>
                                    </p:animEffect>
                                    <p:set>
                                      <p:cBhvr>
                                        <p:cTn id="50" dur="1" fill="hold">
                                          <p:stCondLst>
                                            <p:cond delay="1999"/>
                                          </p:stCondLst>
                                        </p:cTn>
                                        <p:tgtEl>
                                          <p:spTgt spid="5"/>
                                        </p:tgtEl>
                                        <p:attrNameLst>
                                          <p:attrName>style.visibility</p:attrName>
                                        </p:attrNameLst>
                                      </p:cBhvr>
                                      <p:to>
                                        <p:strVal val="hidden"/>
                                      </p:to>
                                    </p:set>
                                  </p:childTnLst>
                                </p:cTn>
                              </p:par>
                              <p:par>
                                <p:cTn id="51" presetID="64" presetClass="path" presetSubtype="0" accel="50000" decel="50000" fill="hold" nodeType="withEffect">
                                  <p:stCondLst>
                                    <p:cond delay="2000"/>
                                  </p:stCondLst>
                                  <p:childTnLst>
                                    <p:animMotion origin="layout" path="M -2.70833E-6 1.85185E-6 L -0.34075 -0.54884 " pathEditMode="relative" rAng="0" ptsTypes="AA">
                                      <p:cBhvr>
                                        <p:cTn id="52" dur="2000" fill="hold"/>
                                        <p:tgtEl>
                                          <p:spTgt spid="43"/>
                                        </p:tgtEl>
                                        <p:attrNameLst>
                                          <p:attrName>ppt_x</p:attrName>
                                          <p:attrName>ppt_y</p:attrName>
                                        </p:attrNameLst>
                                      </p:cBhvr>
                                      <p:rCtr x="-17044" y="-27454"/>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childTnLst>
                                </p:cTn>
                              </p:par>
                              <p:par>
                                <p:cTn id="58" presetID="1" presetClass="exit" presetSubtype="0" fill="hold" nodeType="withEffect">
                                  <p:stCondLst>
                                    <p:cond delay="1000"/>
                                  </p:stCondLst>
                                  <p:childTnLst>
                                    <p:set>
                                      <p:cBhvr>
                                        <p:cTn id="59" dur="1" fill="hold">
                                          <p:stCondLst>
                                            <p:cond delay="0"/>
                                          </p:stCondLst>
                                        </p:cTn>
                                        <p:tgtEl>
                                          <p:spTgt spid="4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23" presetClass="entr" presetSubtype="32"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1000" fill="hold"/>
                                        <p:tgtEl>
                                          <p:spTgt spid="51"/>
                                        </p:tgtEl>
                                        <p:attrNameLst>
                                          <p:attrName>ppt_w</p:attrName>
                                        </p:attrNameLst>
                                      </p:cBhvr>
                                      <p:tavLst>
                                        <p:tav tm="0">
                                          <p:val>
                                            <p:strVal val="4*#ppt_w"/>
                                          </p:val>
                                        </p:tav>
                                        <p:tav tm="100000">
                                          <p:val>
                                            <p:strVal val="#ppt_w"/>
                                          </p:val>
                                        </p:tav>
                                      </p:tavLst>
                                    </p:anim>
                                    <p:anim calcmode="lin" valueType="num">
                                      <p:cBhvr>
                                        <p:cTn id="70" dur="1000" fill="hold"/>
                                        <p:tgtEl>
                                          <p:spTgt spid="51"/>
                                        </p:tgtEl>
                                        <p:attrNameLst>
                                          <p:attrName>ppt_h</p:attrName>
                                        </p:attrNameLst>
                                      </p:cBhvr>
                                      <p:tavLst>
                                        <p:tav tm="0">
                                          <p:val>
                                            <p:strVal val="4*#ppt_h"/>
                                          </p:val>
                                        </p:tav>
                                        <p:tav tm="100000">
                                          <p:val>
                                            <p:strVal val="#ppt_h"/>
                                          </p:val>
                                        </p:tav>
                                      </p:tavLst>
                                    </p:anim>
                                  </p:childTnLst>
                                </p:cTn>
                              </p:par>
                              <p:par>
                                <p:cTn id="71" presetID="10" presetClass="exit" presetSubtype="0" fill="hold" nodeType="withEffect">
                                  <p:stCondLst>
                                    <p:cond delay="0"/>
                                  </p:stCondLst>
                                  <p:childTnLst>
                                    <p:animEffect transition="out" filter="fade">
                                      <p:cBhvr>
                                        <p:cTn id="72" dur="500"/>
                                        <p:tgtEl>
                                          <p:spTgt spid="39"/>
                                        </p:tgtEl>
                                      </p:cBhvr>
                                    </p:animEffect>
                                    <p:set>
                                      <p:cBhvr>
                                        <p:cTn id="73" dur="1" fill="hold">
                                          <p:stCondLst>
                                            <p:cond delay="499"/>
                                          </p:stCondLst>
                                        </p:cTn>
                                        <p:tgtEl>
                                          <p:spTgt spid="3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p:cTn id="78" dur="500" fill="hold"/>
                                        <p:tgtEl>
                                          <p:spTgt spid="55"/>
                                        </p:tgtEl>
                                        <p:attrNameLst>
                                          <p:attrName>ppt_w</p:attrName>
                                        </p:attrNameLst>
                                      </p:cBhvr>
                                      <p:tavLst>
                                        <p:tav tm="0">
                                          <p:val>
                                            <p:fltVal val="0"/>
                                          </p:val>
                                        </p:tav>
                                        <p:tav tm="100000">
                                          <p:val>
                                            <p:strVal val="#ppt_w"/>
                                          </p:val>
                                        </p:tav>
                                      </p:tavLst>
                                    </p:anim>
                                    <p:anim calcmode="lin" valueType="num">
                                      <p:cBhvr>
                                        <p:cTn id="79" dur="500" fill="hold"/>
                                        <p:tgtEl>
                                          <p:spTgt spid="55"/>
                                        </p:tgtEl>
                                        <p:attrNameLst>
                                          <p:attrName>ppt_h</p:attrName>
                                        </p:attrNameLst>
                                      </p:cBhvr>
                                      <p:tavLst>
                                        <p:tav tm="0">
                                          <p:val>
                                            <p:fltVal val="0"/>
                                          </p:val>
                                        </p:tav>
                                        <p:tav tm="100000">
                                          <p:val>
                                            <p:strVal val="#ppt_h"/>
                                          </p:val>
                                        </p:tav>
                                      </p:tavLst>
                                    </p:anim>
                                  </p:childTnLst>
                                </p:cTn>
                              </p:par>
                              <p:par>
                                <p:cTn id="80" presetID="10" presetClass="exit" presetSubtype="0" fill="hold" nodeType="withEffect">
                                  <p:stCondLst>
                                    <p:cond delay="1000"/>
                                  </p:stCondLst>
                                  <p:childTnLst>
                                    <p:animEffect transition="out" filter="fade">
                                      <p:cBhvr>
                                        <p:cTn id="81" dur="1000"/>
                                        <p:tgtEl>
                                          <p:spTgt spid="47"/>
                                        </p:tgtEl>
                                      </p:cBhvr>
                                    </p:animEffect>
                                    <p:set>
                                      <p:cBhvr>
                                        <p:cTn id="82" dur="1" fill="hold">
                                          <p:stCondLst>
                                            <p:cond delay="999"/>
                                          </p:stCondLst>
                                        </p:cTn>
                                        <p:tgtEl>
                                          <p:spTgt spid="47"/>
                                        </p:tgtEl>
                                        <p:attrNameLst>
                                          <p:attrName>style.visibility</p:attrName>
                                        </p:attrNameLst>
                                      </p:cBhvr>
                                      <p:to>
                                        <p:strVal val="hidden"/>
                                      </p:to>
                                    </p:set>
                                  </p:childTnLst>
                                </p:cTn>
                              </p:par>
                              <p:par>
                                <p:cTn id="83" presetID="64" presetClass="path" presetSubtype="0" accel="50000" decel="50000" fill="hold" nodeType="withEffect">
                                  <p:stCondLst>
                                    <p:cond delay="0"/>
                                  </p:stCondLst>
                                  <p:childTnLst>
                                    <p:animMotion origin="layout" path="M 1.45833E-6 -2.96296E-6 L 0.00026 -0.32754 " pathEditMode="relative" rAng="0" ptsTypes="AA">
                                      <p:cBhvr>
                                        <p:cTn id="84" dur="2000" fill="hold"/>
                                        <p:tgtEl>
                                          <p:spTgt spid="55"/>
                                        </p:tgtEl>
                                        <p:attrNameLst>
                                          <p:attrName>ppt_x</p:attrName>
                                          <p:attrName>ppt_y</p:attrName>
                                        </p:attrNameLst>
                                      </p:cBhvr>
                                      <p:rCtr x="13" y="-16389"/>
                                    </p:animMotion>
                                  </p:childTnLst>
                                </p:cTn>
                              </p:par>
                              <p:par>
                                <p:cTn id="85" presetID="10" presetClass="exit" presetSubtype="0" fill="hold" nodeType="withEffect">
                                  <p:stCondLst>
                                    <p:cond delay="2000"/>
                                  </p:stCondLst>
                                  <p:childTnLst>
                                    <p:animEffect transition="out" filter="fade">
                                      <p:cBhvr>
                                        <p:cTn id="86" dur="1000"/>
                                        <p:tgtEl>
                                          <p:spTgt spid="37"/>
                                        </p:tgtEl>
                                      </p:cBhvr>
                                    </p:animEffect>
                                    <p:set>
                                      <p:cBhvr>
                                        <p:cTn id="87" dur="1" fill="hold">
                                          <p:stCondLst>
                                            <p:cond delay="999"/>
                                          </p:stCondLst>
                                        </p:cTn>
                                        <p:tgtEl>
                                          <p:spTgt spid="37"/>
                                        </p:tgtEl>
                                        <p:attrNameLst>
                                          <p:attrName>style.visibility</p:attrName>
                                        </p:attrNameLst>
                                      </p:cBhvr>
                                      <p:to>
                                        <p:strVal val="hidden"/>
                                      </p:to>
                                    </p:set>
                                  </p:childTnLst>
                                </p:cTn>
                              </p:par>
                              <p:par>
                                <p:cTn id="88" presetID="10" presetClass="exit" presetSubtype="0" fill="hold" nodeType="withEffect">
                                  <p:stCondLst>
                                    <p:cond delay="2000"/>
                                  </p:stCondLst>
                                  <p:childTnLst>
                                    <p:animEffect transition="out" filter="fade">
                                      <p:cBhvr>
                                        <p:cTn id="89" dur="1000"/>
                                        <p:tgtEl>
                                          <p:spTgt spid="51"/>
                                        </p:tgtEl>
                                      </p:cBhvr>
                                    </p:animEffect>
                                    <p:set>
                                      <p:cBhvr>
                                        <p:cTn id="90" dur="1" fill="hold">
                                          <p:stCondLst>
                                            <p:cond delay="999"/>
                                          </p:stCondLst>
                                        </p:cTn>
                                        <p:tgtEl>
                                          <p:spTgt spid="51"/>
                                        </p:tgtEl>
                                        <p:attrNameLst>
                                          <p:attrName>style.visibility</p:attrName>
                                        </p:attrNameLst>
                                      </p:cBhvr>
                                      <p:to>
                                        <p:strVal val="hidden"/>
                                      </p:to>
                                    </p:set>
                                  </p:childTnLst>
                                </p:cTn>
                              </p:par>
                              <p:par>
                                <p:cTn id="91" presetID="42" presetClass="entr" presetSubtype="0" fill="hold" nodeType="withEffect">
                                  <p:stCondLst>
                                    <p:cond delay="200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2000"/>
                                        <p:tgtEl>
                                          <p:spTgt spid="59"/>
                                        </p:tgtEl>
                                      </p:cBhvr>
                                    </p:animEffect>
                                    <p:anim calcmode="lin" valueType="num">
                                      <p:cBhvr>
                                        <p:cTn id="94" dur="2000" fill="hold"/>
                                        <p:tgtEl>
                                          <p:spTgt spid="59"/>
                                        </p:tgtEl>
                                        <p:attrNameLst>
                                          <p:attrName>ppt_x</p:attrName>
                                        </p:attrNameLst>
                                      </p:cBhvr>
                                      <p:tavLst>
                                        <p:tav tm="0">
                                          <p:val>
                                            <p:strVal val="#ppt_x"/>
                                          </p:val>
                                        </p:tav>
                                        <p:tav tm="100000">
                                          <p:val>
                                            <p:strVal val="#ppt_x"/>
                                          </p:val>
                                        </p:tav>
                                      </p:tavLst>
                                    </p:anim>
                                    <p:anim calcmode="lin" valueType="num">
                                      <p:cBhvr>
                                        <p:cTn id="95" dur="2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12B6F9A-EA4D-4E3D-A4E0-92A4D89EC2F0}"/>
              </a:ext>
            </a:extLst>
          </p:cNvPr>
          <p:cNvGrpSpPr/>
          <p:nvPr/>
        </p:nvGrpSpPr>
        <p:grpSpPr>
          <a:xfrm>
            <a:off x="992200" y="1110832"/>
            <a:ext cx="8848320" cy="1317980"/>
            <a:chOff x="992200" y="1110832"/>
            <a:chExt cx="8848320" cy="1317980"/>
          </a:xfrm>
        </p:grpSpPr>
        <p:sp>
          <p:nvSpPr>
            <p:cNvPr id="11275" name="Rectangle 11"/>
            <p:cNvSpPr>
              <a:spLocks noChangeArrowheads="1"/>
            </p:cNvSpPr>
            <p:nvPr/>
          </p:nvSpPr>
          <p:spPr bwMode="auto">
            <a:xfrm>
              <a:off x="992200" y="1110832"/>
              <a:ext cx="4706526"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2800" dirty="0">
                  <a:latin typeface="HG創英角ｺﾞｼｯｸUB" panose="020B0909000000000000" pitchFamily="49" charset="-128"/>
                  <a:ea typeface="HG創英角ｺﾞｼｯｸUB" panose="020B0909000000000000" pitchFamily="49" charset="-128"/>
                </a:rPr>
                <a:t>【</a:t>
              </a:r>
              <a:r>
                <a:rPr lang="ja-JP" altLang="en-US" sz="2800" dirty="0">
                  <a:latin typeface="HG創英角ｺﾞｼｯｸUB" panose="020B0909000000000000" pitchFamily="49" charset="-128"/>
                  <a:ea typeface="HG創英角ｺﾞｼｯｸUB" panose="020B0909000000000000" pitchFamily="49" charset="-128"/>
                </a:rPr>
                <a:t>福澤諭吉と税</a:t>
              </a:r>
              <a:r>
                <a:rPr lang="en-US" altLang="ja-JP" sz="2800" dirty="0">
                  <a:latin typeface="HG創英角ｺﾞｼｯｸUB" panose="020B0909000000000000" pitchFamily="49" charset="-128"/>
                  <a:ea typeface="HG創英角ｺﾞｼｯｸUB" panose="020B0909000000000000" pitchFamily="49" charset="-128"/>
                </a:rPr>
                <a:t>】</a:t>
              </a:r>
            </a:p>
          </p:txBody>
        </p:sp>
        <p:sp>
          <p:nvSpPr>
            <p:cNvPr id="11277" name="Rectangle 13"/>
            <p:cNvSpPr>
              <a:spLocks noChangeArrowheads="1"/>
            </p:cNvSpPr>
            <p:nvPr/>
          </p:nvSpPr>
          <p:spPr bwMode="auto">
            <a:xfrm>
              <a:off x="2282219" y="1524334"/>
              <a:ext cx="7558301" cy="90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1872</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年に福澤諭吉が発表した</a:t>
              </a: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学問のすすめ</a:t>
              </a: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の中に、</a:t>
              </a:r>
              <a:endParaRPr lang="en-US" altLang="ja-JP" sz="2000" dirty="0">
                <a:solidFill>
                  <a:srgbClr val="002060"/>
                </a:solidFill>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2400" b="1" dirty="0">
                  <a:solidFill>
                    <a:srgbClr val="FF0000"/>
                  </a:solidFill>
                  <a:latin typeface="HG創英角ｺﾞｼｯｸUB" panose="020B0909000000000000" pitchFamily="49" charset="-128"/>
                  <a:ea typeface="HG創英角ｺﾞｼｯｸUB" panose="020B0909000000000000" pitchFamily="49" charset="-128"/>
                </a:rPr>
                <a:t>税金とは国民と国との約束 </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であると述べられています。</a:t>
              </a:r>
            </a:p>
          </p:txBody>
        </p:sp>
      </p:grpSp>
      <p:grpSp>
        <p:nvGrpSpPr>
          <p:cNvPr id="4" name="グループ化 3">
            <a:extLst>
              <a:ext uri="{FF2B5EF4-FFF2-40B4-BE49-F238E27FC236}">
                <a16:creationId xmlns:a16="http://schemas.microsoft.com/office/drawing/2014/main" id="{3147AC04-003D-40D4-8EC5-DAB6426AB064}"/>
              </a:ext>
            </a:extLst>
          </p:cNvPr>
          <p:cNvGrpSpPr/>
          <p:nvPr/>
        </p:nvGrpSpPr>
        <p:grpSpPr>
          <a:xfrm>
            <a:off x="992200" y="2202113"/>
            <a:ext cx="10476907" cy="4699778"/>
            <a:chOff x="992200" y="2202113"/>
            <a:chExt cx="10476907" cy="4699778"/>
          </a:xfrm>
        </p:grpSpPr>
        <p:pic>
          <p:nvPicPr>
            <p:cNvPr id="1126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200" y="2202113"/>
              <a:ext cx="10476907" cy="469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ChangeArrowheads="1"/>
            </p:cNvSpPr>
            <p:nvPr/>
          </p:nvSpPr>
          <p:spPr bwMode="auto">
            <a:xfrm>
              <a:off x="2211260" y="2779689"/>
              <a:ext cx="4197869" cy="4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2400" dirty="0">
                  <a:solidFill>
                    <a:srgbClr val="008000"/>
                  </a:solidFill>
                  <a:latin typeface="HG創英角ｺﾞｼｯｸUB" panose="020B0909000000000000" pitchFamily="49" charset="-128"/>
                  <a:ea typeface="HG創英角ｺﾞｼｯｸUB" panose="020B0909000000000000" pitchFamily="49" charset="-128"/>
                </a:rPr>
                <a:t>『</a:t>
              </a:r>
              <a:r>
                <a:rPr lang="ja-JP" altLang="en-US" sz="2400" dirty="0">
                  <a:solidFill>
                    <a:srgbClr val="008000"/>
                  </a:solidFill>
                  <a:latin typeface="HG創英角ｺﾞｼｯｸUB" panose="020B0909000000000000" pitchFamily="49" charset="-128"/>
                  <a:ea typeface="HG創英角ｺﾞｼｯｸUB" panose="020B0909000000000000" pitchFamily="49" charset="-128"/>
                </a:rPr>
                <a:t>学問のすすめ</a:t>
              </a:r>
              <a:r>
                <a:rPr lang="en-US" altLang="ja-JP" sz="2400" dirty="0">
                  <a:solidFill>
                    <a:srgbClr val="008000"/>
                  </a:solidFill>
                  <a:latin typeface="HG創英角ｺﾞｼｯｸUB" panose="020B0909000000000000" pitchFamily="49" charset="-128"/>
                  <a:ea typeface="HG創英角ｺﾞｼｯｸUB" panose="020B0909000000000000" pitchFamily="49" charset="-128"/>
                </a:rPr>
                <a:t>』</a:t>
              </a:r>
              <a:r>
                <a:rPr lang="ja-JP" altLang="en-US" sz="2400" dirty="0">
                  <a:solidFill>
                    <a:srgbClr val="008000"/>
                  </a:solidFill>
                  <a:latin typeface="HG創英角ｺﾞｼｯｸUB" panose="020B0909000000000000" pitchFamily="49" charset="-128"/>
                  <a:ea typeface="HG創英角ｺﾞｼｯｸUB" panose="020B0909000000000000" pitchFamily="49" charset="-128"/>
                </a:rPr>
                <a:t>より</a:t>
              </a:r>
            </a:p>
          </p:txBody>
        </p:sp>
        <p:pic>
          <p:nvPicPr>
            <p:cNvPr id="1127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2694" y="3705927"/>
              <a:ext cx="1989138"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0"/>
            <p:cNvSpPr txBox="1">
              <a:spLocks noChangeArrowheads="1"/>
            </p:cNvSpPr>
            <p:nvPr/>
          </p:nvSpPr>
          <p:spPr bwMode="auto">
            <a:xfrm>
              <a:off x="8852694" y="5835651"/>
              <a:ext cx="18902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700">
                  <a:latin typeface="Arial" panose="020B0604020202020204" pitchFamily="34" charset="0"/>
                  <a:ea typeface="ＭＳ ゴシック" panose="020B0609070205080204" pitchFamily="49" charset="-128"/>
                </a:rPr>
                <a:t>資料提供：福澤諭吉旧邸・福澤諭吉記念館</a:t>
              </a:r>
            </a:p>
          </p:txBody>
        </p:sp>
        <p:sp>
          <p:nvSpPr>
            <p:cNvPr id="11280" name="Rectangle 16"/>
            <p:cNvSpPr>
              <a:spLocks noChangeArrowheads="1"/>
            </p:cNvSpPr>
            <p:nvPr/>
          </p:nvSpPr>
          <p:spPr bwMode="auto">
            <a:xfrm>
              <a:off x="1885913" y="3004173"/>
              <a:ext cx="8066680" cy="315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「政府は法令を設けて悪人を制し善人を</a:t>
              </a:r>
              <a:r>
                <a:rPr lang="ja-JP" altLang="en-US" sz="1800" dirty="0" err="1">
                  <a:latin typeface="ＭＳ ゴシック" panose="020B0609070205080204" pitchFamily="49" charset="-128"/>
                  <a:ea typeface="HG創英角ｺﾞｼｯｸUB" panose="020B0909000000000000" pitchFamily="49" charset="-128"/>
                </a:rPr>
                <a:t>保護す</a:t>
              </a:r>
              <a:r>
                <a:rPr lang="ja-JP" altLang="en-US" sz="1800" dirty="0">
                  <a:latin typeface="ＭＳ ゴシック" panose="020B0609070205080204" pitchFamily="49" charset="-128"/>
                  <a:ea typeface="HG創英角ｺﾞｼｯｸUB" panose="020B0909000000000000" pitchFamily="49" charset="-128"/>
                </a:rPr>
                <a:t>。これ即ち政府の商売なり。</a:t>
              </a: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この商売をなすには莫大な費なれども、政府に米もなく</a:t>
              </a:r>
              <a:endParaRPr lang="en-US" altLang="ja-JP" sz="1800" dirty="0">
                <a:latin typeface="ＭＳ ゴシック" panose="020B0609070205080204" pitchFamily="49" charset="-128"/>
                <a:ea typeface="HG創英角ｺﾞｼｯｸUB" panose="020B0909000000000000" pitchFamily="49" charset="-128"/>
              </a:endParaRP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金もなきゆえ、百姓町人より年貢運上を出して政府の</a:t>
              </a:r>
              <a:endParaRPr lang="en-US" altLang="ja-JP" sz="1800" dirty="0">
                <a:latin typeface="ＭＳ ゴシック" panose="020B0609070205080204" pitchFamily="49" charset="-128"/>
                <a:ea typeface="HG創英角ｺﾞｼｯｸUB" panose="020B0909000000000000" pitchFamily="49" charset="-128"/>
              </a:endParaRP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勝手方を賄わんと、双方一致の上、相談を取極めたり。</a:t>
              </a: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これ即ち政府と人民の約束なり。」</a:t>
              </a:r>
            </a:p>
          </p:txBody>
        </p:sp>
      </p:grpSp>
      <p:sp>
        <p:nvSpPr>
          <p:cNvPr id="14" name="タイトル 1">
            <a:extLst>
              <a:ext uri="{FF2B5EF4-FFF2-40B4-BE49-F238E27FC236}">
                <a16:creationId xmlns:a16="http://schemas.microsoft.com/office/drawing/2014/main" id="{5B914953-7969-4168-989A-67F5A4277977}"/>
              </a:ext>
            </a:extLst>
          </p:cNvPr>
          <p:cNvSpPr txBox="1">
            <a:spLocks/>
          </p:cNvSpPr>
          <p:nvPr/>
        </p:nvSpPr>
        <p:spPr bwMode="auto">
          <a:xfrm>
            <a:off x="662247" y="269351"/>
            <a:ext cx="10514012" cy="7921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400" dirty="0">
                <a:solidFill>
                  <a:schemeClr val="bg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税とは？　　</a:t>
            </a:r>
            <a:r>
              <a:rPr lang="ja-JP" altLang="en-US" sz="3200" dirty="0">
                <a:solidFill>
                  <a:schemeClr val="bg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～税にまつわるエピソード～</a:t>
            </a:r>
          </a:p>
        </p:txBody>
      </p:sp>
      <p:pic>
        <p:nvPicPr>
          <p:cNvPr id="5" name="政府は法令を設けて悪人を制し　善人を保護す。...　　これ即ち政府と人民の約束なり。">
            <a:hlinkClick r:id="" action="ppaction://media"/>
            <a:extLst>
              <a:ext uri="{FF2B5EF4-FFF2-40B4-BE49-F238E27FC236}">
                <a16:creationId xmlns:a16="http://schemas.microsoft.com/office/drawing/2014/main" id="{A8FE1E17-3397-41DD-A1E7-DA1ED574169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078434" y="974794"/>
            <a:ext cx="406400" cy="406400"/>
          </a:xfrm>
          <a:prstGeom prst="rect">
            <a:avLst/>
          </a:prstGeom>
        </p:spPr>
      </p:pic>
      <p:sp>
        <p:nvSpPr>
          <p:cNvPr id="6" name="正方形/長方形 5">
            <a:extLst>
              <a:ext uri="{FF2B5EF4-FFF2-40B4-BE49-F238E27FC236}">
                <a16:creationId xmlns:a16="http://schemas.microsoft.com/office/drawing/2014/main" id="{5DC30DB7-874C-45F8-B15A-6D44D39A7461}"/>
              </a:ext>
            </a:extLst>
          </p:cNvPr>
          <p:cNvSpPr/>
          <p:nvPr/>
        </p:nvSpPr>
        <p:spPr>
          <a:xfrm>
            <a:off x="5956900" y="5712671"/>
            <a:ext cx="2756694" cy="4489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latin typeface="UD デジタル 教科書体 N-R" panose="02020400000000000000" pitchFamily="17" charset="-128"/>
                <a:ea typeface="UD デジタル 教科書体 N-R" panose="02020400000000000000" pitchFamily="17" charset="-128"/>
              </a:rPr>
              <a:t>声：</a:t>
            </a:r>
            <a:r>
              <a:rPr kumimoji="1" lang="en-US" altLang="ja-JP" dirty="0">
                <a:solidFill>
                  <a:srgbClr val="002060"/>
                </a:solidFill>
                <a:latin typeface="UD デジタル 教科書体 N-R" panose="02020400000000000000" pitchFamily="17" charset="-128"/>
                <a:ea typeface="UD デジタル 教科書体 N-R" panose="02020400000000000000" pitchFamily="17" charset="-128"/>
              </a:rPr>
              <a:t>VOICEVOX</a:t>
            </a:r>
            <a:r>
              <a:rPr kumimoji="1" lang="ja-JP" altLang="en-US" dirty="0">
                <a:solidFill>
                  <a:srgbClr val="002060"/>
                </a:solidFill>
                <a:latin typeface="UD デジタル 教科書体 N-R" panose="02020400000000000000" pitchFamily="17" charset="-128"/>
                <a:ea typeface="UD デジタル 教科書体 N-R" panose="02020400000000000000" pitchFamily="17" charset="-128"/>
              </a:rPr>
              <a:t>玄野武宏</a:t>
            </a:r>
          </a:p>
        </p:txBody>
      </p:sp>
      <p:pic>
        <p:nvPicPr>
          <p:cNvPr id="19" name="図 18">
            <a:extLst>
              <a:ext uri="{FF2B5EF4-FFF2-40B4-BE49-F238E27FC236}">
                <a16:creationId xmlns:a16="http://schemas.microsoft.com/office/drawing/2014/main" id="{D4C73256-1913-4144-92A4-E59FF7BFFF35}"/>
              </a:ext>
            </a:extLst>
          </p:cNvPr>
          <p:cNvPicPr>
            <a:picLocks noChangeAspect="1"/>
          </p:cNvPicPr>
          <p:nvPr/>
        </p:nvPicPr>
        <p:blipFill>
          <a:blip r:embed="rId8"/>
          <a:stretch>
            <a:fillRect/>
          </a:stretch>
        </p:blipFill>
        <p:spPr>
          <a:xfrm flipH="1">
            <a:off x="10243540" y="482577"/>
            <a:ext cx="1499155" cy="17972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912" fill="hold"/>
                                        <p:tgtEl>
                                          <p:spTgt spid="5"/>
                                        </p:tgtEl>
                                      </p:cBhvr>
                                    </p:cmd>
                                  </p:childTnLst>
                                </p:cTn>
                              </p:par>
                              <p:par>
                                <p:cTn id="19" presetID="21"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090612" y="331788"/>
            <a:ext cx="9882188" cy="64371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lnSpc>
                <a:spcPct val="100000"/>
              </a:lnSpc>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               年代別の投票率（</a:t>
            </a:r>
            <a:r>
              <a:rPr lang="ja-JP" altLang="en-US" sz="4000">
                <a:solidFill>
                  <a:schemeClr val="bg1"/>
                </a:solidFill>
                <a:latin typeface="HG丸ｺﾞｼｯｸM-PRO" panose="020F0600000000000000" pitchFamily="50" charset="-128"/>
                <a:ea typeface="HG丸ｺﾞｼｯｸM-PRO" panose="020F0600000000000000" pitchFamily="50" charset="-128"/>
              </a:rPr>
              <a:t>令和７年参議院</a:t>
            </a:r>
            <a:r>
              <a:rPr lang="ja-JP" altLang="en-US" sz="4000" dirty="0">
                <a:solidFill>
                  <a:schemeClr val="bg1"/>
                </a:solidFill>
                <a:latin typeface="HG丸ｺﾞｼｯｸM-PRO" panose="020F0600000000000000" pitchFamily="50" charset="-128"/>
                <a:ea typeface="HG丸ｺﾞｼｯｸM-PRO" panose="020F0600000000000000" pitchFamily="50" charset="-128"/>
              </a:rPr>
              <a:t>選挙）</a:t>
            </a:r>
          </a:p>
        </p:txBody>
      </p:sp>
      <p:sp>
        <p:nvSpPr>
          <p:cNvPr id="2" name="テキスト ボックス 6">
            <a:extLst>
              <a:ext uri="{FF2B5EF4-FFF2-40B4-BE49-F238E27FC236}">
                <a16:creationId xmlns:a16="http://schemas.microsoft.com/office/drawing/2014/main" id="{59E86754-AEDF-4AA8-9B9A-ED9EE6EDF6FB}"/>
              </a:ext>
            </a:extLst>
          </p:cNvPr>
          <p:cNvSpPr txBox="1">
            <a:spLocks noChangeArrowheads="1"/>
          </p:cNvSpPr>
          <p:nvPr/>
        </p:nvSpPr>
        <p:spPr bwMode="auto">
          <a:xfrm>
            <a:off x="9506519" y="6586537"/>
            <a:ext cx="28959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900" dirty="0">
                <a:solidFill>
                  <a:srgbClr val="000000"/>
                </a:solidFill>
                <a:latin typeface="HG丸ｺﾞｼｯｸM-PRO" panose="020F0600000000000000" pitchFamily="50" charset="-128"/>
                <a:ea typeface="HG丸ｺﾞｼｯｸM-PRO" panose="020F0600000000000000" pitchFamily="50" charset="-128"/>
              </a:rPr>
              <a:t>（出所：和歌山県ホームページ）</a:t>
            </a:r>
          </a:p>
        </p:txBody>
      </p:sp>
      <p:graphicFrame>
        <p:nvGraphicFramePr>
          <p:cNvPr id="13" name="グラフ 12">
            <a:extLst>
              <a:ext uri="{FF2B5EF4-FFF2-40B4-BE49-F238E27FC236}">
                <a16:creationId xmlns:a16="http://schemas.microsoft.com/office/drawing/2014/main" id="{5599813B-9F12-4008-9EDC-741D5D1F983B}"/>
              </a:ext>
            </a:extLst>
          </p:cNvPr>
          <p:cNvGraphicFramePr>
            <a:graphicFrameLocks/>
          </p:cNvGraphicFramePr>
          <p:nvPr>
            <p:extLst>
              <p:ext uri="{D42A27DB-BD31-4B8C-83A1-F6EECF244321}">
                <p14:modId xmlns:p14="http://schemas.microsoft.com/office/powerpoint/2010/main" val="2506197587"/>
              </p:ext>
            </p:extLst>
          </p:nvPr>
        </p:nvGraphicFramePr>
        <p:xfrm>
          <a:off x="735496" y="1511433"/>
          <a:ext cx="10846110" cy="5075104"/>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2" descr="C:\Users\T0521154\Desktop\senkyo_rikkouho.png">
            <a:extLst>
              <a:ext uri="{FF2B5EF4-FFF2-40B4-BE49-F238E27FC236}">
                <a16:creationId xmlns:a16="http://schemas.microsoft.com/office/drawing/2014/main" id="{D50B14F6-A6F4-4E3C-96B7-18BF093E9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388" y="3539347"/>
            <a:ext cx="10842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
            <a:extLst>
              <a:ext uri="{FF2B5EF4-FFF2-40B4-BE49-F238E27FC236}">
                <a16:creationId xmlns:a16="http://schemas.microsoft.com/office/drawing/2014/main" id="{FB49D739-BEB5-4FE9-9FDF-5FB829D66658}"/>
              </a:ext>
            </a:extLst>
          </p:cNvPr>
          <p:cNvSpPr txBox="1">
            <a:spLocks noChangeArrowheads="1"/>
          </p:cNvSpPr>
          <p:nvPr/>
        </p:nvSpPr>
        <p:spPr bwMode="auto">
          <a:xfrm>
            <a:off x="437979" y="1172879"/>
            <a:ext cx="12057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rPr>
              <a:t>投票率（</a:t>
            </a:r>
            <a:r>
              <a:rPr kumimoji="1" lang="en-US" altLang="ja-JP"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rPr>
              <a:t>）</a:t>
            </a:r>
          </a:p>
        </p:txBody>
      </p:sp>
      <p:sp>
        <p:nvSpPr>
          <p:cNvPr id="15" name="テキスト ボックス 6">
            <a:extLst>
              <a:ext uri="{FF2B5EF4-FFF2-40B4-BE49-F238E27FC236}">
                <a16:creationId xmlns:a16="http://schemas.microsoft.com/office/drawing/2014/main" id="{695CCE3E-B397-42FF-97AE-7F531C0175C6}"/>
              </a:ext>
            </a:extLst>
          </p:cNvPr>
          <p:cNvSpPr txBox="1">
            <a:spLocks noChangeArrowheads="1"/>
          </p:cNvSpPr>
          <p:nvPr/>
        </p:nvSpPr>
        <p:spPr bwMode="auto">
          <a:xfrm>
            <a:off x="11284088" y="6028502"/>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rPr>
              <a:t>年齢</a:t>
            </a:r>
            <a:endParaRPr kumimoji="1" lang="en-US" altLang="ja-JP"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rPr>
              <a:t>（歳）</a:t>
            </a:r>
          </a:p>
        </p:txBody>
      </p:sp>
      <p:sp>
        <p:nvSpPr>
          <p:cNvPr id="8" name="四角形: 角を丸くする 7">
            <a:extLst>
              <a:ext uri="{FF2B5EF4-FFF2-40B4-BE49-F238E27FC236}">
                <a16:creationId xmlns:a16="http://schemas.microsoft.com/office/drawing/2014/main" id="{47D9230D-0458-48B3-AFB1-6704E8CFA1B2}"/>
              </a:ext>
            </a:extLst>
          </p:cNvPr>
          <p:cNvSpPr/>
          <p:nvPr/>
        </p:nvSpPr>
        <p:spPr>
          <a:xfrm>
            <a:off x="1268273" y="3740295"/>
            <a:ext cx="675861" cy="5310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611747C-1247-4C5E-93F7-155C0E5972A6}"/>
              </a:ext>
            </a:extLst>
          </p:cNvPr>
          <p:cNvSpPr/>
          <p:nvPr/>
        </p:nvSpPr>
        <p:spPr>
          <a:xfrm>
            <a:off x="1948068" y="4695780"/>
            <a:ext cx="675861" cy="5310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39855" y="229008"/>
            <a:ext cx="2216426" cy="572841"/>
          </a:xfrm>
          <a:prstGeom prst="roundRect">
            <a:avLst>
              <a:gd name="adj" fmla="val 50000"/>
            </a:avLst>
          </a:prstGeom>
          <a:solidFill>
            <a:srgbClr val="FFC000"/>
          </a:solidFill>
          <a:ln w="28575" cap="flat" cmpd="sng" algn="ctr">
            <a:solidFill>
              <a:sysClr val="window" lastClr="FFFFFF"/>
            </a:solidFill>
            <a:prstDash val="solid"/>
          </a:ln>
          <a:effectLst/>
        </p:spPr>
        <p:txBody>
          <a:bodyPr wrap="none" tIns="108000" anchor="ctr"/>
          <a:lstStyle/>
          <a:p>
            <a:pPr algn="ctr" fontAlgn="auto">
              <a:spcBef>
                <a:spcPts val="0"/>
              </a:spcBef>
              <a:spcAft>
                <a:spcPts val="0"/>
              </a:spcAft>
              <a:defRPr/>
            </a:pPr>
            <a:r>
              <a:rPr kumimoji="0" lang="en-US" altLang="ja-JP" sz="2200" b="1" kern="0" dirty="0">
                <a:solidFill>
                  <a:srgbClr val="EEECE1">
                    <a:lumMod val="10000"/>
                  </a:srgbClr>
                </a:solidFill>
                <a:latin typeface="HG丸ｺﾞｼｯｸM-PRO" panose="020F0600000000000000" pitchFamily="50" charset="-128"/>
                <a:ea typeface="HG丸ｺﾞｼｯｸM-PRO" panose="020F0600000000000000" pitchFamily="50" charset="-128"/>
              </a:rPr>
              <a:t>【</a:t>
            </a:r>
            <a:r>
              <a:rPr kumimoji="0" lang="ja-JP" altLang="en-US" sz="2200" b="1" kern="0" dirty="0">
                <a:solidFill>
                  <a:srgbClr val="EEECE1">
                    <a:lumMod val="10000"/>
                  </a:srgbClr>
                </a:solidFill>
                <a:latin typeface="HG丸ｺﾞｼｯｸM-PRO" panose="020F0600000000000000" pitchFamily="50" charset="-128"/>
                <a:ea typeface="HG丸ｺﾞｼｯｸM-PRO" panose="020F0600000000000000" pitchFamily="50" charset="-128"/>
              </a:rPr>
              <a:t>和歌山県</a:t>
            </a:r>
            <a:r>
              <a:rPr kumimoji="0" lang="en-US" altLang="ja-JP" sz="2200" b="1" kern="0" dirty="0">
                <a:solidFill>
                  <a:srgbClr val="EEECE1">
                    <a:lumMod val="10000"/>
                  </a:srgbClr>
                </a:solidFill>
                <a:latin typeface="HG丸ｺﾞｼｯｸM-PRO" panose="020F0600000000000000" pitchFamily="50" charset="-128"/>
                <a:ea typeface="HG丸ｺﾞｼｯｸM-PRO" panose="020F0600000000000000" pitchFamily="50" charset="-128"/>
              </a:rPr>
              <a:t>】</a:t>
            </a:r>
            <a:endParaRPr kumimoji="0" lang="ja-JP" altLang="en-US" sz="2200" b="1" kern="0" dirty="0">
              <a:solidFill>
                <a:srgbClr val="EEECE1">
                  <a:lumMod val="10000"/>
                </a:srgbClr>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BE352CB7-F88D-424D-8B5E-127E60FC1C8C}"/>
              </a:ext>
            </a:extLst>
          </p:cNvPr>
          <p:cNvSpPr/>
          <p:nvPr/>
        </p:nvSpPr>
        <p:spPr>
          <a:xfrm>
            <a:off x="1297882" y="3052981"/>
            <a:ext cx="2236304" cy="572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rgbClr val="008000"/>
                </a:solidFill>
                <a:latin typeface="HG丸ｺﾞｼｯｸM-PRO" panose="020F0600000000000000" pitchFamily="50" charset="-128"/>
                <a:ea typeface="HG丸ｺﾞｼｯｸM-PRO" panose="020F0600000000000000" pitchFamily="50" charset="-128"/>
              </a:rPr>
              <a:t>１８歳　</a:t>
            </a:r>
            <a:r>
              <a:rPr kumimoji="1" lang="en-US" altLang="ja-JP" sz="1800" b="1" dirty="0">
                <a:solidFill>
                  <a:srgbClr val="008000"/>
                </a:solidFill>
                <a:latin typeface="HG丸ｺﾞｼｯｸM-PRO" panose="020F0600000000000000" pitchFamily="50" charset="-128"/>
                <a:ea typeface="HG丸ｺﾞｼｯｸM-PRO" panose="020F0600000000000000" pitchFamily="50" charset="-128"/>
              </a:rPr>
              <a:t>44.06 </a:t>
            </a:r>
            <a:r>
              <a:rPr kumimoji="1" lang="ja-JP" altLang="en-US" sz="1800" b="1" dirty="0">
                <a:solidFill>
                  <a:srgbClr val="008000"/>
                </a:solidFill>
                <a:latin typeface="HG丸ｺﾞｼｯｸM-PRO" panose="020F0600000000000000" pitchFamily="50" charset="-128"/>
                <a:ea typeface="HG丸ｺﾞｼｯｸM-PRO" panose="020F0600000000000000" pitchFamily="50" charset="-128"/>
              </a:rPr>
              <a:t>％</a:t>
            </a:r>
          </a:p>
        </p:txBody>
      </p:sp>
      <p:sp>
        <p:nvSpPr>
          <p:cNvPr id="19" name="正方形/長方形 18">
            <a:extLst>
              <a:ext uri="{FF2B5EF4-FFF2-40B4-BE49-F238E27FC236}">
                <a16:creationId xmlns:a16="http://schemas.microsoft.com/office/drawing/2014/main" id="{84391958-B820-4027-85EC-22154315E33E}"/>
              </a:ext>
            </a:extLst>
          </p:cNvPr>
          <p:cNvSpPr/>
          <p:nvPr/>
        </p:nvSpPr>
        <p:spPr>
          <a:xfrm>
            <a:off x="2438366" y="4789652"/>
            <a:ext cx="2236304" cy="572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rgbClr val="008000"/>
                </a:solidFill>
                <a:latin typeface="HG丸ｺﾞｼｯｸM-PRO" panose="020F0600000000000000" pitchFamily="50" charset="-128"/>
                <a:ea typeface="HG丸ｺﾞｼｯｸM-PRO" panose="020F0600000000000000" pitchFamily="50" charset="-128"/>
              </a:rPr>
              <a:t>１</a:t>
            </a:r>
            <a:r>
              <a:rPr kumimoji="1" lang="en-US" altLang="ja-JP" sz="1800" b="1" dirty="0">
                <a:solidFill>
                  <a:srgbClr val="008000"/>
                </a:solidFill>
                <a:latin typeface="HG丸ｺﾞｼｯｸM-PRO" panose="020F0600000000000000" pitchFamily="50" charset="-128"/>
                <a:ea typeface="HG丸ｺﾞｼｯｸM-PRO" panose="020F0600000000000000" pitchFamily="50" charset="-128"/>
              </a:rPr>
              <a:t>9</a:t>
            </a:r>
            <a:r>
              <a:rPr kumimoji="1" lang="ja-JP" altLang="en-US" sz="1800" b="1" dirty="0">
                <a:solidFill>
                  <a:srgbClr val="008000"/>
                </a:solidFill>
                <a:latin typeface="HG丸ｺﾞｼｯｸM-PRO" panose="020F0600000000000000" pitchFamily="50" charset="-128"/>
                <a:ea typeface="HG丸ｺﾞｼｯｸM-PRO" panose="020F0600000000000000" pitchFamily="50" charset="-128"/>
              </a:rPr>
              <a:t>歳　</a:t>
            </a:r>
            <a:r>
              <a:rPr kumimoji="1" lang="en-US" altLang="ja-JP" sz="1800" b="1" dirty="0">
                <a:solidFill>
                  <a:srgbClr val="008000"/>
                </a:solidFill>
                <a:latin typeface="HG丸ｺﾞｼｯｸM-PRO" panose="020F0600000000000000" pitchFamily="50" charset="-128"/>
                <a:ea typeface="HG丸ｺﾞｼｯｸM-PRO" panose="020F0600000000000000" pitchFamily="50" charset="-128"/>
              </a:rPr>
              <a:t>34.18</a:t>
            </a:r>
            <a:r>
              <a:rPr kumimoji="1" lang="ja-JP" altLang="en-US" sz="1800" b="1" dirty="0">
                <a:solidFill>
                  <a:srgbClr val="008000"/>
                </a:solidFill>
                <a:latin typeface="HG丸ｺﾞｼｯｸM-PRO" panose="020F0600000000000000" pitchFamily="50" charset="-128"/>
                <a:ea typeface="HG丸ｺﾞｼｯｸM-PRO" panose="020F0600000000000000" pitchFamily="50" charset="-128"/>
              </a:rPr>
              <a:t> ％</a:t>
            </a:r>
          </a:p>
        </p:txBody>
      </p:sp>
      <p:sp>
        <p:nvSpPr>
          <p:cNvPr id="3" name="正方形/長方形 2"/>
          <p:cNvSpPr/>
          <p:nvPr/>
        </p:nvSpPr>
        <p:spPr>
          <a:xfrm>
            <a:off x="970755" y="1499156"/>
            <a:ext cx="10610850" cy="2049792"/>
          </a:xfrm>
          <a:prstGeom prst="rect">
            <a:avLst/>
          </a:prstGeom>
          <a:solidFill>
            <a:schemeClr val="accent4">
              <a:lumMod val="40000"/>
              <a:lumOff val="60000"/>
            </a:schemeClr>
          </a:solidFill>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これからの日本を支えていく</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若い世代の声</a:t>
            </a:r>
            <a:r>
              <a:rPr lang="ja-JP" altLang="en-US" sz="2400" dirty="0">
                <a:latin typeface="HG丸ｺﾞｼｯｸM-PRO" panose="020F0600000000000000" pitchFamily="50" charset="-128"/>
                <a:ea typeface="HG丸ｺﾞｼｯｸM-PRO" panose="020F0600000000000000" pitchFamily="50" charset="-128"/>
              </a:rPr>
              <a:t>を政策に反映させるためには、その世代の人が</a:t>
            </a:r>
            <a:r>
              <a:rPr lang="ja-JP" altLang="en-US" sz="2400" u="heavy" dirty="0">
                <a:uFill>
                  <a:solidFill>
                    <a:srgbClr val="FF0000"/>
                  </a:solidFill>
                </a:uFill>
                <a:latin typeface="HG丸ｺﾞｼｯｸM-PRO" panose="020F0600000000000000" pitchFamily="50" charset="-128"/>
                <a:ea typeface="HG丸ｺﾞｼｯｸM-PRO" panose="020F0600000000000000" pitchFamily="50" charset="-128"/>
              </a:rPr>
              <a:t>投票に行くことが必要です</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lvl="0">
              <a:spcBef>
                <a:spcPct val="30000"/>
              </a:spcBef>
              <a:defRPr/>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spc="82" dirty="0">
                <a:latin typeface="HG丸ｺﾞｼｯｸM-PRO" panose="020F0600000000000000" pitchFamily="50" charset="-128"/>
                <a:ea typeface="HG丸ｺﾞｼｯｸM-PRO" panose="020F0600000000000000" pitchFamily="50" charset="-128"/>
              </a:rPr>
              <a:t>普段の暮らしの中で感じる思いや願いを実現するために、</a:t>
            </a:r>
            <a:r>
              <a:rPr lang="ja-JP" altLang="en-US" sz="2400" dirty="0">
                <a:latin typeface="HG丸ｺﾞｼｯｸM-PRO" panose="020F0600000000000000" pitchFamily="50" charset="-128"/>
                <a:ea typeface="HG丸ｺﾞｼｯｸM-PRO" panose="020F0600000000000000" pitchFamily="50" charset="-128"/>
              </a:rPr>
              <a:t>ニュースを見たり、新聞を読むなど、社会の動きに関心を持ち、選挙権を得たら、ぜひ選挙に行きましょう。</a:t>
            </a:r>
            <a:r>
              <a:rPr lang="ja-JP" altLang="en-US" spc="82" dirty="0">
                <a:latin typeface="HG丸ｺﾞｼｯｸM-PRO" panose="020F0600000000000000" pitchFamily="50" charset="-128"/>
                <a:ea typeface="HG丸ｺﾞｼｯｸM-PRO" panose="020F0600000000000000" pitchFamily="50" charset="-128"/>
              </a:rPr>
              <a:t>　</a:t>
            </a:r>
            <a:endParaRPr lang="en-US" altLang="ja-JP" spc="82" dirty="0">
              <a:latin typeface="HG丸ｺﾞｼｯｸM-PRO" panose="020F0600000000000000" pitchFamily="50" charset="-128"/>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A255508E-15E0-4ED7-99BE-06AF63E8CE33}"/>
              </a:ext>
            </a:extLst>
          </p:cNvPr>
          <p:cNvSpPr/>
          <p:nvPr/>
        </p:nvSpPr>
        <p:spPr>
          <a:xfrm>
            <a:off x="1268273" y="6247983"/>
            <a:ext cx="781244"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rgbClr val="FF0000"/>
                </a:solidFill>
                <a:latin typeface="+mn-ea"/>
              </a:rPr>
              <a:t>18</a:t>
            </a:r>
            <a:endParaRPr kumimoji="1" lang="ja-JP" altLang="en-US" sz="2000" b="1" dirty="0">
              <a:solidFill>
                <a:srgbClr val="FF0000"/>
              </a:solidFill>
              <a:latin typeface="+mn-ea"/>
            </a:endParaRPr>
          </a:p>
        </p:txBody>
      </p:sp>
      <p:sp>
        <p:nvSpPr>
          <p:cNvPr id="21" name="正方形/長方形 20">
            <a:extLst>
              <a:ext uri="{FF2B5EF4-FFF2-40B4-BE49-F238E27FC236}">
                <a16:creationId xmlns:a16="http://schemas.microsoft.com/office/drawing/2014/main" id="{2E706F9A-3836-4E20-9F25-C891FEA3996A}"/>
              </a:ext>
            </a:extLst>
          </p:cNvPr>
          <p:cNvSpPr/>
          <p:nvPr/>
        </p:nvSpPr>
        <p:spPr>
          <a:xfrm>
            <a:off x="1842685" y="6247983"/>
            <a:ext cx="781244"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rgbClr val="FF0000"/>
                </a:solidFill>
                <a:latin typeface="+mn-ea"/>
              </a:rPr>
              <a:t>19</a:t>
            </a:r>
            <a:endParaRPr kumimoji="1" lang="ja-JP" altLang="en-US" sz="2000" b="1" dirty="0">
              <a:solidFill>
                <a:srgbClr val="FF0000"/>
              </a:solidFill>
              <a:latin typeface="+mn-ea"/>
            </a:endParaRPr>
          </a:p>
        </p:txBody>
      </p:sp>
      <p:sp>
        <p:nvSpPr>
          <p:cNvPr id="4" name="吹き出し: 角を丸めた四角形 3">
            <a:extLst>
              <a:ext uri="{FF2B5EF4-FFF2-40B4-BE49-F238E27FC236}">
                <a16:creationId xmlns:a16="http://schemas.microsoft.com/office/drawing/2014/main" id="{B61E0BB9-A5F8-436E-ADC4-4A66107E0C18}"/>
              </a:ext>
            </a:extLst>
          </p:cNvPr>
          <p:cNvSpPr/>
          <p:nvPr/>
        </p:nvSpPr>
        <p:spPr>
          <a:xfrm>
            <a:off x="6096000" y="4310743"/>
            <a:ext cx="2868388" cy="1035824"/>
          </a:xfrm>
          <a:prstGeom prst="wedgeRoundRectCallout">
            <a:avLst>
              <a:gd name="adj1" fmla="val 42924"/>
              <a:gd name="adj2" fmla="val -7496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若者向けの政策を</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掲げてもなぁ・・・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anim calcmode="lin" valueType="num">
                                      <p:cBhvr>
                                        <p:cTn id="11" dur="2000" fill="hold"/>
                                        <p:tgtEl>
                                          <p:spTgt spid="7"/>
                                        </p:tgtEl>
                                        <p:attrNameLst>
                                          <p:attrName>ppt_x</p:attrName>
                                        </p:attrNameLst>
                                      </p:cBhvr>
                                      <p:tavLst>
                                        <p:tav tm="0">
                                          <p:val>
                                            <p:strVal val="#ppt_x"/>
                                          </p:val>
                                        </p:tav>
                                        <p:tav tm="100000">
                                          <p:val>
                                            <p:strVal val="#ppt_x"/>
                                          </p:val>
                                        </p:tav>
                                      </p:tavLst>
                                    </p:anim>
                                    <p:anim calcmode="lin" valueType="num">
                                      <p:cBhvr>
                                        <p:cTn id="12"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30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26" presetClass="emph" presetSubtype="0" repeatCount="5000" fill="hold" nodeType="afterEffect">
                                  <p:stCondLst>
                                    <p:cond delay="0"/>
                                  </p:stCondLst>
                                  <p:childTnLst>
                                    <p:animEffect transition="out" filter="fade">
                                      <p:cBhvr>
                                        <p:cTn id="59" dur="1000" tmFilter="0, 0; .2, .5; .8, .5; 1, 0"/>
                                        <p:tgtEl>
                                          <p:spTgt spid="12"/>
                                        </p:tgtEl>
                                      </p:cBhvr>
                                    </p:animEffect>
                                    <p:animScale>
                                      <p:cBhvr>
                                        <p:cTn id="60"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8" grpId="0" animBg="1"/>
      <p:bldP spid="10" grpId="0" animBg="1"/>
      <p:bldP spid="7" grpId="0" animBg="1"/>
      <p:bldP spid="16" grpId="0"/>
      <p:bldP spid="19" grpId="0"/>
      <p:bldP spid="3" grpId="0" animBg="1"/>
      <p:bldP spid="17" grpId="0" animBg="1"/>
      <p:bldP spid="21"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3AED45E9-E07D-3980-50F7-F9E090D8D40B}"/>
              </a:ext>
            </a:extLst>
          </p:cNvPr>
          <p:cNvSpPr txBox="1"/>
          <p:nvPr/>
        </p:nvSpPr>
        <p:spPr>
          <a:xfrm>
            <a:off x="3341694" y="3097560"/>
            <a:ext cx="509256" cy="281885"/>
          </a:xfrm>
          <a:prstGeom prst="rect">
            <a:avLst/>
          </a:prstGeom>
          <a:noFill/>
        </p:spPr>
        <p:txBody>
          <a:bodyPr wrap="square" rtlCol="0">
            <a:spAutoFit/>
          </a:bodyPr>
          <a:lstStyle/>
          <a:p>
            <a:pPr algn="ctr" defTabSz="421832"/>
            <a:r>
              <a:rPr lang="ja-JP" altLang="en-US" sz="1230" dirty="0">
                <a:solidFill>
                  <a:prstClr val="white"/>
                </a:solidFill>
                <a:latin typeface="Segoe UI" panose="020B0502040204020203" pitchFamily="34" charset="0"/>
                <a:cs typeface="Segoe UI" panose="020B0502040204020203" pitchFamily="34" charset="0"/>
              </a:rPr>
              <a:t>任務</a:t>
            </a:r>
          </a:p>
        </p:txBody>
      </p:sp>
      <p:sp>
        <p:nvSpPr>
          <p:cNvPr id="8" name="テキスト ボックス 7">
            <a:extLst>
              <a:ext uri="{FF2B5EF4-FFF2-40B4-BE49-F238E27FC236}">
                <a16:creationId xmlns:a16="http://schemas.microsoft.com/office/drawing/2014/main" id="{49EE39A2-E04B-4588-B852-C25467DE5B11}"/>
              </a:ext>
            </a:extLst>
          </p:cNvPr>
          <p:cNvSpPr txBox="1"/>
          <p:nvPr/>
        </p:nvSpPr>
        <p:spPr>
          <a:xfrm>
            <a:off x="1271330" y="3434243"/>
            <a:ext cx="2449382" cy="584775"/>
          </a:xfrm>
          <a:prstGeom prst="rect">
            <a:avLst/>
          </a:prstGeom>
          <a:noFill/>
        </p:spPr>
        <p:txBody>
          <a:bodyPr wrap="square" rtlCol="0">
            <a:spAutoFit/>
          </a:bodyPr>
          <a:lstStyle/>
          <a:p>
            <a:pPr defTabSz="779869"/>
            <a:r>
              <a:rPr lang="ja-JP" altLang="en-US" sz="3200" dirty="0">
                <a:solidFill>
                  <a:srgbClr val="F79646">
                    <a:lumMod val="75000"/>
                  </a:srgbClr>
                </a:solidFill>
              </a:rPr>
              <a:t>国税調査官</a:t>
            </a:r>
          </a:p>
        </p:txBody>
      </p:sp>
      <p:sp>
        <p:nvSpPr>
          <p:cNvPr id="9" name="テキスト ボックス 8">
            <a:extLst>
              <a:ext uri="{FF2B5EF4-FFF2-40B4-BE49-F238E27FC236}">
                <a16:creationId xmlns:a16="http://schemas.microsoft.com/office/drawing/2014/main" id="{02CA4CD0-B614-4DA5-80EB-6E8776E3FFB1}"/>
              </a:ext>
            </a:extLst>
          </p:cNvPr>
          <p:cNvSpPr txBox="1"/>
          <p:nvPr/>
        </p:nvSpPr>
        <p:spPr>
          <a:xfrm>
            <a:off x="4223740" y="3379445"/>
            <a:ext cx="6836804" cy="954107"/>
          </a:xfrm>
          <a:prstGeom prst="rect">
            <a:avLst/>
          </a:prstGeom>
          <a:noFill/>
        </p:spPr>
        <p:txBody>
          <a:bodyPr wrap="square" rtlCol="0">
            <a:spAutoFit/>
          </a:bodyPr>
          <a:lstStyle/>
          <a:p>
            <a:pPr defTabSz="779869"/>
            <a:r>
              <a:rPr lang="ja-JP" altLang="en-US" sz="2800" dirty="0">
                <a:solidFill>
                  <a:prstClr val="black"/>
                </a:solidFill>
              </a:rPr>
              <a:t>適正な税務申告が行われたかどうかの</a:t>
            </a:r>
            <a:r>
              <a:rPr lang="ja-JP" altLang="en-US" sz="2800" dirty="0">
                <a:solidFill>
                  <a:srgbClr val="FF0000"/>
                </a:solidFill>
              </a:rPr>
              <a:t>調査</a:t>
            </a:r>
            <a:endParaRPr lang="en-US" altLang="ja-JP" sz="2800" dirty="0">
              <a:solidFill>
                <a:srgbClr val="FF0000"/>
              </a:solidFill>
            </a:endParaRPr>
          </a:p>
          <a:p>
            <a:pPr defTabSz="779869"/>
            <a:r>
              <a:rPr lang="ja-JP" altLang="en-US" sz="2800" dirty="0">
                <a:solidFill>
                  <a:prstClr val="black"/>
                </a:solidFill>
              </a:rPr>
              <a:t>税務申告に関する指導</a:t>
            </a:r>
            <a:endParaRPr lang="ja-JP" altLang="en-US" sz="1968" dirty="0">
              <a:solidFill>
                <a:prstClr val="black"/>
              </a:solidFill>
            </a:endParaRPr>
          </a:p>
        </p:txBody>
      </p:sp>
      <p:sp>
        <p:nvSpPr>
          <p:cNvPr id="31" name="テキスト ボックス 30">
            <a:extLst>
              <a:ext uri="{FF2B5EF4-FFF2-40B4-BE49-F238E27FC236}">
                <a16:creationId xmlns:a16="http://schemas.microsoft.com/office/drawing/2014/main" id="{79CE19BF-BAEB-4C66-90CC-ED454B11C37A}"/>
              </a:ext>
            </a:extLst>
          </p:cNvPr>
          <p:cNvSpPr txBox="1"/>
          <p:nvPr/>
        </p:nvSpPr>
        <p:spPr>
          <a:xfrm>
            <a:off x="1271330" y="4572465"/>
            <a:ext cx="2761735" cy="584775"/>
          </a:xfrm>
          <a:prstGeom prst="rect">
            <a:avLst/>
          </a:prstGeom>
          <a:noFill/>
        </p:spPr>
        <p:txBody>
          <a:bodyPr wrap="square" rtlCol="0">
            <a:spAutoFit/>
          </a:bodyPr>
          <a:lstStyle/>
          <a:p>
            <a:pPr defTabSz="779869"/>
            <a:r>
              <a:rPr lang="ja-JP" altLang="en-US" sz="3200" dirty="0">
                <a:solidFill>
                  <a:srgbClr val="C0504D">
                    <a:lumMod val="75000"/>
                  </a:srgbClr>
                </a:solidFill>
              </a:rPr>
              <a:t>国税徴収官</a:t>
            </a:r>
            <a:endParaRPr lang="ja-JP" altLang="en-US" sz="2800" dirty="0">
              <a:solidFill>
                <a:srgbClr val="C0504D">
                  <a:lumMod val="75000"/>
                </a:srgbClr>
              </a:solidFill>
            </a:endParaRPr>
          </a:p>
        </p:txBody>
      </p:sp>
      <p:sp>
        <p:nvSpPr>
          <p:cNvPr id="32" name="テキスト ボックス 31">
            <a:extLst>
              <a:ext uri="{FF2B5EF4-FFF2-40B4-BE49-F238E27FC236}">
                <a16:creationId xmlns:a16="http://schemas.microsoft.com/office/drawing/2014/main" id="{3CAC1E37-1A0B-4219-9689-B92B9AD263F6}"/>
              </a:ext>
            </a:extLst>
          </p:cNvPr>
          <p:cNvSpPr txBox="1"/>
          <p:nvPr/>
        </p:nvSpPr>
        <p:spPr>
          <a:xfrm>
            <a:off x="4223740" y="4449258"/>
            <a:ext cx="6836804" cy="954107"/>
          </a:xfrm>
          <a:prstGeom prst="rect">
            <a:avLst/>
          </a:prstGeom>
          <a:noFill/>
        </p:spPr>
        <p:txBody>
          <a:bodyPr wrap="square" rtlCol="0">
            <a:spAutoFit/>
          </a:bodyPr>
          <a:lstStyle/>
          <a:p>
            <a:pPr defTabSz="779869"/>
            <a:r>
              <a:rPr lang="ja-JP" altLang="en-US" sz="2800" dirty="0">
                <a:solidFill>
                  <a:prstClr val="black"/>
                </a:solidFill>
              </a:rPr>
              <a:t>納付されない税金の督促や</a:t>
            </a:r>
            <a:r>
              <a:rPr lang="ja-JP" altLang="en-US" sz="2800" dirty="0">
                <a:solidFill>
                  <a:srgbClr val="FF0000"/>
                </a:solidFill>
              </a:rPr>
              <a:t>滞納処分</a:t>
            </a:r>
            <a:endParaRPr lang="en-US" altLang="ja-JP" sz="2800" dirty="0">
              <a:solidFill>
                <a:srgbClr val="FF0000"/>
              </a:solidFill>
            </a:endParaRPr>
          </a:p>
          <a:p>
            <a:pPr defTabSz="779869"/>
            <a:r>
              <a:rPr lang="ja-JP" altLang="en-US" sz="2800" dirty="0">
                <a:solidFill>
                  <a:prstClr val="black"/>
                </a:solidFill>
              </a:rPr>
              <a:t>納税に関する指導</a:t>
            </a:r>
            <a:endParaRPr lang="ja-JP" altLang="en-US" sz="1968" dirty="0">
              <a:solidFill>
                <a:prstClr val="black"/>
              </a:solidFill>
            </a:endParaRPr>
          </a:p>
        </p:txBody>
      </p:sp>
      <p:sp>
        <p:nvSpPr>
          <p:cNvPr id="34" name="テキスト ボックス 33">
            <a:extLst>
              <a:ext uri="{FF2B5EF4-FFF2-40B4-BE49-F238E27FC236}">
                <a16:creationId xmlns:a16="http://schemas.microsoft.com/office/drawing/2014/main" id="{B6D5C414-8CC5-4194-81D0-684771799D5A}"/>
              </a:ext>
            </a:extLst>
          </p:cNvPr>
          <p:cNvSpPr txBox="1"/>
          <p:nvPr/>
        </p:nvSpPr>
        <p:spPr>
          <a:xfrm>
            <a:off x="1271330" y="5670031"/>
            <a:ext cx="2647626" cy="584775"/>
          </a:xfrm>
          <a:prstGeom prst="rect">
            <a:avLst/>
          </a:prstGeom>
          <a:noFill/>
        </p:spPr>
        <p:txBody>
          <a:bodyPr wrap="square" rtlCol="0">
            <a:spAutoFit/>
          </a:bodyPr>
          <a:lstStyle/>
          <a:p>
            <a:pPr defTabSz="779869"/>
            <a:r>
              <a:rPr lang="ja-JP" altLang="en-US" sz="3200" dirty="0">
                <a:solidFill>
                  <a:srgbClr val="002060"/>
                </a:solidFill>
              </a:rPr>
              <a:t>国税査察官</a:t>
            </a:r>
          </a:p>
        </p:txBody>
      </p:sp>
      <p:sp>
        <p:nvSpPr>
          <p:cNvPr id="35" name="テキスト ボックス 34">
            <a:extLst>
              <a:ext uri="{FF2B5EF4-FFF2-40B4-BE49-F238E27FC236}">
                <a16:creationId xmlns:a16="http://schemas.microsoft.com/office/drawing/2014/main" id="{50784877-41E0-49CF-A210-BF5D153BD7F1}"/>
              </a:ext>
            </a:extLst>
          </p:cNvPr>
          <p:cNvSpPr txBox="1"/>
          <p:nvPr/>
        </p:nvSpPr>
        <p:spPr>
          <a:xfrm>
            <a:off x="4223740" y="5590148"/>
            <a:ext cx="6408889" cy="954107"/>
          </a:xfrm>
          <a:prstGeom prst="rect">
            <a:avLst/>
          </a:prstGeom>
          <a:noFill/>
        </p:spPr>
        <p:txBody>
          <a:bodyPr wrap="square" rtlCol="0">
            <a:spAutoFit/>
          </a:bodyPr>
          <a:lstStyle/>
          <a:p>
            <a:pPr defTabSz="779869"/>
            <a:r>
              <a:rPr lang="ja-JP" altLang="en-US" sz="2800" dirty="0">
                <a:solidFill>
                  <a:prstClr val="black"/>
                </a:solidFill>
              </a:rPr>
              <a:t>悪質な脱税者に対して</a:t>
            </a:r>
            <a:r>
              <a:rPr lang="ja-JP" altLang="en-US" sz="2800" dirty="0">
                <a:solidFill>
                  <a:srgbClr val="FF0000"/>
                </a:solidFill>
              </a:rPr>
              <a:t>強制調査</a:t>
            </a:r>
            <a:endParaRPr lang="en-US" altLang="ja-JP" sz="2800" dirty="0">
              <a:solidFill>
                <a:srgbClr val="FF0000"/>
              </a:solidFill>
            </a:endParaRPr>
          </a:p>
          <a:p>
            <a:pPr defTabSz="779869"/>
            <a:r>
              <a:rPr lang="ja-JP" altLang="en-US" sz="2800" dirty="0">
                <a:solidFill>
                  <a:prstClr val="black"/>
                </a:solidFill>
              </a:rPr>
              <a:t>刑事罰を求めるため検察官に告発</a:t>
            </a:r>
            <a:endParaRPr lang="ja-JP" altLang="en-US" sz="1968" dirty="0">
              <a:solidFill>
                <a:prstClr val="black"/>
              </a:solidFill>
            </a:endParaRPr>
          </a:p>
        </p:txBody>
      </p:sp>
      <p:sp>
        <p:nvSpPr>
          <p:cNvPr id="37" name="テキスト ボックス 36">
            <a:extLst>
              <a:ext uri="{FF2B5EF4-FFF2-40B4-BE49-F238E27FC236}">
                <a16:creationId xmlns:a16="http://schemas.microsoft.com/office/drawing/2014/main" id="{68F9B52B-F46E-4C08-A91E-333AA0A5145D}"/>
              </a:ext>
            </a:extLst>
          </p:cNvPr>
          <p:cNvSpPr txBox="1"/>
          <p:nvPr/>
        </p:nvSpPr>
        <p:spPr>
          <a:xfrm>
            <a:off x="3821898" y="2533200"/>
            <a:ext cx="4126377" cy="646331"/>
          </a:xfrm>
          <a:prstGeom prst="rect">
            <a:avLst/>
          </a:prstGeom>
          <a:noFill/>
        </p:spPr>
        <p:txBody>
          <a:bodyPr wrap="square" rtlCol="0" anchor="ctr" anchorCtr="0">
            <a:spAutoFit/>
          </a:bodyPr>
          <a:lstStyle/>
          <a:p>
            <a:pPr algn="ctr" defTabSz="779869"/>
            <a:r>
              <a:rPr lang="ja-JP" altLang="en-US" sz="3600" u="heavy" dirty="0">
                <a:solidFill>
                  <a:srgbClr val="4BACC6">
                    <a:lumMod val="75000"/>
                  </a:srgbClr>
                </a:solidFill>
                <a:uFill>
                  <a:solidFill>
                    <a:srgbClr val="4BACC6">
                      <a:lumMod val="50000"/>
                    </a:srgbClr>
                  </a:solidFill>
                </a:uFill>
              </a:rPr>
              <a:t>税のスペシャリスト</a:t>
            </a:r>
          </a:p>
        </p:txBody>
      </p:sp>
      <p:sp>
        <p:nvSpPr>
          <p:cNvPr id="14" name="テキスト ボックス 13">
            <a:extLst>
              <a:ext uri="{FF2B5EF4-FFF2-40B4-BE49-F238E27FC236}">
                <a16:creationId xmlns:a16="http://schemas.microsoft.com/office/drawing/2014/main" id="{EBFA09A3-30E8-462D-BAC5-14DE75BEB7F9}"/>
              </a:ext>
            </a:extLst>
          </p:cNvPr>
          <p:cNvSpPr txBox="1"/>
          <p:nvPr/>
        </p:nvSpPr>
        <p:spPr>
          <a:xfrm>
            <a:off x="1000034" y="1157193"/>
            <a:ext cx="10352696" cy="646331"/>
          </a:xfrm>
          <a:prstGeom prst="rect">
            <a:avLst/>
          </a:prstGeom>
          <a:noFill/>
        </p:spPr>
        <p:txBody>
          <a:bodyPr wrap="square" rtlCol="0">
            <a:spAutoFit/>
          </a:bodyPr>
          <a:lstStyle/>
          <a:p>
            <a:pPr defTabSz="562443"/>
            <a:r>
              <a:rPr lang="ja-JP" altLang="en-US" sz="3600" dirty="0">
                <a:solidFill>
                  <a:srgbClr val="FF0000"/>
                </a:solidFill>
                <a:latin typeface="Seoe UI"/>
                <a:ea typeface="メイリオ"/>
              </a:rPr>
              <a:t>国税庁</a:t>
            </a:r>
            <a:r>
              <a:rPr lang="ja-JP" altLang="en-US" sz="3600" dirty="0">
                <a:solidFill>
                  <a:prstClr val="black"/>
                </a:solidFill>
                <a:latin typeface="Seoe UI"/>
                <a:ea typeface="メイリオ"/>
              </a:rPr>
              <a:t>は、国の財政基盤を支える</a:t>
            </a:r>
            <a:r>
              <a:rPr lang="ja-JP" altLang="en-US" sz="3600" dirty="0">
                <a:solidFill>
                  <a:srgbClr val="FF0000"/>
                </a:solidFill>
                <a:latin typeface="Seoe UI"/>
                <a:ea typeface="メイリオ"/>
              </a:rPr>
              <a:t>唯一の歳入官庁</a:t>
            </a:r>
          </a:p>
        </p:txBody>
      </p:sp>
      <p:sp>
        <p:nvSpPr>
          <p:cNvPr id="15" name="タイトル 1">
            <a:extLst>
              <a:ext uri="{FF2B5EF4-FFF2-40B4-BE49-F238E27FC236}">
                <a16:creationId xmlns:a16="http://schemas.microsoft.com/office/drawing/2014/main" id="{65BCE180-67B5-414D-8462-C30711F943EE}"/>
              </a:ext>
            </a:extLst>
          </p:cNvPr>
          <p:cNvSpPr txBox="1">
            <a:spLocks/>
          </p:cNvSpPr>
          <p:nvPr/>
        </p:nvSpPr>
        <p:spPr bwMode="auto">
          <a:xfrm>
            <a:off x="839270" y="123089"/>
            <a:ext cx="10514012" cy="7921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税務署や国税局の仕事</a:t>
            </a:r>
          </a:p>
        </p:txBody>
      </p:sp>
      <p:sp>
        <p:nvSpPr>
          <p:cNvPr id="16" name="テキスト ボックス 15">
            <a:extLst>
              <a:ext uri="{FF2B5EF4-FFF2-40B4-BE49-F238E27FC236}">
                <a16:creationId xmlns:a16="http://schemas.microsoft.com/office/drawing/2014/main" id="{7ED4C645-8977-4F4C-B690-37E5CFCDFDE3}"/>
              </a:ext>
            </a:extLst>
          </p:cNvPr>
          <p:cNvSpPr txBox="1"/>
          <p:nvPr/>
        </p:nvSpPr>
        <p:spPr>
          <a:xfrm>
            <a:off x="627798" y="1844780"/>
            <a:ext cx="10868952" cy="695575"/>
          </a:xfrm>
          <a:prstGeom prst="rect">
            <a:avLst/>
          </a:prstGeom>
          <a:noFill/>
        </p:spPr>
        <p:txBody>
          <a:bodyPr wrap="square" rtlCol="0">
            <a:spAutoFit/>
          </a:bodyPr>
          <a:lstStyle/>
          <a:p>
            <a:pPr defTabSz="685800">
              <a:lnSpc>
                <a:spcPct val="130000"/>
              </a:lnSpc>
            </a:pP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dirty="0">
                <a:solidFill>
                  <a:srgbClr val="0070C0"/>
                </a:solidFill>
                <a:latin typeface="メイリオ" panose="020B0604030504040204" pitchFamily="50" charset="-128"/>
                <a:ea typeface="メイリオ" panose="020B0604030504040204" pitchFamily="50" charset="-128"/>
              </a:rPr>
              <a:t>納税者の自発的な納税義務の履行を適正かつ円滑に実現</a:t>
            </a:r>
            <a:endParaRPr lang="en-US" altLang="ja-JP" sz="2800" dirty="0">
              <a:solidFill>
                <a:srgbClr val="0070C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042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1" grpId="0"/>
      <p:bldP spid="32" grpId="0"/>
      <p:bldP spid="34" grpId="0"/>
      <p:bldP spid="35" grpId="0"/>
      <p:bldP spid="37"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0C6500C-061E-4D80-8759-94A8AE97DD97}"/>
              </a:ext>
            </a:extLst>
          </p:cNvPr>
          <p:cNvPicPr>
            <a:picLocks noChangeAspect="1"/>
          </p:cNvPicPr>
          <p:nvPr/>
        </p:nvPicPr>
        <p:blipFill>
          <a:blip r:embed="rId3"/>
          <a:stretch>
            <a:fillRect/>
          </a:stretch>
        </p:blipFill>
        <p:spPr>
          <a:xfrm>
            <a:off x="1523765" y="116540"/>
            <a:ext cx="9144470" cy="6363027"/>
          </a:xfrm>
          <a:prstGeom prst="rect">
            <a:avLst/>
          </a:prstGeom>
        </p:spPr>
      </p:pic>
    </p:spTree>
    <p:extLst>
      <p:ext uri="{BB962C8B-B14F-4D97-AF65-F5344CB8AC3E}">
        <p14:creationId xmlns:p14="http://schemas.microsoft.com/office/powerpoint/2010/main" val="3095445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28791C-9D6F-4A2E-9C84-1076692374D8}"/>
              </a:ext>
            </a:extLst>
          </p:cNvPr>
          <p:cNvSpPr txBox="1">
            <a:spLocks/>
          </p:cNvSpPr>
          <p:nvPr/>
        </p:nvSpPr>
        <p:spPr bwMode="auto">
          <a:xfrm>
            <a:off x="459561" y="245590"/>
            <a:ext cx="11272878" cy="95850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お わ り に</a:t>
            </a:r>
            <a:endParaRPr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2531" name="Rectangle 2"/>
          <p:cNvSpPr>
            <a:spLocks noChangeArrowheads="1"/>
          </p:cNvSpPr>
          <p:nvPr/>
        </p:nvSpPr>
        <p:spPr bwMode="auto">
          <a:xfrm>
            <a:off x="1899361" y="1482008"/>
            <a:ext cx="864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just"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豊かで安心して暮らせる未来のためには、公平な租税負担と給付の関係について、私たち一人ひとりが考えることが大切。</a:t>
            </a:r>
          </a:p>
        </p:txBody>
      </p:sp>
      <p:pic>
        <p:nvPicPr>
          <p:cNvPr id="2253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097" y="2527736"/>
            <a:ext cx="3547813" cy="359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1"/>
          <p:cNvSpPr txBox="1">
            <a:spLocks/>
          </p:cNvSpPr>
          <p:nvPr/>
        </p:nvSpPr>
        <p:spPr>
          <a:xfrm>
            <a:off x="1471014" y="6124935"/>
            <a:ext cx="6840950" cy="598450"/>
          </a:xfrm>
          <a:prstGeom prst="rect">
            <a:avLst/>
          </a:prstGeom>
        </p:spPr>
        <p:txBody>
          <a:bodyPr vert="horz" lIns="95154" tIns="47568" rIns="95154" bIns="47568" rtlCol="0" anchor="ctr"/>
          <a:lstStyle>
            <a:defPPr>
              <a:defRPr lang="ja-JP"/>
            </a:defPPr>
            <a:lvl1pPr algn="r" defTabSz="951559" rtl="0" fontAlgn="auto">
              <a:spcBef>
                <a:spcPts val="0"/>
              </a:spcBef>
              <a:spcAft>
                <a:spcPts val="0"/>
              </a:spcAft>
              <a:defRPr kumimoji="1" sz="1800" kern="1200">
                <a:solidFill>
                  <a:schemeClr val="bg1"/>
                </a:solidFill>
                <a:latin typeface="+mn-lt"/>
                <a:ea typeface="+mn-ea"/>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a:lstStyle>
          <a:p>
            <a:pPr algn="l"/>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　 この資料は、財務省ＨＰ内資料を参考とし、表現などは簡易にしています。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dirty="0">
                <a:solidFill>
                  <a:schemeClr val="tx1"/>
                </a:solidFill>
                <a:latin typeface="HG丸ｺﾞｼｯｸM-PRO" panose="020F0600000000000000" pitchFamily="50" charset="-128"/>
                <a:ea typeface="HG丸ｺﾞｼｯｸM-PRO" panose="020F0600000000000000" pitchFamily="50" charset="-128"/>
              </a:rPr>
              <a:t>　　 改正等によって今後内容に変更がある場合もあります。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0D246AB7-9EB0-4513-9D87-91616E8437B5}"/>
              </a:ext>
            </a:extLst>
          </p:cNvPr>
          <p:cNvPicPr>
            <a:picLocks noChangeAspect="1"/>
          </p:cNvPicPr>
          <p:nvPr/>
        </p:nvPicPr>
        <p:blipFill>
          <a:blip r:embed="rId4"/>
          <a:stretch>
            <a:fillRect/>
          </a:stretch>
        </p:blipFill>
        <p:spPr>
          <a:xfrm>
            <a:off x="9042130" y="3842694"/>
            <a:ext cx="2177326" cy="2769716"/>
          </a:xfrm>
          <a:prstGeom prst="rect">
            <a:avLst/>
          </a:prstGeom>
        </p:spPr>
      </p:pic>
    </p:spTree>
    <p:extLst>
      <p:ext uri="{BB962C8B-B14F-4D97-AF65-F5344CB8AC3E}">
        <p14:creationId xmlns:p14="http://schemas.microsoft.com/office/powerpoint/2010/main" val="26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600" fill="hold"/>
                                        <p:tgtEl>
                                          <p:spTgt spid="6"/>
                                        </p:tgtEl>
                                        <p:attrNameLst>
                                          <p:attrName>ppt_w</p:attrName>
                                        </p:attrNameLst>
                                      </p:cBhvr>
                                      <p:tavLst>
                                        <p:tav tm="0">
                                          <p:val>
                                            <p:fltVal val="0"/>
                                          </p:val>
                                        </p:tav>
                                        <p:tav tm="100000">
                                          <p:val>
                                            <p:strVal val="#ppt_w"/>
                                          </p:val>
                                        </p:tav>
                                      </p:tavLst>
                                    </p:anim>
                                    <p:anim calcmode="lin" valueType="num">
                                      <p:cBhvr>
                                        <p:cTn id="8" dur="26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220ABCE2-6091-4F17-B49F-66692D5BA09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583715" y="2236204"/>
            <a:ext cx="2222548" cy="2575444"/>
          </a:xfrm>
          <a:prstGeom prst="rect">
            <a:avLst/>
          </a:prstGeom>
        </p:spPr>
      </p:pic>
      <p:grpSp>
        <p:nvGrpSpPr>
          <p:cNvPr id="2" name="Group 7"/>
          <p:cNvGrpSpPr>
            <a:grpSpLocks/>
          </p:cNvGrpSpPr>
          <p:nvPr/>
        </p:nvGrpSpPr>
        <p:grpSpPr bwMode="auto">
          <a:xfrm>
            <a:off x="1918621" y="2435149"/>
            <a:ext cx="3816756" cy="1243531"/>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3600"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約 １８億円</a:t>
              </a:r>
            </a:p>
          </p:txBody>
        </p:sp>
        <p:pic>
          <p:nvPicPr>
            <p:cNvPr id="20500" name="Picture 9" descr="AQAA_0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843455" y="5031038"/>
            <a:ext cx="4128719" cy="1334829"/>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③ </a:t>
              </a:r>
              <a:r>
                <a:rPr lang="ja-JP" altLang="en-US" sz="3600" dirty="0">
                  <a:latin typeface="HG丸ｺﾞｼｯｸM-PRO" panose="020F0600000000000000" pitchFamily="50" charset="-128"/>
                  <a:ea typeface="HG丸ｺﾞｼｯｸM-PRO" panose="020F0600000000000000" pitchFamily="50" charset="-128"/>
                </a:rPr>
                <a:t>約 </a:t>
              </a:r>
              <a:r>
                <a:rPr lang="en-US" altLang="ja-JP" sz="3600" dirty="0">
                  <a:latin typeface="HG丸ｺﾞｼｯｸM-PRO" panose="020F0600000000000000" pitchFamily="50" charset="-128"/>
                  <a:ea typeface="HG丸ｺﾞｼｯｸM-PRO" panose="020F0600000000000000" pitchFamily="50" charset="-128"/>
                </a:rPr>
                <a:t>1800</a:t>
              </a:r>
              <a:r>
                <a:rPr lang="ja-JP" altLang="en-US" sz="3600" dirty="0">
                  <a:latin typeface="HG丸ｺﾞｼｯｸM-PRO" panose="020F0600000000000000" pitchFamily="50" charset="-128"/>
                  <a:ea typeface="HG丸ｺﾞｼｯｸM-PRO" panose="020F0600000000000000" pitchFamily="50" charset="-128"/>
                </a:rPr>
                <a:t>億円</a:t>
              </a:r>
            </a:p>
          </p:txBody>
        </p:sp>
        <p:pic>
          <p:nvPicPr>
            <p:cNvPr id="20497" name="Picture 11" descr="AQAA_0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885459" y="3751756"/>
            <a:ext cx="3916780" cy="1360369"/>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② </a:t>
              </a:r>
              <a:r>
                <a:rPr lang="ja-JP" altLang="en-US" sz="3600" dirty="0">
                  <a:latin typeface="HG丸ｺﾞｼｯｸM-PRO" panose="020F0600000000000000" pitchFamily="50" charset="-128"/>
                  <a:ea typeface="HG丸ｺﾞｼｯｸM-PRO" panose="020F0600000000000000" pitchFamily="50" charset="-128"/>
                </a:rPr>
                <a:t>約 </a:t>
              </a:r>
              <a:r>
                <a:rPr lang="en-US" altLang="ja-JP" sz="3600" dirty="0">
                  <a:latin typeface="HG丸ｺﾞｼｯｸM-PRO" panose="020F0600000000000000" pitchFamily="50" charset="-128"/>
                  <a:ea typeface="HG丸ｺﾞｼｯｸM-PRO" panose="020F0600000000000000" pitchFamily="50" charset="-128"/>
                </a:rPr>
                <a:t>180</a:t>
              </a:r>
              <a:r>
                <a:rPr lang="ja-JP" altLang="en-US" sz="3600" dirty="0">
                  <a:latin typeface="HG丸ｺﾞｼｯｸM-PRO" panose="020F0600000000000000" pitchFamily="50" charset="-128"/>
                  <a:ea typeface="HG丸ｺﾞｼｯｸM-PRO" panose="020F0600000000000000" pitchFamily="50" charset="-128"/>
                </a:rPr>
                <a:t>億円</a:t>
              </a:r>
            </a:p>
          </p:txBody>
        </p:sp>
        <p:pic>
          <p:nvPicPr>
            <p:cNvPr id="20494" name="Picture 15" descr="AQAA_02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700878" y="1009365"/>
            <a:ext cx="10185400" cy="1127486"/>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1017640" y="1316368"/>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24" name="Rectangle 31">
            <a:extLst>
              <a:ext uri="{FF2B5EF4-FFF2-40B4-BE49-F238E27FC236}">
                <a16:creationId xmlns:a16="http://schemas.microsoft.com/office/drawing/2014/main" id="{370836F2-47C4-4973-ACF1-C2A517DEBF4E}"/>
              </a:ext>
            </a:extLst>
          </p:cNvPr>
          <p:cNvSpPr>
            <a:spLocks noChangeArrowheads="1"/>
          </p:cNvSpPr>
          <p:nvPr/>
        </p:nvSpPr>
        <p:spPr bwMode="auto">
          <a:xfrm>
            <a:off x="2271027" y="1007186"/>
            <a:ext cx="9136696" cy="11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fontAlgn="auto">
              <a:spcBef>
                <a:spcPts val="0"/>
              </a:spcBef>
              <a:spcAft>
                <a:spcPts val="0"/>
              </a:spcAft>
            </a:pPr>
            <a:r>
              <a:rPr lang="ja-JP" altLang="ja-JP" sz="2300" dirty="0">
                <a:solidFill>
                  <a:prstClr val="black"/>
                </a:solidFill>
                <a:latin typeface="HG丸ｺﾞｼｯｸM-PRO" panose="020F0600000000000000" pitchFamily="50" charset="-128"/>
                <a:ea typeface="HG丸ｺﾞｼｯｸM-PRO" panose="020F0600000000000000" pitchFamily="50" charset="-128"/>
              </a:rPr>
              <a:t>日本</a:t>
            </a:r>
            <a:r>
              <a:rPr lang="ja-JP" altLang="en-US" sz="2300" dirty="0">
                <a:solidFill>
                  <a:prstClr val="black"/>
                </a:solidFill>
                <a:latin typeface="HG丸ｺﾞｼｯｸM-PRO" panose="020F0600000000000000" pitchFamily="50" charset="-128"/>
                <a:ea typeface="HG丸ｺﾞｼｯｸM-PRO" panose="020F0600000000000000" pitchFamily="50" charset="-128"/>
              </a:rPr>
              <a:t>に暮らす人</a:t>
            </a:r>
            <a:r>
              <a:rPr lang="ja-JP" altLang="ja-JP" sz="2300" dirty="0">
                <a:solidFill>
                  <a:prstClr val="black"/>
                </a:solidFill>
                <a:latin typeface="HG丸ｺﾞｼｯｸM-PRO" panose="020F0600000000000000" pitchFamily="50" charset="-128"/>
                <a:ea typeface="HG丸ｺﾞｼｯｸM-PRO" panose="020F0600000000000000" pitchFamily="50" charset="-128"/>
              </a:rPr>
              <a:t>が、１人当たり１日卵１個分（約</a:t>
            </a:r>
            <a:r>
              <a:rPr lang="en-US" altLang="ja-JP" sz="2300" dirty="0">
                <a:solidFill>
                  <a:prstClr val="black"/>
                </a:solidFill>
                <a:latin typeface="HG丸ｺﾞｼｯｸM-PRO" panose="020F0600000000000000" pitchFamily="50" charset="-128"/>
                <a:ea typeface="HG丸ｺﾞｼｯｸM-PRO" panose="020F0600000000000000" pitchFamily="50" charset="-128"/>
              </a:rPr>
              <a:t>60</a:t>
            </a:r>
            <a:r>
              <a:rPr lang="ja-JP" altLang="ja-JP" sz="2300" dirty="0">
                <a:solidFill>
                  <a:prstClr val="black"/>
                </a:solidFill>
                <a:latin typeface="HG丸ｺﾞｼｯｸM-PRO" panose="020F0600000000000000" pitchFamily="50" charset="-128"/>
                <a:ea typeface="HG丸ｺﾞｼｯｸM-PRO" panose="020F0600000000000000" pitchFamily="50" charset="-128"/>
              </a:rPr>
              <a:t>ｇ）の</a:t>
            </a:r>
            <a:r>
              <a:rPr lang="ja-JP" altLang="en-US" sz="2300" dirty="0">
                <a:solidFill>
                  <a:prstClr val="black"/>
                </a:solidFill>
                <a:latin typeface="HG丸ｺﾞｼｯｸM-PRO" panose="020F0600000000000000" pitchFamily="50" charset="-128"/>
                <a:ea typeface="HG丸ｺﾞｼｯｸM-PRO" panose="020F0600000000000000" pitchFamily="50" charset="-128"/>
              </a:rPr>
              <a:t>ごみ</a:t>
            </a:r>
            <a:endParaRPr lang="en-US" altLang="ja-JP" sz="2300" dirty="0">
              <a:solidFill>
                <a:prstClr val="black"/>
              </a:solidFill>
              <a:latin typeface="HG丸ｺﾞｼｯｸM-PRO" panose="020F0600000000000000" pitchFamily="50" charset="-128"/>
              <a:ea typeface="HG丸ｺﾞｼｯｸM-PRO" panose="020F0600000000000000" pitchFamily="50" charset="-128"/>
            </a:endParaRPr>
          </a:p>
          <a:p>
            <a:pPr defTabSz="457200" fontAlgn="auto">
              <a:spcBef>
                <a:spcPts val="0"/>
              </a:spcBef>
              <a:spcAft>
                <a:spcPts val="0"/>
              </a:spcAft>
            </a:pPr>
            <a:r>
              <a:rPr lang="ja-JP" altLang="ja-JP" sz="2300" dirty="0">
                <a:solidFill>
                  <a:prstClr val="black"/>
                </a:solidFill>
                <a:latin typeface="HG丸ｺﾞｼｯｸM-PRO" panose="020F0600000000000000" pitchFamily="50" charset="-128"/>
                <a:ea typeface="HG丸ｺﾞｼｯｸM-PRO" panose="020F0600000000000000" pitchFamily="50" charset="-128"/>
              </a:rPr>
              <a:t>を減らすと、１年間でどのくらいの税金を節約できるでしょう？</a:t>
            </a:r>
          </a:p>
        </p:txBody>
      </p:sp>
      <p:pic>
        <p:nvPicPr>
          <p:cNvPr id="25" name="図 24" descr="白い卵のイラスト">
            <a:hlinkClick r:id="rId12"/>
            <a:extLst>
              <a:ext uri="{FF2B5EF4-FFF2-40B4-BE49-F238E27FC236}">
                <a16:creationId xmlns:a16="http://schemas.microsoft.com/office/drawing/2014/main" id="{8ADDDB40-9B8B-417D-BEB9-130057FA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7817046" y="2116897"/>
            <a:ext cx="1682006" cy="1682006"/>
          </a:xfrm>
          <a:prstGeom prst="rect">
            <a:avLst/>
          </a:prstGeom>
          <a:noFill/>
          <a:ln>
            <a:noFill/>
          </a:ln>
        </p:spPr>
      </p:pic>
      <p:pic>
        <p:nvPicPr>
          <p:cNvPr id="26" name="図 25" descr="C:\Users\奈穂\Desktop\租税教室\租税教室\イラスト\ゴミ袋.png">
            <a:extLst>
              <a:ext uri="{FF2B5EF4-FFF2-40B4-BE49-F238E27FC236}">
                <a16:creationId xmlns:a16="http://schemas.microsoft.com/office/drawing/2014/main" id="{89D70566-4043-4F0F-8EE9-F5ECEA53CB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505176" y="3732126"/>
            <a:ext cx="2671223" cy="2671223"/>
          </a:xfrm>
          <a:prstGeom prst="rect">
            <a:avLst/>
          </a:prstGeom>
          <a:noFill/>
          <a:ln>
            <a:noFill/>
          </a:ln>
        </p:spPr>
      </p:pic>
      <p:pic>
        <p:nvPicPr>
          <p:cNvPr id="22" name="出題1">
            <a:hlinkClick r:id="" action="ppaction://media"/>
            <a:extLst>
              <a:ext uri="{FF2B5EF4-FFF2-40B4-BE49-F238E27FC236}">
                <a16:creationId xmlns:a16="http://schemas.microsoft.com/office/drawing/2014/main" id="{022B150B-B312-4782-9689-FF96C134B248}"/>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13011487" y="479527"/>
            <a:ext cx="812338" cy="812338"/>
          </a:xfrm>
          <a:prstGeom prst="rect">
            <a:avLst/>
          </a:prstGeom>
        </p:spPr>
      </p:pic>
      <p:pic>
        <p:nvPicPr>
          <p:cNvPr id="27" name="正解1">
            <a:hlinkClick r:id="" action="ppaction://media"/>
            <a:extLst>
              <a:ext uri="{FF2B5EF4-FFF2-40B4-BE49-F238E27FC236}">
                <a16:creationId xmlns:a16="http://schemas.microsoft.com/office/drawing/2014/main" id="{B5555876-7DCC-4013-9084-822ACB21F071}"/>
              </a:ext>
            </a:extLst>
          </p:cNvPr>
          <p:cNvPicPr>
            <a:picLocks noChangeAspect="1"/>
          </p:cNvPicPr>
          <p:nvPr>
            <a:audioFile r:link="rId5"/>
            <p:extLst>
              <p:ext uri="{DAA4B4D4-6D71-4841-9C94-3DE7FCFB9230}">
                <p14:media xmlns:p14="http://schemas.microsoft.com/office/powerpoint/2010/main" r:embed="rId4"/>
              </p:ext>
            </p:extLst>
          </p:nvPr>
        </p:nvPicPr>
        <p:blipFill>
          <a:blip r:embed="rId15"/>
          <a:stretch>
            <a:fillRect/>
          </a:stretch>
        </p:blipFill>
        <p:spPr>
          <a:xfrm>
            <a:off x="14154536" y="2898590"/>
            <a:ext cx="609600" cy="609600"/>
          </a:xfrm>
          <a:prstGeom prst="rect">
            <a:avLst/>
          </a:prstGeom>
        </p:spPr>
      </p:pic>
      <p:sp>
        <p:nvSpPr>
          <p:cNvPr id="28" name="AutoShape 60">
            <a:extLst>
              <a:ext uri="{FF2B5EF4-FFF2-40B4-BE49-F238E27FC236}">
                <a16:creationId xmlns:a16="http://schemas.microsoft.com/office/drawing/2014/main" id="{8EB82949-1CD7-4FF0-8FA4-C35A7AB771B5}"/>
              </a:ext>
            </a:extLst>
          </p:cNvPr>
          <p:cNvSpPr>
            <a:spLocks noChangeArrowheads="1"/>
          </p:cNvSpPr>
          <p:nvPr/>
        </p:nvSpPr>
        <p:spPr bwMode="auto">
          <a:xfrm>
            <a:off x="951243" y="5310593"/>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7" name="グループ化 6">
            <a:extLst>
              <a:ext uri="{FF2B5EF4-FFF2-40B4-BE49-F238E27FC236}">
                <a16:creationId xmlns:a16="http://schemas.microsoft.com/office/drawing/2014/main" id="{D5DBF77B-36FC-4FB2-BDFD-CAA1D01F1A4A}"/>
              </a:ext>
            </a:extLst>
          </p:cNvPr>
          <p:cNvGrpSpPr/>
          <p:nvPr/>
        </p:nvGrpSpPr>
        <p:grpSpPr>
          <a:xfrm>
            <a:off x="5791764" y="1780371"/>
            <a:ext cx="6258242" cy="4962820"/>
            <a:chOff x="5972174" y="1592929"/>
            <a:chExt cx="6258242" cy="4962820"/>
          </a:xfrm>
        </p:grpSpPr>
        <p:sp>
          <p:nvSpPr>
            <p:cNvPr id="6" name="四角形: 角を丸くする 5">
              <a:extLst>
                <a:ext uri="{FF2B5EF4-FFF2-40B4-BE49-F238E27FC236}">
                  <a16:creationId xmlns:a16="http://schemas.microsoft.com/office/drawing/2014/main" id="{33F6726B-E212-433F-A2B8-83E409960AEF}"/>
                </a:ext>
              </a:extLst>
            </p:cNvPr>
            <p:cNvSpPr/>
            <p:nvPr/>
          </p:nvSpPr>
          <p:spPr>
            <a:xfrm>
              <a:off x="6161369" y="1954116"/>
              <a:ext cx="5812475" cy="442918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角を丸めた四角形 20">
              <a:extLst>
                <a:ext uri="{FF2B5EF4-FFF2-40B4-BE49-F238E27FC236}">
                  <a16:creationId xmlns:a16="http://schemas.microsoft.com/office/drawing/2014/main" id="{268FD92E-0754-4408-98BB-AADD9A671879}"/>
                </a:ext>
              </a:extLst>
            </p:cNvPr>
            <p:cNvSpPr/>
            <p:nvPr/>
          </p:nvSpPr>
          <p:spPr>
            <a:xfrm>
              <a:off x="5972174" y="1592929"/>
              <a:ext cx="6258242" cy="4429180"/>
            </a:xfrm>
            <a:prstGeom prst="wedgeRoundRectCallout">
              <a:avLst>
                <a:gd name="adj1" fmla="val -14177"/>
                <a:gd name="adj2" fmla="val 4647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１人が減らせる量</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　</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60</a:t>
              </a:r>
              <a:r>
                <a:rPr kumimoji="1" lang="ja-JP" altLang="en-US" sz="2000" dirty="0" err="1">
                  <a:solidFill>
                    <a:srgbClr val="0070C0"/>
                  </a:solidFill>
                  <a:latin typeface="HG丸ｺﾞｼｯｸM-PRO" panose="020F0600000000000000" pitchFamily="50" charset="-128"/>
                  <a:ea typeface="HG丸ｺﾞｼｯｸM-PRO" panose="020F0600000000000000" pitchFamily="50" charset="-128"/>
                </a:rPr>
                <a:t>ｇ</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×365</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日＝約２２ｋｇ</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日本で減らせる量</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　</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約１億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2435</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万人</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約２２ｋｇ＝約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274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１トン当たりのごみ処理費用</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　２兆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6002</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億円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÷3897</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66700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円</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答え</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　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66700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274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1800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億円</a:t>
              </a:r>
            </a:p>
          </p:txBody>
        </p:sp>
        <p:pic>
          <p:nvPicPr>
            <p:cNvPr id="29" name="図 28" descr="C:\Users\奈穂\Desktop\租税教室\租税教室\イラスト\ゴミ袋.png">
              <a:extLst>
                <a:ext uri="{FF2B5EF4-FFF2-40B4-BE49-F238E27FC236}">
                  <a16:creationId xmlns:a16="http://schemas.microsoft.com/office/drawing/2014/main" id="{2B958529-08B4-4B24-AB3E-B3CCF4E193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657576" y="4873742"/>
              <a:ext cx="1682007" cy="1682007"/>
            </a:xfrm>
            <a:prstGeom prst="rect">
              <a:avLst/>
            </a:prstGeom>
            <a:noFill/>
            <a:ln>
              <a:noFill/>
            </a:ln>
          </p:spPr>
        </p:pic>
      </p:grpSp>
      <p:grpSp>
        <p:nvGrpSpPr>
          <p:cNvPr id="30" name="グループ化 29">
            <a:extLst>
              <a:ext uri="{FF2B5EF4-FFF2-40B4-BE49-F238E27FC236}">
                <a16:creationId xmlns:a16="http://schemas.microsoft.com/office/drawing/2014/main" id="{1D420DCF-DB90-4EA3-9332-B2B32E05A0F7}"/>
              </a:ext>
            </a:extLst>
          </p:cNvPr>
          <p:cNvGrpSpPr/>
          <p:nvPr/>
        </p:nvGrpSpPr>
        <p:grpSpPr>
          <a:xfrm>
            <a:off x="0" y="11126"/>
            <a:ext cx="12192000" cy="939019"/>
            <a:chOff x="0" y="11126"/>
            <a:chExt cx="12192000" cy="939019"/>
          </a:xfrm>
        </p:grpSpPr>
        <p:pic>
          <p:nvPicPr>
            <p:cNvPr id="31" name="Picture 140" descr="高校の帯">
              <a:extLst>
                <a:ext uri="{FF2B5EF4-FFF2-40B4-BE49-F238E27FC236}">
                  <a16:creationId xmlns:a16="http://schemas.microsoft.com/office/drawing/2014/main" id="{5A363DBE-80CC-4599-8D5F-DE9867676862}"/>
                </a:ext>
              </a:extLst>
            </p:cNvPr>
            <p:cNvPicPr>
              <a:picLocks noChangeAspect="1" noChangeArrowheads="1"/>
            </p:cNvPicPr>
            <p:nvPr/>
          </p:nvPicPr>
          <p:blipFill>
            <a:blip r:embed="rId16"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32" name="Rectangle 85">
              <a:extLst>
                <a:ext uri="{FF2B5EF4-FFF2-40B4-BE49-F238E27FC236}">
                  <a16:creationId xmlns:a16="http://schemas.microsoft.com/office/drawing/2014/main" id="{A6A8B452-F6E8-4336-958B-99FE96B8EEEA}"/>
                </a:ext>
              </a:extLst>
            </p:cNvPr>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
        <p:nvSpPr>
          <p:cNvPr id="33" name="円形吹き出し 4">
            <a:extLst>
              <a:ext uri="{FF2B5EF4-FFF2-40B4-BE49-F238E27FC236}">
                <a16:creationId xmlns:a16="http://schemas.microsoft.com/office/drawing/2014/main" id="{6F468B0F-3E15-48B1-AFA2-196D2861749F}"/>
              </a:ext>
            </a:extLst>
          </p:cNvPr>
          <p:cNvSpPr/>
          <p:nvPr/>
        </p:nvSpPr>
        <p:spPr>
          <a:xfrm>
            <a:off x="5554088" y="5267929"/>
            <a:ext cx="4521007" cy="1464740"/>
          </a:xfrm>
          <a:prstGeom prst="wedgeEllipseCallout">
            <a:avLst>
              <a:gd name="adj1" fmla="val 53295"/>
              <a:gd name="adj2" fmla="val -154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ゴミを減らすということは税金の使い道に直接</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関わるということね</a:t>
            </a:r>
          </a:p>
        </p:txBody>
      </p:sp>
      <p:pic>
        <p:nvPicPr>
          <p:cNvPr id="36" name="図 35" descr="挿絵, らくがき が含まれている画像&#10;&#10;自動的に生成された説明">
            <a:extLst>
              <a:ext uri="{FF2B5EF4-FFF2-40B4-BE49-F238E27FC236}">
                <a16:creationId xmlns:a16="http://schemas.microsoft.com/office/drawing/2014/main" id="{AB333DB6-FDBB-4471-898B-4FE55D325EF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96651" y="5480533"/>
            <a:ext cx="931361" cy="1234347"/>
          </a:xfrm>
          <a:prstGeom prst="rect">
            <a:avLst/>
          </a:prstGeom>
        </p:spPr>
      </p:pic>
    </p:spTree>
    <p:custDataLst>
      <p:tags r:id="rId1"/>
    </p:custDataLst>
    <p:extLst>
      <p:ext uri="{BB962C8B-B14F-4D97-AF65-F5344CB8AC3E}">
        <p14:creationId xmlns:p14="http://schemas.microsoft.com/office/powerpoint/2010/main" val="609632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2"/>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80">
                                          <p:stCondLst>
                                            <p:cond delay="0"/>
                                          </p:stCondLst>
                                        </p:cTn>
                                        <p:tgtEl>
                                          <p:spTgt spid="24"/>
                                        </p:tgtEl>
                                      </p:cBhvr>
                                    </p:animEffect>
                                    <p:anim calcmode="lin" valueType="num">
                                      <p:cBhvr>
                                        <p:cTn id="4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7" dur="26">
                                          <p:stCondLst>
                                            <p:cond delay="650"/>
                                          </p:stCondLst>
                                        </p:cTn>
                                        <p:tgtEl>
                                          <p:spTgt spid="24"/>
                                        </p:tgtEl>
                                      </p:cBhvr>
                                      <p:to x="100000" y="60000"/>
                                    </p:animScale>
                                    <p:animScale>
                                      <p:cBhvr>
                                        <p:cTn id="48" dur="166" decel="50000">
                                          <p:stCondLst>
                                            <p:cond delay="676"/>
                                          </p:stCondLst>
                                        </p:cTn>
                                        <p:tgtEl>
                                          <p:spTgt spid="24"/>
                                        </p:tgtEl>
                                      </p:cBhvr>
                                      <p:to x="100000" y="100000"/>
                                    </p:animScale>
                                    <p:animScale>
                                      <p:cBhvr>
                                        <p:cTn id="49" dur="26">
                                          <p:stCondLst>
                                            <p:cond delay="1312"/>
                                          </p:stCondLst>
                                        </p:cTn>
                                        <p:tgtEl>
                                          <p:spTgt spid="24"/>
                                        </p:tgtEl>
                                      </p:cBhvr>
                                      <p:to x="100000" y="80000"/>
                                    </p:animScale>
                                    <p:animScale>
                                      <p:cBhvr>
                                        <p:cTn id="50" dur="166" decel="50000">
                                          <p:stCondLst>
                                            <p:cond delay="1338"/>
                                          </p:stCondLst>
                                        </p:cTn>
                                        <p:tgtEl>
                                          <p:spTgt spid="24"/>
                                        </p:tgtEl>
                                      </p:cBhvr>
                                      <p:to x="100000" y="100000"/>
                                    </p:animScale>
                                    <p:animScale>
                                      <p:cBhvr>
                                        <p:cTn id="51" dur="26">
                                          <p:stCondLst>
                                            <p:cond delay="1642"/>
                                          </p:stCondLst>
                                        </p:cTn>
                                        <p:tgtEl>
                                          <p:spTgt spid="24"/>
                                        </p:tgtEl>
                                      </p:cBhvr>
                                      <p:to x="100000" y="90000"/>
                                    </p:animScale>
                                    <p:animScale>
                                      <p:cBhvr>
                                        <p:cTn id="52" dur="166" decel="50000">
                                          <p:stCondLst>
                                            <p:cond delay="1668"/>
                                          </p:stCondLst>
                                        </p:cTn>
                                        <p:tgtEl>
                                          <p:spTgt spid="24"/>
                                        </p:tgtEl>
                                      </p:cBhvr>
                                      <p:to x="100000" y="100000"/>
                                    </p:animScale>
                                    <p:animScale>
                                      <p:cBhvr>
                                        <p:cTn id="53" dur="26">
                                          <p:stCondLst>
                                            <p:cond delay="1808"/>
                                          </p:stCondLst>
                                        </p:cTn>
                                        <p:tgtEl>
                                          <p:spTgt spid="24"/>
                                        </p:tgtEl>
                                      </p:cBhvr>
                                      <p:to x="100000" y="95000"/>
                                    </p:animScale>
                                    <p:animScale>
                                      <p:cBhvr>
                                        <p:cTn id="54" dur="166" decel="50000">
                                          <p:stCondLst>
                                            <p:cond delay="1834"/>
                                          </p:stCondLst>
                                        </p:cTn>
                                        <p:tgtEl>
                                          <p:spTgt spid="2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par>
                                <p:cTn id="63" presetID="3" presetClass="entr" presetSubtype="1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45" presetClass="entr" presetSubtype="0" fill="hold" nodeType="withEffect">
                                  <p:stCondLst>
                                    <p:cond delay="70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2000"/>
                                        <p:tgtEl>
                                          <p:spTgt spid="25"/>
                                        </p:tgtEl>
                                      </p:cBhvr>
                                    </p:animEffect>
                                    <p:anim calcmode="lin" valueType="num">
                                      <p:cBhvr>
                                        <p:cTn id="74" dur="2000" fill="hold"/>
                                        <p:tgtEl>
                                          <p:spTgt spid="25"/>
                                        </p:tgtEl>
                                        <p:attrNameLst>
                                          <p:attrName>ppt_w</p:attrName>
                                        </p:attrNameLst>
                                      </p:cBhvr>
                                      <p:tavLst>
                                        <p:tav tm="0" fmla="#ppt_w*sin(2.5*pi*$)">
                                          <p:val>
                                            <p:fltVal val="0"/>
                                          </p:val>
                                        </p:tav>
                                        <p:tav tm="100000">
                                          <p:val>
                                            <p:fltVal val="1"/>
                                          </p:val>
                                        </p:tav>
                                      </p:tavLst>
                                    </p:anim>
                                    <p:anim calcmode="lin" valueType="num">
                                      <p:cBhvr>
                                        <p:cTn id="75" dur="2000" fill="hold"/>
                                        <p:tgtEl>
                                          <p:spTgt spid="25"/>
                                        </p:tgtEl>
                                        <p:attrNameLst>
                                          <p:attrName>ppt_h</p:attrName>
                                        </p:attrNameLst>
                                      </p:cBhvr>
                                      <p:tavLst>
                                        <p:tav tm="0">
                                          <p:val>
                                            <p:strVal val="#ppt_h"/>
                                          </p:val>
                                        </p:tav>
                                        <p:tav tm="100000">
                                          <p:val>
                                            <p:strVal val="#ppt_h"/>
                                          </p:val>
                                        </p:tav>
                                      </p:tavLst>
                                    </p:anim>
                                  </p:childTnLst>
                                </p:cTn>
                              </p:par>
                            </p:childTnLst>
                          </p:cTn>
                        </p:par>
                        <p:par>
                          <p:cTn id="76" fill="hold">
                            <p:stCondLst>
                              <p:cond delay="2700"/>
                            </p:stCondLst>
                            <p:childTnLst>
                              <p:par>
                                <p:cTn id="77" presetID="10" presetClass="entr" presetSubtype="0"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250" fill="hold"/>
                                        <p:tgtEl>
                                          <p:spTgt spid="28"/>
                                        </p:tgtEl>
                                        <p:attrNameLst>
                                          <p:attrName>ppt_w</p:attrName>
                                        </p:attrNameLst>
                                      </p:cBhvr>
                                      <p:tavLst>
                                        <p:tav tm="0">
                                          <p:val>
                                            <p:fltVal val="0"/>
                                          </p:val>
                                        </p:tav>
                                        <p:tav tm="100000">
                                          <p:val>
                                            <p:strVal val="#ppt_w"/>
                                          </p:val>
                                        </p:tav>
                                      </p:tavLst>
                                    </p:anim>
                                    <p:anim calcmode="lin" valueType="num">
                                      <p:cBhvr>
                                        <p:cTn id="85" dur="250" fill="hold"/>
                                        <p:tgtEl>
                                          <p:spTgt spid="28"/>
                                        </p:tgtEl>
                                        <p:attrNameLst>
                                          <p:attrName>ppt_h</p:attrName>
                                        </p:attrNameLst>
                                      </p:cBhvr>
                                      <p:tavLst>
                                        <p:tav tm="0">
                                          <p:val>
                                            <p:fltVal val="0"/>
                                          </p:val>
                                        </p:tav>
                                        <p:tav tm="100000">
                                          <p:val>
                                            <p:strVal val="#ppt_h"/>
                                          </p:val>
                                        </p:tav>
                                      </p:tavLst>
                                    </p:anim>
                                  </p:childTnLst>
                                </p:cTn>
                              </p:par>
                            </p:childTnLst>
                          </p:cTn>
                        </p:par>
                        <p:par>
                          <p:cTn id="86" fill="hold">
                            <p:stCondLst>
                              <p:cond delay="250"/>
                            </p:stCondLst>
                            <p:childTnLst>
                              <p:par>
                                <p:cTn id="87" presetID="23" presetClass="entr" presetSubtype="16"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childTnLst>
                                </p:cTn>
                              </p:par>
                              <p:par>
                                <p:cTn id="91" presetID="1" presetClass="mediacall" presetSubtype="0" fill="hold" nodeType="withEffect">
                                  <p:stCondLst>
                                    <p:cond delay="0"/>
                                  </p:stCondLst>
                                  <p:childTnLst>
                                    <p:cmd type="call" cmd="playFrom(0.0)">
                                      <p:cBhvr>
                                        <p:cTn id="92" dur="1776" fill="hold"/>
                                        <p:tgtEl>
                                          <p:spTgt spid="27"/>
                                        </p:tgtEl>
                                      </p:cBhvr>
                                    </p:cmd>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heel(1)">
                                      <p:cBhvr>
                                        <p:cTn id="102" dur="2000"/>
                                        <p:tgtEl>
                                          <p:spTgt spid="33"/>
                                        </p:tgtEl>
                                      </p:cBhvr>
                                    </p:animEffect>
                                  </p:childTnLst>
                                </p:cTn>
                              </p:par>
                              <p:par>
                                <p:cTn id="103" presetID="10" presetClass="entr" presetSubtype="0"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6" fill="hold" display="0">
                  <p:stCondLst>
                    <p:cond delay="indefinite"/>
                  </p:stCondLst>
                  <p:endCondLst>
                    <p:cond evt="onStopAudio" delay="0">
                      <p:tgtEl>
                        <p:sldTgt/>
                      </p:tgtEl>
                    </p:cond>
                  </p:endCondLst>
                </p:cTn>
                <p:tgtEl>
                  <p:spTgt spid="22"/>
                </p:tgtEl>
              </p:cMediaNode>
            </p:audio>
            <p:audio>
              <p:cMediaNode vol="80000">
                <p:cTn id="107" fill="hold" display="0">
                  <p:stCondLst>
                    <p:cond delay="indefinite"/>
                  </p:stCondLst>
                  <p:endCondLst>
                    <p:cond evt="onStopAudio" delay="0">
                      <p:tgtEl>
                        <p:sldTgt/>
                      </p:tgtEl>
                    </p:cond>
                  </p:endCondLst>
                </p:cTn>
                <p:tgtEl>
                  <p:spTgt spid="27"/>
                </p:tgtEl>
              </p:cMediaNode>
            </p:audio>
          </p:childTnLst>
        </p:cTn>
      </p:par>
    </p:tnLst>
    <p:bldLst>
      <p:bldP spid="128029" grpId="0" animBg="1"/>
      <p:bldP spid="128030" grpId="0" animBg="1"/>
      <p:bldP spid="24" grpId="0"/>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95976" y="45715"/>
            <a:ext cx="9400051" cy="6766573"/>
          </a:xfrm>
          <a:prstGeom prst="rect">
            <a:avLst/>
          </a:prstGeom>
        </p:spPr>
      </p:pic>
      <p:pic>
        <p:nvPicPr>
          <p:cNvPr id="4" name="図 32" descr="税務署.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1530" y="2794593"/>
            <a:ext cx="13954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4223740" y="3035893"/>
            <a:ext cx="3240450" cy="914400"/>
          </a:xfrm>
          <a:prstGeom prst="rect">
            <a:avLst/>
          </a:prstGeom>
          <a:noFill/>
          <a:ln w="762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CA7FF516-6AC8-4062-A3EB-D24961BD8FF9}"/>
              </a:ext>
            </a:extLst>
          </p:cNvPr>
          <p:cNvGrpSpPr/>
          <p:nvPr/>
        </p:nvGrpSpPr>
        <p:grpSpPr>
          <a:xfrm>
            <a:off x="5816682" y="321177"/>
            <a:ext cx="6536823" cy="6536823"/>
            <a:chOff x="5816682" y="321177"/>
            <a:chExt cx="6536823" cy="6536823"/>
          </a:xfrm>
        </p:grpSpPr>
        <p:pic>
          <p:nvPicPr>
            <p:cNvPr id="6" name="図 5">
              <a:extLst>
                <a:ext uri="{FF2B5EF4-FFF2-40B4-BE49-F238E27FC236}">
                  <a16:creationId xmlns:a16="http://schemas.microsoft.com/office/drawing/2014/main" id="{8B72B20D-BCB7-4338-AE02-173813741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6682" y="321177"/>
              <a:ext cx="6536823" cy="6536823"/>
            </a:xfrm>
            <a:prstGeom prst="rect">
              <a:avLst/>
            </a:prstGeom>
          </p:spPr>
        </p:pic>
        <p:sp>
          <p:nvSpPr>
            <p:cNvPr id="2" name="正方形/長方形 1">
              <a:extLst>
                <a:ext uri="{FF2B5EF4-FFF2-40B4-BE49-F238E27FC236}">
                  <a16:creationId xmlns:a16="http://schemas.microsoft.com/office/drawing/2014/main" id="{D50E60AF-EE0A-427A-995C-99F4CF9B1A24}"/>
                </a:ext>
              </a:extLst>
            </p:cNvPr>
            <p:cNvSpPr/>
            <p:nvPr/>
          </p:nvSpPr>
          <p:spPr>
            <a:xfrm>
              <a:off x="7099312" y="1431295"/>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和歌山</a:t>
              </a:r>
            </a:p>
          </p:txBody>
        </p:sp>
        <p:sp>
          <p:nvSpPr>
            <p:cNvPr id="7" name="正方形/長方形 6">
              <a:extLst>
                <a:ext uri="{FF2B5EF4-FFF2-40B4-BE49-F238E27FC236}">
                  <a16:creationId xmlns:a16="http://schemas.microsoft.com/office/drawing/2014/main" id="{4925A025-D3C6-4E1A-AF3A-34841104F68C}"/>
                </a:ext>
              </a:extLst>
            </p:cNvPr>
            <p:cNvSpPr/>
            <p:nvPr/>
          </p:nvSpPr>
          <p:spPr>
            <a:xfrm>
              <a:off x="8256300" y="1218861"/>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粉河</a:t>
              </a:r>
            </a:p>
          </p:txBody>
        </p:sp>
        <p:sp>
          <p:nvSpPr>
            <p:cNvPr id="8" name="正方形/長方形 7">
              <a:extLst>
                <a:ext uri="{FF2B5EF4-FFF2-40B4-BE49-F238E27FC236}">
                  <a16:creationId xmlns:a16="http://schemas.microsoft.com/office/drawing/2014/main" id="{6E7E8CB7-EC39-432B-87A4-27F0CDD0B213}"/>
                </a:ext>
              </a:extLst>
            </p:cNvPr>
            <p:cNvSpPr/>
            <p:nvPr/>
          </p:nvSpPr>
          <p:spPr>
            <a:xfrm>
              <a:off x="7263552" y="1889014"/>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海南</a:t>
              </a:r>
            </a:p>
          </p:txBody>
        </p:sp>
        <p:sp>
          <p:nvSpPr>
            <p:cNvPr id="9" name="正方形/長方形 8">
              <a:extLst>
                <a:ext uri="{FF2B5EF4-FFF2-40B4-BE49-F238E27FC236}">
                  <a16:creationId xmlns:a16="http://schemas.microsoft.com/office/drawing/2014/main" id="{3EEEDE6B-6608-47F6-8F4D-45F031CE9D33}"/>
                </a:ext>
              </a:extLst>
            </p:cNvPr>
            <p:cNvSpPr/>
            <p:nvPr/>
          </p:nvSpPr>
          <p:spPr>
            <a:xfrm>
              <a:off x="7027302" y="2299283"/>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湯浅</a:t>
              </a:r>
            </a:p>
          </p:txBody>
        </p:sp>
        <p:sp>
          <p:nvSpPr>
            <p:cNvPr id="10" name="正方形/長方形 9">
              <a:extLst>
                <a:ext uri="{FF2B5EF4-FFF2-40B4-BE49-F238E27FC236}">
                  <a16:creationId xmlns:a16="http://schemas.microsoft.com/office/drawing/2014/main" id="{79874F0F-FDE5-4110-9FEC-8DE06904D0FA}"/>
                </a:ext>
              </a:extLst>
            </p:cNvPr>
            <p:cNvSpPr/>
            <p:nvPr/>
          </p:nvSpPr>
          <p:spPr>
            <a:xfrm>
              <a:off x="6849691" y="2884773"/>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御坊</a:t>
              </a:r>
            </a:p>
          </p:txBody>
        </p:sp>
        <p:sp>
          <p:nvSpPr>
            <p:cNvPr id="11" name="正方形/長方形 10">
              <a:extLst>
                <a:ext uri="{FF2B5EF4-FFF2-40B4-BE49-F238E27FC236}">
                  <a16:creationId xmlns:a16="http://schemas.microsoft.com/office/drawing/2014/main" id="{69283B3F-41D6-4D91-9FF2-B4884B43F1D7}"/>
                </a:ext>
              </a:extLst>
            </p:cNvPr>
            <p:cNvSpPr/>
            <p:nvPr/>
          </p:nvSpPr>
          <p:spPr>
            <a:xfrm>
              <a:off x="7761683" y="4348565"/>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田辺</a:t>
              </a:r>
            </a:p>
          </p:txBody>
        </p:sp>
        <p:sp>
          <p:nvSpPr>
            <p:cNvPr id="12" name="正方形/長方形 11">
              <a:extLst>
                <a:ext uri="{FF2B5EF4-FFF2-40B4-BE49-F238E27FC236}">
                  <a16:creationId xmlns:a16="http://schemas.microsoft.com/office/drawing/2014/main" id="{B139E18D-B213-43F5-B8FD-EF57844F72AD}"/>
                </a:ext>
              </a:extLst>
            </p:cNvPr>
            <p:cNvSpPr/>
            <p:nvPr/>
          </p:nvSpPr>
          <p:spPr>
            <a:xfrm>
              <a:off x="10345768" y="4874796"/>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新宮</a:t>
              </a:r>
            </a:p>
          </p:txBody>
        </p:sp>
      </p:grpSp>
    </p:spTree>
    <p:extLst>
      <p:ext uri="{BB962C8B-B14F-4D97-AF65-F5344CB8AC3E}">
        <p14:creationId xmlns:p14="http://schemas.microsoft.com/office/powerpoint/2010/main" val="2246307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424733" y="2276841"/>
            <a:ext cx="7271768" cy="12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5400" dirty="0">
                <a:latin typeface="HG丸ｺﾞｼｯｸM-PRO" panose="020F0600000000000000" pitchFamily="50" charset="-128"/>
                <a:ea typeface="HG丸ｺﾞｼｯｸM-PRO" panose="020F0600000000000000" pitchFamily="50" charset="-128"/>
              </a:rPr>
              <a:t>税制面を含め、</a:t>
            </a:r>
            <a:endParaRPr lang="en-US" altLang="ja-JP" sz="5400" dirty="0">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2116645" y="476674"/>
            <a:ext cx="7886700" cy="1325563"/>
          </a:xfrm>
        </p:spPr>
        <p:txBody>
          <a:bodyPr/>
          <a:lstStyle/>
          <a:p>
            <a:pPr algn="ctr"/>
            <a:r>
              <a:rPr lang="ja-JP" altLang="en-US" sz="5400" dirty="0">
                <a:latin typeface="HG丸ｺﾞｼｯｸM-PRO" panose="020F0600000000000000" pitchFamily="50" charset="-128"/>
                <a:ea typeface="HG丸ｺﾞｼｯｸM-PRO" panose="020F0600000000000000" pitchFamily="50" charset="-128"/>
              </a:rPr>
              <a:t>今日のテーマ</a:t>
            </a:r>
            <a:r>
              <a:rPr lang="en-US" altLang="ja-JP" sz="5400" dirty="0">
                <a:latin typeface="HG丸ｺﾞｼｯｸM-PRO" panose="020F0600000000000000" pitchFamily="50" charset="-128"/>
                <a:ea typeface="HG丸ｺﾞｼｯｸM-PRO" panose="020F0600000000000000" pitchFamily="50" charset="-128"/>
              </a:rPr>
              <a:t>!!</a:t>
            </a:r>
            <a:endParaRPr lang="ja-JP" altLang="en-US" sz="5400" dirty="0">
              <a:latin typeface="HG丸ｺﾞｼｯｸM-PRO" panose="020F0600000000000000" pitchFamily="50" charset="-128"/>
              <a:ea typeface="HG丸ｺﾞｼｯｸM-PRO" panose="020F0600000000000000" pitchFamily="50" charset="-128"/>
            </a:endParaRPr>
          </a:p>
        </p:txBody>
      </p:sp>
      <p:sp>
        <p:nvSpPr>
          <p:cNvPr id="6" name="Rectangle 2"/>
          <p:cNvSpPr txBox="1">
            <a:spLocks noChangeArrowheads="1"/>
          </p:cNvSpPr>
          <p:nvPr/>
        </p:nvSpPr>
        <p:spPr bwMode="auto">
          <a:xfrm>
            <a:off x="2424111" y="3363529"/>
            <a:ext cx="7271146" cy="12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5400" dirty="0">
                <a:latin typeface="HG丸ｺﾞｼｯｸM-PRO" panose="020F0600000000000000" pitchFamily="50" charset="-128"/>
                <a:ea typeface="HG丸ｺﾞｼｯｸM-PRO" panose="020F0600000000000000" pitchFamily="50" charset="-128"/>
              </a:rPr>
              <a:t>今後の日本のあり方を</a:t>
            </a:r>
            <a:endParaRPr lang="en-US" altLang="ja-JP" sz="5400" dirty="0">
              <a:latin typeface="HG丸ｺﾞｼｯｸM-PRO" panose="020F0600000000000000" pitchFamily="50" charset="-128"/>
              <a:ea typeface="HG丸ｺﾞｼｯｸM-PRO" panose="020F0600000000000000" pitchFamily="50" charset="-128"/>
            </a:endParaRPr>
          </a:p>
        </p:txBody>
      </p:sp>
      <p:sp>
        <p:nvSpPr>
          <p:cNvPr id="7" name="Rectangle 2"/>
          <p:cNvSpPr txBox="1">
            <a:spLocks noChangeArrowheads="1"/>
          </p:cNvSpPr>
          <p:nvPr/>
        </p:nvSpPr>
        <p:spPr bwMode="auto">
          <a:xfrm>
            <a:off x="2423489" y="4377559"/>
            <a:ext cx="7271768" cy="12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5400" dirty="0">
                <a:latin typeface="HG丸ｺﾞｼｯｸM-PRO" panose="020F0600000000000000" pitchFamily="50" charset="-128"/>
                <a:ea typeface="HG丸ｺﾞｼｯｸM-PRO" panose="020F0600000000000000" pitchFamily="50" charset="-128"/>
              </a:rPr>
              <a:t>考えよう</a:t>
            </a:r>
            <a:r>
              <a:rPr lang="en-US" altLang="ja-JP" sz="5400" dirty="0">
                <a:latin typeface="HG丸ｺﾞｼｯｸM-PRO" panose="020F0600000000000000" pitchFamily="50" charset="-128"/>
                <a:ea typeface="HG丸ｺﾞｼｯｸM-PRO" panose="020F0600000000000000" pitchFamily="50" charset="-128"/>
              </a:rPr>
              <a:t>!!</a:t>
            </a:r>
          </a:p>
        </p:txBody>
      </p:sp>
      <p:pic>
        <p:nvPicPr>
          <p:cNvPr id="23" name="図 22"/>
          <p:cNvPicPr>
            <a:picLocks noChangeAspect="1"/>
          </p:cNvPicPr>
          <p:nvPr/>
        </p:nvPicPr>
        <p:blipFill>
          <a:blip r:embed="rId3"/>
          <a:stretch>
            <a:fillRect/>
          </a:stretch>
        </p:blipFill>
        <p:spPr>
          <a:xfrm>
            <a:off x="868135" y="4283141"/>
            <a:ext cx="1504950" cy="2311609"/>
          </a:xfrm>
          <a:prstGeom prst="rect">
            <a:avLst/>
          </a:prstGeom>
          <a:noFill/>
          <a:ln>
            <a:noFill/>
          </a:ln>
        </p:spPr>
      </p:pic>
      <p:pic>
        <p:nvPicPr>
          <p:cNvPr id="4" name="図 3">
            <a:extLst>
              <a:ext uri="{FF2B5EF4-FFF2-40B4-BE49-F238E27FC236}">
                <a16:creationId xmlns:a16="http://schemas.microsoft.com/office/drawing/2014/main" id="{B736A221-F036-4CF6-B908-760D78A08F30}"/>
              </a:ext>
            </a:extLst>
          </p:cNvPr>
          <p:cNvPicPr>
            <a:picLocks noChangeAspect="1"/>
          </p:cNvPicPr>
          <p:nvPr/>
        </p:nvPicPr>
        <p:blipFill rotWithShape="1">
          <a:blip r:embed="rId4">
            <a:clrChange>
              <a:clrFrom>
                <a:srgbClr val="000000"/>
              </a:clrFrom>
              <a:clrTo>
                <a:srgbClr val="000000">
                  <a:alpha val="0"/>
                </a:srgbClr>
              </a:clrTo>
            </a:clrChange>
          </a:blip>
          <a:srcRect l="10112" t="9997" r="7723" b="3300"/>
          <a:stretch/>
        </p:blipFill>
        <p:spPr>
          <a:xfrm>
            <a:off x="942806" y="130027"/>
            <a:ext cx="2491698" cy="2597852"/>
          </a:xfrm>
          <a:prstGeom prst="rect">
            <a:avLst/>
          </a:prstGeom>
        </p:spPr>
      </p:pic>
      <p:pic>
        <p:nvPicPr>
          <p:cNvPr id="9" name="図 8">
            <a:extLst>
              <a:ext uri="{FF2B5EF4-FFF2-40B4-BE49-F238E27FC236}">
                <a16:creationId xmlns:a16="http://schemas.microsoft.com/office/drawing/2014/main" id="{269D8E37-7013-45DA-9190-D0121CC0257C}"/>
              </a:ext>
            </a:extLst>
          </p:cNvPr>
          <p:cNvPicPr>
            <a:picLocks noChangeAspect="1"/>
          </p:cNvPicPr>
          <p:nvPr/>
        </p:nvPicPr>
        <p:blipFill rotWithShape="1">
          <a:blip r:embed="rId5">
            <a:clrChange>
              <a:clrFrom>
                <a:srgbClr val="000000"/>
              </a:clrFrom>
              <a:clrTo>
                <a:srgbClr val="000000">
                  <a:alpha val="0"/>
                </a:srgbClr>
              </a:clrTo>
            </a:clrChange>
          </a:blip>
          <a:srcRect r="3215" b="3244"/>
          <a:stretch/>
        </p:blipFill>
        <p:spPr>
          <a:xfrm>
            <a:off x="8508357" y="699361"/>
            <a:ext cx="2935081" cy="2899046"/>
          </a:xfrm>
          <a:prstGeom prst="rect">
            <a:avLst/>
          </a:prstGeom>
        </p:spPr>
      </p:pic>
      <p:pic>
        <p:nvPicPr>
          <p:cNvPr id="13" name="図 12">
            <a:extLst>
              <a:ext uri="{FF2B5EF4-FFF2-40B4-BE49-F238E27FC236}">
                <a16:creationId xmlns:a16="http://schemas.microsoft.com/office/drawing/2014/main" id="{AFDD317B-FDB7-4D70-8747-4485B14ABA99}"/>
              </a:ext>
            </a:extLst>
          </p:cNvPr>
          <p:cNvPicPr>
            <a:picLocks noChangeAspect="1"/>
          </p:cNvPicPr>
          <p:nvPr/>
        </p:nvPicPr>
        <p:blipFill rotWithShape="1">
          <a:blip r:embed="rId6">
            <a:clrChange>
              <a:clrFrom>
                <a:srgbClr val="000000"/>
              </a:clrFrom>
              <a:clrTo>
                <a:srgbClr val="000000">
                  <a:alpha val="0"/>
                </a:srgbClr>
              </a:clrTo>
            </a:clrChange>
          </a:blip>
          <a:srcRect l="5526" t="9417" r="7258" b="11328"/>
          <a:stretch/>
        </p:blipFill>
        <p:spPr>
          <a:xfrm>
            <a:off x="8134356" y="4587699"/>
            <a:ext cx="2363780" cy="2122280"/>
          </a:xfrm>
          <a:prstGeom prst="rect">
            <a:avLst/>
          </a:prstGeom>
        </p:spPr>
      </p:pic>
      <p:sp>
        <p:nvSpPr>
          <p:cNvPr id="17" name="タイトル 1">
            <a:extLst>
              <a:ext uri="{FF2B5EF4-FFF2-40B4-BE49-F238E27FC236}">
                <a16:creationId xmlns:a16="http://schemas.microsoft.com/office/drawing/2014/main" id="{89DD737E-125B-4DB4-BBE3-B996841A36AD}"/>
              </a:ext>
            </a:extLst>
          </p:cNvPr>
          <p:cNvSpPr txBox="1">
            <a:spLocks/>
          </p:cNvSpPr>
          <p:nvPr/>
        </p:nvSpPr>
        <p:spPr bwMode="auto">
          <a:xfrm>
            <a:off x="27759" y="44530"/>
            <a:ext cx="12192000" cy="6813470"/>
          </a:xfrm>
          <a:prstGeom prst="rect">
            <a:avLst/>
          </a:prstGeom>
          <a:solidFill>
            <a:schemeClr val="accent5">
              <a:lumMod val="40000"/>
              <a:lumOff val="60000"/>
            </a:schemeClr>
          </a:solidFill>
          <a:ln w="9525">
            <a:noFill/>
            <a:miter lim="800000"/>
            <a:headEnd/>
            <a:tailEnd/>
          </a:ln>
        </p:spPr>
        <p:txBody>
          <a:bodyPr vert="horz" wrap="square" lIns="95154" tIns="47568" rIns="95154" bIns="47568" numCol="1" anchor="ctr" anchorCtr="0" compatLnSpc="1">
            <a:prstTxWarp prst="textNoShape">
              <a:avLst/>
            </a:prstTxWarp>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algn="l">
              <a:lnSpc>
                <a:spcPct val="150000"/>
              </a:lnSpc>
            </a:pPr>
            <a:r>
              <a:rPr lang="ja-JP" altLang="en-US" sz="5400" dirty="0">
                <a:latin typeface="HG丸ｺﾞｼｯｸM-PRO" panose="020F0600000000000000" pitchFamily="50" charset="-128"/>
                <a:ea typeface="HG丸ｺﾞｼｯｸM-PRO" panose="020F0600000000000000" pitchFamily="50" charset="-128"/>
              </a:rPr>
              <a:t>　日本には国税と地方税を合わせて</a:t>
            </a:r>
            <a:endParaRPr lang="en-US" altLang="ja-JP" sz="5400" dirty="0">
              <a:latin typeface="HG丸ｺﾞｼｯｸM-PRO" panose="020F0600000000000000" pitchFamily="50" charset="-128"/>
              <a:ea typeface="HG丸ｺﾞｼｯｸM-PRO" panose="020F0600000000000000" pitchFamily="50" charset="-128"/>
            </a:endParaRPr>
          </a:p>
          <a:p>
            <a:pPr algn="l">
              <a:lnSpc>
                <a:spcPct val="150000"/>
              </a:lnSpc>
            </a:pPr>
            <a:r>
              <a:rPr lang="ja-JP" altLang="en-US" sz="5400" dirty="0">
                <a:latin typeface="HG丸ｺﾞｼｯｸM-PRO" panose="020F0600000000000000" pitchFamily="50" charset="-128"/>
                <a:ea typeface="HG丸ｺﾞｼｯｸM-PRO" panose="020F0600000000000000" pitchFamily="50" charset="-128"/>
              </a:rPr>
              <a:t>　何種類くらいの税金があるの？</a:t>
            </a:r>
            <a:endParaRPr lang="en-US" altLang="ja-JP" sz="5400" dirty="0">
              <a:latin typeface="HG丸ｺﾞｼｯｸM-PRO" panose="020F0600000000000000" pitchFamily="50" charset="-128"/>
              <a:ea typeface="HG丸ｺﾞｼｯｸM-PRO" panose="020F0600000000000000" pitchFamily="50" charset="-128"/>
            </a:endParaRPr>
          </a:p>
          <a:p>
            <a:pPr algn="l">
              <a:lnSpc>
                <a:spcPct val="300000"/>
              </a:lnSpc>
            </a:pPr>
            <a:endParaRPr lang="ja-JP" altLang="en-US" sz="5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5928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間枠">
            <a:extLst>
              <a:ext uri="{FF2B5EF4-FFF2-40B4-BE49-F238E27FC236}">
                <a16:creationId xmlns:a16="http://schemas.microsoft.com/office/drawing/2014/main" id="{4925263C-7E4F-41B3-84B5-DC8420DCCDC7}"/>
              </a:ext>
            </a:extLst>
          </p:cNvPr>
          <p:cNvSpPr/>
          <p:nvPr/>
        </p:nvSpPr>
        <p:spPr>
          <a:xfrm>
            <a:off x="1362218" y="4344567"/>
            <a:ext cx="9622302" cy="190370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2707" name="直・道府県枠"/>
          <p:cNvSpPr>
            <a:spLocks noChangeArrowheads="1"/>
          </p:cNvSpPr>
          <p:nvPr/>
        </p:nvSpPr>
        <p:spPr bwMode="auto">
          <a:xfrm>
            <a:off x="2006943" y="2654637"/>
            <a:ext cx="8426450" cy="431800"/>
          </a:xfrm>
          <a:prstGeom prst="rect">
            <a:avLst/>
          </a:prstGeom>
          <a:solidFill>
            <a:srgbClr val="2CB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38" name="間･市町村枠"/>
          <p:cNvSpPr>
            <a:spLocks noChangeArrowheads="1"/>
          </p:cNvSpPr>
          <p:nvPr/>
        </p:nvSpPr>
        <p:spPr bwMode="auto">
          <a:xfrm>
            <a:off x="2006943" y="5704647"/>
            <a:ext cx="8426450" cy="4318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06" name="直・市町村枠"/>
          <p:cNvSpPr>
            <a:spLocks noChangeArrowheads="1"/>
          </p:cNvSpPr>
          <p:nvPr/>
        </p:nvSpPr>
        <p:spPr bwMode="auto">
          <a:xfrm>
            <a:off x="2006943" y="3137237"/>
            <a:ext cx="8426450" cy="4318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39" name="間・道府県枠"/>
          <p:cNvSpPr>
            <a:spLocks noChangeArrowheads="1"/>
          </p:cNvSpPr>
          <p:nvPr/>
        </p:nvSpPr>
        <p:spPr bwMode="auto">
          <a:xfrm>
            <a:off x="2004252" y="5207622"/>
            <a:ext cx="8426450" cy="431800"/>
          </a:xfrm>
          <a:prstGeom prst="rect">
            <a:avLst/>
          </a:prstGeom>
          <a:solidFill>
            <a:srgbClr val="2CB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08" name="直　国税"/>
          <p:cNvSpPr>
            <a:spLocks noChangeArrowheads="1"/>
          </p:cNvSpPr>
          <p:nvPr/>
        </p:nvSpPr>
        <p:spPr bwMode="auto">
          <a:xfrm>
            <a:off x="1545589" y="2176800"/>
            <a:ext cx="8887804" cy="431800"/>
          </a:xfrm>
          <a:prstGeom prst="rect">
            <a:avLst/>
          </a:prstGeom>
          <a:solidFill>
            <a:schemeClr val="accent5">
              <a:lumMod val="40000"/>
              <a:lumOff val="60000"/>
            </a:schemeClr>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40" name="間・国税"/>
          <p:cNvSpPr>
            <a:spLocks noChangeArrowheads="1"/>
          </p:cNvSpPr>
          <p:nvPr/>
        </p:nvSpPr>
        <p:spPr bwMode="auto">
          <a:xfrm>
            <a:off x="1545589" y="4742622"/>
            <a:ext cx="8887804" cy="433388"/>
          </a:xfrm>
          <a:prstGeom prst="rect">
            <a:avLst/>
          </a:prstGeom>
          <a:solidFill>
            <a:schemeClr val="accent5">
              <a:lumMod val="40000"/>
              <a:lumOff val="60000"/>
            </a:schemeClr>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grpSp>
        <p:nvGrpSpPr>
          <p:cNvPr id="72757" name="国税"/>
          <p:cNvGrpSpPr>
            <a:grpSpLocks/>
          </p:cNvGrpSpPr>
          <p:nvPr/>
        </p:nvGrpSpPr>
        <p:grpSpPr bwMode="auto">
          <a:xfrm>
            <a:off x="1821266" y="2103916"/>
            <a:ext cx="1554489" cy="3060252"/>
            <a:chOff x="630297" y="2028747"/>
            <a:chExt cx="1786518" cy="3060252"/>
          </a:xfrm>
        </p:grpSpPr>
        <p:sp>
          <p:nvSpPr>
            <p:cNvPr id="72778" name="Rectangle 55"/>
            <p:cNvSpPr>
              <a:spLocks noChangeArrowheads="1"/>
            </p:cNvSpPr>
            <p:nvPr/>
          </p:nvSpPr>
          <p:spPr bwMode="auto">
            <a:xfrm>
              <a:off x="630297" y="2028747"/>
              <a:ext cx="160361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国　　税</a:t>
              </a:r>
              <a:endParaRPr lang="en-US" altLang="ja-JP"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sp>
          <p:nvSpPr>
            <p:cNvPr id="72779" name="Rectangle 68"/>
            <p:cNvSpPr>
              <a:spLocks noChangeArrowheads="1"/>
            </p:cNvSpPr>
            <p:nvPr/>
          </p:nvSpPr>
          <p:spPr bwMode="auto">
            <a:xfrm>
              <a:off x="647351" y="4596556"/>
              <a:ext cx="176946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国　　税</a:t>
              </a:r>
              <a:endParaRPr lang="en-US" altLang="ja-JP"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grpSp>
      <p:grpSp>
        <p:nvGrpSpPr>
          <p:cNvPr id="72758" name="道府県民税"/>
          <p:cNvGrpSpPr>
            <a:grpSpLocks/>
          </p:cNvGrpSpPr>
          <p:nvPr/>
        </p:nvGrpSpPr>
        <p:grpSpPr bwMode="auto">
          <a:xfrm>
            <a:off x="2024393" y="2630480"/>
            <a:ext cx="1355618" cy="2990702"/>
            <a:chOff x="695325" y="2582643"/>
            <a:chExt cx="1355618" cy="2990702"/>
          </a:xfrm>
        </p:grpSpPr>
        <p:sp>
          <p:nvSpPr>
            <p:cNvPr id="72776" name="Rectangle 56"/>
            <p:cNvSpPr>
              <a:spLocks noChangeArrowheads="1"/>
            </p:cNvSpPr>
            <p:nvPr/>
          </p:nvSpPr>
          <p:spPr bwMode="auto">
            <a:xfrm>
              <a:off x="695325" y="2582643"/>
              <a:ext cx="1319592" cy="430887"/>
            </a:xfrm>
            <a:prstGeom prst="rect">
              <a:avLst/>
            </a:prstGeom>
            <a:noFill/>
            <a:ln w="6350">
              <a:noFill/>
              <a:miter lim="800000"/>
              <a:headEnd/>
              <a:tailEnd/>
            </a:ln>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道府県税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sp>
          <p:nvSpPr>
            <p:cNvPr id="72777" name="Rectangle 69"/>
            <p:cNvSpPr>
              <a:spLocks noChangeArrowheads="1"/>
            </p:cNvSpPr>
            <p:nvPr/>
          </p:nvSpPr>
          <p:spPr bwMode="auto">
            <a:xfrm>
              <a:off x="731351" y="5142458"/>
              <a:ext cx="1319592" cy="430887"/>
            </a:xfrm>
            <a:prstGeom prst="rect">
              <a:avLst/>
            </a:prstGeom>
            <a:noFill/>
            <a:ln w="6350">
              <a:noFill/>
              <a:miter lim="800000"/>
              <a:headEnd/>
              <a:tailEnd/>
            </a:ln>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道府県税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grpSp>
      <p:grpSp>
        <p:nvGrpSpPr>
          <p:cNvPr id="72759" name="市町村民税"/>
          <p:cNvGrpSpPr>
            <a:grpSpLocks/>
          </p:cNvGrpSpPr>
          <p:nvPr/>
        </p:nvGrpSpPr>
        <p:grpSpPr bwMode="auto">
          <a:xfrm>
            <a:off x="2036126" y="3143587"/>
            <a:ext cx="1335071" cy="2960811"/>
            <a:chOff x="708025" y="3054350"/>
            <a:chExt cx="1335071" cy="2960811"/>
          </a:xfrm>
          <a:effectLst/>
        </p:grpSpPr>
        <p:sp>
          <p:nvSpPr>
            <p:cNvPr id="72774" name="Rectangle 57"/>
            <p:cNvSpPr>
              <a:spLocks noChangeArrowheads="1"/>
            </p:cNvSpPr>
            <p:nvPr/>
          </p:nvSpPr>
          <p:spPr bwMode="auto">
            <a:xfrm>
              <a:off x="708025" y="3054350"/>
              <a:ext cx="1319592" cy="430887"/>
            </a:xfrm>
            <a:prstGeom prst="rect">
              <a:avLst/>
            </a:prstGeom>
            <a:noFill/>
            <a:ln w="9525">
              <a:noFill/>
              <a:miter lim="800000"/>
              <a:headEnd/>
              <a:tailEnd/>
            </a:ln>
            <a:effectLst>
              <a:outerShdw dist="17961" dir="2700000" algn="ctr" rotWithShape="0">
                <a:srgbClr val="1B7000"/>
              </a:outerShdw>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市町村税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sp>
          <p:nvSpPr>
            <p:cNvPr id="72775" name="Rectangle 70"/>
            <p:cNvSpPr>
              <a:spLocks noChangeArrowheads="1"/>
            </p:cNvSpPr>
            <p:nvPr/>
          </p:nvSpPr>
          <p:spPr bwMode="auto">
            <a:xfrm>
              <a:off x="723504" y="5584274"/>
              <a:ext cx="1319592" cy="430887"/>
            </a:xfrm>
            <a:prstGeom prst="rect">
              <a:avLst/>
            </a:prstGeom>
            <a:noFill/>
            <a:ln w="9525">
              <a:noFill/>
              <a:miter lim="800000"/>
              <a:headEnd/>
              <a:tailEnd/>
            </a:ln>
            <a:effectLst>
              <a:outerShdw dist="17961" dir="2700000" algn="ctr" rotWithShape="0">
                <a:srgbClr val="1B7000"/>
              </a:outerShdw>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市町村税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grpSp>
      <p:grpSp>
        <p:nvGrpSpPr>
          <p:cNvPr id="8" name="間接税群">
            <a:extLst>
              <a:ext uri="{FF2B5EF4-FFF2-40B4-BE49-F238E27FC236}">
                <a16:creationId xmlns:a16="http://schemas.microsoft.com/office/drawing/2014/main" id="{C36ADF58-42B1-4FC5-9906-9F30CFAD7810}"/>
              </a:ext>
            </a:extLst>
          </p:cNvPr>
          <p:cNvGrpSpPr/>
          <p:nvPr/>
        </p:nvGrpSpPr>
        <p:grpSpPr>
          <a:xfrm>
            <a:off x="3403942" y="4745797"/>
            <a:ext cx="6913563" cy="1356627"/>
            <a:chOff x="3403942" y="4745797"/>
            <a:chExt cx="6913563" cy="1356627"/>
          </a:xfrm>
        </p:grpSpPr>
        <p:sp>
          <p:nvSpPr>
            <p:cNvPr id="89" name="市町村たばこ税枠"/>
            <p:cNvSpPr>
              <a:spLocks noChangeArrowheads="1"/>
            </p:cNvSpPr>
            <p:nvPr/>
          </p:nvSpPr>
          <p:spPr bwMode="auto">
            <a:xfrm>
              <a:off x="3412069" y="5745473"/>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1" name="入湯税枠"/>
            <p:cNvSpPr>
              <a:spLocks noChangeArrowheads="1"/>
            </p:cNvSpPr>
            <p:nvPr/>
          </p:nvSpPr>
          <p:spPr bwMode="auto">
            <a:xfrm>
              <a:off x="5066055" y="5742196"/>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endParaRPr lang="ja-JP" altLang="en-US" sz="2400" b="1" dirty="0">
                <a:solidFill>
                  <a:srgbClr val="000000"/>
                </a:solidFill>
                <a:latin typeface="+mn-ea"/>
                <a:ea typeface="+mn-ea"/>
              </a:endParaRPr>
            </a:p>
          </p:txBody>
        </p:sp>
        <p:sp>
          <p:nvSpPr>
            <p:cNvPr id="72742" name="酒税枠"/>
            <p:cNvSpPr>
              <a:spLocks noChangeArrowheads="1"/>
            </p:cNvSpPr>
            <p:nvPr/>
          </p:nvSpPr>
          <p:spPr bwMode="auto">
            <a:xfrm>
              <a:off x="5066055" y="4783897"/>
              <a:ext cx="1727200" cy="342900"/>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3" name="ゴルフ場利用税枠"/>
            <p:cNvSpPr>
              <a:spLocks noChangeArrowheads="1"/>
            </p:cNvSpPr>
            <p:nvPr/>
          </p:nvSpPr>
          <p:spPr bwMode="auto">
            <a:xfrm>
              <a:off x="6891680" y="5264910"/>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4" name="軽油取引税枠"/>
            <p:cNvSpPr>
              <a:spLocks noChangeArrowheads="1"/>
            </p:cNvSpPr>
            <p:nvPr/>
          </p:nvSpPr>
          <p:spPr bwMode="auto">
            <a:xfrm>
              <a:off x="8698255" y="5264910"/>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5" name="たばこ税枠"/>
            <p:cNvSpPr>
              <a:spLocks noChangeArrowheads="1"/>
            </p:cNvSpPr>
            <p:nvPr/>
          </p:nvSpPr>
          <p:spPr bwMode="auto">
            <a:xfrm>
              <a:off x="8698255" y="4783897"/>
              <a:ext cx="1619250" cy="342900"/>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6" name="地方消費税枠"/>
            <p:cNvSpPr>
              <a:spLocks noChangeArrowheads="1"/>
            </p:cNvSpPr>
            <p:nvPr/>
          </p:nvSpPr>
          <p:spPr bwMode="auto">
            <a:xfrm>
              <a:off x="3403942" y="5252847"/>
              <a:ext cx="1595438"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50" name="酒税"/>
            <p:cNvSpPr>
              <a:spLocks noChangeArrowheads="1"/>
            </p:cNvSpPr>
            <p:nvPr/>
          </p:nvSpPr>
          <p:spPr bwMode="auto">
            <a:xfrm>
              <a:off x="5396255" y="4745797"/>
              <a:ext cx="1066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酒税</a:t>
              </a:r>
            </a:p>
          </p:txBody>
        </p:sp>
        <p:sp>
          <p:nvSpPr>
            <p:cNvPr id="72751" name="たばこ税"/>
            <p:cNvSpPr>
              <a:spLocks noChangeArrowheads="1"/>
            </p:cNvSpPr>
            <p:nvPr/>
          </p:nvSpPr>
          <p:spPr bwMode="auto">
            <a:xfrm>
              <a:off x="8974480" y="4745797"/>
              <a:ext cx="1066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たばこ税</a:t>
              </a:r>
            </a:p>
          </p:txBody>
        </p:sp>
        <p:sp>
          <p:nvSpPr>
            <p:cNvPr id="72752" name="地方消費税"/>
            <p:cNvSpPr>
              <a:spLocks noChangeArrowheads="1"/>
            </p:cNvSpPr>
            <p:nvPr/>
          </p:nvSpPr>
          <p:spPr bwMode="auto">
            <a:xfrm>
              <a:off x="3496232" y="523873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地方消費税</a:t>
              </a:r>
            </a:p>
          </p:txBody>
        </p:sp>
        <p:sp>
          <p:nvSpPr>
            <p:cNvPr id="72753" name="ゴルフ利用税"/>
            <p:cNvSpPr>
              <a:spLocks noChangeArrowheads="1"/>
            </p:cNvSpPr>
            <p:nvPr/>
          </p:nvSpPr>
          <p:spPr bwMode="auto">
            <a:xfrm>
              <a:off x="6940248" y="5238730"/>
              <a:ext cx="1558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spc="-100" dirty="0">
                  <a:solidFill>
                    <a:srgbClr val="000000"/>
                  </a:solidFill>
                  <a:latin typeface="+mn-ea"/>
                  <a:ea typeface="+mn-ea"/>
                </a:rPr>
                <a:t>ゴルフ場利用税</a:t>
              </a:r>
            </a:p>
          </p:txBody>
        </p:sp>
        <p:sp>
          <p:nvSpPr>
            <p:cNvPr id="72754" name="軽油取引税"/>
            <p:cNvSpPr>
              <a:spLocks noChangeArrowheads="1"/>
            </p:cNvSpPr>
            <p:nvPr/>
          </p:nvSpPr>
          <p:spPr bwMode="auto">
            <a:xfrm>
              <a:off x="8869447" y="5249383"/>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軽油引取税</a:t>
              </a:r>
            </a:p>
          </p:txBody>
        </p:sp>
        <p:sp>
          <p:nvSpPr>
            <p:cNvPr id="72755" name="市町村たばこ税"/>
            <p:cNvSpPr>
              <a:spLocks noChangeArrowheads="1"/>
            </p:cNvSpPr>
            <p:nvPr/>
          </p:nvSpPr>
          <p:spPr bwMode="auto">
            <a:xfrm>
              <a:off x="3408147" y="5721424"/>
              <a:ext cx="165790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spc="-100" dirty="0">
                  <a:solidFill>
                    <a:srgbClr val="000000"/>
                  </a:solidFill>
                  <a:latin typeface="+mn-ea"/>
                  <a:ea typeface="+mn-ea"/>
                </a:rPr>
                <a:t>市町村たばこ税</a:t>
              </a:r>
            </a:p>
          </p:txBody>
        </p:sp>
        <p:sp>
          <p:nvSpPr>
            <p:cNvPr id="72756" name="入湯税"/>
            <p:cNvSpPr>
              <a:spLocks noChangeArrowheads="1"/>
            </p:cNvSpPr>
            <p:nvPr/>
          </p:nvSpPr>
          <p:spPr bwMode="auto">
            <a:xfrm>
              <a:off x="5281955" y="5704647"/>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入湯税</a:t>
              </a:r>
            </a:p>
          </p:txBody>
        </p:sp>
        <p:sp>
          <p:nvSpPr>
            <p:cNvPr id="72765" name="県たばこ税"/>
            <p:cNvSpPr>
              <a:spLocks noChangeArrowheads="1"/>
            </p:cNvSpPr>
            <p:nvPr/>
          </p:nvSpPr>
          <p:spPr bwMode="auto">
            <a:xfrm>
              <a:off x="5095115" y="5264910"/>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spc="-100" dirty="0">
                  <a:solidFill>
                    <a:srgbClr val="000000"/>
                  </a:solidFill>
                  <a:latin typeface="+mn-ea"/>
                  <a:ea typeface="+mn-ea"/>
                </a:rPr>
                <a:t>道府県たばこ税</a:t>
              </a:r>
            </a:p>
          </p:txBody>
        </p:sp>
        <p:sp>
          <p:nvSpPr>
            <p:cNvPr id="72766" name="揮発油税"/>
            <p:cNvSpPr>
              <a:spLocks noChangeArrowheads="1"/>
            </p:cNvSpPr>
            <p:nvPr/>
          </p:nvSpPr>
          <p:spPr bwMode="auto">
            <a:xfrm>
              <a:off x="6891680" y="4780723"/>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揮発油税</a:t>
              </a:r>
            </a:p>
          </p:txBody>
        </p:sp>
      </p:grpSp>
      <p:grpSp>
        <p:nvGrpSpPr>
          <p:cNvPr id="6" name="直接税群">
            <a:extLst>
              <a:ext uri="{FF2B5EF4-FFF2-40B4-BE49-F238E27FC236}">
                <a16:creationId xmlns:a16="http://schemas.microsoft.com/office/drawing/2014/main" id="{E6F60562-1A3B-42C2-A259-7EFAE1EE6FE9}"/>
              </a:ext>
            </a:extLst>
          </p:cNvPr>
          <p:cNvGrpSpPr/>
          <p:nvPr/>
        </p:nvGrpSpPr>
        <p:grpSpPr>
          <a:xfrm>
            <a:off x="3383305" y="2170450"/>
            <a:ext cx="6938744" cy="1363662"/>
            <a:chOff x="3383305" y="2170450"/>
            <a:chExt cx="6938744" cy="1363662"/>
          </a:xfrm>
        </p:grpSpPr>
        <p:sp>
          <p:nvSpPr>
            <p:cNvPr id="72711" name="事業"/>
            <p:cNvSpPr>
              <a:spLocks noChangeArrowheads="1"/>
            </p:cNvSpPr>
            <p:nvPr/>
          </p:nvSpPr>
          <p:spPr bwMode="auto">
            <a:xfrm>
              <a:off x="5066055" y="2687975"/>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2" name="固定資産"/>
            <p:cNvSpPr>
              <a:spLocks noChangeArrowheads="1"/>
            </p:cNvSpPr>
            <p:nvPr/>
          </p:nvSpPr>
          <p:spPr bwMode="auto">
            <a:xfrm>
              <a:off x="5066055" y="3178513"/>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3" name="法人"/>
            <p:cNvSpPr>
              <a:spLocks noChangeArrowheads="1"/>
            </p:cNvSpPr>
            <p:nvPr/>
          </p:nvSpPr>
          <p:spPr bwMode="auto">
            <a:xfrm>
              <a:off x="5066055" y="2208550"/>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600" b="1" dirty="0">
                <a:solidFill>
                  <a:srgbClr val="000000"/>
                </a:solidFill>
                <a:latin typeface="+mn-ea"/>
                <a:ea typeface="+mn-ea"/>
              </a:endParaRPr>
            </a:p>
          </p:txBody>
        </p:sp>
        <p:sp>
          <p:nvSpPr>
            <p:cNvPr id="72714" name="自動車"/>
            <p:cNvSpPr>
              <a:spLocks noChangeArrowheads="1"/>
            </p:cNvSpPr>
            <p:nvPr/>
          </p:nvSpPr>
          <p:spPr bwMode="auto">
            <a:xfrm>
              <a:off x="6891680" y="2687975"/>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5" name="軽自動車"/>
            <p:cNvSpPr>
              <a:spLocks noChangeArrowheads="1"/>
            </p:cNvSpPr>
            <p:nvPr/>
          </p:nvSpPr>
          <p:spPr bwMode="auto">
            <a:xfrm>
              <a:off x="6891680" y="3178513"/>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72716" name="相続枠"/>
            <p:cNvSpPr>
              <a:spLocks noChangeArrowheads="1"/>
            </p:cNvSpPr>
            <p:nvPr/>
          </p:nvSpPr>
          <p:spPr bwMode="auto">
            <a:xfrm>
              <a:off x="6936037" y="2203321"/>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72718" name="贈与枠"/>
            <p:cNvSpPr>
              <a:spLocks noChangeArrowheads="1"/>
            </p:cNvSpPr>
            <p:nvPr/>
          </p:nvSpPr>
          <p:spPr bwMode="auto">
            <a:xfrm>
              <a:off x="8698255" y="2208550"/>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9" name="県民枠"/>
            <p:cNvSpPr>
              <a:spLocks noChangeArrowheads="1"/>
            </p:cNvSpPr>
            <p:nvPr/>
          </p:nvSpPr>
          <p:spPr bwMode="auto">
            <a:xfrm>
              <a:off x="3383305" y="2687975"/>
              <a:ext cx="1595438"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en-US" altLang="ja-JP" sz="2400" b="1" dirty="0">
                <a:solidFill>
                  <a:srgbClr val="000000"/>
                </a:solidFill>
                <a:latin typeface="+mn-ea"/>
                <a:ea typeface="+mn-ea"/>
              </a:endParaRPr>
            </a:p>
          </p:txBody>
        </p:sp>
        <p:sp>
          <p:nvSpPr>
            <p:cNvPr id="72720" name="市町村民枠"/>
            <p:cNvSpPr>
              <a:spLocks noChangeArrowheads="1"/>
            </p:cNvSpPr>
            <p:nvPr/>
          </p:nvSpPr>
          <p:spPr bwMode="auto">
            <a:xfrm>
              <a:off x="3383305" y="3178513"/>
              <a:ext cx="1595438"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27" name="直･国_法人税"/>
            <p:cNvSpPr>
              <a:spLocks noChangeArrowheads="1"/>
            </p:cNvSpPr>
            <p:nvPr/>
          </p:nvSpPr>
          <p:spPr bwMode="auto">
            <a:xfrm>
              <a:off x="5396255" y="21704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法人税</a:t>
              </a:r>
            </a:p>
          </p:txBody>
        </p:sp>
        <p:sp>
          <p:nvSpPr>
            <p:cNvPr id="72728" name="直･国_相続税"/>
            <p:cNvSpPr>
              <a:spLocks noChangeArrowheads="1"/>
            </p:cNvSpPr>
            <p:nvPr/>
          </p:nvSpPr>
          <p:spPr bwMode="auto">
            <a:xfrm>
              <a:off x="7221880" y="21704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相続税</a:t>
              </a:r>
            </a:p>
          </p:txBody>
        </p:sp>
        <p:sp>
          <p:nvSpPr>
            <p:cNvPr id="72729" name="直・国_贈与税"/>
            <p:cNvSpPr>
              <a:spLocks noChangeArrowheads="1"/>
            </p:cNvSpPr>
            <p:nvPr/>
          </p:nvSpPr>
          <p:spPr bwMode="auto">
            <a:xfrm>
              <a:off x="8974480" y="21704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贈与税</a:t>
              </a:r>
            </a:p>
          </p:txBody>
        </p:sp>
        <p:sp>
          <p:nvSpPr>
            <p:cNvPr id="72730" name="直・道_県民税"/>
            <p:cNvSpPr>
              <a:spLocks noChangeArrowheads="1"/>
            </p:cNvSpPr>
            <p:nvPr/>
          </p:nvSpPr>
          <p:spPr bwMode="auto">
            <a:xfrm>
              <a:off x="3646830" y="26498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県民税</a:t>
              </a:r>
              <a:endParaRPr lang="en-US" altLang="ja-JP" sz="1800" b="1" dirty="0">
                <a:solidFill>
                  <a:srgbClr val="000000"/>
                </a:solidFill>
                <a:latin typeface="+mn-ea"/>
                <a:ea typeface="+mn-ea"/>
              </a:endParaRPr>
            </a:p>
          </p:txBody>
        </p:sp>
        <p:sp>
          <p:nvSpPr>
            <p:cNvPr id="72731" name="直・道_事業税"/>
            <p:cNvSpPr>
              <a:spLocks noChangeArrowheads="1"/>
            </p:cNvSpPr>
            <p:nvPr/>
          </p:nvSpPr>
          <p:spPr bwMode="auto">
            <a:xfrm>
              <a:off x="5396255" y="26498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事業税</a:t>
              </a:r>
            </a:p>
          </p:txBody>
        </p:sp>
        <p:sp>
          <p:nvSpPr>
            <p:cNvPr id="72732" name="直・道_自動車税"/>
            <p:cNvSpPr>
              <a:spLocks noChangeArrowheads="1"/>
            </p:cNvSpPr>
            <p:nvPr/>
          </p:nvSpPr>
          <p:spPr bwMode="auto">
            <a:xfrm>
              <a:off x="7221880" y="26498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自動車税</a:t>
              </a:r>
            </a:p>
          </p:txBody>
        </p:sp>
        <p:sp>
          <p:nvSpPr>
            <p:cNvPr id="72734" name="市町村民税"/>
            <p:cNvSpPr>
              <a:spLocks noChangeArrowheads="1"/>
            </p:cNvSpPr>
            <p:nvPr/>
          </p:nvSpPr>
          <p:spPr bwMode="auto">
            <a:xfrm>
              <a:off x="3532530" y="3153112"/>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市町村民税</a:t>
              </a:r>
            </a:p>
          </p:txBody>
        </p:sp>
        <p:sp>
          <p:nvSpPr>
            <p:cNvPr id="72735" name="固定資産税"/>
            <p:cNvSpPr>
              <a:spLocks noChangeArrowheads="1"/>
            </p:cNvSpPr>
            <p:nvPr/>
          </p:nvSpPr>
          <p:spPr bwMode="auto">
            <a:xfrm>
              <a:off x="5281955" y="3153112"/>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固定資産税</a:t>
              </a:r>
            </a:p>
          </p:txBody>
        </p:sp>
        <p:sp>
          <p:nvSpPr>
            <p:cNvPr id="72736" name="軽自動車税"/>
            <p:cNvSpPr>
              <a:spLocks noChangeArrowheads="1"/>
            </p:cNvSpPr>
            <p:nvPr/>
          </p:nvSpPr>
          <p:spPr bwMode="auto">
            <a:xfrm>
              <a:off x="7107580" y="3153112"/>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軽自動車税</a:t>
              </a:r>
            </a:p>
          </p:txBody>
        </p:sp>
        <p:sp>
          <p:nvSpPr>
            <p:cNvPr id="88" name="不動産取得枠"/>
            <p:cNvSpPr>
              <a:spLocks noChangeArrowheads="1"/>
            </p:cNvSpPr>
            <p:nvPr/>
          </p:nvSpPr>
          <p:spPr bwMode="auto">
            <a:xfrm>
              <a:off x="8702799" y="2695140"/>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dirty="0">
                <a:solidFill>
                  <a:srgbClr val="000000"/>
                </a:solidFill>
                <a:latin typeface="+mn-ea"/>
                <a:ea typeface="+mn-ea"/>
              </a:endParaRPr>
            </a:p>
          </p:txBody>
        </p:sp>
        <p:sp>
          <p:nvSpPr>
            <p:cNvPr id="72733" name="直・道_不動産取得税"/>
            <p:cNvSpPr>
              <a:spLocks noChangeArrowheads="1"/>
            </p:cNvSpPr>
            <p:nvPr/>
          </p:nvSpPr>
          <p:spPr bwMode="auto">
            <a:xfrm>
              <a:off x="8718099" y="2687766"/>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不動産取得税</a:t>
              </a:r>
            </a:p>
          </p:txBody>
        </p:sp>
      </p:grpSp>
      <p:grpSp>
        <p:nvGrpSpPr>
          <p:cNvPr id="72767" name="地方税"/>
          <p:cNvGrpSpPr>
            <a:grpSpLocks/>
          </p:cNvGrpSpPr>
          <p:nvPr/>
        </p:nvGrpSpPr>
        <p:grpSpPr bwMode="auto">
          <a:xfrm>
            <a:off x="1545589" y="2641887"/>
            <a:ext cx="520312" cy="3490496"/>
            <a:chOff x="90876" y="2651125"/>
            <a:chExt cx="520312" cy="3490467"/>
          </a:xfrm>
          <a:effectLst/>
        </p:grpSpPr>
        <p:sp>
          <p:nvSpPr>
            <p:cNvPr id="72769" name="Text Box 76"/>
            <p:cNvSpPr txBox="1">
              <a:spLocks noChangeArrowheads="1"/>
            </p:cNvSpPr>
            <p:nvPr/>
          </p:nvSpPr>
          <p:spPr bwMode="auto">
            <a:xfrm>
              <a:off x="90876" y="5215127"/>
              <a:ext cx="520312" cy="926465"/>
            </a:xfrm>
            <a:prstGeom prst="rect">
              <a:avLst/>
            </a:prstGeom>
            <a:noFill/>
            <a:ln w="19050" algn="ctr">
              <a:noFill/>
              <a:miter lim="800000"/>
              <a:headEnd type="none" w="lg"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200" b="1" dirty="0">
                  <a:ln w="3175">
                    <a:solidFill>
                      <a:schemeClr val="bg1"/>
                    </a:solidFill>
                  </a:ln>
                  <a:solidFill>
                    <a:srgbClr val="000000"/>
                  </a:solidFill>
                  <a:effectLst>
                    <a:outerShdw blurRad="38100" dist="63500" dir="2700000" algn="tl" rotWithShape="0">
                      <a:prstClr val="black">
                        <a:alpha val="49000"/>
                      </a:prstClr>
                    </a:outerShdw>
                  </a:effectLst>
                  <a:latin typeface="HGP創英角ｺﾞｼｯｸUB" panose="020B0900000000000000" pitchFamily="50" charset="-128"/>
                  <a:ea typeface="HGP創英角ｺﾞｼｯｸUB" panose="020B0900000000000000" pitchFamily="50" charset="-128"/>
                </a:rPr>
                <a:t>地方税</a:t>
              </a:r>
            </a:p>
          </p:txBody>
        </p:sp>
        <p:sp>
          <p:nvSpPr>
            <p:cNvPr id="72770" name="Text Box 76"/>
            <p:cNvSpPr txBox="1">
              <a:spLocks noChangeArrowheads="1"/>
            </p:cNvSpPr>
            <p:nvPr/>
          </p:nvSpPr>
          <p:spPr bwMode="auto">
            <a:xfrm>
              <a:off x="90876" y="2651125"/>
              <a:ext cx="520312" cy="926465"/>
            </a:xfrm>
            <a:prstGeom prst="rect">
              <a:avLst/>
            </a:prstGeom>
            <a:noFill/>
            <a:ln w="19050" algn="ctr">
              <a:noFill/>
              <a:miter lim="800000"/>
              <a:headEnd type="none" w="lg"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200" b="1" dirty="0">
                  <a:ln w="3175">
                    <a:solidFill>
                      <a:schemeClr val="bg1"/>
                    </a:solidFill>
                  </a:ln>
                  <a:solidFill>
                    <a:srgbClr val="000000"/>
                  </a:solidFill>
                  <a:effectLst>
                    <a:outerShdw blurRad="38100" dist="63500" dir="2700000" algn="tl" rotWithShape="0">
                      <a:prstClr val="black">
                        <a:alpha val="49000"/>
                      </a:prstClr>
                    </a:outerShdw>
                  </a:effectLst>
                  <a:latin typeface="HGP創英角ｺﾞｼｯｸUB" panose="020B0900000000000000" pitchFamily="50" charset="-128"/>
                  <a:ea typeface="HGP創英角ｺﾞｼｯｸUB" panose="020B0900000000000000" pitchFamily="50" charset="-128"/>
                </a:rPr>
                <a:t>地方税</a:t>
              </a:r>
            </a:p>
          </p:txBody>
        </p:sp>
      </p:grpSp>
      <p:grpSp>
        <p:nvGrpSpPr>
          <p:cNvPr id="4" name="間接税">
            <a:extLst>
              <a:ext uri="{FF2B5EF4-FFF2-40B4-BE49-F238E27FC236}">
                <a16:creationId xmlns:a16="http://schemas.microsoft.com/office/drawing/2014/main" id="{78AA8617-DE3E-479F-971B-B6F3BECFD6D6}"/>
              </a:ext>
            </a:extLst>
          </p:cNvPr>
          <p:cNvGrpSpPr/>
          <p:nvPr/>
        </p:nvGrpSpPr>
        <p:grpSpPr>
          <a:xfrm>
            <a:off x="1769611" y="3757220"/>
            <a:ext cx="2344737" cy="941178"/>
            <a:chOff x="1769611" y="3757220"/>
            <a:chExt cx="2344737" cy="941178"/>
          </a:xfrm>
        </p:grpSpPr>
        <p:sp>
          <p:nvSpPr>
            <p:cNvPr id="72771" name="間接枠"/>
            <p:cNvSpPr>
              <a:spLocks noChangeArrowheads="1"/>
            </p:cNvSpPr>
            <p:nvPr/>
          </p:nvSpPr>
          <p:spPr bwMode="auto">
            <a:xfrm>
              <a:off x="1769611" y="3798398"/>
              <a:ext cx="2344737" cy="900000"/>
            </a:xfrm>
            <a:prstGeom prst="roundRect">
              <a:avLst>
                <a:gd name="adj" fmla="val 50000"/>
              </a:avLst>
            </a:prstGeom>
            <a:solidFill>
              <a:srgbClr val="FF66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endParaRPr lang="ja-JP" altLang="en-US" sz="2000" b="1">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72772" name="間接税"/>
            <p:cNvSpPr txBox="1">
              <a:spLocks noChangeArrowheads="1"/>
            </p:cNvSpPr>
            <p:nvPr/>
          </p:nvSpPr>
          <p:spPr bwMode="auto">
            <a:xfrm>
              <a:off x="2311037" y="3757220"/>
              <a:ext cx="1266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800" b="1" dirty="0">
                  <a:ln w="3175">
                    <a:solidFill>
                      <a:schemeClr val="tx1"/>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間接税</a:t>
              </a:r>
            </a:p>
          </p:txBody>
        </p:sp>
      </p:grpSp>
      <p:sp>
        <p:nvSpPr>
          <p:cNvPr id="72773" name="間説明"/>
          <p:cNvSpPr>
            <a:spLocks noChangeArrowheads="1"/>
          </p:cNvSpPr>
          <p:nvPr/>
        </p:nvSpPr>
        <p:spPr bwMode="auto">
          <a:xfrm>
            <a:off x="2146642" y="4245944"/>
            <a:ext cx="7920000" cy="360172"/>
          </a:xfrm>
          <a:prstGeom prst="roundRect">
            <a:avLst>
              <a:gd name="adj" fmla="val 50000"/>
            </a:avLst>
          </a:prstGeom>
          <a:solidFill>
            <a:schemeClr val="bg1"/>
          </a:solidFill>
          <a:ln w="19050" algn="ctr">
            <a:solidFill>
              <a:srgbClr val="E09500"/>
            </a:solidFill>
            <a:round/>
            <a:headEnd type="none" w="lg" len="lg"/>
            <a:tailEnd type="none" w="lg" len="lg"/>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税を納める義務のある人と、その税を負担する人が</a:t>
            </a:r>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異なる</a:t>
            </a:r>
            <a:endParaRPr lang="zh-TW" altLang="en-US"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2" name="直枠">
            <a:extLst>
              <a:ext uri="{FF2B5EF4-FFF2-40B4-BE49-F238E27FC236}">
                <a16:creationId xmlns:a16="http://schemas.microsoft.com/office/drawing/2014/main" id="{27987479-36BB-4B41-A107-9E2E02F9F437}"/>
              </a:ext>
            </a:extLst>
          </p:cNvPr>
          <p:cNvSpPr/>
          <p:nvPr/>
        </p:nvSpPr>
        <p:spPr>
          <a:xfrm>
            <a:off x="1364566" y="1772528"/>
            <a:ext cx="9622302" cy="190370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nvGrpSpPr>
          <p:cNvPr id="72780" name="直接税"/>
          <p:cNvGrpSpPr>
            <a:grpSpLocks/>
          </p:cNvGrpSpPr>
          <p:nvPr/>
        </p:nvGrpSpPr>
        <p:grpSpPr bwMode="auto">
          <a:xfrm>
            <a:off x="1790249" y="1198163"/>
            <a:ext cx="2233826" cy="950800"/>
            <a:chOff x="321469" y="1108925"/>
            <a:chExt cx="2303461" cy="950800"/>
          </a:xfrm>
        </p:grpSpPr>
        <p:sp>
          <p:nvSpPr>
            <p:cNvPr id="72782" name="直接枠"/>
            <p:cNvSpPr>
              <a:spLocks noChangeArrowheads="1"/>
            </p:cNvSpPr>
            <p:nvPr/>
          </p:nvSpPr>
          <p:spPr bwMode="auto">
            <a:xfrm>
              <a:off x="321469" y="1159725"/>
              <a:ext cx="2303461" cy="900000"/>
            </a:xfrm>
            <a:prstGeom prst="roundRect">
              <a:avLst>
                <a:gd name="adj" fmla="val 50000"/>
              </a:avLst>
            </a:prstGeom>
            <a:solidFill>
              <a:schemeClr val="accent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endParaRPr lang="ja-JP" altLang="en-US" sz="200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72783" name="直接税"/>
            <p:cNvSpPr txBox="1">
              <a:spLocks noChangeArrowheads="1"/>
            </p:cNvSpPr>
            <p:nvPr/>
          </p:nvSpPr>
          <p:spPr bwMode="auto">
            <a:xfrm>
              <a:off x="858492" y="1108925"/>
              <a:ext cx="13012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800" dirty="0">
                  <a:ln w="3175">
                    <a:solidFill>
                      <a:schemeClr val="tx1"/>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直接税</a:t>
              </a:r>
            </a:p>
          </p:txBody>
        </p:sp>
      </p:grpSp>
      <p:sp>
        <p:nvSpPr>
          <p:cNvPr id="72781" name="直説明"/>
          <p:cNvSpPr>
            <a:spLocks noChangeArrowheads="1"/>
          </p:cNvSpPr>
          <p:nvPr/>
        </p:nvSpPr>
        <p:spPr bwMode="auto">
          <a:xfrm>
            <a:off x="2098921" y="1703726"/>
            <a:ext cx="7920000" cy="360362"/>
          </a:xfrm>
          <a:prstGeom prst="roundRect">
            <a:avLst>
              <a:gd name="adj" fmla="val 50000"/>
            </a:avLst>
          </a:prstGeom>
          <a:ln w="19050">
            <a:headEnd type="none" w="lg" len="lg"/>
            <a:tailEnd type="none" w="lg" len="lg"/>
          </a:ln>
        </p:spPr>
        <p:style>
          <a:lnRef idx="2">
            <a:schemeClr val="accent2"/>
          </a:lnRef>
          <a:fillRef idx="1">
            <a:schemeClr val="lt1"/>
          </a:fillRef>
          <a:effectRef idx="0">
            <a:schemeClr val="accent2"/>
          </a:effectRef>
          <a:fontRef idx="minor">
            <a:schemeClr val="dk1"/>
          </a:fontRef>
        </p:style>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税を納める義務のある人と、その税を負担する人が</a:t>
            </a:r>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同じ</a:t>
            </a:r>
          </a:p>
        </p:txBody>
      </p:sp>
      <p:grpSp>
        <p:nvGrpSpPr>
          <p:cNvPr id="108" name="所得税"/>
          <p:cNvGrpSpPr/>
          <p:nvPr/>
        </p:nvGrpSpPr>
        <p:grpSpPr>
          <a:xfrm>
            <a:off x="5118326" y="2169056"/>
            <a:ext cx="1727200" cy="386883"/>
            <a:chOff x="6936037" y="2157750"/>
            <a:chExt cx="1727200" cy="386883"/>
          </a:xfrm>
        </p:grpSpPr>
        <p:sp>
          <p:nvSpPr>
            <p:cNvPr id="112" name="所得枠"/>
            <p:cNvSpPr>
              <a:spLocks noChangeArrowheads="1"/>
            </p:cNvSpPr>
            <p:nvPr/>
          </p:nvSpPr>
          <p:spPr bwMode="auto">
            <a:xfrm>
              <a:off x="6936037" y="2203321"/>
              <a:ext cx="1727200" cy="341312"/>
            </a:xfrm>
            <a:prstGeom prst="roundRect">
              <a:avLst>
                <a:gd name="adj" fmla="val 50000"/>
              </a:avLst>
            </a:prstGeom>
            <a:solidFill>
              <a:schemeClr val="bg1"/>
            </a:solidFill>
            <a:ln w="19050">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113" name="直･国_所得税"/>
            <p:cNvSpPr>
              <a:spLocks noChangeArrowheads="1"/>
            </p:cNvSpPr>
            <p:nvPr/>
          </p:nvSpPr>
          <p:spPr bwMode="auto">
            <a:xfrm>
              <a:off x="7237120" y="21577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所得税</a:t>
              </a:r>
            </a:p>
          </p:txBody>
        </p:sp>
      </p:grpSp>
      <p:grpSp>
        <p:nvGrpSpPr>
          <p:cNvPr id="109" name="消費税"/>
          <p:cNvGrpSpPr/>
          <p:nvPr/>
        </p:nvGrpSpPr>
        <p:grpSpPr>
          <a:xfrm>
            <a:off x="5154727" y="4742622"/>
            <a:ext cx="1727200" cy="386883"/>
            <a:chOff x="7088437" y="913150"/>
            <a:chExt cx="1727200" cy="386883"/>
          </a:xfrm>
        </p:grpSpPr>
        <p:sp>
          <p:nvSpPr>
            <p:cNvPr id="110" name="消費枠"/>
            <p:cNvSpPr>
              <a:spLocks noChangeArrowheads="1"/>
            </p:cNvSpPr>
            <p:nvPr/>
          </p:nvSpPr>
          <p:spPr bwMode="auto">
            <a:xfrm>
              <a:off x="7088437" y="958721"/>
              <a:ext cx="1727200" cy="341312"/>
            </a:xfrm>
            <a:prstGeom prst="roundRect">
              <a:avLst>
                <a:gd name="adj" fmla="val 50000"/>
              </a:avLst>
            </a:prstGeom>
            <a:solidFill>
              <a:schemeClr val="bg1"/>
            </a:solidFill>
            <a:ln w="19050">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111" name="間･国_消費税"/>
            <p:cNvSpPr>
              <a:spLocks noChangeArrowheads="1"/>
            </p:cNvSpPr>
            <p:nvPr/>
          </p:nvSpPr>
          <p:spPr bwMode="auto">
            <a:xfrm>
              <a:off x="7389520" y="9131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ＭＳ Ｐゴシック" panose="020B0600070205080204" pitchFamily="50" charset="-128"/>
                  <a:ea typeface="ＭＳ Ｐゴシック" panose="020B0600070205080204" pitchFamily="50" charset="-128"/>
                </a:rPr>
                <a:t>消費税</a:t>
              </a:r>
            </a:p>
          </p:txBody>
        </p:sp>
      </p:grpSp>
      <p:sp>
        <p:nvSpPr>
          <p:cNvPr id="2" name="50種類">
            <a:extLst>
              <a:ext uri="{FF2B5EF4-FFF2-40B4-BE49-F238E27FC236}">
                <a16:creationId xmlns:a16="http://schemas.microsoft.com/office/drawing/2014/main" id="{AF6504A4-1F92-4632-BE44-F4CA5F5F3287}"/>
              </a:ext>
            </a:extLst>
          </p:cNvPr>
          <p:cNvSpPr txBox="1"/>
          <p:nvPr/>
        </p:nvSpPr>
        <p:spPr>
          <a:xfrm>
            <a:off x="3421548" y="3283347"/>
            <a:ext cx="5780784" cy="707886"/>
          </a:xfrm>
          <a:prstGeom prst="rect">
            <a:avLst/>
          </a:prstGeom>
          <a:noFill/>
        </p:spPr>
        <p:txBody>
          <a:bodyPr wrap="square" rtlCol="0">
            <a:spAutoFit/>
          </a:bodyPr>
          <a:lstStyle/>
          <a:p>
            <a:pPr algn="ctr"/>
            <a:r>
              <a:rPr kumimoji="1" lang="ja-JP" altLang="en-US" sz="4000" b="1" dirty="0">
                <a:ln w="6350">
                  <a:solidFill>
                    <a:schemeClr val="bg1"/>
                  </a:solidFill>
                </a:ln>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日本の税金　約</a:t>
            </a:r>
            <a:r>
              <a:rPr kumimoji="1" lang="en-US" altLang="ja-JP" sz="4000" b="1" dirty="0">
                <a:ln w="6350">
                  <a:solidFill>
                    <a:schemeClr val="bg1"/>
                  </a:solidFill>
                </a:ln>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50</a:t>
            </a:r>
            <a:r>
              <a:rPr kumimoji="1" lang="ja-JP" altLang="en-US" sz="4000" b="1" dirty="0">
                <a:ln w="6350">
                  <a:solidFill>
                    <a:schemeClr val="bg1"/>
                  </a:solidFill>
                </a:ln>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種類</a:t>
            </a:r>
          </a:p>
        </p:txBody>
      </p:sp>
      <p:sp>
        <p:nvSpPr>
          <p:cNvPr id="11" name="日本には">
            <a:extLst>
              <a:ext uri="{FF2B5EF4-FFF2-40B4-BE49-F238E27FC236}">
                <a16:creationId xmlns:a16="http://schemas.microsoft.com/office/drawing/2014/main" id="{4583E3F6-52F4-4201-A87A-0EC07C146164}"/>
              </a:ext>
            </a:extLst>
          </p:cNvPr>
          <p:cNvSpPr txBox="1"/>
          <p:nvPr/>
        </p:nvSpPr>
        <p:spPr>
          <a:xfrm>
            <a:off x="90000" y="6264000"/>
            <a:ext cx="12411075"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B0400000000000000" pitchFamily="18" charset="-128"/>
                <a:ea typeface="UD Digi Kyokasho NP-B" panose="020B0400000000000000" pitchFamily="18" charset="-128"/>
              </a:rPr>
              <a:t>日本には、皆さんもよく知っている、所得税や消費税を含め、約</a:t>
            </a:r>
            <a:r>
              <a:rPr kumimoji="1" lang="en-US" altLang="ja-JP" sz="2600" b="1" spc="-300" dirty="0">
                <a:ln w="3175">
                  <a:noFill/>
                </a:ln>
                <a:noFill/>
                <a:latin typeface="UD Digi Kyokasho NP-B" panose="020B0400000000000000" pitchFamily="18" charset="-128"/>
                <a:ea typeface="UD Digi Kyokasho NP-B" panose="020B0400000000000000" pitchFamily="18" charset="-128"/>
              </a:rPr>
              <a:t>50</a:t>
            </a:r>
            <a:r>
              <a:rPr kumimoji="1" lang="ja-JP" altLang="en-US" sz="2600" b="1" spc="-300" dirty="0">
                <a:ln w="3175">
                  <a:noFill/>
                </a:ln>
                <a:noFill/>
                <a:latin typeface="UD Digi Kyokasho NP-B" panose="020B0400000000000000" pitchFamily="18" charset="-128"/>
                <a:ea typeface="UD Digi Kyokasho NP-B" panose="020B0400000000000000" pitchFamily="18" charset="-128"/>
              </a:rPr>
              <a:t>種類の税金があります。</a:t>
            </a:r>
          </a:p>
        </p:txBody>
      </p:sp>
      <p:sp>
        <p:nvSpPr>
          <p:cNvPr id="83" name="税金には様々な">
            <a:extLst>
              <a:ext uri="{FF2B5EF4-FFF2-40B4-BE49-F238E27FC236}">
                <a16:creationId xmlns:a16="http://schemas.microsoft.com/office/drawing/2014/main" id="{11F62A1F-C252-4472-9147-1138EFB1C1EB}"/>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税金には様々な種類があり、いくつかの視点から分類することができます。</a:t>
            </a:r>
          </a:p>
        </p:txBody>
      </p:sp>
      <p:sp>
        <p:nvSpPr>
          <p:cNvPr id="84" name="まず、納め方によって">
            <a:extLst>
              <a:ext uri="{FF2B5EF4-FFF2-40B4-BE49-F238E27FC236}">
                <a16:creationId xmlns:a16="http://schemas.microsoft.com/office/drawing/2014/main" id="{C2716E05-8F02-49B0-93AB-2B3E44F11917}"/>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まず、税の納め方によって、「直接税」と「間接税」に分類することができます。</a:t>
            </a:r>
          </a:p>
        </p:txBody>
      </p:sp>
      <p:sp>
        <p:nvSpPr>
          <p:cNvPr id="87" name="直接税とは">
            <a:extLst>
              <a:ext uri="{FF2B5EF4-FFF2-40B4-BE49-F238E27FC236}">
                <a16:creationId xmlns:a16="http://schemas.microsoft.com/office/drawing/2014/main" id="{AD3C000A-469A-41B8-A649-297522108EF3}"/>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「直接税」は、税を納める義務のある人と、その税を負担する人が同じ税です。</a:t>
            </a:r>
          </a:p>
        </p:txBody>
      </p:sp>
      <p:sp>
        <p:nvSpPr>
          <p:cNvPr id="91" name="間接税とは">
            <a:extLst>
              <a:ext uri="{FF2B5EF4-FFF2-40B4-BE49-F238E27FC236}">
                <a16:creationId xmlns:a16="http://schemas.microsoft.com/office/drawing/2014/main" id="{B5AF20E2-CED8-4287-9773-36503B9CB618}"/>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「間接税」は、税を納める義務のある人と、その税を負担する人が異なる税です。</a:t>
            </a:r>
          </a:p>
        </p:txBody>
      </p:sp>
      <p:sp>
        <p:nvSpPr>
          <p:cNvPr id="94" name="次にどこに納めるか">
            <a:extLst>
              <a:ext uri="{FF2B5EF4-FFF2-40B4-BE49-F238E27FC236}">
                <a16:creationId xmlns:a16="http://schemas.microsoft.com/office/drawing/2014/main" id="{C24C64A5-EC11-4638-AC51-6C75A651E7CF}"/>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次に、どこに納めるかによって、「国税」と「地方税」に分類できます。</a:t>
            </a:r>
          </a:p>
        </p:txBody>
      </p:sp>
      <p:sp>
        <p:nvSpPr>
          <p:cNvPr id="93" name="国税とは">
            <a:extLst>
              <a:ext uri="{FF2B5EF4-FFF2-40B4-BE49-F238E27FC236}">
                <a16:creationId xmlns:a16="http://schemas.microsoft.com/office/drawing/2014/main" id="{4F739CE0-A714-4DB8-980B-FB23D7888B99}"/>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「国税」とは、国に納める税金をいい、</a:t>
            </a:r>
          </a:p>
        </p:txBody>
      </p:sp>
      <p:sp>
        <p:nvSpPr>
          <p:cNvPr id="92" name="地方税とは">
            <a:extLst>
              <a:ext uri="{FF2B5EF4-FFF2-40B4-BE49-F238E27FC236}">
                <a16:creationId xmlns:a16="http://schemas.microsoft.com/office/drawing/2014/main" id="{CDCC4129-AE4B-432E-9416-BBAD11E79EEB}"/>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「地方税」とは、地方公共団体に納める税金をいいます。</a:t>
            </a:r>
          </a:p>
        </p:txBody>
      </p:sp>
      <p:sp>
        <p:nvSpPr>
          <p:cNvPr id="95" name="更に地方税は">
            <a:extLst>
              <a:ext uri="{FF2B5EF4-FFF2-40B4-BE49-F238E27FC236}">
                <a16:creationId xmlns:a16="http://schemas.microsoft.com/office/drawing/2014/main" id="{3E24231E-BEA7-440D-9BBE-80F65D1CC3D5}"/>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更に地方税は「道府県税」と「市町村税」に区分されます。</a:t>
            </a:r>
          </a:p>
        </p:txBody>
      </p:sp>
      <p:sp>
        <p:nvSpPr>
          <p:cNvPr id="96" name="先ほど日本には">
            <a:extLst>
              <a:ext uri="{FF2B5EF4-FFF2-40B4-BE49-F238E27FC236}">
                <a16:creationId xmlns:a16="http://schemas.microsoft.com/office/drawing/2014/main" id="{956805DF-2335-49CF-8ED1-95D95D754472}"/>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先程、日本には、約</a:t>
            </a:r>
            <a:r>
              <a:rPr kumimoji="1" lang="en-US" altLang="ja-JP" sz="2600" b="1" spc="-300" dirty="0">
                <a:ln w="3175">
                  <a:noFill/>
                </a:ln>
                <a:noFill/>
                <a:latin typeface="UD Digi Kyokasho NP-B" panose="02020700000000000000" pitchFamily="18" charset="-128"/>
                <a:ea typeface="UD Digi Kyokasho NP-B" panose="02020700000000000000" pitchFamily="18" charset="-128"/>
              </a:rPr>
              <a:t>50</a:t>
            </a:r>
            <a:r>
              <a:rPr kumimoji="1" lang="ja-JP" altLang="en-US" sz="2600" b="1" spc="-300" dirty="0">
                <a:ln w="3175">
                  <a:noFill/>
                </a:ln>
                <a:noFill/>
                <a:latin typeface="UD Digi Kyokasho NP-B" panose="02020700000000000000" pitchFamily="18" charset="-128"/>
                <a:ea typeface="UD Digi Kyokasho NP-B" panose="02020700000000000000" pitchFamily="18" charset="-128"/>
              </a:rPr>
              <a:t>種類の税金があると説明しました。</a:t>
            </a:r>
          </a:p>
        </p:txBody>
      </p:sp>
      <p:sp>
        <p:nvSpPr>
          <p:cNvPr id="97" name="なぜ約がつくか">
            <a:extLst>
              <a:ext uri="{FF2B5EF4-FFF2-40B4-BE49-F238E27FC236}">
                <a16:creationId xmlns:a16="http://schemas.microsoft.com/office/drawing/2014/main" id="{3DD39CDA-A596-4E7A-87E5-7A714089BB56}"/>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なぜ、「約」が付くかというと、</a:t>
            </a:r>
          </a:p>
        </p:txBody>
      </p:sp>
      <p:sp>
        <p:nvSpPr>
          <p:cNvPr id="98" name="地方には地方公共団体が">
            <a:extLst>
              <a:ext uri="{FF2B5EF4-FFF2-40B4-BE49-F238E27FC236}">
                <a16:creationId xmlns:a16="http://schemas.microsoft.com/office/drawing/2014/main" id="{2F9D9224-7F39-4670-ACEA-449BDF3DC471}"/>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spc="-300" dirty="0">
                <a:ln w="3175">
                  <a:noFill/>
                </a:ln>
                <a:noFill/>
                <a:latin typeface="UD Digi Kyokasho NP-B" panose="02020700000000000000" pitchFamily="18" charset="-128"/>
                <a:ea typeface="UD Digi Kyokasho NP-B" panose="02020700000000000000" pitchFamily="18" charset="-128"/>
              </a:rPr>
              <a:t>地方税には地方公共団体が独自に決めている税金があるためで、</a:t>
            </a:r>
          </a:p>
        </p:txBody>
      </p:sp>
      <p:sp>
        <p:nvSpPr>
          <p:cNvPr id="99" name="地域によって">
            <a:extLst>
              <a:ext uri="{FF2B5EF4-FFF2-40B4-BE49-F238E27FC236}">
                <a16:creationId xmlns:a16="http://schemas.microsoft.com/office/drawing/2014/main" id="{AAB4E280-8E4A-4DC7-823C-9F52873F89C1}"/>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地域によって税金の数に違いがあるからです。</a:t>
            </a:r>
          </a:p>
        </p:txBody>
      </p:sp>
      <p:sp>
        <p:nvSpPr>
          <p:cNvPr id="10" name="地消ぱねる"/>
          <p:cNvSpPr/>
          <p:nvPr/>
        </p:nvSpPr>
        <p:spPr>
          <a:xfrm>
            <a:off x="3343985" y="5234288"/>
            <a:ext cx="1656547" cy="396095"/>
          </a:xfrm>
          <a:prstGeom prst="rect">
            <a:avLst/>
          </a:prstGeom>
          <a:solidFill>
            <a:srgbClr val="2C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3405094" y="5234288"/>
            <a:ext cx="1595438" cy="381000"/>
            <a:chOff x="7097868" y="5826195"/>
            <a:chExt cx="1595438" cy="381000"/>
          </a:xfrm>
        </p:grpSpPr>
        <p:sp>
          <p:nvSpPr>
            <p:cNvPr id="116" name="地方消費税枠"/>
            <p:cNvSpPr>
              <a:spLocks noChangeArrowheads="1"/>
            </p:cNvSpPr>
            <p:nvPr/>
          </p:nvSpPr>
          <p:spPr bwMode="auto">
            <a:xfrm>
              <a:off x="7097868" y="5840312"/>
              <a:ext cx="1595438"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117" name="地方消費税"/>
            <p:cNvSpPr>
              <a:spLocks noChangeArrowheads="1"/>
            </p:cNvSpPr>
            <p:nvPr/>
          </p:nvSpPr>
          <p:spPr bwMode="auto">
            <a:xfrm>
              <a:off x="7190158" y="5826195"/>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地方消費税</a:t>
              </a:r>
            </a:p>
          </p:txBody>
        </p:sp>
      </p:grpSp>
      <p:sp>
        <p:nvSpPr>
          <p:cNvPr id="121" name="自動車ぱねる"/>
          <p:cNvSpPr/>
          <p:nvPr/>
        </p:nvSpPr>
        <p:spPr>
          <a:xfrm>
            <a:off x="6846842" y="2690328"/>
            <a:ext cx="1816395" cy="396095"/>
          </a:xfrm>
          <a:prstGeom prst="rect">
            <a:avLst/>
          </a:prstGeom>
          <a:solidFill>
            <a:srgbClr val="2C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グループ化 23"/>
          <p:cNvGrpSpPr/>
          <p:nvPr/>
        </p:nvGrpSpPr>
        <p:grpSpPr>
          <a:xfrm>
            <a:off x="6891680" y="2649875"/>
            <a:ext cx="1727200" cy="381000"/>
            <a:chOff x="7044080" y="2802275"/>
            <a:chExt cx="1727200" cy="381000"/>
          </a:xfrm>
        </p:grpSpPr>
        <p:sp>
          <p:nvSpPr>
            <p:cNvPr id="118" name="自動車"/>
            <p:cNvSpPr>
              <a:spLocks noChangeArrowheads="1"/>
            </p:cNvSpPr>
            <p:nvPr/>
          </p:nvSpPr>
          <p:spPr bwMode="auto">
            <a:xfrm>
              <a:off x="7044080" y="2840375"/>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119" name="直・道_自動車税"/>
            <p:cNvSpPr>
              <a:spLocks noChangeArrowheads="1"/>
            </p:cNvSpPr>
            <p:nvPr/>
          </p:nvSpPr>
          <p:spPr bwMode="auto">
            <a:xfrm>
              <a:off x="7374280" y="28022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自動車税</a:t>
              </a:r>
            </a:p>
          </p:txBody>
        </p:sp>
      </p:grpSp>
      <p:sp>
        <p:nvSpPr>
          <p:cNvPr id="100" name="タイトル 1"/>
          <p:cNvSpPr txBox="1">
            <a:spLocks/>
          </p:cNvSpPr>
          <p:nvPr/>
        </p:nvSpPr>
        <p:spPr>
          <a:xfrm>
            <a:off x="1230828" y="145466"/>
            <a:ext cx="9885082" cy="73179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ctr" defTabSz="950913" rtl="0" eaLnBrk="0" fontAlgn="base" hangingPunct="0">
              <a:spcBef>
                <a:spcPct val="0"/>
              </a:spcBef>
              <a:spcAft>
                <a:spcPct val="0"/>
              </a:spcAft>
              <a:defRPr kumimoji="1" sz="4600" kern="1200">
                <a:solidFill>
                  <a:schemeClr val="tx1"/>
                </a:solidFill>
                <a:latin typeface="+mj-lt"/>
                <a:ea typeface="+mj-ea"/>
                <a:cs typeface="+mj-cs"/>
              </a:defRPr>
            </a:lvl1pPr>
            <a:lvl2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00" algn="ctr" defTabSz="950913" rtl="0" fontAlgn="base">
              <a:spcBef>
                <a:spcPct val="0"/>
              </a:spcBef>
              <a:spcAft>
                <a:spcPct val="0"/>
              </a:spcAft>
              <a:defRPr kumimoji="1" sz="4600">
                <a:solidFill>
                  <a:schemeClr val="tx1"/>
                </a:solidFill>
                <a:latin typeface="Calibri" pitchFamily="34" charset="0"/>
                <a:ea typeface="ＭＳ Ｐゴシック" charset="-128"/>
              </a:defRPr>
            </a:lvl6pPr>
            <a:lvl7pPr marL="914400" algn="ctr" defTabSz="950913" rtl="0" fontAlgn="base">
              <a:spcBef>
                <a:spcPct val="0"/>
              </a:spcBef>
              <a:spcAft>
                <a:spcPct val="0"/>
              </a:spcAft>
              <a:defRPr kumimoji="1" sz="4600">
                <a:solidFill>
                  <a:schemeClr val="tx1"/>
                </a:solidFill>
                <a:latin typeface="Calibri" pitchFamily="34" charset="0"/>
                <a:ea typeface="ＭＳ Ｐゴシック" charset="-128"/>
              </a:defRPr>
            </a:lvl7pPr>
            <a:lvl8pPr marL="1371600" algn="ctr" defTabSz="950913" rtl="0" fontAlgn="base">
              <a:spcBef>
                <a:spcPct val="0"/>
              </a:spcBef>
              <a:spcAft>
                <a:spcPct val="0"/>
              </a:spcAft>
              <a:defRPr kumimoji="1" sz="4600">
                <a:solidFill>
                  <a:schemeClr val="tx1"/>
                </a:solidFill>
                <a:latin typeface="Calibri" pitchFamily="34" charset="0"/>
                <a:ea typeface="ＭＳ Ｐゴシック" charset="-128"/>
              </a:defRPr>
            </a:lvl8pPr>
            <a:lvl9pPr marL="1828800" algn="ctr" defTabSz="950913"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日本の主な税金の種類と分類</a:t>
            </a:r>
          </a:p>
        </p:txBody>
      </p:sp>
      <p:pic>
        <p:nvPicPr>
          <p:cNvPr id="101" name="図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288" y="2440370"/>
            <a:ext cx="2800350" cy="2800350"/>
          </a:xfrm>
          <a:prstGeom prst="rect">
            <a:avLst/>
          </a:prstGeom>
        </p:spPr>
      </p:pic>
      <p:sp>
        <p:nvSpPr>
          <p:cNvPr id="102" name="テキスト ボックス 101"/>
          <p:cNvSpPr txBox="1"/>
          <p:nvPr/>
        </p:nvSpPr>
        <p:spPr>
          <a:xfrm>
            <a:off x="8782783" y="3527006"/>
            <a:ext cx="3328807" cy="584775"/>
          </a:xfrm>
          <a:prstGeom prst="rect">
            <a:avLst/>
          </a:prstGeom>
          <a:solidFill>
            <a:srgbClr val="CFE9FA"/>
          </a:solidFill>
        </p:spPr>
        <p:txBody>
          <a:bodyPr wrap="square" rtlCol="0">
            <a:spAutoFit/>
          </a:bodyPr>
          <a:lstStyle/>
          <a:p>
            <a:r>
              <a:rPr lang="ja-JP" altLang="en-US" sz="3200" dirty="0"/>
              <a:t> 紀の国森づくり税</a:t>
            </a:r>
            <a:endParaRPr kumimoji="1" lang="ja-JP" altLang="en-US" sz="3200" dirty="0"/>
          </a:p>
        </p:txBody>
      </p:sp>
      <p:grpSp>
        <p:nvGrpSpPr>
          <p:cNvPr id="103" name="所得税">
            <a:extLst>
              <a:ext uri="{FF2B5EF4-FFF2-40B4-BE49-F238E27FC236}">
                <a16:creationId xmlns:a16="http://schemas.microsoft.com/office/drawing/2014/main" id="{D2FA5E00-7F60-4824-B0C2-332D3219CE7A}"/>
              </a:ext>
            </a:extLst>
          </p:cNvPr>
          <p:cNvGrpSpPr/>
          <p:nvPr/>
        </p:nvGrpSpPr>
        <p:grpSpPr>
          <a:xfrm>
            <a:off x="4710220" y="1928061"/>
            <a:ext cx="2376330" cy="731791"/>
            <a:chOff x="6936037" y="2157750"/>
            <a:chExt cx="1727200" cy="386883"/>
          </a:xfrm>
        </p:grpSpPr>
        <p:sp>
          <p:nvSpPr>
            <p:cNvPr id="104" name="所得枠">
              <a:extLst>
                <a:ext uri="{FF2B5EF4-FFF2-40B4-BE49-F238E27FC236}">
                  <a16:creationId xmlns:a16="http://schemas.microsoft.com/office/drawing/2014/main" id="{960AA14F-24F4-4AB0-952B-20E22AFD3C83}"/>
                </a:ext>
              </a:extLst>
            </p:cNvPr>
            <p:cNvSpPr>
              <a:spLocks noChangeArrowheads="1"/>
            </p:cNvSpPr>
            <p:nvPr/>
          </p:nvSpPr>
          <p:spPr bwMode="auto">
            <a:xfrm>
              <a:off x="6936037" y="2203321"/>
              <a:ext cx="1727200" cy="341312"/>
            </a:xfrm>
            <a:prstGeom prst="roundRect">
              <a:avLst>
                <a:gd name="adj" fmla="val 50000"/>
              </a:avLst>
            </a:prstGeom>
            <a:solidFill>
              <a:schemeClr val="bg1"/>
            </a:solidFill>
            <a:ln w="19050">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105" name="直･国_所得税">
              <a:extLst>
                <a:ext uri="{FF2B5EF4-FFF2-40B4-BE49-F238E27FC236}">
                  <a16:creationId xmlns:a16="http://schemas.microsoft.com/office/drawing/2014/main" id="{A0E4F504-305F-4D1D-BE77-3DBA4F6C98CA}"/>
                </a:ext>
              </a:extLst>
            </p:cNvPr>
            <p:cNvSpPr>
              <a:spLocks noChangeArrowheads="1"/>
            </p:cNvSpPr>
            <p:nvPr/>
          </p:nvSpPr>
          <p:spPr bwMode="auto">
            <a:xfrm>
              <a:off x="7237120" y="21577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4000" b="1" dirty="0">
                  <a:solidFill>
                    <a:srgbClr val="000000"/>
                  </a:solidFill>
                  <a:latin typeface="+mn-ea"/>
                  <a:ea typeface="+mn-ea"/>
                </a:rPr>
                <a:t>所得税</a:t>
              </a:r>
            </a:p>
          </p:txBody>
        </p:sp>
      </p:grpSp>
      <p:grpSp>
        <p:nvGrpSpPr>
          <p:cNvPr id="106" name="所得税">
            <a:extLst>
              <a:ext uri="{FF2B5EF4-FFF2-40B4-BE49-F238E27FC236}">
                <a16:creationId xmlns:a16="http://schemas.microsoft.com/office/drawing/2014/main" id="{D63865BC-9873-4660-BC8F-414D7B231B60}"/>
              </a:ext>
            </a:extLst>
          </p:cNvPr>
          <p:cNvGrpSpPr/>
          <p:nvPr/>
        </p:nvGrpSpPr>
        <p:grpSpPr>
          <a:xfrm>
            <a:off x="4741490" y="4535914"/>
            <a:ext cx="2376330" cy="731791"/>
            <a:chOff x="6936037" y="2157750"/>
            <a:chExt cx="1727200" cy="386883"/>
          </a:xfrm>
        </p:grpSpPr>
        <p:sp>
          <p:nvSpPr>
            <p:cNvPr id="107" name="所得枠">
              <a:extLst>
                <a:ext uri="{FF2B5EF4-FFF2-40B4-BE49-F238E27FC236}">
                  <a16:creationId xmlns:a16="http://schemas.microsoft.com/office/drawing/2014/main" id="{6BF2F63E-B843-4A2D-8182-F12F1594A014}"/>
                </a:ext>
              </a:extLst>
            </p:cNvPr>
            <p:cNvSpPr>
              <a:spLocks noChangeArrowheads="1"/>
            </p:cNvSpPr>
            <p:nvPr/>
          </p:nvSpPr>
          <p:spPr bwMode="auto">
            <a:xfrm>
              <a:off x="6936037" y="2203321"/>
              <a:ext cx="1727200" cy="341312"/>
            </a:xfrm>
            <a:prstGeom prst="roundRect">
              <a:avLst>
                <a:gd name="adj" fmla="val 50000"/>
              </a:avLst>
            </a:prstGeom>
            <a:solidFill>
              <a:schemeClr val="bg1"/>
            </a:solidFill>
            <a:ln w="19050">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114" name="直･国_所得税">
              <a:extLst>
                <a:ext uri="{FF2B5EF4-FFF2-40B4-BE49-F238E27FC236}">
                  <a16:creationId xmlns:a16="http://schemas.microsoft.com/office/drawing/2014/main" id="{52C60F34-5953-4F33-9B8F-B912744D4C6A}"/>
                </a:ext>
              </a:extLst>
            </p:cNvPr>
            <p:cNvSpPr>
              <a:spLocks noChangeArrowheads="1"/>
            </p:cNvSpPr>
            <p:nvPr/>
          </p:nvSpPr>
          <p:spPr bwMode="auto">
            <a:xfrm>
              <a:off x="7237120" y="21577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4000" b="1" dirty="0">
                  <a:solidFill>
                    <a:srgbClr val="000000"/>
                  </a:solidFill>
                  <a:latin typeface="+mn-ea"/>
                  <a:ea typeface="+mn-ea"/>
                </a:rPr>
                <a:t>消費税</a:t>
              </a:r>
            </a:p>
          </p:txBody>
        </p:sp>
      </p:grpSp>
      <p:sp>
        <p:nvSpPr>
          <p:cNvPr id="120" name="財政とは">
            <a:extLst>
              <a:ext uri="{FF2B5EF4-FFF2-40B4-BE49-F238E27FC236}">
                <a16:creationId xmlns:a16="http://schemas.microsoft.com/office/drawing/2014/main" id="{FD2112A7-76BB-491A-94C4-09E44F4FC13F}"/>
              </a:ext>
            </a:extLst>
          </p:cNvPr>
          <p:cNvSpPr/>
          <p:nvPr/>
        </p:nvSpPr>
        <p:spPr>
          <a:xfrm>
            <a:off x="1230828" y="2230903"/>
            <a:ext cx="9788236" cy="332671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6000" noProof="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日本の</a:t>
            </a:r>
            <a:r>
              <a:rPr lang="ja-JP" altLang="en-US" sz="6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税制は</a:t>
            </a:r>
            <a:endParaRPr kumimoji="1" lang="en-US" altLang="ja-JP" sz="6000" b="0" i="0" u="none" strike="noStrike" kern="120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p>
            <a:pPr lvl="0" algn="ctr">
              <a:lnSpc>
                <a:spcPts val="4800"/>
              </a:lnSpc>
              <a:defRPr/>
            </a:pPr>
            <a:r>
              <a:rPr lang="ja-JP" altLang="en-US" sz="36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 様々な</a:t>
            </a:r>
            <a:r>
              <a:rPr lang="ja-JP" altLang="en-US"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税金を少しずつ、</a:t>
            </a:r>
            <a:endParaRPr lang="en-US" altLang="ja-JP"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endParaRPr>
          </a:p>
          <a:p>
            <a:pPr lvl="0" algn="ctr">
              <a:lnSpc>
                <a:spcPts val="4800"/>
              </a:lnSpc>
              <a:defRPr/>
            </a:pPr>
            <a:r>
              <a:rPr lang="ja-JP" altLang="en-US"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色々な方法で納めてもらう</a:t>
            </a:r>
            <a:endParaRPr lang="en-US" altLang="ja-JP"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endParaRPr>
          </a:p>
          <a:p>
            <a:pPr lvl="0" algn="ctr">
              <a:lnSpc>
                <a:spcPts val="4800"/>
              </a:lnSpc>
              <a:defRPr/>
            </a:pPr>
            <a:r>
              <a:rPr lang="ja-JP" altLang="en-US"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 負担感が少なく、偏りのない税体系</a:t>
            </a:r>
            <a:endParaRPr kumimoji="1" lang="ja-JP" altLang="en-US" sz="4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43592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100"/>
                            </p:stCondLst>
                            <p:childTnLst>
                              <p:par>
                                <p:cTn id="9" presetID="10" presetClass="exit" presetSubtype="0" fill="hold" nodeType="afterEffect">
                                  <p:stCondLst>
                                    <p:cond delay="0"/>
                                  </p:stCondLst>
                                  <p:childTnLst>
                                    <p:animEffect transition="out" filter="fade">
                                      <p:cBhvr>
                                        <p:cTn id="10" dur="500"/>
                                        <p:tgtEl>
                                          <p:spTgt spid="103"/>
                                        </p:tgtEl>
                                      </p:cBhvr>
                                    </p:animEffect>
                                    <p:set>
                                      <p:cBhvr>
                                        <p:cTn id="11" dur="1" fill="hold">
                                          <p:stCondLst>
                                            <p:cond delay="499"/>
                                          </p:stCondLst>
                                        </p:cTn>
                                        <p:tgtEl>
                                          <p:spTgt spid="103"/>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06"/>
                                        </p:tgtEl>
                                        <p:attrNameLst>
                                          <p:attrName>style.visibility</p:attrName>
                                        </p:attrNameLst>
                                      </p:cBhvr>
                                      <p:to>
                                        <p:strVal val="hidden"/>
                                      </p:to>
                                    </p:set>
                                  </p:childTnLst>
                                </p:cTn>
                              </p:par>
                              <p:par>
                                <p:cTn id="14" presetID="42" presetClass="path" presetSubtype="0" accel="50000" decel="50000" fill="hold" grpId="1" nodeType="withEffect">
                                  <p:stCondLst>
                                    <p:cond delay="500"/>
                                  </p:stCondLst>
                                  <p:childTnLst>
                                    <p:animMotion origin="layout" path="M 1.66667E-6 -4.07407E-6 L 0.04596 -0.35486 " pathEditMode="relative" rAng="0" ptsTypes="AA">
                                      <p:cBhvr>
                                        <p:cTn id="15" dur="2000" fill="hold"/>
                                        <p:tgtEl>
                                          <p:spTgt spid="2"/>
                                        </p:tgtEl>
                                        <p:attrNameLst>
                                          <p:attrName>ppt_x</p:attrName>
                                          <p:attrName>ppt_y</p:attrName>
                                        </p:attrNameLst>
                                      </p:cBhvr>
                                      <p:rCtr x="2292" y="-17755"/>
                                    </p:animMotion>
                                  </p:childTnLst>
                                </p:cTn>
                              </p:par>
                            </p:childTnLst>
                          </p:cTn>
                        </p:par>
                        <p:par>
                          <p:cTn id="16" fill="hold">
                            <p:stCondLst>
                              <p:cond delay="3600"/>
                            </p:stCondLst>
                            <p:childTnLst>
                              <p:par>
                                <p:cTn id="17" presetID="35" presetClass="path" presetSubtype="0" accel="35000" decel="65000" fill="hold" nodeType="afterEffect">
                                  <p:stCondLst>
                                    <p:cond delay="0"/>
                                  </p:stCondLst>
                                  <p:childTnLst>
                                    <p:animMotion origin="layout" path="M 0.00795 0.00394 L -0.14336 0.0051 " pathEditMode="relative" rAng="0" ptsTypes="AA">
                                      <p:cBhvr>
                                        <p:cTn id="18" dur="2000" fill="hold"/>
                                        <p:tgtEl>
                                          <p:spTgt spid="108"/>
                                        </p:tgtEl>
                                        <p:attrNameLst>
                                          <p:attrName>ppt_x</p:attrName>
                                          <p:attrName>ppt_y</p:attrName>
                                        </p:attrNameLst>
                                      </p:cBhvr>
                                      <p:rCtr x="-7565" y="46"/>
                                    </p:animMotion>
                                  </p:childTnLst>
                                </p:cTn>
                              </p:par>
                              <p:par>
                                <p:cTn id="19" presetID="35" presetClass="path" presetSubtype="0" accel="50000" decel="50000" fill="hold" nodeType="withEffect">
                                  <p:stCondLst>
                                    <p:cond delay="0"/>
                                  </p:stCondLst>
                                  <p:childTnLst>
                                    <p:animMotion origin="layout" path="M 2.08333E-7 4.07407E-6 L -0.15677 4.07407E-6 " pathEditMode="relative" rAng="0" ptsTypes="AA">
                                      <p:cBhvr>
                                        <p:cTn id="20" dur="2000" fill="hold"/>
                                        <p:tgtEl>
                                          <p:spTgt spid="109"/>
                                        </p:tgtEl>
                                        <p:attrNameLst>
                                          <p:attrName>ppt_x</p:attrName>
                                          <p:attrName>ppt_y</p:attrName>
                                        </p:attrNameLst>
                                      </p:cBhvr>
                                      <p:rCtr x="-7839" y="0"/>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2780"/>
                                        </p:tgtEl>
                                        <p:attrNameLst>
                                          <p:attrName>style.visibility</p:attrName>
                                        </p:attrNameLst>
                                      </p:cBhvr>
                                      <p:to>
                                        <p:strVal val="visible"/>
                                      </p:to>
                                    </p:set>
                                    <p:animEffect transition="in" filter="fade">
                                      <p:cBhvr>
                                        <p:cTn id="39" dur="500"/>
                                        <p:tgtEl>
                                          <p:spTgt spid="7278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2781"/>
                                        </p:tgtEl>
                                        <p:attrNameLst>
                                          <p:attrName>style.visibility</p:attrName>
                                        </p:attrNameLst>
                                      </p:cBhvr>
                                      <p:to>
                                        <p:strVal val="visible"/>
                                      </p:to>
                                    </p:set>
                                    <p:anim calcmode="lin" valueType="num">
                                      <p:cBhvr>
                                        <p:cTn id="47" dur="500" fill="hold"/>
                                        <p:tgtEl>
                                          <p:spTgt spid="72781"/>
                                        </p:tgtEl>
                                        <p:attrNameLst>
                                          <p:attrName>ppt_w</p:attrName>
                                        </p:attrNameLst>
                                      </p:cBhvr>
                                      <p:tavLst>
                                        <p:tav tm="0">
                                          <p:val>
                                            <p:fltVal val="0"/>
                                          </p:val>
                                        </p:tav>
                                        <p:tav tm="100000">
                                          <p:val>
                                            <p:strVal val="#ppt_w"/>
                                          </p:val>
                                        </p:tav>
                                      </p:tavLst>
                                    </p:anim>
                                    <p:anim calcmode="lin" valueType="num">
                                      <p:cBhvr>
                                        <p:cTn id="48" dur="500" fill="hold"/>
                                        <p:tgtEl>
                                          <p:spTgt spid="72781"/>
                                        </p:tgtEl>
                                        <p:attrNameLst>
                                          <p:attrName>ppt_h</p:attrName>
                                        </p:attrNameLst>
                                      </p:cBhvr>
                                      <p:tavLst>
                                        <p:tav tm="0">
                                          <p:val>
                                            <p:fltVal val="0"/>
                                          </p:val>
                                        </p:tav>
                                        <p:tav tm="100000">
                                          <p:val>
                                            <p:strVal val="#ppt_h"/>
                                          </p:val>
                                        </p:tav>
                                      </p:tavLst>
                                    </p:anim>
                                    <p:animEffect transition="in" filter="fade">
                                      <p:cBhvr>
                                        <p:cTn id="49" dur="500"/>
                                        <p:tgtEl>
                                          <p:spTgt spid="7278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500"/>
                                        <p:tgtEl>
                                          <p:spTgt spid="9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2773"/>
                                        </p:tgtEl>
                                        <p:attrNameLst>
                                          <p:attrName>style.visibility</p:attrName>
                                        </p:attrNameLst>
                                      </p:cBhvr>
                                      <p:to>
                                        <p:strVal val="visible"/>
                                      </p:to>
                                    </p:set>
                                    <p:anim calcmode="lin" valueType="num">
                                      <p:cBhvr>
                                        <p:cTn id="62" dur="500" fill="hold"/>
                                        <p:tgtEl>
                                          <p:spTgt spid="72773"/>
                                        </p:tgtEl>
                                        <p:attrNameLst>
                                          <p:attrName>ppt_w</p:attrName>
                                        </p:attrNameLst>
                                      </p:cBhvr>
                                      <p:tavLst>
                                        <p:tav tm="0">
                                          <p:val>
                                            <p:fltVal val="0"/>
                                          </p:val>
                                        </p:tav>
                                        <p:tav tm="100000">
                                          <p:val>
                                            <p:strVal val="#ppt_w"/>
                                          </p:val>
                                        </p:tav>
                                      </p:tavLst>
                                    </p:anim>
                                    <p:anim calcmode="lin" valueType="num">
                                      <p:cBhvr>
                                        <p:cTn id="63" dur="500" fill="hold"/>
                                        <p:tgtEl>
                                          <p:spTgt spid="72773"/>
                                        </p:tgtEl>
                                        <p:attrNameLst>
                                          <p:attrName>ppt_h</p:attrName>
                                        </p:attrNameLst>
                                      </p:cBhvr>
                                      <p:tavLst>
                                        <p:tav tm="0">
                                          <p:val>
                                            <p:fltVal val="0"/>
                                          </p:val>
                                        </p:tav>
                                        <p:tav tm="100000">
                                          <p:val>
                                            <p:strVal val="#ppt_h"/>
                                          </p:val>
                                        </p:tav>
                                      </p:tavLst>
                                    </p:anim>
                                    <p:animEffect transition="in" filter="fade">
                                      <p:cBhvr>
                                        <p:cTn id="64" dur="500"/>
                                        <p:tgtEl>
                                          <p:spTgt spid="7277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72708"/>
                                        </p:tgtEl>
                                        <p:attrNameLst>
                                          <p:attrName>style.visibility</p:attrName>
                                        </p:attrNameLst>
                                      </p:cBhvr>
                                      <p:to>
                                        <p:strVal val="visible"/>
                                      </p:to>
                                    </p:set>
                                    <p:anim calcmode="lin" valueType="num">
                                      <p:cBhvr>
                                        <p:cTn id="69" dur="500" fill="hold"/>
                                        <p:tgtEl>
                                          <p:spTgt spid="72708"/>
                                        </p:tgtEl>
                                        <p:attrNameLst>
                                          <p:attrName>ppt_w</p:attrName>
                                        </p:attrNameLst>
                                      </p:cBhvr>
                                      <p:tavLst>
                                        <p:tav tm="0">
                                          <p:val>
                                            <p:fltVal val="0"/>
                                          </p:val>
                                        </p:tav>
                                        <p:tav tm="100000">
                                          <p:val>
                                            <p:strVal val="#ppt_w"/>
                                          </p:val>
                                        </p:tav>
                                      </p:tavLst>
                                    </p:anim>
                                    <p:anim calcmode="lin" valueType="num">
                                      <p:cBhvr>
                                        <p:cTn id="70" dur="500" fill="hold"/>
                                        <p:tgtEl>
                                          <p:spTgt spid="72708"/>
                                        </p:tgtEl>
                                        <p:attrNameLst>
                                          <p:attrName>ppt_h</p:attrName>
                                        </p:attrNameLst>
                                      </p:cBhvr>
                                      <p:tavLst>
                                        <p:tav tm="0">
                                          <p:val>
                                            <p:fltVal val="0"/>
                                          </p:val>
                                        </p:tav>
                                        <p:tav tm="100000">
                                          <p:val>
                                            <p:strVal val="#ppt_h"/>
                                          </p:val>
                                        </p:tav>
                                      </p:tavLst>
                                    </p:anim>
                                    <p:animEffect transition="in" filter="fade">
                                      <p:cBhvr>
                                        <p:cTn id="71" dur="500"/>
                                        <p:tgtEl>
                                          <p:spTgt spid="72708"/>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72740"/>
                                        </p:tgtEl>
                                        <p:attrNameLst>
                                          <p:attrName>style.visibility</p:attrName>
                                        </p:attrNameLst>
                                      </p:cBhvr>
                                      <p:to>
                                        <p:strVal val="visible"/>
                                      </p:to>
                                    </p:set>
                                    <p:anim calcmode="lin" valueType="num">
                                      <p:cBhvr>
                                        <p:cTn id="76" dur="500" fill="hold"/>
                                        <p:tgtEl>
                                          <p:spTgt spid="72740"/>
                                        </p:tgtEl>
                                        <p:attrNameLst>
                                          <p:attrName>ppt_w</p:attrName>
                                        </p:attrNameLst>
                                      </p:cBhvr>
                                      <p:tavLst>
                                        <p:tav tm="0">
                                          <p:val>
                                            <p:fltVal val="0"/>
                                          </p:val>
                                        </p:tav>
                                        <p:tav tm="100000">
                                          <p:val>
                                            <p:strVal val="#ppt_w"/>
                                          </p:val>
                                        </p:tav>
                                      </p:tavLst>
                                    </p:anim>
                                    <p:anim calcmode="lin" valueType="num">
                                      <p:cBhvr>
                                        <p:cTn id="77" dur="500" fill="hold"/>
                                        <p:tgtEl>
                                          <p:spTgt spid="72740"/>
                                        </p:tgtEl>
                                        <p:attrNameLst>
                                          <p:attrName>ppt_h</p:attrName>
                                        </p:attrNameLst>
                                      </p:cBhvr>
                                      <p:tavLst>
                                        <p:tav tm="0">
                                          <p:val>
                                            <p:fltVal val="0"/>
                                          </p:val>
                                        </p:tav>
                                        <p:tav tm="100000">
                                          <p:val>
                                            <p:strVal val="#ppt_h"/>
                                          </p:val>
                                        </p:tav>
                                      </p:tavLst>
                                    </p:anim>
                                    <p:animEffect transition="in" filter="fade">
                                      <p:cBhvr>
                                        <p:cTn id="78" dur="500"/>
                                        <p:tgtEl>
                                          <p:spTgt spid="7274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2757"/>
                                        </p:tgtEl>
                                        <p:attrNameLst>
                                          <p:attrName>style.visibility</p:attrName>
                                        </p:attrNameLst>
                                      </p:cBhvr>
                                      <p:to>
                                        <p:strVal val="visible"/>
                                      </p:to>
                                    </p:set>
                                    <p:animEffect transition="in" filter="fade">
                                      <p:cBhvr>
                                        <p:cTn id="83" dur="500"/>
                                        <p:tgtEl>
                                          <p:spTgt spid="72757"/>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1" nodeType="clickEffect">
                                  <p:stCondLst>
                                    <p:cond delay="0"/>
                                  </p:stCondLst>
                                  <p:childTnLst>
                                    <p:set>
                                      <p:cBhvr>
                                        <p:cTn id="87" dur="1" fill="hold">
                                          <p:stCondLst>
                                            <p:cond delay="0"/>
                                          </p:stCondLst>
                                        </p:cTn>
                                        <p:tgtEl>
                                          <p:spTgt spid="72707"/>
                                        </p:tgtEl>
                                        <p:attrNameLst>
                                          <p:attrName>style.visibility</p:attrName>
                                        </p:attrNameLst>
                                      </p:cBhvr>
                                      <p:to>
                                        <p:strVal val="visible"/>
                                      </p:to>
                                    </p:set>
                                    <p:anim calcmode="lin" valueType="num">
                                      <p:cBhvr>
                                        <p:cTn id="88" dur="500" fill="hold"/>
                                        <p:tgtEl>
                                          <p:spTgt spid="72707"/>
                                        </p:tgtEl>
                                        <p:attrNameLst>
                                          <p:attrName>ppt_w</p:attrName>
                                        </p:attrNameLst>
                                      </p:cBhvr>
                                      <p:tavLst>
                                        <p:tav tm="0">
                                          <p:val>
                                            <p:fltVal val="0"/>
                                          </p:val>
                                        </p:tav>
                                        <p:tav tm="100000">
                                          <p:val>
                                            <p:strVal val="#ppt_w"/>
                                          </p:val>
                                        </p:tav>
                                      </p:tavLst>
                                    </p:anim>
                                    <p:anim calcmode="lin" valueType="num">
                                      <p:cBhvr>
                                        <p:cTn id="89" dur="500" fill="hold"/>
                                        <p:tgtEl>
                                          <p:spTgt spid="72707"/>
                                        </p:tgtEl>
                                        <p:attrNameLst>
                                          <p:attrName>ppt_h</p:attrName>
                                        </p:attrNameLst>
                                      </p:cBhvr>
                                      <p:tavLst>
                                        <p:tav tm="0">
                                          <p:val>
                                            <p:fltVal val="0"/>
                                          </p:val>
                                        </p:tav>
                                        <p:tav tm="100000">
                                          <p:val>
                                            <p:strVal val="#ppt_h"/>
                                          </p:val>
                                        </p:tav>
                                      </p:tavLst>
                                    </p:anim>
                                    <p:animEffect transition="in" filter="fade">
                                      <p:cBhvr>
                                        <p:cTn id="90" dur="500"/>
                                        <p:tgtEl>
                                          <p:spTgt spid="72707"/>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1" nodeType="clickEffect">
                                  <p:stCondLst>
                                    <p:cond delay="0"/>
                                  </p:stCondLst>
                                  <p:childTnLst>
                                    <p:set>
                                      <p:cBhvr>
                                        <p:cTn id="94" dur="1" fill="hold">
                                          <p:stCondLst>
                                            <p:cond delay="0"/>
                                          </p:stCondLst>
                                        </p:cTn>
                                        <p:tgtEl>
                                          <p:spTgt spid="72706"/>
                                        </p:tgtEl>
                                        <p:attrNameLst>
                                          <p:attrName>style.visibility</p:attrName>
                                        </p:attrNameLst>
                                      </p:cBhvr>
                                      <p:to>
                                        <p:strVal val="visible"/>
                                      </p:to>
                                    </p:set>
                                    <p:anim calcmode="lin" valueType="num">
                                      <p:cBhvr>
                                        <p:cTn id="95" dur="500" fill="hold"/>
                                        <p:tgtEl>
                                          <p:spTgt spid="72706"/>
                                        </p:tgtEl>
                                        <p:attrNameLst>
                                          <p:attrName>ppt_w</p:attrName>
                                        </p:attrNameLst>
                                      </p:cBhvr>
                                      <p:tavLst>
                                        <p:tav tm="0">
                                          <p:val>
                                            <p:fltVal val="0"/>
                                          </p:val>
                                        </p:tav>
                                        <p:tav tm="100000">
                                          <p:val>
                                            <p:strVal val="#ppt_w"/>
                                          </p:val>
                                        </p:tav>
                                      </p:tavLst>
                                    </p:anim>
                                    <p:anim calcmode="lin" valueType="num">
                                      <p:cBhvr>
                                        <p:cTn id="96" dur="500" fill="hold"/>
                                        <p:tgtEl>
                                          <p:spTgt spid="72706"/>
                                        </p:tgtEl>
                                        <p:attrNameLst>
                                          <p:attrName>ppt_h</p:attrName>
                                        </p:attrNameLst>
                                      </p:cBhvr>
                                      <p:tavLst>
                                        <p:tav tm="0">
                                          <p:val>
                                            <p:fltVal val="0"/>
                                          </p:val>
                                        </p:tav>
                                        <p:tav tm="100000">
                                          <p:val>
                                            <p:strVal val="#ppt_h"/>
                                          </p:val>
                                        </p:tav>
                                      </p:tavLst>
                                    </p:anim>
                                    <p:animEffect transition="in" filter="fade">
                                      <p:cBhvr>
                                        <p:cTn id="97" dur="500"/>
                                        <p:tgtEl>
                                          <p:spTgt spid="72706"/>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1" nodeType="clickEffect">
                                  <p:stCondLst>
                                    <p:cond delay="0"/>
                                  </p:stCondLst>
                                  <p:childTnLst>
                                    <p:set>
                                      <p:cBhvr>
                                        <p:cTn id="101" dur="1" fill="hold">
                                          <p:stCondLst>
                                            <p:cond delay="0"/>
                                          </p:stCondLst>
                                        </p:cTn>
                                        <p:tgtEl>
                                          <p:spTgt spid="72739"/>
                                        </p:tgtEl>
                                        <p:attrNameLst>
                                          <p:attrName>style.visibility</p:attrName>
                                        </p:attrNameLst>
                                      </p:cBhvr>
                                      <p:to>
                                        <p:strVal val="visible"/>
                                      </p:to>
                                    </p:set>
                                    <p:anim calcmode="lin" valueType="num">
                                      <p:cBhvr>
                                        <p:cTn id="102" dur="500" fill="hold"/>
                                        <p:tgtEl>
                                          <p:spTgt spid="72739"/>
                                        </p:tgtEl>
                                        <p:attrNameLst>
                                          <p:attrName>ppt_w</p:attrName>
                                        </p:attrNameLst>
                                      </p:cBhvr>
                                      <p:tavLst>
                                        <p:tav tm="0">
                                          <p:val>
                                            <p:fltVal val="0"/>
                                          </p:val>
                                        </p:tav>
                                        <p:tav tm="100000">
                                          <p:val>
                                            <p:strVal val="#ppt_w"/>
                                          </p:val>
                                        </p:tav>
                                      </p:tavLst>
                                    </p:anim>
                                    <p:anim calcmode="lin" valueType="num">
                                      <p:cBhvr>
                                        <p:cTn id="103" dur="500" fill="hold"/>
                                        <p:tgtEl>
                                          <p:spTgt spid="72739"/>
                                        </p:tgtEl>
                                        <p:attrNameLst>
                                          <p:attrName>ppt_h</p:attrName>
                                        </p:attrNameLst>
                                      </p:cBhvr>
                                      <p:tavLst>
                                        <p:tav tm="0">
                                          <p:val>
                                            <p:fltVal val="0"/>
                                          </p:val>
                                        </p:tav>
                                        <p:tav tm="100000">
                                          <p:val>
                                            <p:strVal val="#ppt_h"/>
                                          </p:val>
                                        </p:tav>
                                      </p:tavLst>
                                    </p:anim>
                                    <p:animEffect transition="in" filter="fade">
                                      <p:cBhvr>
                                        <p:cTn id="104" dur="500"/>
                                        <p:tgtEl>
                                          <p:spTgt spid="72739"/>
                                        </p:tgtEl>
                                      </p:cBhvr>
                                    </p:animEffect>
                                  </p:childTnLst>
                                </p:cTn>
                              </p:par>
                              <p:par>
                                <p:cTn id="105" presetID="53" presetClass="entr" presetSubtype="16" fill="hold" grpId="1" nodeType="withEffect">
                                  <p:stCondLst>
                                    <p:cond delay="0"/>
                                  </p:stCondLst>
                                  <p:childTnLst>
                                    <p:set>
                                      <p:cBhvr>
                                        <p:cTn id="106" dur="1" fill="hold">
                                          <p:stCondLst>
                                            <p:cond delay="0"/>
                                          </p:stCondLst>
                                        </p:cTn>
                                        <p:tgtEl>
                                          <p:spTgt spid="72738"/>
                                        </p:tgtEl>
                                        <p:attrNameLst>
                                          <p:attrName>style.visibility</p:attrName>
                                        </p:attrNameLst>
                                      </p:cBhvr>
                                      <p:to>
                                        <p:strVal val="visible"/>
                                      </p:to>
                                    </p:set>
                                    <p:anim calcmode="lin" valueType="num">
                                      <p:cBhvr>
                                        <p:cTn id="107" dur="500" fill="hold"/>
                                        <p:tgtEl>
                                          <p:spTgt spid="72738"/>
                                        </p:tgtEl>
                                        <p:attrNameLst>
                                          <p:attrName>ppt_w</p:attrName>
                                        </p:attrNameLst>
                                      </p:cBhvr>
                                      <p:tavLst>
                                        <p:tav tm="0">
                                          <p:val>
                                            <p:fltVal val="0"/>
                                          </p:val>
                                        </p:tav>
                                        <p:tav tm="100000">
                                          <p:val>
                                            <p:strVal val="#ppt_w"/>
                                          </p:val>
                                        </p:tav>
                                      </p:tavLst>
                                    </p:anim>
                                    <p:anim calcmode="lin" valueType="num">
                                      <p:cBhvr>
                                        <p:cTn id="108" dur="500" fill="hold"/>
                                        <p:tgtEl>
                                          <p:spTgt spid="72738"/>
                                        </p:tgtEl>
                                        <p:attrNameLst>
                                          <p:attrName>ppt_h</p:attrName>
                                        </p:attrNameLst>
                                      </p:cBhvr>
                                      <p:tavLst>
                                        <p:tav tm="0">
                                          <p:val>
                                            <p:fltVal val="0"/>
                                          </p:val>
                                        </p:tav>
                                        <p:tav tm="100000">
                                          <p:val>
                                            <p:strVal val="#ppt_h"/>
                                          </p:val>
                                        </p:tav>
                                      </p:tavLst>
                                    </p:anim>
                                    <p:animEffect transition="in" filter="fade">
                                      <p:cBhvr>
                                        <p:cTn id="109" dur="500"/>
                                        <p:tgtEl>
                                          <p:spTgt spid="7273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72767"/>
                                        </p:tgtEl>
                                        <p:attrNameLst>
                                          <p:attrName>style.visibility</p:attrName>
                                        </p:attrNameLst>
                                      </p:cBhvr>
                                      <p:to>
                                        <p:strVal val="visible"/>
                                      </p:to>
                                    </p:set>
                                    <p:animEffect transition="in" filter="fade">
                                      <p:cBhvr>
                                        <p:cTn id="114" dur="500"/>
                                        <p:tgtEl>
                                          <p:spTgt spid="72767"/>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0"/>
                                        </p:tgtEl>
                                        <p:attrNameLst>
                                          <p:attrName>style.visibility</p:attrName>
                                        </p:attrNameLst>
                                      </p:cBhvr>
                                      <p:to>
                                        <p:strVal val="visible"/>
                                      </p:to>
                                    </p:set>
                                    <p:anim calcmode="lin" valueType="num">
                                      <p:cBhvr>
                                        <p:cTn id="117" dur="500" fill="hold"/>
                                        <p:tgtEl>
                                          <p:spTgt spid="10"/>
                                        </p:tgtEl>
                                        <p:attrNameLst>
                                          <p:attrName>ppt_w</p:attrName>
                                        </p:attrNameLst>
                                      </p:cBhvr>
                                      <p:tavLst>
                                        <p:tav tm="0">
                                          <p:val>
                                            <p:fltVal val="0"/>
                                          </p:val>
                                        </p:tav>
                                        <p:tav tm="100000">
                                          <p:val>
                                            <p:strVal val="#ppt_w"/>
                                          </p:val>
                                        </p:tav>
                                      </p:tavLst>
                                    </p:anim>
                                    <p:anim calcmode="lin" valueType="num">
                                      <p:cBhvr>
                                        <p:cTn id="118" dur="500" fill="hold"/>
                                        <p:tgtEl>
                                          <p:spTgt spid="10"/>
                                        </p:tgtEl>
                                        <p:attrNameLst>
                                          <p:attrName>ppt_h</p:attrName>
                                        </p:attrNameLst>
                                      </p:cBhvr>
                                      <p:tavLst>
                                        <p:tav tm="0">
                                          <p:val>
                                            <p:fltVal val="0"/>
                                          </p:val>
                                        </p:tav>
                                        <p:tav tm="100000">
                                          <p:val>
                                            <p:strVal val="#ppt_h"/>
                                          </p:val>
                                        </p:tav>
                                      </p:tavLst>
                                    </p:anim>
                                    <p:animEffect transition="in" filter="fade">
                                      <p:cBhvr>
                                        <p:cTn id="119" dur="500"/>
                                        <p:tgtEl>
                                          <p:spTgt spid="1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72758"/>
                                        </p:tgtEl>
                                        <p:attrNameLst>
                                          <p:attrName>style.visibility</p:attrName>
                                        </p:attrNameLst>
                                      </p:cBhvr>
                                      <p:to>
                                        <p:strVal val="visible"/>
                                      </p:to>
                                    </p:set>
                                    <p:animEffect transition="in" filter="fade">
                                      <p:cBhvr>
                                        <p:cTn id="124" dur="500"/>
                                        <p:tgtEl>
                                          <p:spTgt spid="7275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72759"/>
                                        </p:tgtEl>
                                        <p:attrNameLst>
                                          <p:attrName>style.visibility</p:attrName>
                                        </p:attrNameLst>
                                      </p:cBhvr>
                                      <p:to>
                                        <p:strVal val="visible"/>
                                      </p:to>
                                    </p:set>
                                    <p:animEffect transition="in" filter="fade">
                                      <p:cBhvr>
                                        <p:cTn id="129" dur="500"/>
                                        <p:tgtEl>
                                          <p:spTgt spid="7275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fade">
                                      <p:cBhvr>
                                        <p:cTn id="137" dur="1000"/>
                                        <p:tgtEl>
                                          <p:spTgt spid="101"/>
                                        </p:tgtEl>
                                      </p:cBhvr>
                                    </p:animEffect>
                                    <p:anim calcmode="lin" valueType="num">
                                      <p:cBhvr>
                                        <p:cTn id="138" dur="1000" fill="hold"/>
                                        <p:tgtEl>
                                          <p:spTgt spid="101"/>
                                        </p:tgtEl>
                                        <p:attrNameLst>
                                          <p:attrName>ppt_x</p:attrName>
                                        </p:attrNameLst>
                                      </p:cBhvr>
                                      <p:tavLst>
                                        <p:tav tm="0">
                                          <p:val>
                                            <p:strVal val="#ppt_x"/>
                                          </p:val>
                                        </p:tav>
                                        <p:tav tm="100000">
                                          <p:val>
                                            <p:strVal val="#ppt_x"/>
                                          </p:val>
                                        </p:tav>
                                      </p:tavLst>
                                    </p:anim>
                                    <p:anim calcmode="lin" valueType="num">
                                      <p:cBhvr>
                                        <p:cTn id="139"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102"/>
                                        </p:tgtEl>
                                        <p:attrNameLst>
                                          <p:attrName>style.visibility</p:attrName>
                                        </p:attrNameLst>
                                      </p:cBhvr>
                                      <p:to>
                                        <p:strVal val="visible"/>
                                      </p:to>
                                    </p:set>
                                    <p:animEffect transition="in" filter="fade">
                                      <p:cBhvr>
                                        <p:cTn id="144" dur="2000"/>
                                        <p:tgtEl>
                                          <p:spTgt spid="102"/>
                                        </p:tgtEl>
                                      </p:cBhvr>
                                    </p:animEffect>
                                    <p:anim calcmode="lin" valueType="num">
                                      <p:cBhvr>
                                        <p:cTn id="145" dur="2000" fill="hold"/>
                                        <p:tgtEl>
                                          <p:spTgt spid="102"/>
                                        </p:tgtEl>
                                        <p:attrNameLst>
                                          <p:attrName>ppt_x</p:attrName>
                                        </p:attrNameLst>
                                      </p:cBhvr>
                                      <p:tavLst>
                                        <p:tav tm="0">
                                          <p:val>
                                            <p:strVal val="#ppt_x"/>
                                          </p:val>
                                        </p:tav>
                                        <p:tav tm="100000">
                                          <p:val>
                                            <p:strVal val="#ppt_x"/>
                                          </p:val>
                                        </p:tav>
                                      </p:tavLst>
                                    </p:anim>
                                    <p:anim calcmode="lin" valueType="num">
                                      <p:cBhvr>
                                        <p:cTn id="146" dur="2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120"/>
                                        </p:tgtEl>
                                        <p:attrNameLst>
                                          <p:attrName>style.visibility</p:attrName>
                                        </p:attrNameLst>
                                      </p:cBhvr>
                                      <p:to>
                                        <p:strVal val="visible"/>
                                      </p:to>
                                    </p:set>
                                    <p:animEffect transition="in" filter="fade">
                                      <p:cBhvr>
                                        <p:cTn id="151" dur="1000"/>
                                        <p:tgtEl>
                                          <p:spTgt spid="120"/>
                                        </p:tgtEl>
                                      </p:cBhvr>
                                    </p:animEffect>
                                    <p:anim calcmode="lin" valueType="num">
                                      <p:cBhvr>
                                        <p:cTn id="152" dur="1000" fill="hold"/>
                                        <p:tgtEl>
                                          <p:spTgt spid="120"/>
                                        </p:tgtEl>
                                        <p:attrNameLst>
                                          <p:attrName>ppt_x</p:attrName>
                                        </p:attrNameLst>
                                      </p:cBhvr>
                                      <p:tavLst>
                                        <p:tav tm="0">
                                          <p:val>
                                            <p:strVal val="#ppt_x"/>
                                          </p:val>
                                        </p:tav>
                                        <p:tav tm="100000">
                                          <p:val>
                                            <p:strVal val="#ppt_x"/>
                                          </p:val>
                                        </p:tav>
                                      </p:tavLst>
                                    </p:anim>
                                    <p:anim calcmode="lin" valueType="num">
                                      <p:cBhvr>
                                        <p:cTn id="153"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72707" grpId="1" animBg="1"/>
      <p:bldP spid="72738" grpId="1" animBg="1"/>
      <p:bldP spid="72706" grpId="1" animBg="1"/>
      <p:bldP spid="72739" grpId="1" animBg="1"/>
      <p:bldP spid="72708" grpId="0" animBg="1"/>
      <p:bldP spid="72740" grpId="0" animBg="1"/>
      <p:bldP spid="72773" grpId="0" animBg="1"/>
      <p:bldP spid="12" grpId="0" animBg="1"/>
      <p:bldP spid="72781" grpId="0" animBg="1"/>
      <p:bldP spid="2" grpId="0"/>
      <p:bldP spid="2" grpId="1"/>
      <p:bldP spid="10" grpId="0" animBg="1"/>
      <p:bldP spid="121" grpId="0" animBg="1"/>
      <p:bldP spid="102" grpId="0" animBg="1"/>
      <p:bldP spid="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1866378" y="1698406"/>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2125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2123238" y="1750458"/>
            <a:ext cx="1074332" cy="246221"/>
          </a:xfrm>
          <a:prstGeom prst="rect">
            <a:avLst/>
          </a:prstGeom>
          <a:noFill/>
        </p:spPr>
        <p:txBody>
          <a:bodyPr wrap="square" lIns="0" tIns="0" rIns="0" bIns="0" rtlCol="0">
            <a:spAutoFit/>
          </a:bodyPr>
          <a:lstStyle/>
          <a:p>
            <a:pPr>
              <a:spcAft>
                <a:spcPts val="200"/>
              </a:spcAft>
            </a:pPr>
            <a:r>
              <a:rPr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7598926" y="1738615"/>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高校生</a:t>
              </a:r>
              <a:r>
                <a:rPr lang="ja-JP" altLang="en-US" sz="1600" dirty="0"/>
                <a:t>（全日制）</a:t>
              </a:r>
              <a:endParaRPr lang="ja-JP" altLang="en-US" sz="2000" dirty="0"/>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1,</a:t>
              </a:r>
              <a:r>
                <a:rPr lang="en-US" altLang="ja-JP" sz="2600" spc="-30" dirty="0">
                  <a:latin typeface="メイリオ" panose="020B0604030504040204" pitchFamily="50" charset="-128"/>
                  <a:ea typeface="メイリオ" panose="020B0604030504040204" pitchFamily="50" charset="-128"/>
                </a:rPr>
                <a:t>064</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4948783"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1,</a:t>
              </a:r>
              <a:r>
                <a:rPr lang="en-US" altLang="ja-JP" sz="2600" spc="-30" dirty="0">
                  <a:latin typeface="メイリオ" panose="020B0604030504040204" pitchFamily="50" charset="-128"/>
                  <a:ea typeface="メイリオ" panose="020B0604030504040204" pitchFamily="50" charset="-128"/>
                </a:rPr>
                <a:t>083</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2298640"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9</a:t>
              </a:r>
              <a:r>
                <a:rPr lang="en-US" altLang="ja-JP" sz="2600" spc="-30" dirty="0">
                  <a:latin typeface="メイリオ" panose="020B0604030504040204" pitchFamily="50" charset="-128"/>
                  <a:ea typeface="メイリオ" panose="020B0604030504040204" pitchFamily="50" charset="-128"/>
                </a:rPr>
                <a:t>68</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sp>
        <p:nvSpPr>
          <p:cNvPr id="10" name="正方形/長方形 9">
            <a:extLst>
              <a:ext uri="{FF2B5EF4-FFF2-40B4-BE49-F238E27FC236}">
                <a16:creationId xmlns:a16="http://schemas.microsoft.com/office/drawing/2014/main" id="{5F2C0224-C078-04AC-0AA9-E2A098B3953B}"/>
              </a:ext>
            </a:extLst>
          </p:cNvPr>
          <p:cNvSpPr/>
          <p:nvPr/>
        </p:nvSpPr>
        <p:spPr bwMode="auto">
          <a:xfrm>
            <a:off x="1846214"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2501552" y="1049220"/>
            <a:ext cx="7207422" cy="400110"/>
          </a:xfrm>
          <a:prstGeom prst="rect">
            <a:avLst/>
          </a:prstGeom>
          <a:noFill/>
        </p:spPr>
        <p:txBody>
          <a:bodyPr wrap="none" rtlCol="0">
            <a:spAutoFit/>
          </a:bodyPr>
          <a:lstStyle/>
          <a:p>
            <a:r>
              <a:rPr lang="ja-JP" altLang="en-US" sz="2000" dirty="0">
                <a:latin typeface="HGPｺﾞｼｯｸE" panose="020B0900000000000000" pitchFamily="50" charset="-128"/>
                <a:ea typeface="HGPｺﾞｼｯｸE" panose="020B0900000000000000" pitchFamily="50" charset="-128"/>
              </a:rPr>
              <a:t>公立学校の児童・生徒１人当たりの公費負担教育費（令和</a:t>
            </a:r>
            <a:r>
              <a:rPr lang="en-US" altLang="ja-JP" sz="2000" dirty="0">
                <a:latin typeface="HGPｺﾞｼｯｸE" panose="020B0900000000000000" pitchFamily="50" charset="-128"/>
                <a:ea typeface="HGPｺﾞｼｯｸE" panose="020B0900000000000000" pitchFamily="50" charset="-128"/>
              </a:rPr>
              <a:t>5</a:t>
            </a:r>
            <a:r>
              <a:rPr lang="ja-JP" altLang="en-US" sz="2000" dirty="0">
                <a:latin typeface="HGPｺﾞｼｯｸE" panose="020B0900000000000000" pitchFamily="50" charset="-128"/>
                <a:ea typeface="HGPｺﾞｼｯｸE" panose="020B0900000000000000" pitchFamily="50" charset="-128"/>
              </a:rPr>
              <a:t>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3389449" y="176082"/>
            <a:ext cx="5196066" cy="55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1" name="角丸四角形吹き出し 7">
            <a:extLst>
              <a:ext uri="{FF2B5EF4-FFF2-40B4-BE49-F238E27FC236}">
                <a16:creationId xmlns:a16="http://schemas.microsoft.com/office/drawing/2014/main" id="{66B4B3E3-8AA5-43B4-A84C-0143E70D5A12}"/>
              </a:ext>
            </a:extLst>
          </p:cNvPr>
          <p:cNvSpPr/>
          <p:nvPr/>
        </p:nvSpPr>
        <p:spPr>
          <a:xfrm>
            <a:off x="692738" y="715597"/>
            <a:ext cx="7522576" cy="1548070"/>
          </a:xfrm>
          <a:prstGeom prst="wedgeRoundRectCallout">
            <a:avLst>
              <a:gd name="adj1" fmla="val -33515"/>
              <a:gd name="adj2" fmla="val 9500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１人につき　</a:t>
            </a:r>
            <a:r>
              <a:rPr kumimoji="1" lang="en-US" altLang="ja-JP" sz="3600" b="1" dirty="0">
                <a:solidFill>
                  <a:schemeClr val="tx1"/>
                </a:solidFill>
              </a:rPr>
              <a:t>12</a:t>
            </a:r>
            <a:r>
              <a:rPr kumimoji="1" lang="ja-JP" altLang="en-US" sz="3600" b="1" dirty="0">
                <a:solidFill>
                  <a:schemeClr val="tx1"/>
                </a:solidFill>
              </a:rPr>
              <a:t>年間で</a:t>
            </a:r>
            <a:r>
              <a:rPr kumimoji="1" lang="en-US" altLang="ja-JP" sz="3600" b="1" dirty="0">
                <a:solidFill>
                  <a:schemeClr val="tx1"/>
                </a:solidFill>
              </a:rPr>
              <a:t>1224</a:t>
            </a:r>
            <a:r>
              <a:rPr kumimoji="1" lang="ja-JP" altLang="en-US" sz="3600" b="1" dirty="0">
                <a:solidFill>
                  <a:schemeClr val="tx1"/>
                </a:solidFill>
              </a:rPr>
              <a:t>万</a:t>
            </a:r>
            <a:r>
              <a:rPr kumimoji="1" lang="en-US" altLang="ja-JP" sz="3600" b="1" dirty="0">
                <a:solidFill>
                  <a:schemeClr val="tx1"/>
                </a:solidFill>
              </a:rPr>
              <a:t>9</a:t>
            </a:r>
            <a:r>
              <a:rPr kumimoji="1" lang="ja-JP" altLang="en-US" sz="3600" b="1" dirty="0">
                <a:solidFill>
                  <a:schemeClr val="tx1"/>
                </a:solidFill>
              </a:rPr>
              <a:t>千円！</a:t>
            </a:r>
          </a:p>
        </p:txBody>
      </p:sp>
      <p:pic>
        <p:nvPicPr>
          <p:cNvPr id="2" name="図 1">
            <a:extLst>
              <a:ext uri="{FF2B5EF4-FFF2-40B4-BE49-F238E27FC236}">
                <a16:creationId xmlns:a16="http://schemas.microsoft.com/office/drawing/2014/main" id="{707AC845-2FF5-4245-8EE2-146EBF471B31}"/>
              </a:ext>
            </a:extLst>
          </p:cNvPr>
          <p:cNvPicPr>
            <a:picLocks noChangeAspect="1"/>
          </p:cNvPicPr>
          <p:nvPr/>
        </p:nvPicPr>
        <p:blipFill>
          <a:blip r:embed="rId7"/>
          <a:stretch>
            <a:fillRect/>
          </a:stretch>
        </p:blipFill>
        <p:spPr>
          <a:xfrm flipH="1">
            <a:off x="204235" y="2965911"/>
            <a:ext cx="2159079" cy="2588370"/>
          </a:xfrm>
          <a:prstGeom prst="rect">
            <a:avLst/>
          </a:prstGeom>
        </p:spPr>
      </p:pic>
    </p:spTree>
    <p:custDataLst>
      <p:tags r:id="rId1"/>
    </p:custDataLst>
    <p:extLst>
      <p:ext uri="{BB962C8B-B14F-4D97-AF65-F5344CB8AC3E}">
        <p14:creationId xmlns:p14="http://schemas.microsoft.com/office/powerpoint/2010/main" val="22810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anim calcmode="lin" valueType="num">
                                      <p:cBhvr>
                                        <p:cTn id="8" dur="1200" fill="hold"/>
                                        <p:tgtEl>
                                          <p:spTgt spid="4"/>
                                        </p:tgtEl>
                                        <p:attrNameLst>
                                          <p:attrName>ppt_x</p:attrName>
                                        </p:attrNameLst>
                                      </p:cBhvr>
                                      <p:tavLst>
                                        <p:tav tm="0">
                                          <p:val>
                                            <p:strVal val="#ppt_x"/>
                                          </p:val>
                                        </p:tav>
                                        <p:tav tm="100000">
                                          <p:val>
                                            <p:strVal val="#ppt_x"/>
                                          </p:val>
                                        </p:tav>
                                      </p:tavLst>
                                    </p:anim>
                                    <p:anim calcmode="lin" valueType="num">
                                      <p:cBhvr>
                                        <p:cTn id="9" dur="1200" fill="hold"/>
                                        <p:tgtEl>
                                          <p:spTgt spid="4"/>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500"/>
                            </p:stCondLst>
                            <p:childTnLst>
                              <p:par>
                                <p:cTn id="48" presetID="32" presetClass="emph" presetSubtype="0" fill="hold" nodeType="afterEffect">
                                  <p:stCondLst>
                                    <p:cond delay="0"/>
                                  </p:stCondLst>
                                  <p:childTnLst>
                                    <p:animRot by="120000">
                                      <p:cBhvr>
                                        <p:cTn id="49" dur="100" fill="hold">
                                          <p:stCondLst>
                                            <p:cond delay="0"/>
                                          </p:stCondLst>
                                        </p:cTn>
                                        <p:tgtEl>
                                          <p:spTgt spid="2"/>
                                        </p:tgtEl>
                                        <p:attrNameLst>
                                          <p:attrName>r</p:attrName>
                                        </p:attrNameLst>
                                      </p:cBhvr>
                                    </p:animRot>
                                    <p:animRot by="-240000">
                                      <p:cBhvr>
                                        <p:cTn id="50" dur="200" fill="hold">
                                          <p:stCondLst>
                                            <p:cond delay="200"/>
                                          </p:stCondLst>
                                        </p:cTn>
                                        <p:tgtEl>
                                          <p:spTgt spid="2"/>
                                        </p:tgtEl>
                                        <p:attrNameLst>
                                          <p:attrName>r</p:attrName>
                                        </p:attrNameLst>
                                      </p:cBhvr>
                                    </p:animRot>
                                    <p:animRot by="240000">
                                      <p:cBhvr>
                                        <p:cTn id="51" dur="200" fill="hold">
                                          <p:stCondLst>
                                            <p:cond delay="400"/>
                                          </p:stCondLst>
                                        </p:cTn>
                                        <p:tgtEl>
                                          <p:spTgt spid="2"/>
                                        </p:tgtEl>
                                        <p:attrNameLst>
                                          <p:attrName>r</p:attrName>
                                        </p:attrNameLst>
                                      </p:cBhvr>
                                    </p:animRot>
                                    <p:animRot by="-240000">
                                      <p:cBhvr>
                                        <p:cTn id="52" dur="200" fill="hold">
                                          <p:stCondLst>
                                            <p:cond delay="600"/>
                                          </p:stCondLst>
                                        </p:cTn>
                                        <p:tgtEl>
                                          <p:spTgt spid="2"/>
                                        </p:tgtEl>
                                        <p:attrNameLst>
                                          <p:attrName>r</p:attrName>
                                        </p:attrNameLst>
                                      </p:cBhvr>
                                    </p:animRot>
                                    <p:animRot by="120000">
                                      <p:cBhvr>
                                        <p:cTn id="5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4"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32" descr="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2" y="1538288"/>
            <a:ext cx="43656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0" name="グループ化 19"/>
          <p:cNvGrpSpPr>
            <a:grpSpLocks/>
          </p:cNvGrpSpPr>
          <p:nvPr/>
        </p:nvGrpSpPr>
        <p:grpSpPr bwMode="auto">
          <a:xfrm>
            <a:off x="5070196" y="4890609"/>
            <a:ext cx="1984375" cy="1693863"/>
            <a:chOff x="3769717" y="4950683"/>
            <a:chExt cx="1985340" cy="1695005"/>
          </a:xfrm>
        </p:grpSpPr>
        <p:pic>
          <p:nvPicPr>
            <p:cNvPr id="40978" name="Picture 48" descr="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660" y="5225158"/>
              <a:ext cx="1461397" cy="142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Rectangle 55"/>
            <p:cNvSpPr>
              <a:spLocks noChangeArrowheads="1"/>
            </p:cNvSpPr>
            <p:nvPr/>
          </p:nvSpPr>
          <p:spPr bwMode="auto">
            <a:xfrm>
              <a:off x="3769717" y="495068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公園や図書館</a:t>
              </a:r>
            </a:p>
          </p:txBody>
        </p:sp>
      </p:grpSp>
      <p:sp>
        <p:nvSpPr>
          <p:cNvPr id="40972" name="Text Box 22"/>
          <p:cNvSpPr txBox="1">
            <a:spLocks noChangeArrowheads="1"/>
          </p:cNvSpPr>
          <p:nvPr/>
        </p:nvSpPr>
        <p:spPr bwMode="auto">
          <a:xfrm>
            <a:off x="4965700" y="2811463"/>
            <a:ext cx="246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公共サービス</a:t>
            </a:r>
          </a:p>
        </p:txBody>
      </p:sp>
      <p:sp>
        <p:nvSpPr>
          <p:cNvPr id="40973" name="Text Box 23"/>
          <p:cNvSpPr txBox="1">
            <a:spLocks noChangeArrowheads="1"/>
          </p:cNvSpPr>
          <p:nvPr/>
        </p:nvSpPr>
        <p:spPr bwMode="auto">
          <a:xfrm>
            <a:off x="5294315" y="3702050"/>
            <a:ext cx="182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公共施設</a:t>
            </a:r>
          </a:p>
        </p:txBody>
      </p:sp>
      <p:sp>
        <p:nvSpPr>
          <p:cNvPr id="31" name="タイトル 1"/>
          <p:cNvSpPr txBox="1">
            <a:spLocks/>
          </p:cNvSpPr>
          <p:nvPr/>
        </p:nvSpPr>
        <p:spPr>
          <a:xfrm>
            <a:off x="1209160" y="404167"/>
            <a:ext cx="97213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暮らしの中の税</a:t>
            </a:r>
          </a:p>
        </p:txBody>
      </p:sp>
      <p:grpSp>
        <p:nvGrpSpPr>
          <p:cNvPr id="5" name="グループ化 4">
            <a:extLst>
              <a:ext uri="{FF2B5EF4-FFF2-40B4-BE49-F238E27FC236}">
                <a16:creationId xmlns:a16="http://schemas.microsoft.com/office/drawing/2014/main" id="{8721BE49-4A66-42FB-B4A9-E80780089C16}"/>
              </a:ext>
            </a:extLst>
          </p:cNvPr>
          <p:cNvGrpSpPr/>
          <p:nvPr/>
        </p:nvGrpSpPr>
        <p:grpSpPr>
          <a:xfrm>
            <a:off x="1209160" y="982964"/>
            <a:ext cx="3750919" cy="1493829"/>
            <a:chOff x="1209160" y="982964"/>
            <a:chExt cx="3750919" cy="1493829"/>
          </a:xfrm>
        </p:grpSpPr>
        <p:sp>
          <p:nvSpPr>
            <p:cNvPr id="40984" name="Rectangle 42"/>
            <p:cNvSpPr>
              <a:spLocks noChangeArrowheads="1"/>
            </p:cNvSpPr>
            <p:nvPr/>
          </p:nvSpPr>
          <p:spPr bwMode="auto">
            <a:xfrm>
              <a:off x="1209160" y="1307242"/>
              <a:ext cx="33291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警察費・消防費</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（令和６年度）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約５兆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8,081</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4</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6,914</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5" name="Picture 50">
              <a:extLst>
                <a:ext uri="{FF2B5EF4-FFF2-40B4-BE49-F238E27FC236}">
                  <a16:creationId xmlns:a16="http://schemas.microsoft.com/office/drawing/2014/main" id="{6B7D4C35-C186-4B38-9C3E-F9564C4583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3212025" y="982964"/>
              <a:ext cx="1748054" cy="125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グループ化 2">
            <a:extLst>
              <a:ext uri="{FF2B5EF4-FFF2-40B4-BE49-F238E27FC236}">
                <a16:creationId xmlns:a16="http://schemas.microsoft.com/office/drawing/2014/main" id="{C81F8DEA-104C-4F1C-8694-950F3B6C3C4D}"/>
              </a:ext>
            </a:extLst>
          </p:cNvPr>
          <p:cNvGrpSpPr/>
          <p:nvPr/>
        </p:nvGrpSpPr>
        <p:grpSpPr>
          <a:xfrm>
            <a:off x="6300950" y="926853"/>
            <a:ext cx="5003093" cy="1322524"/>
            <a:chOff x="6300950" y="926853"/>
            <a:chExt cx="5003093" cy="1322524"/>
          </a:xfrm>
        </p:grpSpPr>
        <p:sp>
          <p:nvSpPr>
            <p:cNvPr id="40976" name="Rectangle 40"/>
            <p:cNvSpPr>
              <a:spLocks noChangeArrowheads="1"/>
            </p:cNvSpPr>
            <p:nvPr/>
          </p:nvSpPr>
          <p:spPr bwMode="auto">
            <a:xfrm>
              <a:off x="6300950" y="1110604"/>
              <a:ext cx="348806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国民医療費の公費負担額</a:t>
              </a:r>
            </a:p>
            <a:p>
              <a:pPr eaLnBrk="1" hangingPunct="1">
                <a:lnSpc>
                  <a:spcPct val="100000"/>
                </a:lnSpc>
                <a:spcBef>
                  <a:spcPct val="0"/>
                </a:spcBef>
                <a:buFontTx/>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（令和５年度）</a:t>
              </a:r>
            </a:p>
            <a:p>
              <a:pPr eaLnBrk="1" hangingPunct="1">
                <a:lnSpc>
                  <a:spcPct val="100000"/>
                </a:lnSpc>
                <a:spcBef>
                  <a:spcPct val="0"/>
                </a:spcBef>
                <a:buFontTx/>
                <a:buNone/>
              </a:pP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600" dirty="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solidFill>
                  <a:latin typeface="HG丸ｺﾞｼｯｸM-PRO" panose="020F0600000000000000" pitchFamily="50" charset="-128"/>
                  <a:ea typeface="HG丸ｺﾞｼｯｸM-PRO" panose="020F0600000000000000" pitchFamily="50" charset="-128"/>
                </a:rPr>
                <a:t>８兆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331</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14</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5,017</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6" name="Picture 36">
              <a:extLst>
                <a:ext uri="{FF2B5EF4-FFF2-40B4-BE49-F238E27FC236}">
                  <a16:creationId xmlns:a16="http://schemas.microsoft.com/office/drawing/2014/main" id="{85DE1572-D520-4772-9599-12E0FB6A3A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9499835" y="926853"/>
              <a:ext cx="1804208" cy="128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3">
            <a:extLst>
              <a:ext uri="{FF2B5EF4-FFF2-40B4-BE49-F238E27FC236}">
                <a16:creationId xmlns:a16="http://schemas.microsoft.com/office/drawing/2014/main" id="{BAB8CAB8-DA33-4D77-BF0C-6716D70705D7}"/>
              </a:ext>
            </a:extLst>
          </p:cNvPr>
          <p:cNvGrpSpPr/>
          <p:nvPr/>
        </p:nvGrpSpPr>
        <p:grpSpPr>
          <a:xfrm>
            <a:off x="688651" y="2985224"/>
            <a:ext cx="4270407" cy="1624378"/>
            <a:chOff x="767260" y="2866015"/>
            <a:chExt cx="4270407" cy="1624378"/>
          </a:xfrm>
        </p:grpSpPr>
        <p:sp>
          <p:nvSpPr>
            <p:cNvPr id="40989" name="Rectangle 38"/>
            <p:cNvSpPr>
              <a:spLocks noChangeArrowheads="1"/>
            </p:cNvSpPr>
            <p:nvPr/>
          </p:nvSpPr>
          <p:spPr bwMode="auto">
            <a:xfrm>
              <a:off x="767260" y="3320843"/>
              <a:ext cx="3627440" cy="11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ゴミ処理費用</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（令和６年度）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約２兆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9,284</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2</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3,655</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8" name="Picture 35">
              <a:extLst>
                <a:ext uri="{FF2B5EF4-FFF2-40B4-BE49-F238E27FC236}">
                  <a16:creationId xmlns:a16="http://schemas.microsoft.com/office/drawing/2014/main" id="{FDBDA48C-965D-4CA8-82E9-B94A0CE200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2885220" y="2866015"/>
              <a:ext cx="2152447" cy="121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9E9C6031-3468-4FF0-8210-07182B32BF35}"/>
              </a:ext>
            </a:extLst>
          </p:cNvPr>
          <p:cNvGrpSpPr/>
          <p:nvPr/>
        </p:nvGrpSpPr>
        <p:grpSpPr>
          <a:xfrm>
            <a:off x="7552183" y="4549346"/>
            <a:ext cx="3433590" cy="2331008"/>
            <a:chOff x="7552183" y="4549346"/>
            <a:chExt cx="3433590" cy="2331008"/>
          </a:xfrm>
        </p:grpSpPr>
        <p:sp>
          <p:nvSpPr>
            <p:cNvPr id="40980" name="Rectangle 55"/>
            <p:cNvSpPr>
              <a:spLocks noChangeArrowheads="1"/>
            </p:cNvSpPr>
            <p:nvPr/>
          </p:nvSpPr>
          <p:spPr bwMode="auto">
            <a:xfrm>
              <a:off x="8160278" y="4549346"/>
              <a:ext cx="10480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学校</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9" name="Picture 34">
              <a:extLst>
                <a:ext uri="{FF2B5EF4-FFF2-40B4-BE49-F238E27FC236}">
                  <a16:creationId xmlns:a16="http://schemas.microsoft.com/office/drawing/2014/main" id="{9486F617-A785-46A2-B91A-669EFB1E3A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7552183" y="4705151"/>
              <a:ext cx="3433590" cy="217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77361670-6B8E-44AB-A347-D81EE74AD3A2}"/>
              </a:ext>
            </a:extLst>
          </p:cNvPr>
          <p:cNvGrpSpPr/>
          <p:nvPr/>
        </p:nvGrpSpPr>
        <p:grpSpPr>
          <a:xfrm>
            <a:off x="991773" y="4973557"/>
            <a:ext cx="3837505" cy="1318564"/>
            <a:chOff x="247223" y="5185429"/>
            <a:chExt cx="3837505" cy="1318564"/>
          </a:xfrm>
        </p:grpSpPr>
        <p:pic>
          <p:nvPicPr>
            <p:cNvPr id="37" name="Picture 51">
              <a:extLst>
                <a:ext uri="{FF2B5EF4-FFF2-40B4-BE49-F238E27FC236}">
                  <a16:creationId xmlns:a16="http://schemas.microsoft.com/office/drawing/2014/main" id="{0CB3710B-427C-4A57-A237-3978E635128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2214041" y="5185429"/>
              <a:ext cx="1870687" cy="131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8">
              <a:extLst>
                <a:ext uri="{FF2B5EF4-FFF2-40B4-BE49-F238E27FC236}">
                  <a16:creationId xmlns:a16="http://schemas.microsoft.com/office/drawing/2014/main" id="{3E137A39-DC39-4134-987C-4C7E4BDE6E54}"/>
                </a:ext>
              </a:extLst>
            </p:cNvPr>
            <p:cNvSpPr>
              <a:spLocks noChangeArrowheads="1"/>
            </p:cNvSpPr>
            <p:nvPr/>
          </p:nvSpPr>
          <p:spPr bwMode="auto">
            <a:xfrm>
              <a:off x="247223" y="5334443"/>
              <a:ext cx="36274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道路整備事業費</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（令和８年度）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約１兆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6,783</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p:txBody>
        </p:sp>
      </p:grpSp>
      <p:grpSp>
        <p:nvGrpSpPr>
          <p:cNvPr id="11" name="グループ化 10">
            <a:extLst>
              <a:ext uri="{FF2B5EF4-FFF2-40B4-BE49-F238E27FC236}">
                <a16:creationId xmlns:a16="http://schemas.microsoft.com/office/drawing/2014/main" id="{3C9DB651-9A9E-40D2-AB42-308FAA5C66EE}"/>
              </a:ext>
            </a:extLst>
          </p:cNvPr>
          <p:cNvGrpSpPr/>
          <p:nvPr/>
        </p:nvGrpSpPr>
        <p:grpSpPr>
          <a:xfrm>
            <a:off x="8668781" y="2397062"/>
            <a:ext cx="3584782" cy="2493547"/>
            <a:chOff x="8668781" y="2397062"/>
            <a:chExt cx="3584782" cy="2493547"/>
          </a:xfrm>
        </p:grpSpPr>
        <p:sp>
          <p:nvSpPr>
            <p:cNvPr id="40982" name="Rectangle 44"/>
            <p:cNvSpPr>
              <a:spLocks noChangeArrowheads="1"/>
            </p:cNvSpPr>
            <p:nvPr/>
          </p:nvSpPr>
          <p:spPr bwMode="auto">
            <a:xfrm>
              <a:off x="8668781" y="2681183"/>
              <a:ext cx="3584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ドクターヘリ</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3F976D7B-F061-4EA5-8F7C-208991DED1CC}"/>
                </a:ext>
              </a:extLst>
            </p:cNvPr>
            <p:cNvPicPr>
              <a:picLocks noChangeAspect="1"/>
            </p:cNvPicPr>
            <p:nvPr/>
          </p:nvPicPr>
          <p:blipFill rotWithShape="1">
            <a:blip r:embed="rId10">
              <a:clrChange>
                <a:clrFrom>
                  <a:srgbClr val="000000"/>
                </a:clrFrom>
                <a:clrTo>
                  <a:srgbClr val="000000">
                    <a:alpha val="0"/>
                  </a:srgbClr>
                </a:clrTo>
              </a:clrChange>
            </a:blip>
            <a:srcRect r="3082" b="3166"/>
            <a:stretch/>
          </p:blipFill>
          <p:spPr>
            <a:xfrm>
              <a:off x="9208331" y="2397062"/>
              <a:ext cx="2525956" cy="2493547"/>
            </a:xfrm>
            <a:prstGeom prst="rect">
              <a:avLst/>
            </a:prstGeom>
          </p:spPr>
        </p:pic>
      </p:grpSp>
    </p:spTree>
    <p:extLst>
      <p:ext uri="{BB962C8B-B14F-4D97-AF65-F5344CB8AC3E}">
        <p14:creationId xmlns:p14="http://schemas.microsoft.com/office/powerpoint/2010/main" val="23125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ークル"/>
          <p:cNvSpPr/>
          <p:nvPr/>
        </p:nvSpPr>
        <p:spPr bwMode="auto">
          <a:xfrm>
            <a:off x="7718705" y="1423924"/>
            <a:ext cx="3009835" cy="2712906"/>
          </a:xfrm>
          <a:prstGeom prst="ellipse">
            <a:avLst/>
          </a:prstGeom>
          <a:noFill/>
          <a:ln w="317500" cap="flat" cmpd="sng" algn="ctr">
            <a:solidFill>
              <a:schemeClr val="accent5">
                <a:lumMod val="60000"/>
                <a:lumOff val="40000"/>
              </a:schemeClr>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2516354"/>
                      <a:gd name="connsiteY0" fmla="*/ 1098453 h 2196906"/>
                      <a:gd name="connsiteX1" fmla="*/ 1258177 w 2516354"/>
                      <a:gd name="connsiteY1" fmla="*/ 0 h 2196906"/>
                      <a:gd name="connsiteX2" fmla="*/ 2516354 w 2516354"/>
                      <a:gd name="connsiteY2" fmla="*/ 1098453 h 2196906"/>
                      <a:gd name="connsiteX3" fmla="*/ 1258177 w 2516354"/>
                      <a:gd name="connsiteY3" fmla="*/ 2196906 h 2196906"/>
                      <a:gd name="connsiteX4" fmla="*/ 0 w 2516354"/>
                      <a:gd name="connsiteY4" fmla="*/ 1098453 h 219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354" h="2196906" extrusionOk="0">
                        <a:moveTo>
                          <a:pt x="0" y="1098453"/>
                        </a:moveTo>
                        <a:cubicBezTo>
                          <a:pt x="-52292" y="459539"/>
                          <a:pt x="524211" y="14673"/>
                          <a:pt x="1258177" y="0"/>
                        </a:cubicBezTo>
                        <a:cubicBezTo>
                          <a:pt x="1996825" y="9216"/>
                          <a:pt x="2493079" y="492534"/>
                          <a:pt x="2516354" y="1098453"/>
                        </a:cubicBezTo>
                        <a:cubicBezTo>
                          <a:pt x="2397468" y="1821211"/>
                          <a:pt x="1932820" y="2308717"/>
                          <a:pt x="1258177" y="2196906"/>
                        </a:cubicBezTo>
                        <a:cubicBezTo>
                          <a:pt x="525867" y="2176423"/>
                          <a:pt x="85705" y="1746063"/>
                          <a:pt x="0" y="1098453"/>
                        </a:cubicBezTo>
                        <a:close/>
                      </a:path>
                    </a:pathLst>
                  </a:custGeom>
                  <ask:type>
                    <ask:lineSketchNone/>
                  </ask:type>
                </ask:lineSketchStyleProps>
              </a:ext>
            </a:extLst>
          </a:ln>
          <a:effectLst>
            <a:softEdge rad="101600"/>
          </a:effectLst>
        </p:spPr>
        <p:txBody>
          <a:bodyPr vert="horz" wrap="square" lIns="91440" tIns="45720" rIns="91440" bIns="45720" numCol="1" rtlCol="0" anchor="t" anchorCtr="0" compatLnSpc="1">
            <a:prstTxWarp prst="textNoShape">
              <a:avLst/>
            </a:prstTxWarp>
          </a:bodyPr>
          <a:lstStyle/>
          <a:p>
            <a:pPr eaLnBrk="1" hangingPunct="1">
              <a:defRPr/>
            </a:pPr>
            <a:endParaRPr lang="ja-JP" altLang="en-US">
              <a:solidFill>
                <a:prstClr val="black"/>
              </a:solidFill>
              <a:latin typeface="Times" charset="0"/>
            </a:endParaRPr>
          </a:p>
        </p:txBody>
      </p:sp>
      <p:sp>
        <p:nvSpPr>
          <p:cNvPr id="8" name="→税金"/>
          <p:cNvSpPr/>
          <p:nvPr/>
        </p:nvSpPr>
        <p:spPr>
          <a:xfrm>
            <a:off x="4793699" y="1606970"/>
            <a:ext cx="1734361" cy="1029920"/>
          </a:xfrm>
          <a:prstGeom prst="rightArrow">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5400">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000" b="1" dirty="0">
                <a:solidFill>
                  <a:prstClr val="black"/>
                </a:solidFill>
                <a:latin typeface="HG丸ｺﾞｼｯｸM-PRO" pitchFamily="50" charset="-128"/>
                <a:ea typeface="HG丸ｺﾞｼｯｸM-PRO" pitchFamily="50" charset="-128"/>
              </a:rPr>
              <a:t>税金</a:t>
            </a:r>
          </a:p>
        </p:txBody>
      </p:sp>
      <p:sp>
        <p:nvSpPr>
          <p:cNvPr id="9" name="←公的サービス"/>
          <p:cNvSpPr/>
          <p:nvPr/>
        </p:nvSpPr>
        <p:spPr>
          <a:xfrm>
            <a:off x="4619313" y="2940882"/>
            <a:ext cx="1836737" cy="992188"/>
          </a:xfrm>
          <a:prstGeom prst="leftArrow">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5400">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000" b="1" dirty="0">
                <a:solidFill>
                  <a:prstClr val="black"/>
                </a:solidFill>
                <a:latin typeface="HG丸ｺﾞｼｯｸM-PRO" pitchFamily="50" charset="-128"/>
                <a:ea typeface="HG丸ｺﾞｼｯｸM-PRO" pitchFamily="50" charset="-128"/>
              </a:rPr>
              <a:t>提供</a:t>
            </a:r>
          </a:p>
        </p:txBody>
      </p:sp>
      <p:sp>
        <p:nvSpPr>
          <p:cNvPr id="52" name="説明"/>
          <p:cNvSpPr/>
          <p:nvPr/>
        </p:nvSpPr>
        <p:spPr>
          <a:xfrm>
            <a:off x="856346" y="4571701"/>
            <a:ext cx="10458960" cy="1512168"/>
          </a:xfrm>
          <a:prstGeom prst="roundRect">
            <a:avLst>
              <a:gd name="adj" fmla="val 8805"/>
            </a:avLst>
          </a:prstGeom>
          <a:solidFill>
            <a:schemeClr val="accent5">
              <a:lumMod val="20000"/>
              <a:lumOff val="80000"/>
            </a:schemeClr>
          </a:solidFill>
          <a:ln w="28575">
            <a:solidFill>
              <a:schemeClr val="tx2"/>
            </a:solidFill>
            <a:prstDash val="solid"/>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2800" b="1" spc="100" dirty="0">
                <a:solidFill>
                  <a:prstClr val="black"/>
                </a:solidFill>
                <a:latin typeface="HGP創英角ｺﾞｼｯｸUB" panose="020B0900000000000000" pitchFamily="50" charset="-128"/>
                <a:ea typeface="HGP創英角ｺﾞｼｯｸUB" panose="020B0900000000000000" pitchFamily="50" charset="-128"/>
              </a:rPr>
              <a:t>国や地方公共団体は、民間では供給されにくい公共的なサービスを提供するために膨大な資金が必要です。</a:t>
            </a:r>
            <a:endParaRPr lang="en-US" altLang="ja-JP" sz="2800" b="1" spc="100" dirty="0">
              <a:solidFill>
                <a:prstClr val="black"/>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b="1" spc="100" dirty="0">
                <a:solidFill>
                  <a:prstClr val="black"/>
                </a:solidFill>
                <a:latin typeface="HGP創英角ｺﾞｼｯｸUB" panose="020B0900000000000000" pitchFamily="50" charset="-128"/>
                <a:ea typeface="HGP創英角ｺﾞｼｯｸUB" panose="020B0900000000000000" pitchFamily="50" charset="-128"/>
              </a:rPr>
              <a:t>その資金が</a:t>
            </a:r>
            <a:r>
              <a:rPr lang="ja-JP" altLang="en-US" sz="2800" b="1" spc="100" dirty="0">
                <a:solidFill>
                  <a:srgbClr val="FF0000"/>
                </a:solidFill>
                <a:latin typeface="HGP創英角ｺﾞｼｯｸUB" panose="020B0900000000000000" pitchFamily="50" charset="-128"/>
                <a:ea typeface="HGP創英角ｺﾞｼｯｸUB" panose="020B0900000000000000" pitchFamily="50" charset="-128"/>
              </a:rPr>
              <a:t>「税金」</a:t>
            </a:r>
            <a:r>
              <a:rPr lang="ja-JP" altLang="en-US" sz="2800" b="1" spc="100" dirty="0">
                <a:solidFill>
                  <a:prstClr val="black"/>
                </a:solidFill>
                <a:latin typeface="HGP創英角ｺﾞｼｯｸUB" panose="020B0900000000000000" pitchFamily="50" charset="-128"/>
                <a:ea typeface="HGP創英角ｺﾞｼｯｸUB" panose="020B0900000000000000" pitchFamily="50" charset="-128"/>
              </a:rPr>
              <a:t>です。</a:t>
            </a:r>
          </a:p>
        </p:txBody>
      </p:sp>
      <p:grpSp>
        <p:nvGrpSpPr>
          <p:cNvPr id="7" name="教育"/>
          <p:cNvGrpSpPr/>
          <p:nvPr/>
        </p:nvGrpSpPr>
        <p:grpSpPr>
          <a:xfrm>
            <a:off x="6499055" y="1872000"/>
            <a:ext cx="1815475" cy="1088396"/>
            <a:chOff x="8909655" y="3459173"/>
            <a:chExt cx="1815475" cy="1088396"/>
          </a:xfrm>
        </p:grpSpPr>
        <p:sp>
          <p:nvSpPr>
            <p:cNvPr id="51" name="円/楕円 50"/>
            <p:cNvSpPr/>
            <p:nvPr/>
          </p:nvSpPr>
          <p:spPr>
            <a:xfrm>
              <a:off x="8909655" y="3459173"/>
              <a:ext cx="1815475" cy="1088396"/>
            </a:xfrm>
            <a:prstGeom prst="ellipse">
              <a:avLst/>
            </a:prstGeom>
            <a:solidFill>
              <a:schemeClr val="accent5">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教育"/>
            <p:cNvSpPr txBox="1"/>
            <p:nvPr/>
          </p:nvSpPr>
          <p:spPr>
            <a:xfrm>
              <a:off x="9142029" y="3703159"/>
              <a:ext cx="1365480" cy="584775"/>
            </a:xfrm>
            <a:prstGeom prst="rect">
              <a:avLst/>
            </a:prstGeom>
            <a:noFill/>
          </p:spPr>
          <p:txBody>
            <a:bodyPr wrap="square" rtlCol="0">
              <a:spAutoFit/>
            </a:bodyPr>
            <a:lstStyle/>
            <a:p>
              <a:pPr algn="ctr"/>
              <a:r>
                <a:rPr lang="ja-JP" altLang="en-US" sz="32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教 育</a:t>
              </a:r>
              <a:endParaRPr kumimoji="1" lang="ja-JP" altLang="en-US" sz="32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56" name="年金"/>
          <p:cNvGrpSpPr/>
          <p:nvPr/>
        </p:nvGrpSpPr>
        <p:grpSpPr>
          <a:xfrm>
            <a:off x="6791020" y="3424203"/>
            <a:ext cx="2364309" cy="1088396"/>
            <a:chOff x="8601803" y="3459173"/>
            <a:chExt cx="2364309" cy="1088396"/>
          </a:xfrm>
        </p:grpSpPr>
        <p:sp>
          <p:nvSpPr>
            <p:cNvPr id="57" name="円/楕円 56"/>
            <p:cNvSpPr/>
            <p:nvPr/>
          </p:nvSpPr>
          <p:spPr>
            <a:xfrm>
              <a:off x="8909655" y="3459173"/>
              <a:ext cx="1815475" cy="1088396"/>
            </a:xfrm>
            <a:prstGeom prst="ellipse">
              <a:avLst/>
            </a:prstGeom>
            <a:solidFill>
              <a:srgbClr val="CC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8601803" y="3685155"/>
              <a:ext cx="2364309" cy="584775"/>
            </a:xfrm>
            <a:prstGeom prst="rect">
              <a:avLst/>
            </a:prstGeom>
            <a:noFill/>
          </p:spPr>
          <p:txBody>
            <a:bodyPr wrap="square" rtlCol="0" anchor="ctr" anchorCtr="0">
              <a:spAutoFit/>
            </a:bodyPr>
            <a:lstStyle/>
            <a:p>
              <a:pPr algn="ctr"/>
              <a:r>
                <a:rPr kumimoji="1"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年金</a:t>
              </a:r>
              <a:r>
                <a:rPr kumimoji="1" lang="ja-JP" altLang="en-US"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r>
                <a:rPr kumimoji="1"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医療</a:t>
              </a:r>
            </a:p>
          </p:txBody>
        </p:sp>
      </p:grpSp>
      <p:grpSp>
        <p:nvGrpSpPr>
          <p:cNvPr id="59" name="水道道路"/>
          <p:cNvGrpSpPr/>
          <p:nvPr/>
        </p:nvGrpSpPr>
        <p:grpSpPr>
          <a:xfrm>
            <a:off x="9702454" y="1872000"/>
            <a:ext cx="2364309" cy="1088396"/>
            <a:chOff x="8601803" y="3459173"/>
            <a:chExt cx="2364309" cy="1088396"/>
          </a:xfrm>
        </p:grpSpPr>
        <p:sp>
          <p:nvSpPr>
            <p:cNvPr id="60" name="円/楕円 59"/>
            <p:cNvSpPr/>
            <p:nvPr/>
          </p:nvSpPr>
          <p:spPr>
            <a:xfrm>
              <a:off x="8909655" y="3459173"/>
              <a:ext cx="1815475" cy="1088396"/>
            </a:xfrm>
            <a:prstGeom prst="ellipse">
              <a:avLst/>
            </a:prstGeom>
            <a:solidFill>
              <a:srgbClr val="FF66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8601803" y="3656672"/>
              <a:ext cx="2364309" cy="584775"/>
            </a:xfrm>
            <a:prstGeom prst="rect">
              <a:avLst/>
            </a:prstGeom>
            <a:noFill/>
          </p:spPr>
          <p:txBody>
            <a:bodyPr wrap="square" rtlCol="0" anchor="ctr" anchorCtr="0">
              <a:spAutoFit/>
            </a:bodyPr>
            <a:lstStyle/>
            <a:p>
              <a:pPr algn="ctr"/>
              <a:r>
                <a:rPr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水道</a:t>
              </a:r>
              <a:r>
                <a:rPr kumimoji="1" lang="ja-JP" altLang="en-US"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r>
                <a:rPr kumimoji="1"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道路</a:t>
              </a:r>
            </a:p>
          </p:txBody>
        </p:sp>
      </p:grpSp>
      <p:grpSp>
        <p:nvGrpSpPr>
          <p:cNvPr id="62" name="警察"/>
          <p:cNvGrpSpPr/>
          <p:nvPr/>
        </p:nvGrpSpPr>
        <p:grpSpPr>
          <a:xfrm>
            <a:off x="9154195" y="3428228"/>
            <a:ext cx="2364309" cy="1088396"/>
            <a:chOff x="8630831" y="3459173"/>
            <a:chExt cx="2364309" cy="1088396"/>
          </a:xfrm>
        </p:grpSpPr>
        <p:sp>
          <p:nvSpPr>
            <p:cNvPr id="63" name="円/楕円 62"/>
            <p:cNvSpPr/>
            <p:nvPr/>
          </p:nvSpPr>
          <p:spPr>
            <a:xfrm>
              <a:off x="8909655" y="3459173"/>
              <a:ext cx="1815475" cy="1088396"/>
            </a:xfrm>
            <a:prstGeom prst="ellipse">
              <a:avLst/>
            </a:prstGeom>
            <a:solidFill>
              <a:srgbClr val="9900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8630831" y="3573059"/>
              <a:ext cx="2364309" cy="954107"/>
            </a:xfrm>
            <a:prstGeom prst="rect">
              <a:avLst/>
            </a:prstGeom>
            <a:noFill/>
          </p:spPr>
          <p:txBody>
            <a:bodyPr wrap="square" rtlCol="0" anchor="ctr" anchorCtr="0">
              <a:spAutoFit/>
            </a:bodyPr>
            <a:lstStyle/>
            <a:p>
              <a:pPr algn="ctr"/>
              <a:r>
                <a:rPr lang="ja-JP" altLang="en-US" sz="28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警察</a:t>
              </a:r>
              <a:r>
                <a:rPr lang="ja-JP" altLang="en-US" sz="20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r>
                <a:rPr lang="ja-JP" altLang="en-US" sz="28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消防</a:t>
              </a:r>
            </a:p>
            <a:p>
              <a:pPr algn="ctr"/>
              <a:r>
                <a:rPr lang="ja-JP" altLang="en-US" sz="28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防衛</a:t>
              </a:r>
            </a:p>
          </p:txBody>
        </p:sp>
      </p:grpSp>
      <p:grpSp>
        <p:nvGrpSpPr>
          <p:cNvPr id="31" name="公的サービス"/>
          <p:cNvGrpSpPr/>
          <p:nvPr/>
        </p:nvGrpSpPr>
        <p:grpSpPr>
          <a:xfrm>
            <a:off x="7579050" y="2111400"/>
            <a:ext cx="3240457" cy="1323439"/>
            <a:chOff x="7560000" y="2340000"/>
            <a:chExt cx="3240457" cy="1323439"/>
          </a:xfrm>
        </p:grpSpPr>
        <p:sp>
          <p:nvSpPr>
            <p:cNvPr id="10" name="テキスト ボックス 9"/>
            <p:cNvSpPr txBox="1"/>
            <p:nvPr/>
          </p:nvSpPr>
          <p:spPr>
            <a:xfrm>
              <a:off x="7560000" y="2340000"/>
              <a:ext cx="3240457" cy="1323439"/>
            </a:xfrm>
            <a:prstGeom prst="rect">
              <a:avLst/>
            </a:prstGeom>
            <a:noFill/>
          </p:spPr>
          <p:txBody>
            <a:bodyPr wrap="square" rtlCol="0">
              <a:spAutoFit/>
            </a:bodyPr>
            <a:lstStyle/>
            <a:p>
              <a:pPr algn="ctr"/>
              <a:r>
                <a:rPr kumimoji="1" lang="ja-JP" altLang="en-US" sz="4000" dirty="0">
                  <a:ln w="149225">
                    <a:solidFill>
                      <a:srgbClr val="002060"/>
                    </a:solidFill>
                  </a:ln>
                  <a:solidFill>
                    <a:srgbClr val="002060"/>
                  </a:solidFill>
                  <a:latin typeface="HG丸ｺﾞｼｯｸM-PRO" panose="020F0600000000000000" pitchFamily="50" charset="-128"/>
                  <a:ea typeface="HG丸ｺﾞｼｯｸM-PRO" panose="020F0600000000000000" pitchFamily="50" charset="-128"/>
                </a:rPr>
                <a:t>公的</a:t>
              </a:r>
              <a:endParaRPr kumimoji="1" lang="en-US" altLang="ja-JP" sz="4000" dirty="0">
                <a:ln w="149225">
                  <a:solidFill>
                    <a:srgbClr val="002060"/>
                  </a:solidFill>
                </a:ln>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4000" dirty="0">
                  <a:ln w="149225">
                    <a:solidFill>
                      <a:srgbClr val="002060"/>
                    </a:solidFill>
                  </a:ln>
                  <a:solidFill>
                    <a:srgbClr val="002060"/>
                  </a:solidFill>
                  <a:latin typeface="HG丸ｺﾞｼｯｸM-PRO" panose="020F0600000000000000" pitchFamily="50" charset="-128"/>
                  <a:ea typeface="HG丸ｺﾞｼｯｸM-PRO" panose="020F0600000000000000" pitchFamily="50" charset="-128"/>
                </a:rPr>
                <a:t>サービス</a:t>
              </a:r>
            </a:p>
          </p:txBody>
        </p:sp>
        <p:sp>
          <p:nvSpPr>
            <p:cNvPr id="65" name="テキスト ボックス 64"/>
            <p:cNvSpPr txBox="1"/>
            <p:nvPr/>
          </p:nvSpPr>
          <p:spPr>
            <a:xfrm>
              <a:off x="7560000" y="2340000"/>
              <a:ext cx="3240457" cy="1323439"/>
            </a:xfrm>
            <a:prstGeom prst="rect">
              <a:avLst/>
            </a:prstGeom>
            <a:noFill/>
          </p:spPr>
          <p:txBody>
            <a:bodyPr wrap="square" rtlCol="0">
              <a:spAutoFit/>
            </a:bodyPr>
            <a:lstStyle/>
            <a:p>
              <a:pPr algn="ctr"/>
              <a:r>
                <a:rPr kumimoji="1" lang="ja-JP" altLang="en-US" sz="4000" dirty="0">
                  <a:ln w="107950">
                    <a:solidFill>
                      <a:schemeClr val="bg1"/>
                    </a:solidFill>
                  </a:ln>
                  <a:solidFill>
                    <a:schemeClr val="bg1"/>
                  </a:solidFill>
                  <a:latin typeface="HG丸ｺﾞｼｯｸM-PRO" panose="020F0600000000000000" pitchFamily="50" charset="-128"/>
                  <a:ea typeface="HG丸ｺﾞｼｯｸM-PRO" panose="020F0600000000000000" pitchFamily="50" charset="-128"/>
                </a:rPr>
                <a:t>公的</a:t>
              </a:r>
              <a:endParaRPr kumimoji="1" lang="en-US" altLang="ja-JP" sz="4000" dirty="0">
                <a:ln w="10795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4000" dirty="0">
                  <a:ln w="107950">
                    <a:solidFill>
                      <a:schemeClr val="bg1"/>
                    </a:solidFill>
                  </a:ln>
                  <a:solidFill>
                    <a:schemeClr val="bg1"/>
                  </a:solidFill>
                  <a:latin typeface="HG丸ｺﾞｼｯｸM-PRO" panose="020F0600000000000000" pitchFamily="50" charset="-128"/>
                  <a:ea typeface="HG丸ｺﾞｼｯｸM-PRO" panose="020F0600000000000000" pitchFamily="50" charset="-128"/>
                </a:rPr>
                <a:t>サービス</a:t>
              </a:r>
            </a:p>
          </p:txBody>
        </p:sp>
        <p:sp>
          <p:nvSpPr>
            <p:cNvPr id="66" name="テキスト ボックス 65"/>
            <p:cNvSpPr txBox="1"/>
            <p:nvPr/>
          </p:nvSpPr>
          <p:spPr>
            <a:xfrm>
              <a:off x="7560000" y="2340000"/>
              <a:ext cx="3240457" cy="1323439"/>
            </a:xfrm>
            <a:prstGeom prst="rect">
              <a:avLst/>
            </a:prstGeom>
            <a:noFill/>
          </p:spPr>
          <p:txBody>
            <a:bodyPr wrap="square" rtlCol="0">
              <a:spAutoFit/>
            </a:bodyPr>
            <a:lstStyle/>
            <a:p>
              <a:pPr algn="ctr"/>
              <a:r>
                <a:rPr kumimoji="1" lang="ja-JP" altLang="en-US" sz="4000" dirty="0">
                  <a:ln w="38100">
                    <a:solidFill>
                      <a:srgbClr val="002060"/>
                    </a:solidFill>
                  </a:ln>
                  <a:solidFill>
                    <a:srgbClr val="002060"/>
                  </a:solidFill>
                  <a:latin typeface="HG丸ｺﾞｼｯｸM-PRO" panose="020F0600000000000000" pitchFamily="50" charset="-128"/>
                  <a:ea typeface="HG丸ｺﾞｼｯｸM-PRO" panose="020F0600000000000000" pitchFamily="50" charset="-128"/>
                </a:rPr>
                <a:t>公的</a:t>
              </a:r>
              <a:endParaRPr kumimoji="1" lang="en-US" altLang="ja-JP" sz="4000" dirty="0">
                <a:ln w="38100">
                  <a:solidFill>
                    <a:srgbClr val="002060"/>
                  </a:solidFill>
                </a:ln>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4000" dirty="0">
                  <a:ln w="38100">
                    <a:solidFill>
                      <a:srgbClr val="002060"/>
                    </a:solidFill>
                  </a:ln>
                  <a:solidFill>
                    <a:srgbClr val="002060"/>
                  </a:solidFill>
                  <a:latin typeface="HG丸ｺﾞｼｯｸM-PRO" panose="020F0600000000000000" pitchFamily="50" charset="-128"/>
                  <a:ea typeface="HG丸ｺﾞｼｯｸM-PRO" panose="020F0600000000000000" pitchFamily="50" charset="-128"/>
                </a:rPr>
                <a:t>サービス</a:t>
              </a:r>
            </a:p>
          </p:txBody>
        </p:sp>
      </p:grpSp>
      <p:sp>
        <p:nvSpPr>
          <p:cNvPr id="34" name="では、　なぜ税金が必要なのか・・・？">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では、なぜ税金が必要なのか？</a:t>
            </a:r>
          </a:p>
        </p:txBody>
      </p:sp>
      <p:sp>
        <p:nvSpPr>
          <p:cNvPr id="35" name="福祉や年金、医療などの社会保障、水道、道路などの社会資本整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福祉や年金、医療などの社会保障、水道、道路などの社会資本整備、</a:t>
            </a:r>
          </a:p>
        </p:txBody>
      </p:sp>
      <p:sp>
        <p:nvSpPr>
          <p:cNvPr id="38" name="教育や警察、消防、防衛といった公的サービスは、">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教育や警察、消防、防衛といった公的サービスは、</a:t>
            </a:r>
          </a:p>
        </p:txBody>
      </p:sp>
      <p:sp>
        <p:nvSpPr>
          <p:cNvPr id="39" name="私たちの豊かな暮らしには欠かせないものですが、">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私たちの豊かな暮らしには欠かせないものですが、</a:t>
            </a:r>
          </a:p>
        </p:txBody>
      </p:sp>
      <p:sp>
        <p:nvSpPr>
          <p:cNvPr id="40" name="言うまでもなく、その提供には多額の費用がかかりま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言うまでもなく、その提供には多額の費用がかかります。　</a:t>
            </a:r>
          </a:p>
        </p:txBody>
      </p:sp>
      <p:sp>
        <p:nvSpPr>
          <p:cNvPr id="41" name="また、こうした公的サービスは、例えば社会保障や教育など、">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また、こうした公的サービスは、例えば社会保障や教育など、</a:t>
            </a:r>
          </a:p>
        </p:txBody>
      </p:sp>
      <p:sp>
        <p:nvSpPr>
          <p:cNvPr id="42" name="費用負担が可能な人への提供のみでは社会的に不適当なものや、">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費用負担が可能な人への提供のみでは社会的に不適当なものや、</a:t>
            </a:r>
          </a:p>
        </p:txBody>
      </p:sp>
      <p:sp>
        <p:nvSpPr>
          <p:cNvPr id="43" name="警察、防衛のように特定の人だけに提供することが困難なものなど、">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警察、防衛のように特定の人だけに提供することが困難なものなど、</a:t>
            </a:r>
          </a:p>
        </p:txBody>
      </p:sp>
      <p:sp>
        <p:nvSpPr>
          <p:cNvPr id="44" name="一般に、市場の民間サービスのみに依存すると、必要な量、">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一般に、市場の民間サービスのみに依存すると、必要な量、</a:t>
            </a:r>
          </a:p>
        </p:txBody>
      </p:sp>
      <p:sp>
        <p:nvSpPr>
          <p:cNvPr id="45" name="水準のサービスが提供されないおそれがあるもので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水準のサービスが提供されないおそれがあるものです。</a:t>
            </a:r>
          </a:p>
        </p:txBody>
      </p:sp>
      <p:sp>
        <p:nvSpPr>
          <p:cNvPr id="46" name="このため、こうしたサービスの費用を賄い、公的に実施していくためには、">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このため、こうしたサービスの費用を賄い、公的に実施していくためには、</a:t>
            </a:r>
          </a:p>
        </p:txBody>
      </p:sp>
      <p:sp>
        <p:nvSpPr>
          <p:cNvPr id="47" name="皆さんから納めていただく税を財源とすることが求められま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皆さんから納めていただく税を財源とすることが求められます。</a:t>
            </a:r>
          </a:p>
        </p:txBody>
      </p:sp>
      <p:sp>
        <p:nvSpPr>
          <p:cNvPr id="48" name="このように、みんなが互いに支え合い、共によりよい社会を作っていくため、">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このように、みんなが互いに支え合い、共によりよい社会を作っていくため、</a:t>
            </a:r>
          </a:p>
        </p:txBody>
      </p:sp>
      <p:sp>
        <p:nvSpPr>
          <p:cNvPr id="49" name="この費用を広く公平に分かち合うことが必要で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この費用を広く公平に分かち合うことが必要です。</a:t>
            </a:r>
          </a:p>
        </p:txBody>
      </p:sp>
      <p:sp>
        <p:nvSpPr>
          <p:cNvPr id="50" name="まさに「税」は「社会の会費」であるといえま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まさに「税」は「社会の会費」であるといえます。</a:t>
            </a:r>
          </a:p>
        </p:txBody>
      </p:sp>
      <p:sp>
        <p:nvSpPr>
          <p:cNvPr id="68" name="タイトル 1"/>
          <p:cNvSpPr txBox="1">
            <a:spLocks/>
          </p:cNvSpPr>
          <p:nvPr/>
        </p:nvSpPr>
        <p:spPr>
          <a:xfrm>
            <a:off x="1415350" y="318883"/>
            <a:ext cx="97213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税とは</a:t>
            </a:r>
          </a:p>
        </p:txBody>
      </p:sp>
      <p:grpSp>
        <p:nvGrpSpPr>
          <p:cNvPr id="53" name="福祉"/>
          <p:cNvGrpSpPr/>
          <p:nvPr/>
        </p:nvGrpSpPr>
        <p:grpSpPr>
          <a:xfrm>
            <a:off x="8227407" y="744349"/>
            <a:ext cx="1815475" cy="1088396"/>
            <a:chOff x="8909655" y="3459173"/>
            <a:chExt cx="1815475" cy="1088396"/>
          </a:xfrm>
        </p:grpSpPr>
        <p:sp>
          <p:nvSpPr>
            <p:cNvPr id="54" name="円/楕円 53"/>
            <p:cNvSpPr/>
            <p:nvPr/>
          </p:nvSpPr>
          <p:spPr>
            <a:xfrm>
              <a:off x="8909655" y="3459173"/>
              <a:ext cx="1815475" cy="1088396"/>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9142029" y="3703159"/>
              <a:ext cx="1365480" cy="584775"/>
            </a:xfrm>
            <a:prstGeom prst="rect">
              <a:avLst/>
            </a:prstGeom>
            <a:noFill/>
          </p:spPr>
          <p:txBody>
            <a:bodyPr wrap="square" rtlCol="0">
              <a:spAutoFit/>
            </a:bodyPr>
            <a:lstStyle/>
            <a:p>
              <a:pPr algn="ctr"/>
              <a:r>
                <a:rPr kumimoji="1" lang="ja-JP" altLang="en-US" sz="32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福 祉</a:t>
              </a:r>
            </a:p>
          </p:txBody>
        </p:sp>
      </p:grpSp>
      <p:pic>
        <p:nvPicPr>
          <p:cNvPr id="67" name="図 66">
            <a:extLst>
              <a:ext uri="{FF2B5EF4-FFF2-40B4-BE49-F238E27FC236}">
                <a16:creationId xmlns:a16="http://schemas.microsoft.com/office/drawing/2014/main" id="{87902010-1D01-45C4-A4D2-7CE1775520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4299" y="1355378"/>
            <a:ext cx="4059476" cy="2796321"/>
          </a:xfrm>
          <a:prstGeom prst="rect">
            <a:avLst/>
          </a:prstGeom>
        </p:spPr>
      </p:pic>
      <p:sp>
        <p:nvSpPr>
          <p:cNvPr id="37" name="税とは">
            <a:extLst>
              <a:ext uri="{FF2B5EF4-FFF2-40B4-BE49-F238E27FC236}">
                <a16:creationId xmlns:a16="http://schemas.microsoft.com/office/drawing/2014/main" id="{F3CE5A03-173C-4619-8EDC-A695F2FC249D}"/>
              </a:ext>
            </a:extLst>
          </p:cNvPr>
          <p:cNvSpPr/>
          <p:nvPr/>
        </p:nvSpPr>
        <p:spPr>
          <a:xfrm>
            <a:off x="1154949" y="1299151"/>
            <a:ext cx="9882102" cy="306254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8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  </a:t>
            </a:r>
            <a:r>
              <a:rPr kumimoji="0" lang="ja-JP" altLang="en-US" sz="4800" b="0" i="0" u="none" strike="noStrike" kern="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税とは</a:t>
            </a:r>
            <a:endParaRPr kumimoji="0" lang="en-US" altLang="ja-JP" sz="4800" b="0" i="0" u="none" strike="noStrike" kern="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8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2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「社会の会費」</a:t>
            </a:r>
            <a:r>
              <a:rPr kumimoji="0" lang="ja-JP" altLang="en-US" sz="54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のようなもの</a:t>
            </a:r>
            <a:endParaRPr kumimoji="0" lang="ja-JP" altLang="en-US" sz="54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6473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randombar(horizontal)">
                                      <p:cBhvr>
                                        <p:cTn id="11" dur="500"/>
                                        <p:tgtEl>
                                          <p:spTgt spid="5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randombar(horizontal)">
                                      <p:cBhvr>
                                        <p:cTn id="15" dur="500"/>
                                        <p:tgtEl>
                                          <p:spTgt spid="5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randombar(horizontal)">
                                      <p:cBhvr>
                                        <p:cTn id="19" dur="500"/>
                                        <p:tgtEl>
                                          <p:spTgt spid="5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randombar(horizontal)">
                                      <p:cBhvr>
                                        <p:cTn id="27" dur="500"/>
                                        <p:tgtEl>
                                          <p:spTgt spid="6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childTnLst>
                                </p:cTn>
                              </p:par>
                            </p:childTnLst>
                          </p:cTn>
                        </p:par>
                        <p:par>
                          <p:cTn id="36" fill="hold">
                            <p:stCondLst>
                              <p:cond delay="5000"/>
                            </p:stCondLst>
                            <p:childTnLst>
                              <p:par>
                                <p:cTn id="37" presetID="22" presetClass="entr" presetSubtype="2"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anim calcmode="lin" valueType="num">
                                      <p:cBhvr>
                                        <p:cTn id="53" dur="500" fill="hold"/>
                                        <p:tgtEl>
                                          <p:spTgt spid="37"/>
                                        </p:tgtEl>
                                        <p:attrNameLst>
                                          <p:attrName>ppt_x</p:attrName>
                                        </p:attrNameLst>
                                      </p:cBhvr>
                                      <p:tavLst>
                                        <p:tav tm="0">
                                          <p:val>
                                            <p:strVal val="#ppt_x"/>
                                          </p:val>
                                        </p:tav>
                                        <p:tav tm="100000">
                                          <p:val>
                                            <p:strVal val="#ppt_x"/>
                                          </p:val>
                                        </p:tav>
                                      </p:tavLst>
                                    </p:anim>
                                    <p:anim calcmode="lin" valueType="num">
                                      <p:cBhvr>
                                        <p:cTn id="5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52"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5" name="タイトル 1"/>
          <p:cNvSpPr txBox="1">
            <a:spLocks/>
          </p:cNvSpPr>
          <p:nvPr/>
        </p:nvSpPr>
        <p:spPr>
          <a:xfrm>
            <a:off x="2455864" y="2087564"/>
            <a:ext cx="7173913" cy="3903662"/>
          </a:xfrm>
          <a:prstGeom prst="rect">
            <a:avLst/>
          </a:prstGeom>
        </p:spPr>
        <p:txBody>
          <a:bodyPr>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a:lstStyle>
          <a:p>
            <a:pPr algn="l">
              <a:defRPr/>
            </a:pPr>
            <a:r>
              <a:rPr lang="ja-JP" altLang="en-US" sz="4062" kern="0" dirty="0">
                <a:solidFill>
                  <a:prstClr val="black"/>
                </a:solidFill>
                <a:latin typeface="AR丸ゴシック体M" panose="020B0609010101010101" pitchFamily="49" charset="-128"/>
                <a:ea typeface="AR丸ゴシック体M" panose="020B0609010101010101" pitchFamily="49" charset="-128"/>
              </a:rPr>
              <a:t>　</a:t>
            </a:r>
          </a:p>
        </p:txBody>
      </p:sp>
      <p:sp>
        <p:nvSpPr>
          <p:cNvPr id="19" name="正方形/長方形 18"/>
          <p:cNvSpPr/>
          <p:nvPr/>
        </p:nvSpPr>
        <p:spPr bwMode="auto">
          <a:xfrm>
            <a:off x="1010848" y="1498527"/>
            <a:ext cx="10063944" cy="4253521"/>
          </a:xfrm>
          <a:prstGeom prst="rect">
            <a:avLst/>
          </a:prstGeom>
          <a:gradFill flip="none" rotWithShape="1">
            <a:gsLst>
              <a:gs pos="25000">
                <a:schemeClr val="accent5">
                  <a:shade val="30000"/>
                  <a:satMod val="115000"/>
                </a:schemeClr>
              </a:gs>
              <a:gs pos="79000">
                <a:schemeClr val="accent5">
                  <a:shade val="67500"/>
                  <a:satMod val="115000"/>
                </a:schemeClr>
              </a:gs>
              <a:gs pos="100000">
                <a:schemeClr val="accent5">
                  <a:shade val="100000"/>
                  <a:satMod val="115000"/>
                </a:schemeClr>
              </a:gs>
            </a:gsLst>
            <a:lin ang="18900000" scaled="1"/>
            <a:tileRect/>
          </a:gradFill>
          <a:ln w="6350" cap="flat" cmpd="sng" algn="ctr">
            <a:noFill/>
            <a:prstDash val="solid"/>
            <a:round/>
            <a:headEnd type="none" w="med" len="med"/>
            <a:tailEnd type="none" w="med" len="med"/>
          </a:ln>
          <a:effectLst/>
        </p:spPr>
        <p:txBody>
          <a:bodyPr lIns="84406" tIns="42203" rIns="84406" bIns="42203" anchor="ctr"/>
          <a:lstStyle/>
          <a:p>
            <a:pPr algn="ctr" defTabSz="844104">
              <a:lnSpc>
                <a:spcPct val="150000"/>
              </a:lnSpc>
              <a:defRPr/>
            </a:pPr>
            <a:r>
              <a:rPr lang="ja-JP" altLang="en-US" sz="5401" b="1" dirty="0">
                <a:solidFill>
                  <a:prstClr val="white"/>
                </a:solidFill>
                <a:latin typeface="HG丸ｺﾞｼｯｸM-PRO" panose="020F0600000000000000" pitchFamily="50" charset="-128"/>
                <a:ea typeface="HG丸ｺﾞｼｯｸM-PRO" panose="020F0600000000000000" pitchFamily="50" charset="-128"/>
              </a:rPr>
              <a:t>みなさんを税金のない世界</a:t>
            </a:r>
            <a:endParaRPr lang="en-US" altLang="ja-JP" sz="5401" b="1" dirty="0">
              <a:solidFill>
                <a:prstClr val="white"/>
              </a:solidFill>
              <a:latin typeface="HG丸ｺﾞｼｯｸM-PRO" panose="020F0600000000000000" pitchFamily="50" charset="-128"/>
              <a:ea typeface="HG丸ｺﾞｼｯｸM-PRO" panose="020F0600000000000000" pitchFamily="50" charset="-128"/>
            </a:endParaRPr>
          </a:p>
          <a:p>
            <a:pPr algn="ctr" defTabSz="844104">
              <a:lnSpc>
                <a:spcPct val="150000"/>
              </a:lnSpc>
              <a:defRPr/>
            </a:pPr>
            <a:r>
              <a:rPr lang="ja-JP" altLang="ja-JP" sz="5400" dirty="0">
                <a:solidFill>
                  <a:prstClr val="white"/>
                </a:solidFill>
                <a:latin typeface="HGP創英角ﾎﾟｯﾌﾟ体" panose="040B0A00000000000000" pitchFamily="50" charset="-128"/>
                <a:ea typeface="HGP創英角ﾎﾟｯﾌﾟ体" panose="040B0A00000000000000" pitchFamily="50" charset="-128"/>
              </a:rPr>
              <a:t>ご案内します　アナザーワールドへ</a:t>
            </a:r>
            <a:endParaRPr lang="ja-JP" altLang="en-US" sz="5401" b="1" dirty="0">
              <a:solidFill>
                <a:prstClr val="white"/>
              </a:solidFill>
              <a:latin typeface="HGP創英角ﾎﾟｯﾌﾟ体" panose="040B0A00000000000000" pitchFamily="50" charset="-128"/>
              <a:ea typeface="HGP創英角ﾎﾟｯﾌﾟ体" panose="040B0A00000000000000" pitchFamily="50" charset="-128"/>
            </a:endParaRPr>
          </a:p>
        </p:txBody>
      </p:sp>
      <p:pic>
        <p:nvPicPr>
          <p:cNvPr id="6" name="図 5"/>
          <p:cNvPicPr/>
          <p:nvPr/>
        </p:nvPicPr>
        <p:blipFill rotWithShape="1">
          <a:blip r:embed="rId3"/>
          <a:srcRect l="13602" r="13442" b="9303"/>
          <a:stretch/>
        </p:blipFill>
        <p:spPr bwMode="auto">
          <a:xfrm>
            <a:off x="8400256" y="247564"/>
            <a:ext cx="3548993" cy="2461356"/>
          </a:xfrm>
          <a:prstGeom prst="rect">
            <a:avLst/>
          </a:prstGeom>
          <a:ln>
            <a:noFill/>
          </a:ln>
          <a:extLst>
            <a:ext uri="{53640926-AAD7-44D8-BBD7-CCE9431645EC}">
              <a14:shadowObscured xmlns:a14="http://schemas.microsoft.com/office/drawing/2010/main"/>
            </a:ext>
          </a:extLst>
        </p:spPr>
      </p:pic>
      <p:sp>
        <p:nvSpPr>
          <p:cNvPr id="4" name="正方形/長方形 3"/>
          <p:cNvSpPr/>
          <p:nvPr/>
        </p:nvSpPr>
        <p:spPr>
          <a:xfrm>
            <a:off x="263352" y="6308772"/>
            <a:ext cx="3105337" cy="461665"/>
          </a:xfrm>
          <a:prstGeom prst="rect">
            <a:avLst/>
          </a:prstGeom>
        </p:spPr>
        <p:txBody>
          <a:bodyPr wrap="none">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アニメ</a:t>
            </a:r>
            <a:r>
              <a:rPr lang="ja-JP" altLang="ja-JP" dirty="0">
                <a:solidFill>
                  <a:prstClr val="black"/>
                </a:solidFill>
                <a:latin typeface="HG丸ｺﾞｼｯｸM-PRO" panose="020F0600000000000000" pitchFamily="50" charset="-128"/>
                <a:ea typeface="HG丸ｺﾞｼｯｸM-PRO" panose="020F0600000000000000" pitchFamily="50" charset="-128"/>
              </a:rPr>
              <a:t>上映（</a:t>
            </a:r>
            <a:r>
              <a:rPr lang="en-US" altLang="ja-JP" dirty="0">
                <a:solidFill>
                  <a:prstClr val="black"/>
                </a:solidFill>
                <a:latin typeface="HG丸ｺﾞｼｯｸM-PRO" panose="020F0600000000000000" pitchFamily="50" charset="-128"/>
                <a:ea typeface="HG丸ｺﾞｼｯｸM-PRO" panose="020F0600000000000000" pitchFamily="50" charset="-128"/>
              </a:rPr>
              <a:t>16</a:t>
            </a:r>
            <a:r>
              <a:rPr lang="ja-JP" altLang="ja-JP" dirty="0">
                <a:solidFill>
                  <a:prstClr val="black"/>
                </a:solidFill>
                <a:latin typeface="HG丸ｺﾞｼｯｸM-PRO" panose="020F0600000000000000" pitchFamily="50" charset="-128"/>
                <a:ea typeface="HG丸ｺﾞｼｯｸM-PRO" panose="020F0600000000000000" pitchFamily="50" charset="-128"/>
              </a:rPr>
              <a:t>分）</a:t>
            </a:r>
            <a:endParaRPr lang="ja-JP" altLang="en-US" dirty="0">
              <a:solidFill>
                <a:prstClr val="black"/>
              </a:solidFill>
            </a:endParaRPr>
          </a:p>
        </p:txBody>
      </p:sp>
    </p:spTree>
    <p:extLst>
      <p:ext uri="{BB962C8B-B14F-4D97-AF65-F5344CB8AC3E}">
        <p14:creationId xmlns:p14="http://schemas.microsoft.com/office/powerpoint/2010/main" val="1150338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ags/tag4.xml><?xml version="1.0" encoding="utf-8"?>
<p:tagLst xmlns:a="http://schemas.openxmlformats.org/drawingml/2006/main" xmlns:r="http://schemas.openxmlformats.org/officeDocument/2006/relationships" xmlns:p="http://schemas.openxmlformats.org/presentationml/2006/main">
  <p:tag name="TIMING" val="|10.5|5.6|16.1|34.5"/>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3B91C8596C2974EBD229DC4039DB993" ma:contentTypeVersion="0" ma:contentTypeDescription="新しいドキュメントを作成します。" ma:contentTypeScope="" ma:versionID="c2421d7fe37c323d7dfe9d3b9ac6baf2">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CB32B8-9431-4591-AC1D-38A5E912574B}">
  <ds:schemaRefs>
    <ds:schemaRef ds:uri="http://schemas.microsoft.com/sharepoint/v3/contenttype/forms"/>
  </ds:schemaRefs>
</ds:datastoreItem>
</file>

<file path=customXml/itemProps2.xml><?xml version="1.0" encoding="utf-8"?>
<ds:datastoreItem xmlns:ds="http://schemas.openxmlformats.org/officeDocument/2006/customXml" ds:itemID="{75E0C916-0157-428F-A630-ACD13F451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4D13BD5-DA02-4173-B6FE-D2DE4A2FA4CA}">
  <ds:schemaRefs>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36301</TotalTime>
  <Words>7561</Words>
  <Application>Microsoft Office PowerPoint</Application>
  <PresentationFormat>ワイド画面</PresentationFormat>
  <Paragraphs>710</Paragraphs>
  <Slides>24</Slides>
  <Notes>24</Notes>
  <HiddenSlides>0</HiddenSlides>
  <MMClips>3</MMClips>
  <ScaleCrop>false</ScaleCrop>
  <HeadingPairs>
    <vt:vector size="6" baseType="variant">
      <vt:variant>
        <vt:lpstr>使用されているフォント</vt:lpstr>
      </vt:variant>
      <vt:variant>
        <vt:i4>25</vt:i4>
      </vt:variant>
      <vt:variant>
        <vt:lpstr>テーマ</vt:lpstr>
      </vt:variant>
      <vt:variant>
        <vt:i4>1</vt:i4>
      </vt:variant>
      <vt:variant>
        <vt:lpstr>スライド タイトル</vt:lpstr>
      </vt:variant>
      <vt:variant>
        <vt:i4>24</vt:i4>
      </vt:variant>
    </vt:vector>
  </HeadingPairs>
  <TitlesOfParts>
    <vt:vector size="50" baseType="lpstr">
      <vt:lpstr>AR丸ゴシック体M</vt:lpstr>
      <vt:lpstr>BIZ UDPゴシック</vt:lpstr>
      <vt:lpstr>HGPｺﾞｼｯｸE</vt:lpstr>
      <vt:lpstr>HGPｺﾞｼｯｸM</vt:lpstr>
      <vt:lpstr>HGP創英角ｺﾞｼｯｸUB</vt:lpstr>
      <vt:lpstr>HGP創英角ﾎﾟｯﾌﾟ体</vt:lpstr>
      <vt:lpstr>HGS創英角ｺﾞｼｯｸUB</vt:lpstr>
      <vt:lpstr>HGS創英角ﾎﾟｯﾌﾟ体</vt:lpstr>
      <vt:lpstr>HG丸ｺﾞｼｯｸM-PRO</vt:lpstr>
      <vt:lpstr>HG創英角ｺﾞｼｯｸUB</vt:lpstr>
      <vt:lpstr>ＭＳ Ｐゴシック</vt:lpstr>
      <vt:lpstr>ＭＳ ゴシック</vt:lpstr>
      <vt:lpstr>ＭＳ 明朝</vt:lpstr>
      <vt:lpstr>Seoe UI</vt:lpstr>
      <vt:lpstr>UD デジタル 教科書体 NK-B</vt:lpstr>
      <vt:lpstr>UD Digi Kyokasho NP-B</vt:lpstr>
      <vt:lpstr>UD デジタル 教科書体 N-R</vt:lpstr>
      <vt:lpstr>Meiryo</vt:lpstr>
      <vt:lpstr>Meiryo</vt:lpstr>
      <vt:lpstr>Arial</vt:lpstr>
      <vt:lpstr>Calibri</vt:lpstr>
      <vt:lpstr>Segoe UI</vt:lpstr>
      <vt:lpstr>Tahoma</vt:lpstr>
      <vt:lpstr>Times</vt:lpstr>
      <vt:lpstr>Wingdings</vt:lpstr>
      <vt:lpstr>Office ​​テーマ</vt:lpstr>
      <vt:lpstr>私たちの生活と財政の役割</vt:lpstr>
      <vt:lpstr>PowerPoint プレゼンテーション</vt:lpstr>
      <vt:lpstr>PowerPoint プレゼンテーション</vt:lpstr>
      <vt:lpstr>今日のテーマ!!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国の予算（2026年度：歳入と歳出）</vt:lpstr>
      <vt:lpstr>PowerPoint プレゼンテーション</vt:lpstr>
      <vt:lpstr>PowerPoint プレゼンテーション</vt:lpstr>
      <vt:lpstr>日本の財政問題（少子高齢化）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財務省主計局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o15p67</dc:creator>
  <cp:lastModifiedBy>租推協 和歌山</cp:lastModifiedBy>
  <cp:revision>1972</cp:revision>
  <cp:lastPrinted>2024-05-09T01:37:37Z</cp:lastPrinted>
  <dcterms:created xsi:type="dcterms:W3CDTF">2011-10-17T07:27:21Z</dcterms:created>
  <dcterms:modified xsi:type="dcterms:W3CDTF">2026-05-26T03:44:01Z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0x010100F3B91C8596C2974EBD229DC4039DB993</vt:lpwstr>
  </property>
</Properties>
</file>