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xml" ContentType="application/vnd.openxmlformats-officedocument.presentationml.tags+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1" r:id="rId3"/>
  </p:sldMasterIdLst>
  <p:notesMasterIdLst>
    <p:notesMasterId r:id="rId27"/>
  </p:notesMasterIdLst>
  <p:handoutMasterIdLst>
    <p:handoutMasterId r:id="rId28"/>
  </p:handoutMasterIdLst>
  <p:sldIdLst>
    <p:sldId id="507" r:id="rId4"/>
    <p:sldId id="317" r:id="rId5"/>
    <p:sldId id="512" r:id="rId6"/>
    <p:sldId id="492" r:id="rId7"/>
    <p:sldId id="493" r:id="rId8"/>
    <p:sldId id="1366" r:id="rId9"/>
    <p:sldId id="527" r:id="rId10"/>
    <p:sldId id="530" r:id="rId11"/>
    <p:sldId id="303" r:id="rId12"/>
    <p:sldId id="524" r:id="rId13"/>
    <p:sldId id="340" r:id="rId14"/>
    <p:sldId id="1384" r:id="rId15"/>
    <p:sldId id="1180" r:id="rId16"/>
    <p:sldId id="1363" r:id="rId17"/>
    <p:sldId id="4355" r:id="rId18"/>
    <p:sldId id="4356" r:id="rId19"/>
    <p:sldId id="1178" r:id="rId20"/>
    <p:sldId id="4354" r:id="rId21"/>
    <p:sldId id="4357" r:id="rId22"/>
    <p:sldId id="4350" r:id="rId23"/>
    <p:sldId id="1358" r:id="rId24"/>
    <p:sldId id="4352" r:id="rId25"/>
    <p:sldId id="260" r:id="rId26"/>
  </p:sldIdLst>
  <p:sldSz cx="12192000" cy="6858000"/>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7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5FF7F"/>
    <a:srgbClr val="FF99CC"/>
    <a:srgbClr val="FFCCFF"/>
    <a:srgbClr val="F4B183"/>
    <a:srgbClr val="93CDDD"/>
    <a:srgbClr val="3C9359"/>
    <a:srgbClr val="66FF66"/>
    <a:srgbClr val="66FF33"/>
    <a:srgbClr val="CFE9FA"/>
    <a:srgbClr val="EEC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4725" autoAdjust="0"/>
  </p:normalViewPr>
  <p:slideViewPr>
    <p:cSldViewPr>
      <p:cViewPr varScale="1">
        <p:scale>
          <a:sx n="47" d="100"/>
          <a:sy n="47" d="100"/>
        </p:scale>
        <p:origin x="1284" y="-120"/>
      </p:cViewPr>
      <p:guideLst>
        <p:guide orient="horz" pos="2160"/>
        <p:guide pos="3840"/>
      </p:guideLst>
    </p:cSldViewPr>
  </p:slideViewPr>
  <p:outlineViewPr>
    <p:cViewPr>
      <p:scale>
        <a:sx n="33" d="100"/>
        <a:sy n="33" d="100"/>
      </p:scale>
      <p:origin x="0" y="-1868"/>
    </p:cViewPr>
  </p:outlineViewPr>
  <p:notesTextViewPr>
    <p:cViewPr>
      <p:scale>
        <a:sx n="100" d="100"/>
        <a:sy n="100" d="100"/>
      </p:scale>
      <p:origin x="0" y="0"/>
    </p:cViewPr>
  </p:notesTextViewPr>
  <p:sorterViewPr>
    <p:cViewPr varScale="1">
      <p:scale>
        <a:sx n="1" d="1"/>
        <a:sy n="1" d="1"/>
      </p:scale>
      <p:origin x="0" y="-5388"/>
    </p:cViewPr>
  </p:sorterViewPr>
  <p:notesViewPr>
    <p:cSldViewPr>
      <p:cViewPr varScale="1">
        <p:scale>
          <a:sx n="46" d="100"/>
          <a:sy n="46" d="100"/>
        </p:scale>
        <p:origin x="2816" y="44"/>
      </p:cViewPr>
      <p:guideLst>
        <p:guide orient="horz" pos="317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7190982452825E-2"/>
          <c:y val="5.5125503731908575E-2"/>
          <c:w val="0.93672443190426036"/>
          <c:h val="0.89776577854985806"/>
        </c:manualLayout>
      </c:layout>
      <c:barChart>
        <c:barDir val="col"/>
        <c:grouping val="stacked"/>
        <c:varyColors val="0"/>
        <c:ser>
          <c:idx val="0"/>
          <c:order val="0"/>
          <c:tx>
            <c:strRef>
              <c:f>Sheet1!$B$1</c:f>
              <c:strCache>
                <c:ptCount val="1"/>
                <c:pt idx="0">
                  <c:v>食料品</c:v>
                </c:pt>
              </c:strCache>
            </c:strRef>
          </c:tx>
          <c:spPr>
            <a:solidFill>
              <a:srgbClr val="93CDDD"/>
            </a:solidFill>
            <a:ln>
              <a:noFill/>
            </a:ln>
            <a:effectLst/>
          </c:spPr>
          <c:invertIfNegative val="0"/>
          <c:dLbls>
            <c:dLbl>
              <c:idx val="1"/>
              <c:layout>
                <c:manualLayout>
                  <c:x val="5.8304472138541079E-3"/>
                  <c:y val="-3.4071024936623201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3277831388798853E-2"/>
                      <c:h val="7.0387381200068683E-2"/>
                    </c:manualLayout>
                  </c15:layout>
                  <c15:showDataLabelsRange val="0"/>
                </c:ext>
                <c:ext xmlns:c16="http://schemas.microsoft.com/office/drawing/2014/chart" uri="{C3380CC4-5D6E-409C-BE32-E72D297353CC}">
                  <c16:uniqueId val="{00000005-A826-496B-A3F0-BEB49FECFF0F}"/>
                </c:ext>
              </c:extLst>
            </c:dLbl>
            <c:dLbl>
              <c:idx val="2"/>
              <c:layout>
                <c:manualLayout>
                  <c:x val="5.830389828127453E-3"/>
                  <c:y val="-3.4071024936623201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6193026302862583E-2"/>
                      <c:h val="7.0387381200068683E-2"/>
                    </c:manualLayout>
                  </c15:layout>
                  <c15:showDataLabelsRange val="0"/>
                </c:ext>
                <c:ext xmlns:c16="http://schemas.microsoft.com/office/drawing/2014/chart" uri="{C3380CC4-5D6E-409C-BE32-E72D297353CC}">
                  <c16:uniqueId val="{00000007-A826-496B-A3F0-BEB49FECFF0F}"/>
                </c:ext>
              </c:extLst>
            </c:dLbl>
            <c:dLbl>
              <c:idx val="3"/>
              <c:layout>
                <c:manualLayout>
                  <c:x val="2.9151949140637265E-3"/>
                  <c:y val="-3.2067144054700993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ja-JP" altLang="en-US" sz="1500" b="1" i="0" baseline="0">
                        <a:latin typeface="HGPｺﾞｼｯｸE" panose="020B0900000000000000" pitchFamily="50" charset="-128"/>
                      </a:rPr>
                      <a:t>非</a:t>
                    </a:r>
                    <a:endParaRPr lang="ja-JP" altLang="en-US" sz="1500" b="1" i="0" baseline="0" dirty="0">
                      <a:latin typeface="HGPｺﾞｼｯｸE" panose="020B09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layout>
                    <c:manualLayout>
                      <c:w val="2.910822121692631E-2"/>
                      <c:h val="7.5442059468139908E-2"/>
                    </c:manualLayout>
                  </c15:layout>
                  <c15:showDataLabelsRange val="0"/>
                </c:ext>
                <c:ext xmlns:c16="http://schemas.microsoft.com/office/drawing/2014/chart" uri="{C3380CC4-5D6E-409C-BE32-E72D297353CC}">
                  <c16:uniqueId val="{00000008-A826-496B-A3F0-BEB49FECFF0F}"/>
                </c:ext>
              </c:extLst>
            </c:dLbl>
            <c:dLbl>
              <c:idx val="7"/>
              <c:layout>
                <c:manualLayout>
                  <c:x val="1.3118377113286664E-2"/>
                  <c:y val="-3.607553706153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26-496B-A3F0-BEB49FECFF0F}"/>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台湾</c:v>
                </c:pt>
                <c:pt idx="2">
                  <c:v>タイ</c:v>
                </c:pt>
                <c:pt idx="3">
                  <c:v>韓国</c:v>
                </c:pt>
                <c:pt idx="4">
                  <c:v>中国</c:v>
                </c:pt>
                <c:pt idx="5">
                  <c:v>ドイツ</c:v>
                </c:pt>
                <c:pt idx="6">
                  <c:v>フランス</c:v>
                </c:pt>
                <c:pt idx="7">
                  <c:v>イギリス</c:v>
                </c:pt>
                <c:pt idx="8">
                  <c:v>イタリア</c:v>
                </c:pt>
                <c:pt idx="9">
                  <c:v>スウェーデン</c:v>
                </c:pt>
                <c:pt idx="10">
                  <c:v>ハンガリー</c:v>
                </c:pt>
              </c:strCache>
            </c:strRef>
          </c:cat>
          <c:val>
            <c:numRef>
              <c:f>Sheet1!$B$2:$B$12</c:f>
              <c:numCache>
                <c:formatCode>General</c:formatCode>
                <c:ptCount val="11"/>
                <c:pt idx="0">
                  <c:v>8</c:v>
                </c:pt>
                <c:pt idx="1">
                  <c:v>0</c:v>
                </c:pt>
                <c:pt idx="2">
                  <c:v>0</c:v>
                </c:pt>
                <c:pt idx="3">
                  <c:v>0</c:v>
                </c:pt>
                <c:pt idx="4">
                  <c:v>9</c:v>
                </c:pt>
                <c:pt idx="5">
                  <c:v>7</c:v>
                </c:pt>
                <c:pt idx="6">
                  <c:v>5.5</c:v>
                </c:pt>
                <c:pt idx="7">
                  <c:v>0</c:v>
                </c:pt>
                <c:pt idx="8">
                  <c:v>10</c:v>
                </c:pt>
                <c:pt idx="9">
                  <c:v>12</c:v>
                </c:pt>
                <c:pt idx="10">
                  <c:v>18</c:v>
                </c:pt>
              </c:numCache>
            </c:numRef>
          </c:val>
          <c:extLst>
            <c:ext xmlns:c16="http://schemas.microsoft.com/office/drawing/2014/chart" uri="{C3380CC4-5D6E-409C-BE32-E72D297353CC}">
              <c16:uniqueId val="{00000000-A826-496B-A3F0-BEB49FECFF0F}"/>
            </c:ext>
          </c:extLst>
        </c:ser>
        <c:ser>
          <c:idx val="1"/>
          <c:order val="1"/>
          <c:tx>
            <c:strRef>
              <c:f>Sheet1!$C$1</c:f>
              <c:strCache>
                <c:ptCount val="1"/>
                <c:pt idx="0">
                  <c:v>積みあげ</c:v>
                </c:pt>
              </c:strCache>
            </c:strRef>
          </c:tx>
          <c:spPr>
            <a:solidFill>
              <a:srgbClr val="FF99CC"/>
            </a:solidFill>
            <a:ln>
              <a:noFill/>
            </a:ln>
            <a:effectLst/>
          </c:spPr>
          <c:invertIfNegative val="0"/>
          <c:dLbls>
            <c:dLbl>
              <c:idx val="0"/>
              <c:layout>
                <c:manualLayout>
                  <c:x val="4.3727923710955886E-3"/>
                  <c:y val="-7.4155270626495989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en-US" altLang="ja-JP" sz="1500" b="1" i="0" baseline="0">
                        <a:latin typeface="HGPｺﾞｼｯｸE" panose="020B0900000000000000" pitchFamily="50" charset="-128"/>
                      </a:rPr>
                      <a:t>10</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4938611045053761E-2"/>
                      <c:h val="9.5259617618244433E-2"/>
                    </c:manualLayout>
                  </c15:layout>
                  <c15:showDataLabelsRange val="0"/>
                </c:ext>
                <c:ext xmlns:c16="http://schemas.microsoft.com/office/drawing/2014/chart" uri="{C3380CC4-5D6E-409C-BE32-E72D297353CC}">
                  <c16:uniqueId val="{00000004-A826-496B-A3F0-BEB49FECFF0F}"/>
                </c:ext>
              </c:extLst>
            </c:dLbl>
            <c:dLbl>
              <c:idx val="1"/>
              <c:layout>
                <c:manualLayout>
                  <c:x val="0"/>
                  <c:y val="-0.11223500419145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26-496B-A3F0-BEB49FECFF0F}"/>
                </c:ext>
              </c:extLst>
            </c:dLbl>
            <c:dLbl>
              <c:idx val="2"/>
              <c:layout>
                <c:manualLayout>
                  <c:x val="-5.3444622694326349E-17"/>
                  <c:y val="-0.13227696922564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26-496B-A3F0-BEB49FECFF0F}"/>
                </c:ext>
              </c:extLst>
            </c:dLbl>
            <c:dLbl>
              <c:idx val="3"/>
              <c:layout>
                <c:manualLayout>
                  <c:x val="0"/>
                  <c:y val="-0.18037768530769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26-496B-A3F0-BEB49FECFF0F}"/>
                </c:ext>
              </c:extLst>
            </c:dLbl>
            <c:dLbl>
              <c:idx val="4"/>
              <c:layout>
                <c:manualLayout>
                  <c:x val="1.4575974570318632E-3"/>
                  <c:y val="-9.6201432164102985E-2"/>
                </c:manualLayout>
              </c:layout>
              <c:tx>
                <c:rich>
                  <a:bodyPr/>
                  <a:lstStyle/>
                  <a:p>
                    <a:r>
                      <a:rPr lang="en-US" altLang="ja-JP" dirty="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826-496B-A3F0-BEB49FECFF0F}"/>
                </c:ext>
              </c:extLst>
            </c:dLbl>
            <c:dLbl>
              <c:idx val="5"/>
              <c:layout>
                <c:manualLayout>
                  <c:x val="2.9151949140637265E-3"/>
                  <c:y val="-0.20442804334871878"/>
                </c:manualLayout>
              </c:layout>
              <c:tx>
                <c:rich>
                  <a:bodyPr/>
                  <a:lstStyle/>
                  <a:p>
                    <a:r>
                      <a:rPr lang="en-US" altLang="ja-JP"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826-496B-A3F0-BEB49FECFF0F}"/>
                </c:ext>
              </c:extLst>
            </c:dLbl>
            <c:dLbl>
              <c:idx val="6"/>
              <c:layout>
                <c:manualLayout>
                  <c:x val="2.1863961855476894E-3"/>
                  <c:y val="-0.24451197341709507"/>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r>
                      <a:rPr lang="en-US" altLang="ja-JP" dirty="0"/>
                      <a:t>20</a:t>
                    </a:r>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703755138317965E-2"/>
                      <c:h val="9.0188842653846538E-2"/>
                    </c:manualLayout>
                  </c15:layout>
                  <c15:showDataLabelsRange val="0"/>
                </c:ext>
                <c:ext xmlns:c16="http://schemas.microsoft.com/office/drawing/2014/chart" uri="{C3380CC4-5D6E-409C-BE32-E72D297353CC}">
                  <c16:uniqueId val="{0000000D-A826-496B-A3F0-BEB49FECFF0F}"/>
                </c:ext>
              </c:extLst>
            </c:dLbl>
            <c:dLbl>
              <c:idx val="7"/>
              <c:layout>
                <c:manualLayout>
                  <c:x val="1.4575974570318632E-3"/>
                  <c:y val="-0.32467983355384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26-496B-A3F0-BEB49FECFF0F}"/>
                </c:ext>
              </c:extLst>
            </c:dLbl>
            <c:dLbl>
              <c:idx val="8"/>
              <c:layout>
                <c:manualLayout>
                  <c:x val="-1.068892453886527E-16"/>
                  <c:y val="-0.21244482936239409"/>
                </c:manualLayout>
              </c:layout>
              <c:tx>
                <c:rich>
                  <a:bodyPr/>
                  <a:lstStyle/>
                  <a:p>
                    <a:r>
                      <a:rPr lang="en-US" altLang="ja-JP" dirty="0"/>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826-496B-A3F0-BEB49FECFF0F}"/>
                </c:ext>
              </c:extLst>
            </c:dLbl>
            <c:dLbl>
              <c:idx val="9"/>
              <c:layout>
                <c:manualLayout>
                  <c:x val="2.9151949140636198E-3"/>
                  <c:y val="-0.22847840138974465"/>
                </c:manualLayout>
              </c:layout>
              <c:tx>
                <c:rich>
                  <a:bodyPr/>
                  <a:lstStyle/>
                  <a:p>
                    <a:r>
                      <a:rPr lang="en-US" altLang="ja-JP"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826-496B-A3F0-BEB49FECFF0F}"/>
                </c:ext>
              </c:extLst>
            </c:dLbl>
            <c:dLbl>
              <c:idx val="10"/>
              <c:layout>
                <c:manualLayout>
                  <c:x val="-2.9151949140637265E-3"/>
                  <c:y val="-0.16033572027350496"/>
                </c:manualLayout>
              </c:layout>
              <c:tx>
                <c:rich>
                  <a:bodyPr/>
                  <a:lstStyle/>
                  <a:p>
                    <a:r>
                      <a:rPr lang="en-US" altLang="ja-JP" dirty="0"/>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826-496B-A3F0-BEB49FECFF0F}"/>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HGPｺﾞｼｯｸE" panose="020B0900000000000000" pitchFamily="50" charset="-128"/>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台湾</c:v>
                </c:pt>
                <c:pt idx="2">
                  <c:v>タイ</c:v>
                </c:pt>
                <c:pt idx="3">
                  <c:v>韓国</c:v>
                </c:pt>
                <c:pt idx="4">
                  <c:v>中国</c:v>
                </c:pt>
                <c:pt idx="5">
                  <c:v>ドイツ</c:v>
                </c:pt>
                <c:pt idx="6">
                  <c:v>フランス</c:v>
                </c:pt>
                <c:pt idx="7">
                  <c:v>イギリス</c:v>
                </c:pt>
                <c:pt idx="8">
                  <c:v>イタリア</c:v>
                </c:pt>
                <c:pt idx="9">
                  <c:v>スウェーデン</c:v>
                </c:pt>
                <c:pt idx="10">
                  <c:v>ハンガリー</c:v>
                </c:pt>
              </c:strCache>
            </c:strRef>
          </c:cat>
          <c:val>
            <c:numRef>
              <c:f>Sheet1!$C$2:$C$12</c:f>
              <c:numCache>
                <c:formatCode>General</c:formatCode>
                <c:ptCount val="11"/>
                <c:pt idx="0">
                  <c:v>2</c:v>
                </c:pt>
                <c:pt idx="1">
                  <c:v>5</c:v>
                </c:pt>
                <c:pt idx="2">
                  <c:v>7</c:v>
                </c:pt>
                <c:pt idx="3">
                  <c:v>10</c:v>
                </c:pt>
                <c:pt idx="4">
                  <c:v>4</c:v>
                </c:pt>
                <c:pt idx="5">
                  <c:v>12</c:v>
                </c:pt>
                <c:pt idx="6">
                  <c:v>14.5</c:v>
                </c:pt>
                <c:pt idx="7">
                  <c:v>20</c:v>
                </c:pt>
                <c:pt idx="8">
                  <c:v>12</c:v>
                </c:pt>
                <c:pt idx="9">
                  <c:v>13</c:v>
                </c:pt>
                <c:pt idx="10">
                  <c:v>9</c:v>
                </c:pt>
              </c:numCache>
            </c:numRef>
          </c:val>
          <c:extLst>
            <c:ext xmlns:c16="http://schemas.microsoft.com/office/drawing/2014/chart" uri="{C3380CC4-5D6E-409C-BE32-E72D297353CC}">
              <c16:uniqueId val="{00000001-A826-496B-A3F0-BEB49FECFF0F}"/>
            </c:ext>
          </c:extLst>
        </c:ser>
        <c:dLbls>
          <c:showLegendKey val="0"/>
          <c:showVal val="0"/>
          <c:showCatName val="0"/>
          <c:showSerName val="0"/>
          <c:showPercent val="0"/>
          <c:showBubbleSize val="0"/>
        </c:dLbls>
        <c:gapWidth val="85"/>
        <c:overlap val="100"/>
        <c:axId val="882918976"/>
        <c:axId val="882918560"/>
      </c:barChart>
      <c:catAx>
        <c:axId val="882918976"/>
        <c:scaling>
          <c:orientation val="minMax"/>
        </c:scaling>
        <c:delete val="1"/>
        <c:axPos val="b"/>
        <c:numFmt formatCode="General" sourceLinked="1"/>
        <c:majorTickMark val="none"/>
        <c:minorTickMark val="none"/>
        <c:tickLblPos val="nextTo"/>
        <c:crossAx val="882918560"/>
        <c:crosses val="autoZero"/>
        <c:auto val="1"/>
        <c:lblAlgn val="ctr"/>
        <c:lblOffset val="100"/>
        <c:noMultiLvlLbl val="0"/>
      </c:catAx>
      <c:valAx>
        <c:axId val="88291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882918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dPt>
            <c:idx val="0"/>
            <c:bubble3D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623-42FC-B1CB-A3F479837A7F}"/>
              </c:ext>
            </c:extLst>
          </c:dPt>
          <c:dPt>
            <c:idx val="1"/>
            <c:bubble3D val="0"/>
            <c:spPr>
              <a:solidFill>
                <a:schemeClr val="accent2">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623-42FC-B1CB-A3F479837A7F}"/>
              </c:ext>
            </c:extLst>
          </c:dPt>
          <c:dPt>
            <c:idx val="2"/>
            <c:bubble3D val="0"/>
            <c:spPr>
              <a:solidFill>
                <a:srgbClr val="FF99CC"/>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623-42FC-B1CB-A3F479837A7F}"/>
              </c:ext>
            </c:extLst>
          </c:dPt>
          <c:dPt>
            <c:idx val="3"/>
            <c:bubble3D val="0"/>
            <c:spPr>
              <a:solidFill>
                <a:srgbClr val="15FF7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623-42FC-B1CB-A3F479837A7F}"/>
              </c:ext>
            </c:extLst>
          </c:dPt>
          <c:dPt>
            <c:idx val="4"/>
            <c:bubble3D val="0"/>
            <c:spPr>
              <a:solidFill>
                <a:srgbClr val="FF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623-42FC-B1CB-A3F479837A7F}"/>
              </c:ext>
            </c:extLst>
          </c:dPt>
          <c:cat>
            <c:strRef>
              <c:f>'2025歳入'!$A$3:$A$8</c:f>
              <c:strCache>
                <c:ptCount val="6"/>
                <c:pt idx="0">
                  <c:v>所得税</c:v>
                </c:pt>
                <c:pt idx="1">
                  <c:v>法人税</c:v>
                </c:pt>
                <c:pt idx="2">
                  <c:v>消費税</c:v>
                </c:pt>
                <c:pt idx="3">
                  <c:v>その他</c:v>
                </c:pt>
                <c:pt idx="4">
                  <c:v>その他収入</c:v>
                </c:pt>
                <c:pt idx="5">
                  <c:v>公債金</c:v>
                </c:pt>
              </c:strCache>
            </c:strRef>
          </c:cat>
          <c:val>
            <c:numRef>
              <c:f>'2025歳入'!$B$3:$B$8</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5796427124274"/>
          <c:y val="0.17292016625456819"/>
          <c:w val="0.58936829477176"/>
          <c:h val="0.79790146783659111"/>
        </c:manualLayout>
      </c:layout>
      <c:pieChart>
        <c:varyColors val="1"/>
        <c:ser>
          <c:idx val="0"/>
          <c:order val="0"/>
          <c:dPt>
            <c:idx val="0"/>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F6D-4E8A-9A4F-A08739642290}"/>
              </c:ext>
            </c:extLst>
          </c:dPt>
          <c:dPt>
            <c:idx val="1"/>
            <c:bubble3D val="0"/>
            <c:spPr>
              <a:solidFill>
                <a:srgbClr val="00B0F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F6D-4E8A-9A4F-A08739642290}"/>
              </c:ext>
            </c:extLst>
          </c:dPt>
          <c:dPt>
            <c:idx val="2"/>
            <c:bubble3D val="0"/>
            <c:spPr>
              <a:solidFill>
                <a:srgbClr val="F4B18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F6D-4E8A-9A4F-A08739642290}"/>
              </c:ext>
            </c:extLst>
          </c:dPt>
          <c:dPt>
            <c:idx val="3"/>
            <c:bubble3D val="0"/>
            <c:spPr>
              <a:solidFill>
                <a:srgbClr val="FF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F6D-4E8A-9A4F-A0873964229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F6D-4E8A-9A4F-A08739642290}"/>
              </c:ext>
            </c:extLst>
          </c:dPt>
          <c:dPt>
            <c:idx val="5"/>
            <c:bubble3D val="0"/>
            <c:spPr>
              <a:solidFill>
                <a:srgbClr val="FFCC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6F6D-4E8A-9A4F-A08739642290}"/>
              </c:ext>
            </c:extLst>
          </c:dPt>
          <c:dPt>
            <c:idx val="6"/>
            <c:bubble3D val="0"/>
            <c:spPr>
              <a:solidFill>
                <a:srgbClr val="57EC3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6F6D-4E8A-9A4F-A08739642290}"/>
              </c:ext>
            </c:extLst>
          </c:dPt>
          <c:dPt>
            <c:idx val="7"/>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6F6D-4E8A-9A4F-A08739642290}"/>
              </c:ext>
            </c:extLst>
          </c:dPt>
          <c:dPt>
            <c:idx val="8"/>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6F6D-4E8A-9A4F-A08739642290}"/>
              </c:ext>
            </c:extLst>
          </c:dPt>
          <c:cat>
            <c:strRef>
              <c:f>'2025歳出'!$B$3:$B$10</c:f>
              <c:strCache>
                <c:ptCount val="8"/>
                <c:pt idx="0">
                  <c:v>社会保障</c:v>
                </c:pt>
                <c:pt idx="1">
                  <c:v>防衛</c:v>
                </c:pt>
                <c:pt idx="2">
                  <c:v>公共事業</c:v>
                </c:pt>
                <c:pt idx="3">
                  <c:v>文教及び科学振興</c:v>
                </c:pt>
                <c:pt idx="5">
                  <c:v>その他</c:v>
                </c:pt>
                <c:pt idx="6">
                  <c:v>地方交付税交付金</c:v>
                </c:pt>
                <c:pt idx="7">
                  <c:v>国債費</c:v>
                </c:pt>
              </c:strCache>
            </c:strRef>
          </c:cat>
          <c:val>
            <c:numRef>
              <c:f>'2025歳出'!$C$3:$C$10</c:f>
              <c:numCache>
                <c:formatCode>General</c:formatCode>
                <c:ptCount val="8"/>
                <c:pt idx="0">
                  <c:v>31.9</c:v>
                </c:pt>
                <c:pt idx="1">
                  <c:v>7.3</c:v>
                </c:pt>
                <c:pt idx="2">
                  <c:v>5</c:v>
                </c:pt>
                <c:pt idx="3">
                  <c:v>4.9000000000000004</c:v>
                </c:pt>
                <c:pt idx="5">
                  <c:v>8.1</c:v>
                </c:pt>
                <c:pt idx="6">
                  <c:v>17.100000000000001</c:v>
                </c:pt>
                <c:pt idx="7">
                  <c:v>25.6</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公債残高（兆円）</c:v>
                </c:pt>
              </c:strCache>
            </c:strRef>
          </c:tx>
          <c:spPr>
            <a:solidFill>
              <a:schemeClr val="accent6">
                <a:lumMod val="60000"/>
                <a:lumOff val="40000"/>
              </a:schemeClr>
            </a:solidFill>
            <a:ln>
              <a:noFill/>
            </a:ln>
            <a:effectLst/>
          </c:spPr>
          <c:cat>
            <c:numRef>
              <c:f>Sheet1!$A$2:$A$39</c:f>
              <c:numCache>
                <c:formatCode>General</c:formatCode>
                <c:ptCount val="3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pt idx="37">
                  <c:v>2026</c:v>
                </c:pt>
              </c:numCache>
            </c:numRef>
          </c:cat>
          <c:val>
            <c:numRef>
              <c:f>Sheet1!$B$2:$B$39</c:f>
              <c:numCache>
                <c:formatCode>General</c:formatCode>
                <c:ptCount val="38"/>
                <c:pt idx="0">
                  <c:v>161</c:v>
                </c:pt>
                <c:pt idx="1">
                  <c:v>166</c:v>
                </c:pt>
                <c:pt idx="2">
                  <c:v>172</c:v>
                </c:pt>
                <c:pt idx="3">
                  <c:v>178</c:v>
                </c:pt>
                <c:pt idx="4">
                  <c:v>193</c:v>
                </c:pt>
                <c:pt idx="5">
                  <c:v>207</c:v>
                </c:pt>
                <c:pt idx="6">
                  <c:v>225</c:v>
                </c:pt>
                <c:pt idx="7">
                  <c:v>245</c:v>
                </c:pt>
                <c:pt idx="8">
                  <c:v>258</c:v>
                </c:pt>
                <c:pt idx="9">
                  <c:v>295</c:v>
                </c:pt>
                <c:pt idx="10">
                  <c:v>332</c:v>
                </c:pt>
                <c:pt idx="11">
                  <c:v>368</c:v>
                </c:pt>
                <c:pt idx="12">
                  <c:v>392</c:v>
                </c:pt>
                <c:pt idx="13">
                  <c:v>421</c:v>
                </c:pt>
                <c:pt idx="14">
                  <c:v>457</c:v>
                </c:pt>
                <c:pt idx="15">
                  <c:v>499</c:v>
                </c:pt>
                <c:pt idx="16">
                  <c:v>527</c:v>
                </c:pt>
                <c:pt idx="17">
                  <c:v>532</c:v>
                </c:pt>
                <c:pt idx="18">
                  <c:v>541</c:v>
                </c:pt>
                <c:pt idx="19">
                  <c:v>546</c:v>
                </c:pt>
                <c:pt idx="20">
                  <c:v>594</c:v>
                </c:pt>
                <c:pt idx="21">
                  <c:v>636</c:v>
                </c:pt>
                <c:pt idx="22">
                  <c:v>670</c:v>
                </c:pt>
                <c:pt idx="23">
                  <c:v>705</c:v>
                </c:pt>
                <c:pt idx="24">
                  <c:v>744</c:v>
                </c:pt>
                <c:pt idx="25">
                  <c:v>774</c:v>
                </c:pt>
                <c:pt idx="26">
                  <c:v>805</c:v>
                </c:pt>
                <c:pt idx="27">
                  <c:v>831</c:v>
                </c:pt>
                <c:pt idx="28">
                  <c:v>853</c:v>
                </c:pt>
                <c:pt idx="29">
                  <c:v>874</c:v>
                </c:pt>
                <c:pt idx="30">
                  <c:v>887</c:v>
                </c:pt>
                <c:pt idx="31">
                  <c:v>947</c:v>
                </c:pt>
                <c:pt idx="32">
                  <c:v>992</c:v>
                </c:pt>
                <c:pt idx="33">
                  <c:v>1027</c:v>
                </c:pt>
                <c:pt idx="34">
                  <c:v>1054</c:v>
                </c:pt>
                <c:pt idx="35">
                  <c:v>1080</c:v>
                </c:pt>
                <c:pt idx="36">
                  <c:v>1136</c:v>
                </c:pt>
                <c:pt idx="37">
                  <c:v>1145</c:v>
                </c:pt>
              </c:numCache>
            </c:numRef>
          </c:val>
          <c:extLst>
            <c:ext xmlns:c16="http://schemas.microsoft.com/office/drawing/2014/chart" uri="{C3380CC4-5D6E-409C-BE32-E72D297353CC}">
              <c16:uniqueId val="{00000000-9B9D-42DE-AECF-46D438DEA994}"/>
            </c:ext>
          </c:extLst>
        </c:ser>
        <c:dLbls>
          <c:showLegendKey val="0"/>
          <c:showVal val="0"/>
          <c:showCatName val="0"/>
          <c:showSerName val="0"/>
          <c:showPercent val="0"/>
          <c:showBubbleSize val="0"/>
        </c:dLbls>
        <c:axId val="876959040"/>
        <c:axId val="876958624"/>
      </c:areaChart>
      <c:catAx>
        <c:axId val="8769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76958624"/>
        <c:crosses val="autoZero"/>
        <c:auto val="1"/>
        <c:lblAlgn val="ctr"/>
        <c:lblOffset val="100"/>
        <c:noMultiLvlLbl val="0"/>
      </c:catAx>
      <c:valAx>
        <c:axId val="876958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ja-JP"/>
          </a:p>
        </c:txPr>
        <c:crossAx val="8769590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36075915895"/>
          <c:y val="0"/>
          <c:w val="0.7128222601312687"/>
          <c:h val="0.9842052043736208"/>
        </c:manualLayout>
      </c:layout>
      <c:pieChart>
        <c:varyColors val="1"/>
        <c:ser>
          <c:idx val="0"/>
          <c:order val="0"/>
          <c:spPr>
            <a:ln w="6350">
              <a:solidFill>
                <a:schemeClr val="bg1"/>
              </a:solidFill>
            </a:ln>
          </c:spPr>
          <c:dPt>
            <c:idx val="0"/>
            <c:bubble3D val="0"/>
            <c:spPr>
              <a:solidFill>
                <a:srgbClr val="F89200"/>
              </a:solidFill>
              <a:ln w="6350">
                <a:solidFill>
                  <a:schemeClr val="bg1"/>
                </a:solidFill>
              </a:ln>
              <a:effectLst/>
            </c:spPr>
            <c:extLst>
              <c:ext xmlns:c16="http://schemas.microsoft.com/office/drawing/2014/chart" uri="{C3380CC4-5D6E-409C-BE32-E72D297353CC}">
                <c16:uniqueId val="{00000001-594E-447B-97ED-ED6152F0F6E7}"/>
              </c:ext>
            </c:extLst>
          </c:dPt>
          <c:dPt>
            <c:idx val="1"/>
            <c:bubble3D val="0"/>
            <c:spPr>
              <a:solidFill>
                <a:srgbClr val="FFD392"/>
              </a:solidFill>
              <a:ln w="6350">
                <a:solidFill>
                  <a:schemeClr val="bg1"/>
                </a:solidFill>
              </a:ln>
              <a:effectLst/>
            </c:spPr>
            <c:extLst>
              <c:ext xmlns:c16="http://schemas.microsoft.com/office/drawing/2014/chart" uri="{C3380CC4-5D6E-409C-BE32-E72D297353CC}">
                <c16:uniqueId val="{00000003-594E-447B-97ED-ED6152F0F6E7}"/>
              </c:ext>
            </c:extLst>
          </c:dPt>
          <c:dPt>
            <c:idx val="2"/>
            <c:bubble3D val="0"/>
            <c:spPr>
              <a:solidFill>
                <a:srgbClr val="FFB54A"/>
              </a:solidFill>
              <a:ln w="6350">
                <a:solidFill>
                  <a:schemeClr val="bg1"/>
                </a:solidFill>
              </a:ln>
              <a:effectLst/>
            </c:spPr>
            <c:extLst>
              <c:ext xmlns:c16="http://schemas.microsoft.com/office/drawing/2014/chart" uri="{C3380CC4-5D6E-409C-BE32-E72D297353CC}">
                <c16:uniqueId val="{00000005-594E-447B-97ED-ED6152F0F6E7}"/>
              </c:ext>
            </c:extLst>
          </c:dPt>
          <c:dPt>
            <c:idx val="3"/>
            <c:bubble3D val="0"/>
            <c:spPr>
              <a:solidFill>
                <a:srgbClr val="FFE2B7"/>
              </a:solidFill>
              <a:ln w="6350">
                <a:solidFill>
                  <a:schemeClr val="bg1"/>
                </a:solidFill>
              </a:ln>
              <a:effectLst/>
            </c:spPr>
            <c:extLst>
              <c:ext xmlns:c16="http://schemas.microsoft.com/office/drawing/2014/chart" uri="{C3380CC4-5D6E-409C-BE32-E72D297353CC}">
                <c16:uniqueId val="{00000007-594E-447B-97ED-ED6152F0F6E7}"/>
              </c:ext>
            </c:extLst>
          </c:dPt>
          <c:dPt>
            <c:idx val="4"/>
            <c:bubble3D val="0"/>
            <c:spPr>
              <a:solidFill>
                <a:srgbClr val="79BEFF"/>
              </a:solidFill>
              <a:ln w="6350">
                <a:solidFill>
                  <a:schemeClr val="bg1"/>
                </a:solidFill>
              </a:ln>
              <a:effectLst/>
            </c:spPr>
            <c:extLst>
              <c:ext xmlns:c16="http://schemas.microsoft.com/office/drawing/2014/chart" uri="{C3380CC4-5D6E-409C-BE32-E72D297353CC}">
                <c16:uniqueId val="{00000009-594E-447B-97ED-ED6152F0F6E7}"/>
              </c:ext>
            </c:extLst>
          </c:dPt>
          <c:dPt>
            <c:idx val="5"/>
            <c:bubble3D val="0"/>
            <c:spPr>
              <a:solidFill>
                <a:srgbClr val="359EFF"/>
              </a:solidFill>
              <a:ln w="6350">
                <a:solidFill>
                  <a:schemeClr val="bg1"/>
                </a:solidFill>
              </a:ln>
              <a:effectLst/>
            </c:spPr>
            <c:extLst>
              <c:ext xmlns:c16="http://schemas.microsoft.com/office/drawing/2014/chart" uri="{C3380CC4-5D6E-409C-BE32-E72D297353CC}">
                <c16:uniqueId val="{0000000B-594E-447B-97ED-ED6152F0F6E7}"/>
              </c:ext>
            </c:extLst>
          </c:dPt>
          <c:dPt>
            <c:idx val="6"/>
            <c:bubble3D val="0"/>
            <c:spPr>
              <a:solidFill>
                <a:srgbClr val="005AAC"/>
              </a:solidFill>
              <a:ln w="6350">
                <a:solidFill>
                  <a:schemeClr val="bg1"/>
                </a:solidFill>
              </a:ln>
              <a:effectLst/>
            </c:spPr>
            <c:extLst>
              <c:ext xmlns:c16="http://schemas.microsoft.com/office/drawing/2014/chart" uri="{C3380CC4-5D6E-409C-BE32-E72D297353CC}">
                <c16:uniqueId val="{0000000D-594E-447B-97ED-ED6152F0F6E7}"/>
              </c:ext>
            </c:extLst>
          </c:dPt>
          <c:dPt>
            <c:idx val="7"/>
            <c:bubble3D val="0"/>
            <c:spPr>
              <a:solidFill>
                <a:schemeClr val="accent3">
                  <a:lumMod val="20000"/>
                  <a:lumOff val="80000"/>
                </a:schemeClr>
              </a:solidFill>
              <a:ln w="6350">
                <a:solidFill>
                  <a:schemeClr val="bg1"/>
                </a:solidFill>
              </a:ln>
              <a:effectLst/>
            </c:spPr>
            <c:extLst>
              <c:ext xmlns:c16="http://schemas.microsoft.com/office/drawing/2014/chart" uri="{C3380CC4-5D6E-409C-BE32-E72D297353CC}">
                <c16:uniqueId val="{0000000F-594E-447B-97ED-ED6152F0F6E7}"/>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594E-447B-97ED-ED6152F0F6E7}"/>
              </c:ext>
            </c:extLst>
          </c:dPt>
          <c:dLbls>
            <c:dLbl>
              <c:idx val="0"/>
              <c:delete val="1"/>
              <c:extLst>
                <c:ext xmlns:c15="http://schemas.microsoft.com/office/drawing/2012/chart" uri="{CE6537A1-D6FC-4f65-9D91-7224C49458BB}"/>
                <c:ext xmlns:c16="http://schemas.microsoft.com/office/drawing/2014/chart" uri="{C3380CC4-5D6E-409C-BE32-E72D297353CC}">
                  <c16:uniqueId val="{00000001-594E-447B-97ED-ED6152F0F6E7}"/>
                </c:ext>
              </c:extLst>
            </c:dLbl>
            <c:dLbl>
              <c:idx val="1"/>
              <c:delete val="1"/>
              <c:extLst>
                <c:ext xmlns:c15="http://schemas.microsoft.com/office/drawing/2012/chart" uri="{CE6537A1-D6FC-4f65-9D91-7224C49458BB}">
                  <c15:layout>
                    <c:manualLayout>
                      <c:w val="0.14967385162020733"/>
                      <c:h val="0.21412110040305951"/>
                    </c:manualLayout>
                  </c15:layout>
                </c:ext>
                <c:ext xmlns:c16="http://schemas.microsoft.com/office/drawing/2014/chart" uri="{C3380CC4-5D6E-409C-BE32-E72D297353CC}">
                  <c16:uniqueId val="{00000003-594E-447B-97ED-ED6152F0F6E7}"/>
                </c:ext>
              </c:extLst>
            </c:dLbl>
            <c:dLbl>
              <c:idx val="2"/>
              <c:delete val="1"/>
              <c:extLst>
                <c:ext xmlns:c15="http://schemas.microsoft.com/office/drawing/2012/chart" uri="{CE6537A1-D6FC-4f65-9D91-7224C49458BB}">
                  <c15:layout>
                    <c:manualLayout>
                      <c:w val="0.26285783309915567"/>
                      <c:h val="0.16512054309426105"/>
                    </c:manualLayout>
                  </c15:layout>
                </c:ext>
                <c:ext xmlns:c16="http://schemas.microsoft.com/office/drawing/2014/chart" uri="{C3380CC4-5D6E-409C-BE32-E72D297353CC}">
                  <c16:uniqueId val="{00000005-594E-447B-97ED-ED6152F0F6E7}"/>
                </c:ext>
              </c:extLst>
            </c:dLbl>
            <c:dLbl>
              <c:idx val="3"/>
              <c:delete val="1"/>
              <c:extLst>
                <c:ext xmlns:c15="http://schemas.microsoft.com/office/drawing/2012/chart" uri="{CE6537A1-D6FC-4f65-9D91-7224C49458BB}">
                  <c15:layout>
                    <c:manualLayout>
                      <c:w val="0.18134160798931251"/>
                      <c:h val="0.16783281516166115"/>
                    </c:manualLayout>
                  </c15:layout>
                </c:ext>
                <c:ext xmlns:c16="http://schemas.microsoft.com/office/drawing/2014/chart" uri="{C3380CC4-5D6E-409C-BE32-E72D297353CC}">
                  <c16:uniqueId val="{00000007-594E-447B-97ED-ED6152F0F6E7}"/>
                </c:ext>
              </c:extLst>
            </c:dLbl>
            <c:dLbl>
              <c:idx val="4"/>
              <c:delete val="1"/>
              <c:extLst>
                <c:ext xmlns:c15="http://schemas.microsoft.com/office/drawing/2012/chart" uri="{CE6537A1-D6FC-4f65-9D91-7224C49458BB}">
                  <c15:layout>
                    <c:manualLayout>
                      <c:w val="0.28177551083199714"/>
                      <c:h val="0.21727231914340139"/>
                    </c:manualLayout>
                  </c15:layout>
                </c:ext>
                <c:ext xmlns:c16="http://schemas.microsoft.com/office/drawing/2014/chart" uri="{C3380CC4-5D6E-409C-BE32-E72D297353CC}">
                  <c16:uniqueId val="{00000009-594E-447B-97ED-ED6152F0F6E7}"/>
                </c:ext>
              </c:extLst>
            </c:dLbl>
            <c:dLbl>
              <c:idx val="5"/>
              <c:delete val="1"/>
              <c:extLst>
                <c:ext xmlns:c15="http://schemas.microsoft.com/office/drawing/2012/chart" uri="{CE6537A1-D6FC-4f65-9D91-7224C49458BB}">
                  <c15:layout>
                    <c:manualLayout>
                      <c:w val="0.24189300947697226"/>
                      <c:h val="0.1788718064282209"/>
                    </c:manualLayout>
                  </c15:layout>
                </c:ext>
                <c:ext xmlns:c16="http://schemas.microsoft.com/office/drawing/2014/chart" uri="{C3380CC4-5D6E-409C-BE32-E72D297353CC}">
                  <c16:uniqueId val="{0000000B-594E-447B-97ED-ED6152F0F6E7}"/>
                </c:ext>
              </c:extLst>
            </c:dLbl>
            <c:dLbl>
              <c:idx val="6"/>
              <c:delete val="1"/>
              <c:extLst>
                <c:ext xmlns:c15="http://schemas.microsoft.com/office/drawing/2012/chart" uri="{CE6537A1-D6FC-4f65-9D91-7224C49458BB}"/>
                <c:ext xmlns:c16="http://schemas.microsoft.com/office/drawing/2014/chart" uri="{C3380CC4-5D6E-409C-BE32-E72D297353CC}">
                  <c16:uniqueId val="{0000000D-594E-447B-97ED-ED6152F0F6E7}"/>
                </c:ext>
              </c:extLst>
            </c:dLbl>
            <c:dLbl>
              <c:idx val="7"/>
              <c:delete val="1"/>
              <c:extLst>
                <c:ext xmlns:c15="http://schemas.microsoft.com/office/drawing/2012/chart" uri="{CE6537A1-D6FC-4f65-9D91-7224C49458BB}"/>
                <c:ext xmlns:c16="http://schemas.microsoft.com/office/drawing/2014/chart" uri="{C3380CC4-5D6E-409C-BE32-E72D297353CC}">
                  <c16:uniqueId val="{0000000F-594E-447B-97ED-ED6152F0F6E7}"/>
                </c:ext>
              </c:extLst>
            </c:dLbl>
            <c:dLbl>
              <c:idx val="8"/>
              <c:layout>
                <c:manualLayout>
                  <c:x val="-0.15056181017390463"/>
                  <c:y val="1.3799315575678652E-2"/>
                </c:manualLayout>
              </c:layout>
              <c:tx>
                <c:rich>
                  <a:bodyPr/>
                  <a:lstStyle/>
                  <a:p>
                    <a:fld id="{7B41AE1E-09E3-4FF8-9847-3B6908F5D4C5}" type="CELLRANGE">
                      <a:rPr lang="zh-TW" altLang="en-US" smtClean="0"/>
                      <a:pPr/>
                      <a:t>[CELLRANGE]</a:t>
                    </a:fld>
                    <a:endParaRPr lang="zh-TW" altLang="en-US" dirty="0"/>
                  </a:p>
                  <a:p>
                    <a:r>
                      <a:rPr lang="en-US" altLang="zh-TW" baseline="0" dirty="0"/>
                      <a:t>658</a:t>
                    </a:r>
                    <a:r>
                      <a:rPr lang="zh-TW" altLang="en-US" baseline="0" dirty="0"/>
                      <a:t>億円（</a:t>
                    </a:r>
                    <a:fld id="{96C4AF1C-97EC-466D-B83E-DDEA1BD4798E}"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594E-447B-97ED-ED6152F0F6E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Sheet1!$B$2:$B$10</c:f>
              <c:numCache>
                <c:formatCode>General</c:formatCode>
                <c:ptCount val="9"/>
                <c:pt idx="0">
                  <c:v>1006</c:v>
                </c:pt>
                <c:pt idx="1">
                  <c:v>933</c:v>
                </c:pt>
                <c:pt idx="2">
                  <c:v>560</c:v>
                </c:pt>
                <c:pt idx="3">
                  <c:v>409</c:v>
                </c:pt>
                <c:pt idx="4">
                  <c:v>1969</c:v>
                </c:pt>
                <c:pt idx="5">
                  <c:v>834</c:v>
                </c:pt>
                <c:pt idx="6">
                  <c:v>524</c:v>
                </c:pt>
                <c:pt idx="7">
                  <c:v>263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8"/>
                      <c:pt idx="0">
                        <c:v>県税</c:v>
                      </c:pt>
                      <c:pt idx="1">
                        <c:v>諸収入</c:v>
                      </c:pt>
                      <c:pt idx="2">
                        <c:v>地方消費税清算金</c:v>
                      </c:pt>
                      <c:pt idx="3">
                        <c:v>繰入金等</c:v>
                      </c:pt>
                      <c:pt idx="4">
                        <c:v>地方交付税交付金</c:v>
                      </c:pt>
                      <c:pt idx="5">
                        <c:v>国庫支出金</c:v>
                      </c:pt>
                      <c:pt idx="6">
                        <c:v>県債</c:v>
                      </c:pt>
                      <c:pt idx="7">
                        <c:v>地方譲与税等</c:v>
                      </c:pt>
                    </c:strCache>
                  </c:strRef>
                </c15:cat>
              </c15:filteredCategoryTitle>
            </c:ext>
            <c:ext xmlns:c15="http://schemas.microsoft.com/office/drawing/2012/chart" uri="{02D57815-91ED-43cb-92C2-25804820EDAC}">
              <c15:datalabelsRange>
                <c15:f>Sheet1!$A$2:$A$10</c15:f>
                <c15:dlblRangeCache>
                  <c:ptCount val="9"/>
                  <c:pt idx="0">
                    <c:v>県税</c:v>
                  </c:pt>
                  <c:pt idx="1">
                    <c:v>諸収入</c:v>
                  </c:pt>
                  <c:pt idx="2">
                    <c:v>地方消費税清算金</c:v>
                  </c:pt>
                  <c:pt idx="3">
                    <c:v>繰入金等</c:v>
                  </c:pt>
                  <c:pt idx="4">
                    <c:v>地方交付税交付金</c:v>
                  </c:pt>
                  <c:pt idx="5">
                    <c:v>国庫支出金</c:v>
                  </c:pt>
                  <c:pt idx="6">
                    <c:v>県債</c:v>
                  </c:pt>
                  <c:pt idx="7">
                    <c:v>地方譲与税等</c:v>
                  </c:pt>
                </c15:dlblRangeCache>
              </c15:datalabelsRange>
            </c:ext>
            <c:ext xmlns:c16="http://schemas.microsoft.com/office/drawing/2014/chart" uri="{C3380CC4-5D6E-409C-BE32-E72D297353CC}">
              <c16:uniqueId val="{00000012-594E-447B-97ED-ED6152F0F6E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4109434446947"/>
          <c:y val="0.15070192612065833"/>
          <c:w val="0.65916241334891257"/>
          <c:h val="0.77287172330301146"/>
        </c:manualLayout>
      </c:layout>
      <c:doughnutChart>
        <c:varyColors val="1"/>
        <c:ser>
          <c:idx val="0"/>
          <c:order val="0"/>
          <c:tx>
            <c:strRef>
              <c:f>Sheet1!$B$1</c:f>
              <c:strCache>
                <c:ptCount val="1"/>
                <c:pt idx="0">
                  <c:v>列1</c:v>
                </c:pt>
              </c:strCache>
            </c:strRef>
          </c:tx>
          <c:explosion val="1"/>
          <c:dPt>
            <c:idx val="0"/>
            <c:bubble3D val="0"/>
            <c:explosion val="0"/>
            <c:spPr>
              <a:solidFill>
                <a:srgbClr val="F86804"/>
              </a:solidFill>
              <a:ln w="19050">
                <a:solidFill>
                  <a:schemeClr val="lt1"/>
                </a:solidFill>
              </a:ln>
              <a:effectLst/>
            </c:spPr>
            <c:extLst>
              <c:ext xmlns:c16="http://schemas.microsoft.com/office/drawing/2014/chart" uri="{C3380CC4-5D6E-409C-BE32-E72D297353CC}">
                <c16:uniqueId val="{00000001-27AA-4B91-ABCA-0AF486E5ADB5}"/>
              </c:ext>
            </c:extLst>
          </c:dPt>
          <c:dPt>
            <c:idx val="1"/>
            <c:bubble3D val="0"/>
            <c:explosion val="0"/>
            <c:spPr>
              <a:solidFill>
                <a:srgbClr val="003494"/>
              </a:solidFill>
              <a:ln w="19050">
                <a:solidFill>
                  <a:schemeClr val="lt1"/>
                </a:solidFill>
              </a:ln>
              <a:effectLst/>
            </c:spPr>
            <c:extLst>
              <c:ext xmlns:c16="http://schemas.microsoft.com/office/drawing/2014/chart" uri="{C3380CC4-5D6E-409C-BE32-E72D297353CC}">
                <c16:uniqueId val="{00000003-27AA-4B91-ABCA-0AF486E5AD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AA-4B91-ABCA-0AF486E5AD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AA-4B91-ABCA-0AF486E5ADB5}"/>
              </c:ext>
            </c:extLst>
          </c:dPt>
          <c:dLbls>
            <c:dLbl>
              <c:idx val="0"/>
              <c:delete val="1"/>
              <c:extLst>
                <c:ext xmlns:c15="http://schemas.microsoft.com/office/drawing/2012/chart" uri="{CE6537A1-D6FC-4f65-9D91-7224C49458BB}">
                  <c15:layout>
                    <c:manualLayout>
                      <c:w val="0.31842521040049976"/>
                      <c:h val="0.3437211917135945"/>
                    </c:manualLayout>
                  </c15:layout>
                </c:ext>
                <c:ext xmlns:c16="http://schemas.microsoft.com/office/drawing/2014/chart" uri="{C3380CC4-5D6E-409C-BE32-E72D297353CC}">
                  <c16:uniqueId val="{00000001-27AA-4B91-ABCA-0AF486E5ADB5}"/>
                </c:ext>
              </c:extLst>
            </c:dLbl>
            <c:dLbl>
              <c:idx val="1"/>
              <c:delete val="1"/>
              <c:extLst>
                <c:ext xmlns:c15="http://schemas.microsoft.com/office/drawing/2012/chart" uri="{CE6537A1-D6FC-4f65-9D91-7224C49458BB}">
                  <c15:layout>
                    <c:manualLayout>
                      <c:w val="0.31900923102063194"/>
                      <c:h val="0.30132665692246363"/>
                    </c:manualLayout>
                  </c15:layout>
                </c:ext>
                <c:ext xmlns:c16="http://schemas.microsoft.com/office/drawing/2014/chart" uri="{C3380CC4-5D6E-409C-BE32-E72D297353CC}">
                  <c16:uniqueId val="{00000003-27AA-4B91-ABCA-0AF486E5ADB5}"/>
                </c:ext>
              </c:extLst>
            </c:dLbl>
            <c:dLbl>
              <c:idx val="2"/>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27AA-4B91-ABCA-0AF486E5ADB5}"/>
                </c:ext>
              </c:extLst>
            </c:dLbl>
            <c:dLbl>
              <c:idx val="3"/>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27AA-4B91-ABCA-0AF486E5AD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Sheet1!$A$2:$A$5</c:f>
              <c:strCache>
                <c:ptCount val="2"/>
                <c:pt idx="0">
                  <c:v>自主財源</c:v>
                </c:pt>
                <c:pt idx="1">
                  <c:v>依存財源</c:v>
                </c:pt>
              </c:strCache>
            </c:strRef>
          </c:cat>
          <c:val>
            <c:numRef>
              <c:f>Sheet1!$B$2:$B$5</c:f>
              <c:numCache>
                <c:formatCode>General</c:formatCode>
                <c:ptCount val="4"/>
                <c:pt idx="0">
                  <c:v>2908</c:v>
                </c:pt>
                <c:pt idx="1">
                  <c:v>3590</c:v>
                </c:pt>
              </c:numCache>
            </c:numRef>
          </c:val>
          <c:extLst>
            <c:ext xmlns:c16="http://schemas.microsoft.com/office/drawing/2014/chart" uri="{C3380CC4-5D6E-409C-BE32-E72D297353CC}">
              <c16:uniqueId val="{00000008-27AA-4B91-ABCA-0AF486E5ADB5}"/>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76200">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8624511766108"/>
          <c:y val="0.10516641563058192"/>
          <c:w val="0.60418335833538073"/>
          <c:h val="0.89483358436941807"/>
        </c:manualLayout>
      </c:layout>
      <c:pieChart>
        <c:varyColors val="1"/>
        <c:ser>
          <c:idx val="0"/>
          <c:order val="0"/>
          <c:spPr>
            <a:ln w="6350">
              <a:solidFill>
                <a:schemeClr val="bg1"/>
              </a:solidFill>
            </a:ln>
          </c:spPr>
          <c:dPt>
            <c:idx val="0"/>
            <c:bubble3D val="0"/>
            <c:spPr>
              <a:solidFill>
                <a:srgbClr val="15FF7F"/>
              </a:solidFill>
              <a:ln w="6350">
                <a:solidFill>
                  <a:schemeClr val="bg1"/>
                </a:solidFill>
              </a:ln>
              <a:effectLst/>
            </c:spPr>
            <c:extLst>
              <c:ext xmlns:c16="http://schemas.microsoft.com/office/drawing/2014/chart" uri="{C3380CC4-5D6E-409C-BE32-E72D297353CC}">
                <c16:uniqueId val="{00000001-3836-4561-8A2E-3CFF27804C92}"/>
              </c:ext>
            </c:extLst>
          </c:dPt>
          <c:dPt>
            <c:idx val="1"/>
            <c:bubble3D val="0"/>
            <c:spPr>
              <a:solidFill>
                <a:srgbClr val="3C9359"/>
              </a:solidFill>
              <a:ln w="6350">
                <a:solidFill>
                  <a:schemeClr val="bg1"/>
                </a:solidFill>
              </a:ln>
              <a:effectLst/>
            </c:spPr>
            <c:extLst>
              <c:ext xmlns:c16="http://schemas.microsoft.com/office/drawing/2014/chart" uri="{C3380CC4-5D6E-409C-BE32-E72D297353CC}">
                <c16:uniqueId val="{00000003-3836-4561-8A2E-3CFF27804C92}"/>
              </c:ext>
            </c:extLst>
          </c:dPt>
          <c:dPt>
            <c:idx val="2"/>
            <c:bubble3D val="0"/>
            <c:spPr>
              <a:solidFill>
                <a:srgbClr val="F4B183"/>
              </a:solidFill>
              <a:ln w="6350">
                <a:solidFill>
                  <a:schemeClr val="bg1"/>
                </a:solidFill>
              </a:ln>
              <a:effectLst/>
            </c:spPr>
            <c:extLst>
              <c:ext xmlns:c16="http://schemas.microsoft.com/office/drawing/2014/chart" uri="{C3380CC4-5D6E-409C-BE32-E72D297353CC}">
                <c16:uniqueId val="{00000005-3836-4561-8A2E-3CFF27804C92}"/>
              </c:ext>
            </c:extLst>
          </c:dPt>
          <c:dPt>
            <c:idx val="3"/>
            <c:bubble3D val="0"/>
            <c:spPr>
              <a:solidFill>
                <a:schemeClr val="accent6">
                  <a:lumMod val="40000"/>
                  <a:lumOff val="60000"/>
                </a:schemeClr>
              </a:solidFill>
              <a:ln w="6350">
                <a:solidFill>
                  <a:schemeClr val="bg1"/>
                </a:solidFill>
              </a:ln>
              <a:effectLst/>
            </c:spPr>
            <c:extLst>
              <c:ext xmlns:c16="http://schemas.microsoft.com/office/drawing/2014/chart" uri="{C3380CC4-5D6E-409C-BE32-E72D297353CC}">
                <c16:uniqueId val="{00000007-3836-4561-8A2E-3CFF27804C92}"/>
              </c:ext>
            </c:extLst>
          </c:dPt>
          <c:dPt>
            <c:idx val="4"/>
            <c:bubble3D val="0"/>
            <c:spPr>
              <a:solidFill>
                <a:srgbClr val="EED639"/>
              </a:solidFill>
              <a:ln w="6350">
                <a:solidFill>
                  <a:schemeClr val="bg1"/>
                </a:solidFill>
              </a:ln>
              <a:effectLst/>
            </c:spPr>
            <c:extLst>
              <c:ext xmlns:c16="http://schemas.microsoft.com/office/drawing/2014/chart" uri="{C3380CC4-5D6E-409C-BE32-E72D297353CC}">
                <c16:uniqueId val="{00000009-3836-4561-8A2E-3CFF27804C92}"/>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3836-4561-8A2E-3CFF27804C92}"/>
              </c:ext>
            </c:extLst>
          </c:dPt>
          <c:dPt>
            <c:idx val="6"/>
            <c:bubble3D val="0"/>
            <c:spPr>
              <a:solidFill>
                <a:srgbClr val="E6E5F7"/>
              </a:solidFill>
              <a:ln w="6350">
                <a:solidFill>
                  <a:schemeClr val="bg1"/>
                </a:solidFill>
              </a:ln>
              <a:effectLst/>
            </c:spPr>
            <c:extLst>
              <c:ext xmlns:c16="http://schemas.microsoft.com/office/drawing/2014/chart" uri="{C3380CC4-5D6E-409C-BE32-E72D297353CC}">
                <c16:uniqueId val="{0000000D-3836-4561-8A2E-3CFF27804C92}"/>
              </c:ext>
            </c:extLst>
          </c:dPt>
          <c:dPt>
            <c:idx val="7"/>
            <c:bubble3D val="0"/>
            <c:spPr>
              <a:solidFill>
                <a:srgbClr val="CDEBFF"/>
              </a:solidFill>
              <a:ln w="6350">
                <a:solidFill>
                  <a:schemeClr val="bg1"/>
                </a:solidFill>
              </a:ln>
              <a:effectLst/>
            </c:spPr>
            <c:extLst>
              <c:ext xmlns:c16="http://schemas.microsoft.com/office/drawing/2014/chart" uri="{C3380CC4-5D6E-409C-BE32-E72D297353CC}">
                <c16:uniqueId val="{0000000F-3836-4561-8A2E-3CFF27804C92}"/>
              </c:ext>
            </c:extLst>
          </c:dPt>
          <c:dPt>
            <c:idx val="8"/>
            <c:bubble3D val="0"/>
            <c:spPr>
              <a:solidFill>
                <a:srgbClr val="79BEFF"/>
              </a:solidFill>
              <a:ln w="6350">
                <a:solidFill>
                  <a:schemeClr val="bg1"/>
                </a:solidFill>
              </a:ln>
              <a:effectLst/>
            </c:spPr>
            <c:extLst>
              <c:ext xmlns:c16="http://schemas.microsoft.com/office/drawing/2014/chart" uri="{C3380CC4-5D6E-409C-BE32-E72D297353CC}">
                <c16:uniqueId val="{00000011-3836-4561-8A2E-3CFF27804C92}"/>
              </c:ext>
            </c:extLst>
          </c:dPt>
          <c:dPt>
            <c:idx val="9"/>
            <c:bubble3D val="0"/>
            <c:spPr>
              <a:solidFill>
                <a:srgbClr val="C0C0C0"/>
              </a:solidFill>
              <a:ln w="6350">
                <a:solidFill>
                  <a:schemeClr val="bg1"/>
                </a:solidFill>
              </a:ln>
              <a:effectLst/>
            </c:spPr>
            <c:extLst>
              <c:ext xmlns:c16="http://schemas.microsoft.com/office/drawing/2014/chart" uri="{C3380CC4-5D6E-409C-BE32-E72D297353CC}">
                <c16:uniqueId val="{00000013-3836-4561-8A2E-3CFF27804C92}"/>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5-3836-4561-8A2E-3CFF27804C92}"/>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7-3836-4561-8A2E-3CFF27804C92}"/>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9-3836-4561-8A2E-3CFF27804C92}"/>
              </c:ext>
            </c:extLst>
          </c:dPt>
          <c:dPt>
            <c:idx val="13"/>
            <c:bubble3D val="0"/>
            <c:spPr>
              <a:solidFill>
                <a:schemeClr val="accent2">
                  <a:lumMod val="80000"/>
                  <a:lumOff val="20000"/>
                </a:schemeClr>
              </a:solidFill>
              <a:ln w="6350">
                <a:solidFill>
                  <a:schemeClr val="bg1"/>
                </a:solidFill>
              </a:ln>
              <a:effectLst/>
            </c:spPr>
            <c:extLst>
              <c:ext xmlns:c16="http://schemas.microsoft.com/office/drawing/2014/chart" uri="{C3380CC4-5D6E-409C-BE32-E72D297353CC}">
                <c16:uniqueId val="{0000001B-3836-4561-8A2E-3CFF27804C92}"/>
              </c:ext>
            </c:extLst>
          </c:dPt>
          <c:dLbls>
            <c:dLbl>
              <c:idx val="0"/>
              <c:delete val="1"/>
              <c:extLst>
                <c:ext xmlns:c15="http://schemas.microsoft.com/office/drawing/2012/chart" uri="{CE6537A1-D6FC-4f65-9D91-7224C49458BB}"/>
                <c:ext xmlns:c16="http://schemas.microsoft.com/office/drawing/2014/chart" uri="{C3380CC4-5D6E-409C-BE32-E72D297353CC}">
                  <c16:uniqueId val="{00000001-3836-4561-8A2E-3CFF27804C92}"/>
                </c:ext>
              </c:extLst>
            </c:dLbl>
            <c:dLbl>
              <c:idx val="1"/>
              <c:delete val="1"/>
              <c:extLst>
                <c:ext xmlns:c15="http://schemas.microsoft.com/office/drawing/2012/chart" uri="{CE6537A1-D6FC-4f65-9D91-7224C49458BB}">
                  <c15:layout>
                    <c:manualLayout>
                      <c:w val="0.14751351690560896"/>
                      <c:h val="0.21412108623595827"/>
                    </c:manualLayout>
                  </c15:layout>
                </c:ext>
                <c:ext xmlns:c16="http://schemas.microsoft.com/office/drawing/2014/chart" uri="{C3380CC4-5D6E-409C-BE32-E72D297353CC}">
                  <c16:uniqueId val="{00000003-3836-4561-8A2E-3CFF27804C92}"/>
                </c:ext>
              </c:extLst>
            </c:dLbl>
            <c:dLbl>
              <c:idx val="2"/>
              <c:delete val="1"/>
              <c:extLst>
                <c:ext xmlns:c15="http://schemas.microsoft.com/office/drawing/2012/chart" uri="{CE6537A1-D6FC-4f65-9D91-7224C49458BB}"/>
                <c:ext xmlns:c16="http://schemas.microsoft.com/office/drawing/2014/chart" uri="{C3380CC4-5D6E-409C-BE32-E72D297353CC}">
                  <c16:uniqueId val="{00000005-3836-4561-8A2E-3CFF27804C92}"/>
                </c:ext>
              </c:extLst>
            </c:dLbl>
            <c:dLbl>
              <c:idx val="3"/>
              <c:delete val="1"/>
              <c:extLst>
                <c:ext xmlns:c15="http://schemas.microsoft.com/office/drawing/2012/chart" uri="{CE6537A1-D6FC-4f65-9D91-7224C49458BB}">
                  <c15:layout>
                    <c:manualLayout>
                      <c:w val="0.13176428755896025"/>
                      <c:h val="0.20923070371198904"/>
                    </c:manualLayout>
                  </c15:layout>
                </c:ext>
                <c:ext xmlns:c16="http://schemas.microsoft.com/office/drawing/2014/chart" uri="{C3380CC4-5D6E-409C-BE32-E72D297353CC}">
                  <c16:uniqueId val="{00000007-3836-4561-8A2E-3CFF27804C92}"/>
                </c:ext>
              </c:extLst>
            </c:dLbl>
            <c:dLbl>
              <c:idx val="4"/>
              <c:delete val="1"/>
              <c:extLst>
                <c:ext xmlns:c15="http://schemas.microsoft.com/office/drawing/2012/chart" uri="{CE6537A1-D6FC-4f65-9D91-7224C49458BB}"/>
                <c:ext xmlns:c16="http://schemas.microsoft.com/office/drawing/2014/chart" uri="{C3380CC4-5D6E-409C-BE32-E72D297353CC}">
                  <c16:uniqueId val="{00000009-3836-4561-8A2E-3CFF27804C92}"/>
                </c:ext>
              </c:extLst>
            </c:dLbl>
            <c:dLbl>
              <c:idx val="5"/>
              <c:delete val="1"/>
              <c:extLst>
                <c:ext xmlns:c15="http://schemas.microsoft.com/office/drawing/2012/chart" uri="{CE6537A1-D6FC-4f65-9D91-7224C49458BB}">
                  <c15:layout>
                    <c:manualLayout>
                      <c:w val="0.20222472038370096"/>
                      <c:h val="0.17887177123048795"/>
                    </c:manualLayout>
                  </c15:layout>
                </c:ext>
                <c:ext xmlns:c16="http://schemas.microsoft.com/office/drawing/2014/chart" uri="{C3380CC4-5D6E-409C-BE32-E72D297353CC}">
                  <c16:uniqueId val="{0000000B-3836-4561-8A2E-3CFF27804C92}"/>
                </c:ext>
              </c:extLst>
            </c:dLbl>
            <c:dLbl>
              <c:idx val="6"/>
              <c:delete val="1"/>
              <c:extLst>
                <c:ext xmlns:c15="http://schemas.microsoft.com/office/drawing/2012/chart" uri="{CE6537A1-D6FC-4f65-9D91-7224C49458BB}"/>
                <c:ext xmlns:c16="http://schemas.microsoft.com/office/drawing/2014/chart" uri="{C3380CC4-5D6E-409C-BE32-E72D297353CC}">
                  <c16:uniqueId val="{0000000D-3836-4561-8A2E-3CFF27804C92}"/>
                </c:ext>
              </c:extLst>
            </c:dLbl>
            <c:dLbl>
              <c:idx val="7"/>
              <c:delete val="1"/>
              <c:extLst>
                <c:ext xmlns:c15="http://schemas.microsoft.com/office/drawing/2012/chart" uri="{CE6537A1-D6FC-4f65-9D91-7224C49458BB}">
                  <c15:layout>
                    <c:manualLayout>
                      <c:w val="0.24681804264948887"/>
                      <c:h val="0.11223295495986768"/>
                    </c:manualLayout>
                  </c15:layout>
                </c:ext>
                <c:ext xmlns:c16="http://schemas.microsoft.com/office/drawing/2014/chart" uri="{C3380CC4-5D6E-409C-BE32-E72D297353CC}">
                  <c16:uniqueId val="{0000000F-3836-4561-8A2E-3CFF27804C92}"/>
                </c:ext>
              </c:extLst>
            </c:dLbl>
            <c:dLbl>
              <c:idx val="8"/>
              <c:delete val="1"/>
              <c:extLst>
                <c:ext xmlns:c15="http://schemas.microsoft.com/office/drawing/2012/chart" uri="{CE6537A1-D6FC-4f65-9D91-7224C49458BB}">
                  <c15:layout>
                    <c:manualLayout>
                      <c:w val="0.21405723665111248"/>
                      <c:h val="0.15297520592383157"/>
                    </c:manualLayout>
                  </c15:layout>
                </c:ext>
                <c:ext xmlns:c16="http://schemas.microsoft.com/office/drawing/2014/chart" uri="{C3380CC4-5D6E-409C-BE32-E72D297353CC}">
                  <c16:uniqueId val="{00000011-3836-4561-8A2E-3CFF27804C92}"/>
                </c:ext>
              </c:extLst>
            </c:dLbl>
            <c:dLbl>
              <c:idx val="9"/>
              <c:delete val="1"/>
              <c:extLst>
                <c:ext xmlns:c15="http://schemas.microsoft.com/office/drawing/2012/chart" uri="{CE6537A1-D6FC-4f65-9D91-7224C49458BB}">
                  <c15:layout>
                    <c:manualLayout>
                      <c:w val="0.14435894160954804"/>
                      <c:h val="0.21478515243527849"/>
                    </c:manualLayout>
                  </c15:layout>
                </c:ext>
                <c:ext xmlns:c16="http://schemas.microsoft.com/office/drawing/2014/chart" uri="{C3380CC4-5D6E-409C-BE32-E72D297353CC}">
                  <c16:uniqueId val="{00000013-3836-4561-8A2E-3CFF27804C92}"/>
                </c:ext>
              </c:extLst>
            </c:dLbl>
            <c:dLbl>
              <c:idx val="10"/>
              <c:layout>
                <c:manualLayout>
                  <c:x val="-0.2975124804746343"/>
                  <c:y val="1.863152258797775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276BEE34-F620-4FAC-B512-BEB35875409F}" type="CELLRANGE">
                      <a:rPr lang="zh-TW" altLang="en-US" smtClean="0"/>
                      <a:pPr algn="l">
                        <a:defRPr/>
                      </a:pPr>
                      <a:t>[CELLRANGE]</a:t>
                    </a:fld>
                    <a:r>
                      <a:rPr lang="en-US" altLang="zh-TW" dirty="0"/>
                      <a:t>43</a:t>
                    </a:r>
                    <a:r>
                      <a:rPr lang="zh-TW" altLang="en-US" dirty="0"/>
                      <a:t>億円（</a:t>
                    </a:r>
                    <a:fld id="{78042ACE-AC48-41A6-AF22-54BB7F9F2AAB}"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489073887874072"/>
                      <c:h val="6.6328220413200814E-2"/>
                    </c:manualLayout>
                  </c15:layout>
                  <c15:dlblFieldTable/>
                  <c15:showDataLabelsRange val="1"/>
                </c:ext>
                <c:ext xmlns:c16="http://schemas.microsoft.com/office/drawing/2014/chart" uri="{C3380CC4-5D6E-409C-BE32-E72D297353CC}">
                  <c16:uniqueId val="{00000015-3836-4561-8A2E-3CFF27804C92}"/>
                </c:ext>
              </c:extLst>
            </c:dLbl>
            <c:dLbl>
              <c:idx val="11"/>
              <c:layout>
                <c:manualLayout>
                  <c:x val="0.15685424901891254"/>
                  <c:y val="-3.103256654233577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94CDAF8-2147-41E4-A7FF-C0C6892B5906}" type="CELLRANGE">
                      <a:rPr lang="zh-TW" altLang="en-US" smtClean="0"/>
                      <a:pPr>
                        <a:defRPr/>
                      </a:pPr>
                      <a:t>[CELLRANGE]</a:t>
                    </a:fld>
                    <a:r>
                      <a:rPr lang="en-US" altLang="zh-TW" dirty="0"/>
                      <a:t>20</a:t>
                    </a:r>
                    <a:r>
                      <a:rPr lang="zh-TW" altLang="en-US" dirty="0"/>
                      <a:t>億円（</a:t>
                    </a:r>
                    <a:fld id="{65C6B566-5D0C-4C0F-811F-269090BAA519}"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637696705322411"/>
                      <c:h val="5.8130310707046905E-2"/>
                    </c:manualLayout>
                  </c15:layout>
                  <c15:dlblFieldTable/>
                  <c15:showDataLabelsRange val="1"/>
                </c:ext>
                <c:ext xmlns:c16="http://schemas.microsoft.com/office/drawing/2014/chart" uri="{C3380CC4-5D6E-409C-BE32-E72D297353CC}">
                  <c16:uniqueId val="{00000017-3836-4561-8A2E-3CFF27804C92}"/>
                </c:ext>
              </c:extLst>
            </c:dLbl>
            <c:dLbl>
              <c:idx val="12"/>
              <c:layout>
                <c:manualLayout>
                  <c:x val="0.16213927287401372"/>
                  <c:y val="3.50272395226421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CEE5811-BFEB-407A-9338-600A5924C1B6}" type="CELLRANGE">
                      <a:rPr lang="zh-TW" altLang="en-US" smtClean="0"/>
                      <a:pPr>
                        <a:defRPr/>
                      </a:pPr>
                      <a:t>[CELLRANGE]</a:t>
                    </a:fld>
                    <a:r>
                      <a:rPr lang="en-US" altLang="zh-TW" dirty="0"/>
                      <a:t>13</a:t>
                    </a:r>
                    <a:r>
                      <a:rPr lang="zh-TW" altLang="en-US" dirty="0"/>
                      <a:t>億円（</a:t>
                    </a:r>
                    <a:fld id="{51C0866A-6539-4EBA-821E-BA6D290EDBAE}"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9552411713526333"/>
                      <c:h val="6.7073435431207959E-2"/>
                    </c:manualLayout>
                  </c15:layout>
                  <c15:dlblFieldTable/>
                  <c15:showDataLabelsRange val="1"/>
                </c:ext>
                <c:ext xmlns:c16="http://schemas.microsoft.com/office/drawing/2014/chart" uri="{C3380CC4-5D6E-409C-BE32-E72D297353CC}">
                  <c16:uniqueId val="{00000019-3836-4561-8A2E-3CFF27804C92}"/>
                </c:ext>
              </c:extLst>
            </c:dLbl>
            <c:dLbl>
              <c:idx val="13"/>
              <c:layout>
                <c:manualLayout>
                  <c:x val="0.13922815221118956"/>
                  <c:y val="9.1667066660577501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CAA3F9E-20A3-4A1D-A2A1-A752922D9B77}" type="CELLRANGE">
                      <a:rPr lang="zh-TW" altLang="en-US" smtClean="0"/>
                      <a:pPr algn="l">
                        <a:defRPr/>
                      </a:pPr>
                      <a:t>[CELLRANGE]</a:t>
                    </a:fld>
                    <a:r>
                      <a:rPr lang="en-US" altLang="zh-TW" dirty="0"/>
                      <a:t>3</a:t>
                    </a:r>
                    <a:r>
                      <a:rPr lang="zh-TW" altLang="en-US" dirty="0"/>
                      <a:t>億円（</a:t>
                    </a:r>
                    <a:fld id="{142218ED-316A-4A29-9ACB-F977726A356F}"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5862213905740361"/>
                      <c:h val="7.154499779328849E-2"/>
                    </c:manualLayout>
                  </c15:layout>
                  <c15:dlblFieldTable/>
                  <c15:showDataLabelsRange val="1"/>
                </c:ext>
                <c:ext xmlns:c16="http://schemas.microsoft.com/office/drawing/2014/chart" uri="{C3380CC4-5D6E-409C-BE32-E72D297353CC}">
                  <c16:uniqueId val="{0000001B-3836-4561-8A2E-3CFF27804C9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Sheet1!$B$2:$B$15</c:f>
              <c:numCache>
                <c:formatCode>General</c:formatCode>
                <c:ptCount val="14"/>
                <c:pt idx="0">
                  <c:v>1283</c:v>
                </c:pt>
                <c:pt idx="1">
                  <c:v>937</c:v>
                </c:pt>
                <c:pt idx="2">
                  <c:v>880</c:v>
                </c:pt>
                <c:pt idx="3">
                  <c:v>850</c:v>
                </c:pt>
                <c:pt idx="4">
                  <c:v>711</c:v>
                </c:pt>
                <c:pt idx="5">
                  <c:v>326</c:v>
                </c:pt>
                <c:pt idx="6">
                  <c:v>238</c:v>
                </c:pt>
                <c:pt idx="7">
                  <c:v>177</c:v>
                </c:pt>
                <c:pt idx="8">
                  <c:v>81</c:v>
                </c:pt>
                <c:pt idx="9">
                  <c:v>1015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strCache>
                  </c:strRef>
                </c15:cat>
              </c15:filteredCategoryTitle>
            </c:ext>
            <c:ext xmlns:c15="http://schemas.microsoft.com/office/drawing/2012/chart" uri="{02D57815-91ED-43cb-92C2-25804820EDAC}">
              <c15:datalabelsRange>
                <c15:f>Sheet1!$A$2:$A$15</c15:f>
                <c15:dlblRangeCache>
                  <c:ptCount val="14"/>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15:dlblRangeCache>
              </c15:datalabelsRange>
            </c:ext>
            <c:ext xmlns:c16="http://schemas.microsoft.com/office/drawing/2014/chart" uri="{C3380CC4-5D6E-409C-BE32-E72D297353CC}">
              <c16:uniqueId val="{0000001C-3836-4561-8A2E-3CFF27804C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54F68-6EC6-4F43-AC99-10D783189AE7}"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kumimoji="1" lang="ja-JP" altLang="en-US"/>
        </a:p>
      </dgm:t>
    </dgm:pt>
    <dgm:pt modelId="{94579C9A-200D-4AD4-A9F3-F24640E65E80}">
      <dgm:prSet custT="1"/>
      <dgm:spPr/>
      <dgm:t>
        <a:bodyPr/>
        <a:lstStyle/>
        <a:p>
          <a:pPr rtl="0"/>
          <a:r>
            <a:rPr kumimoji="1" lang="ja-JP" altLang="en-US" sz="4800" b="1" dirty="0">
              <a:latin typeface="HG丸ｺﾞｼｯｸM-PRO" panose="020F0600000000000000" pitchFamily="50" charset="-128"/>
              <a:ea typeface="HG丸ｺﾞｼｯｸM-PRO" panose="020F0600000000000000" pitchFamily="50" charset="-128"/>
            </a:rPr>
            <a:t>わたしたちの生活と税金</a:t>
          </a:r>
          <a:endParaRPr lang="ja-JP" altLang="en-US" sz="4800" dirty="0">
            <a:latin typeface="HG丸ｺﾞｼｯｸM-PRO" panose="020F0600000000000000" pitchFamily="50" charset="-128"/>
            <a:ea typeface="HG丸ｺﾞｼｯｸM-PRO" panose="020F0600000000000000" pitchFamily="50" charset="-128"/>
          </a:endParaRPr>
        </a:p>
      </dgm:t>
    </dgm:pt>
    <dgm:pt modelId="{91394D93-7C33-4C97-9B2E-54FE72DD936C}" type="sibTrans" cxnId="{4107B679-34EC-449C-8C46-841D1327B3C1}">
      <dgm:prSet/>
      <dgm:spPr/>
      <dgm:t>
        <a:bodyPr/>
        <a:lstStyle/>
        <a:p>
          <a:endParaRPr kumimoji="1" lang="ja-JP" altLang="en-US"/>
        </a:p>
      </dgm:t>
    </dgm:pt>
    <dgm:pt modelId="{73729E19-967A-4DA9-8B4A-A28811295A22}" type="parTrans" cxnId="{4107B679-34EC-449C-8C46-841D1327B3C1}">
      <dgm:prSet/>
      <dgm:spPr/>
      <dgm:t>
        <a:bodyPr/>
        <a:lstStyle/>
        <a:p>
          <a:endParaRPr kumimoji="1" lang="ja-JP" altLang="en-US"/>
        </a:p>
      </dgm:t>
    </dgm:pt>
    <dgm:pt modelId="{E09F8803-0CFF-4B12-92A7-603672A4EF33}" type="pres">
      <dgm:prSet presAssocID="{D5254F68-6EC6-4F43-AC99-10D783189AE7}" presName="Name0" presStyleCnt="0">
        <dgm:presLayoutVars>
          <dgm:chMax val="7"/>
          <dgm:dir/>
          <dgm:animLvl val="lvl"/>
          <dgm:resizeHandles val="exact"/>
        </dgm:presLayoutVars>
      </dgm:prSet>
      <dgm:spPr/>
    </dgm:pt>
    <dgm:pt modelId="{F3355540-ABFD-4B48-BA76-D2ABFDB9FB05}" type="pres">
      <dgm:prSet presAssocID="{94579C9A-200D-4AD4-A9F3-F24640E65E80}" presName="circle1" presStyleLbl="node1" presStyleIdx="0" presStyleCnt="1"/>
      <dgm:spPr/>
    </dgm:pt>
    <dgm:pt modelId="{D47126A5-5B05-42B7-B40F-0645863198E4}" type="pres">
      <dgm:prSet presAssocID="{94579C9A-200D-4AD4-A9F3-F24640E65E80}" presName="space" presStyleCnt="0"/>
      <dgm:spPr/>
    </dgm:pt>
    <dgm:pt modelId="{EF655FCE-5063-466E-9CFF-379533B081B3}" type="pres">
      <dgm:prSet presAssocID="{94579C9A-200D-4AD4-A9F3-F24640E65E80}" presName="rect1" presStyleLbl="alignAcc1" presStyleIdx="0" presStyleCnt="1" custScaleX="100000" custScaleY="100000" custLinFactNeighborX="-2337" custLinFactNeighborY="18402"/>
      <dgm:spPr/>
    </dgm:pt>
    <dgm:pt modelId="{DE96E29A-CFB6-4BAE-A05D-A52EEE19790F}" type="pres">
      <dgm:prSet presAssocID="{94579C9A-200D-4AD4-A9F3-F24640E65E80}" presName="rect1ParTxNoCh" presStyleLbl="alignAcc1" presStyleIdx="0" presStyleCnt="1">
        <dgm:presLayoutVars>
          <dgm:chMax val="1"/>
          <dgm:bulletEnabled val="1"/>
        </dgm:presLayoutVars>
      </dgm:prSet>
      <dgm:spPr/>
    </dgm:pt>
  </dgm:ptLst>
  <dgm:cxnLst>
    <dgm:cxn modelId="{DD0AB40D-DD76-4A75-A08C-26ED668FB9CD}" type="presOf" srcId="{D5254F68-6EC6-4F43-AC99-10D783189AE7}" destId="{E09F8803-0CFF-4B12-92A7-603672A4EF33}" srcOrd="0" destOrd="0" presId="urn:microsoft.com/office/officeart/2005/8/layout/target3"/>
    <dgm:cxn modelId="{C038F52B-DE22-41FF-B675-23728910F9EA}" type="presOf" srcId="{94579C9A-200D-4AD4-A9F3-F24640E65E80}" destId="{DE96E29A-CFB6-4BAE-A05D-A52EEE19790F}" srcOrd="1" destOrd="0" presId="urn:microsoft.com/office/officeart/2005/8/layout/target3"/>
    <dgm:cxn modelId="{9B944D4B-B68C-4475-B02A-30FD3CC10249}" type="presOf" srcId="{94579C9A-200D-4AD4-A9F3-F24640E65E80}" destId="{EF655FCE-5063-466E-9CFF-379533B081B3}" srcOrd="0" destOrd="0" presId="urn:microsoft.com/office/officeart/2005/8/layout/target3"/>
    <dgm:cxn modelId="{4107B679-34EC-449C-8C46-841D1327B3C1}" srcId="{D5254F68-6EC6-4F43-AC99-10D783189AE7}" destId="{94579C9A-200D-4AD4-A9F3-F24640E65E80}" srcOrd="0" destOrd="0" parTransId="{73729E19-967A-4DA9-8B4A-A28811295A22}" sibTransId="{91394D93-7C33-4C97-9B2E-54FE72DD936C}"/>
    <dgm:cxn modelId="{3D70B5A0-026B-4291-86FE-B0767DABCA9B}" type="presParOf" srcId="{E09F8803-0CFF-4B12-92A7-603672A4EF33}" destId="{F3355540-ABFD-4B48-BA76-D2ABFDB9FB05}" srcOrd="0" destOrd="0" presId="urn:microsoft.com/office/officeart/2005/8/layout/target3"/>
    <dgm:cxn modelId="{93755AA1-11C2-4A72-91B3-666E8C5553B5}" type="presParOf" srcId="{E09F8803-0CFF-4B12-92A7-603672A4EF33}" destId="{D47126A5-5B05-42B7-B40F-0645863198E4}" srcOrd="1" destOrd="0" presId="urn:microsoft.com/office/officeart/2005/8/layout/target3"/>
    <dgm:cxn modelId="{0B50E0C0-CD01-49EF-AE0E-2E7695811F0D}" type="presParOf" srcId="{E09F8803-0CFF-4B12-92A7-603672A4EF33}" destId="{EF655FCE-5063-466E-9CFF-379533B081B3}" srcOrd="2" destOrd="0" presId="urn:microsoft.com/office/officeart/2005/8/layout/target3"/>
    <dgm:cxn modelId="{7675C778-EDEE-4A25-8B9C-E49ECACAED5C}" type="presParOf" srcId="{E09F8803-0CFF-4B12-92A7-603672A4EF33}" destId="{DE96E29A-CFB6-4BAE-A05D-A52EEE1979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5540-ABFD-4B48-BA76-D2ABFDB9FB05}">
      <dsp:nvSpPr>
        <dsp:cNvPr id="0" name=""/>
        <dsp:cNvSpPr/>
      </dsp:nvSpPr>
      <dsp:spPr>
        <a:xfrm>
          <a:off x="0" y="0"/>
          <a:ext cx="899915" cy="899915"/>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655FCE-5063-466E-9CFF-379533B081B3}">
      <dsp:nvSpPr>
        <dsp:cNvPr id="0" name=""/>
        <dsp:cNvSpPr/>
      </dsp:nvSpPr>
      <dsp:spPr>
        <a:xfrm>
          <a:off x="251796" y="0"/>
          <a:ext cx="8479299" cy="89991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kumimoji="1" lang="ja-JP" altLang="en-US" sz="4800" b="1" kern="1200" dirty="0">
              <a:latin typeface="HG丸ｺﾞｼｯｸM-PRO" panose="020F0600000000000000" pitchFamily="50" charset="-128"/>
              <a:ea typeface="HG丸ｺﾞｼｯｸM-PRO" panose="020F0600000000000000" pitchFamily="50" charset="-128"/>
            </a:rPr>
            <a:t>わたしたちの生活と税金</a:t>
          </a:r>
          <a:endParaRPr lang="ja-JP" altLang="en-US" sz="4800" kern="1200" dirty="0">
            <a:latin typeface="HG丸ｺﾞｼｯｸM-PRO" panose="020F0600000000000000" pitchFamily="50" charset="-128"/>
            <a:ea typeface="HG丸ｺﾞｼｯｸM-PRO" panose="020F0600000000000000" pitchFamily="50" charset="-128"/>
          </a:endParaRPr>
        </a:p>
      </dsp:txBody>
      <dsp:txXfrm>
        <a:off x="251796" y="0"/>
        <a:ext cx="8479299" cy="8999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0.248</cdr:x>
      <cdr:y>0.37755</cdr:y>
    </cdr:from>
    <cdr:to>
      <cdr:x>0.45385</cdr:x>
      <cdr:y>0.60432</cdr:y>
    </cdr:to>
    <cdr:sp macro="" textlink="">
      <cdr:nvSpPr>
        <cdr:cNvPr id="3" name="正方形/長方形 2"/>
        <cdr:cNvSpPr/>
      </cdr:nvSpPr>
      <cdr:spPr>
        <a:xfrm xmlns:a="http://schemas.openxmlformats.org/drawingml/2006/main">
          <a:off x="1857530" y="2490857"/>
          <a:ext cx="1541826"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29.6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24.2</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0.50286</cdr:x>
      <cdr:y>0.36744</cdr:y>
    </cdr:from>
    <cdr:to>
      <cdr:x>0.70467</cdr:x>
      <cdr:y>0.59421</cdr:y>
    </cdr:to>
    <cdr:sp macro="" textlink="">
      <cdr:nvSpPr>
        <cdr:cNvPr id="4" name="正方形/長方形 3"/>
        <cdr:cNvSpPr/>
      </cdr:nvSpPr>
      <cdr:spPr>
        <a:xfrm xmlns:a="http://schemas.openxmlformats.org/drawingml/2006/main">
          <a:off x="3766468" y="2424153"/>
          <a:ext cx="1511565"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25.3</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20.7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0.56387</cdr:x>
      <cdr:y>0.57213</cdr:y>
    </cdr:from>
    <cdr:to>
      <cdr:x>0.76165</cdr:x>
      <cdr:y>0.79071</cdr:y>
    </cdr:to>
    <cdr:sp macro="" textlink="">
      <cdr:nvSpPr>
        <cdr:cNvPr id="5" name="正方形/長方形 4"/>
        <cdr:cNvSpPr/>
      </cdr:nvSpPr>
      <cdr:spPr>
        <a:xfrm xmlns:a="http://schemas.openxmlformats.org/drawingml/2006/main">
          <a:off x="4223410" y="3774542"/>
          <a:ext cx="148138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20.7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16.9</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0.43168</cdr:x>
      <cdr:y>0.72857</cdr:y>
    </cdr:from>
    <cdr:to>
      <cdr:x>0.62946</cdr:x>
      <cdr:y>0.95261</cdr:y>
    </cdr:to>
    <cdr:sp macro="" textlink="">
      <cdr:nvSpPr>
        <cdr:cNvPr id="6" name="正方形/長方形 5"/>
        <cdr:cNvSpPr/>
      </cdr:nvSpPr>
      <cdr:spPr>
        <a:xfrm xmlns:a="http://schemas.openxmlformats.org/drawingml/2006/main">
          <a:off x="3233317" y="4806633"/>
          <a:ext cx="1481381" cy="14780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26.7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21.8</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0.24872</cdr:x>
      <cdr:y>0.71193</cdr:y>
    </cdr:from>
    <cdr:to>
      <cdr:x>0.4687</cdr:x>
      <cdr:y>0.93051</cdr:y>
    </cdr:to>
    <cdr:sp macro="" textlink="">
      <cdr:nvSpPr>
        <cdr:cNvPr id="7" name="正方形/長方形 6"/>
        <cdr:cNvSpPr/>
      </cdr:nvSpPr>
      <cdr:spPr>
        <a:xfrm xmlns:a="http://schemas.openxmlformats.org/drawingml/2006/main">
          <a:off x="1862947" y="4696834"/>
          <a:ext cx="164766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110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0.19523</cdr:x>
      <cdr:y>0.61718</cdr:y>
    </cdr:from>
    <cdr:to>
      <cdr:x>0.39099</cdr:x>
      <cdr:y>0.8139</cdr:y>
    </cdr:to>
    <cdr:sp macro="" textlink="">
      <cdr:nvSpPr>
        <cdr:cNvPr id="8" name="正方形/長方形 7"/>
        <cdr:cNvSpPr/>
      </cdr:nvSpPr>
      <cdr:spPr>
        <a:xfrm xmlns:a="http://schemas.openxmlformats.org/drawingml/2006/main">
          <a:off x="1462274" y="4071729"/>
          <a:ext cx="1466251" cy="129783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その他収入</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7.4</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0.19726</cdr:x>
      <cdr:y>0</cdr:y>
    </cdr:from>
    <cdr:to>
      <cdr:x>0.78993</cdr:x>
      <cdr:y>0.76394</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5323416">
          <a:off x="1444974" y="-1690025"/>
          <a:ext cx="4379824" cy="4364455"/>
        </a:xfrm>
        <a:prstGeom xmlns:a="http://schemas.openxmlformats.org/drawingml/2006/main" prst="pie">
          <a:avLst>
            <a:gd name="adj1" fmla="val 860650"/>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0.27928</cdr:x>
      <cdr:y>0.36417</cdr:y>
    </cdr:from>
    <cdr:to>
      <cdr:x>0.46496</cdr:x>
      <cdr:y>0.58549</cdr:y>
    </cdr:to>
    <cdr:sp macro="" textlink="">
      <cdr:nvSpPr>
        <cdr:cNvPr id="3" name="正方形/長方形 2"/>
        <cdr:cNvSpPr/>
      </cdr:nvSpPr>
      <cdr:spPr>
        <a:xfrm xmlns:a="http://schemas.openxmlformats.org/drawingml/2006/main">
          <a:off x="2091851" y="2017486"/>
          <a:ext cx="1390752" cy="12260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31.3</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25.6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0.54569</cdr:x>
      <cdr:y>0.80202</cdr:y>
    </cdr:from>
    <cdr:to>
      <cdr:x>0.73529</cdr:x>
      <cdr:y>0.94738</cdr:y>
    </cdr:to>
    <cdr:sp macro="" textlink="">
      <cdr:nvSpPr>
        <cdr:cNvPr id="4" name="正方形/長方形 3"/>
        <cdr:cNvSpPr/>
      </cdr:nvSpPr>
      <cdr:spPr>
        <a:xfrm xmlns:a="http://schemas.openxmlformats.org/drawingml/2006/main">
          <a:off x="4087211" y="4443156"/>
          <a:ext cx="1420112" cy="8052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１兆円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5.0</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0.25811</cdr:x>
      <cdr:y>0.61101</cdr:y>
    </cdr:from>
    <cdr:to>
      <cdr:x>0.47325</cdr:x>
      <cdr:y>0.80176</cdr:y>
    </cdr:to>
    <cdr:sp macro="" textlink="">
      <cdr:nvSpPr>
        <cdr:cNvPr id="5" name="正方形/長方形 4"/>
        <cdr:cNvSpPr/>
      </cdr:nvSpPr>
      <cdr:spPr>
        <a:xfrm xmlns:a="http://schemas.openxmlformats.org/drawingml/2006/main">
          <a:off x="1933265" y="3384966"/>
          <a:ext cx="1611408" cy="10567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20.9</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17.1</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39.1</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31.9</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0.55963</cdr:x>
      <cdr:y>0.66284</cdr:y>
    </cdr:from>
    <cdr:to>
      <cdr:x>0.7453</cdr:x>
      <cdr:y>0.81899</cdr:y>
    </cdr:to>
    <cdr:sp macro="" textlink="">
      <cdr:nvSpPr>
        <cdr:cNvPr id="8" name="正方形/長方形 7"/>
        <cdr:cNvSpPr/>
      </cdr:nvSpPr>
      <cdr:spPr>
        <a:xfrm xmlns:a="http://schemas.openxmlformats.org/drawingml/2006/main">
          <a:off x="4191664" y="3672101"/>
          <a:ext cx="1390677" cy="86506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7.5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0.65323</cdr:x>
      <cdr:y>0.90556</cdr:y>
    </cdr:from>
    <cdr:to>
      <cdr:x>0.95601</cdr:x>
      <cdr:y>0.9945</cdr:y>
    </cdr:to>
    <cdr:sp macro="" textlink="">
      <cdr:nvSpPr>
        <cdr:cNvPr id="9" name="正方形/長方形 8"/>
        <cdr:cNvSpPr/>
      </cdr:nvSpPr>
      <cdr:spPr>
        <a:xfrm xmlns:a="http://schemas.openxmlformats.org/drawingml/2006/main">
          <a:off x="4892721" y="5016766"/>
          <a:ext cx="2267820" cy="4927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　</a:t>
          </a:r>
          <a:r>
            <a:rPr lang="en-US" altLang="ja-JP" sz="1000" dirty="0">
              <a:solidFill>
                <a:schemeClr val="tx1"/>
              </a:solidFill>
              <a:latin typeface="HG丸ｺﾞｼｯｸM-PRO" panose="020F0600000000000000" pitchFamily="50" charset="-128"/>
              <a:ea typeface="HG丸ｺﾞｼｯｸM-PRO" panose="020F0600000000000000" pitchFamily="50" charset="-128"/>
            </a:rPr>
            <a:t>4.9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0.35141</cdr:x>
      <cdr:y>0.82251</cdr:y>
    </cdr:from>
    <cdr:to>
      <cdr:x>0.62117</cdr:x>
      <cdr:y>0.93492</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2632102" y="4556640"/>
          <a:ext cx="2020515" cy="62274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8.1</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0.57735</cdr:x>
      <cdr:y>0.94418</cdr:y>
    </cdr:from>
    <cdr:to>
      <cdr:x>0.73765</cdr:x>
      <cdr:y>0.978</cdr:y>
    </cdr:to>
    <cdr:cxnSp macro="">
      <cdr:nvCxnSpPr>
        <cdr:cNvPr id="10" name="コネクタ: カギ線 9">
          <a:extLst xmlns:a="http://schemas.openxmlformats.org/drawingml/2006/main">
            <a:ext uri="{FF2B5EF4-FFF2-40B4-BE49-F238E27FC236}">
              <a16:creationId xmlns:a16="http://schemas.microsoft.com/office/drawing/2014/main" id="{B5BF230F-1E65-4C5E-A7E9-3F41E021917D}"/>
            </a:ext>
          </a:extLst>
        </cdr:cNvPr>
        <cdr:cNvCxnSpPr/>
      </cdr:nvCxnSpPr>
      <cdr:spPr>
        <a:xfrm xmlns:a="http://schemas.openxmlformats.org/drawingml/2006/main" rot="10800000">
          <a:off x="4324409" y="5230691"/>
          <a:ext cx="1200595" cy="187394"/>
        </a:xfrm>
        <a:prstGeom xmlns:a="http://schemas.openxmlformats.org/drawingml/2006/main" prst="bentConnector3">
          <a:avLst>
            <a:gd name="adj1" fmla="val 50000"/>
          </a:avLst>
        </a:prstGeom>
        <a:ln xmlns:a="http://schemas.openxmlformats.org/drawingml/2006/main" w="3810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0.36955</cdr:x>
      <cdr:y>0.38766</cdr:y>
    </cdr:from>
    <cdr:to>
      <cdr:x>0.5987</cdr:x>
      <cdr:y>0.71324</cdr:y>
    </cdr:to>
    <cdr:sp macro="" textlink="">
      <cdr:nvSpPr>
        <cdr:cNvPr id="2" name="楕円 1">
          <a:extLst xmlns:a="http://schemas.openxmlformats.org/drawingml/2006/main">
            <a:ext uri="{FF2B5EF4-FFF2-40B4-BE49-F238E27FC236}">
              <a16:creationId xmlns:a16="http://schemas.microsoft.com/office/drawing/2014/main" id="{ADBB36D4-EF57-F033-793D-75C141B74542}"/>
            </a:ext>
          </a:extLst>
        </cdr:cNvPr>
        <cdr:cNvSpPr/>
      </cdr:nvSpPr>
      <cdr:spPr bwMode="auto">
        <a:xfrm xmlns:a="http://schemas.openxmlformats.org/drawingml/2006/main">
          <a:off x="2236574" y="1583871"/>
          <a:ext cx="1386874" cy="1330233"/>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45720" rIns="0" bIns="45720" numCol="1" rtlCol="0" anchor="ctr" anchorCtr="0" compatLnSpc="1">
          <a:prstTxWarp prst="textNoShape">
            <a:avLst/>
          </a:prstTxWarp>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rPr>
            <a:t>歳　出</a:t>
          </a:r>
          <a:endParaRPr kumimoji="1" lang="en-US" altLang="ja-JP"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HGPｺﾞｼｯｸE" panose="020B0900000000000000" pitchFamily="50" charset="-128"/>
              <a:ea typeface="HGPｺﾞｼｯｸE" panose="020B0900000000000000" pitchFamily="50" charset="-128"/>
            </a:rPr>
            <a:t>6499</a:t>
          </a:r>
          <a:r>
            <a:rPr lang="ja-JP" altLang="en-US" sz="1600" dirty="0">
              <a:latin typeface="HGPｺﾞｼｯｸE" panose="020B0900000000000000" pitchFamily="50" charset="-128"/>
              <a:ea typeface="HGPｺﾞｼｯｸE" panose="020B0900000000000000" pitchFamily="50" charset="-128"/>
            </a:rPr>
            <a:t>億円</a:t>
          </a:r>
          <a:endPar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6463" y="1"/>
            <a:ext cx="2917730"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r" defTabSz="89587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2"/>
            <a:ext cx="2917731"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6463" y="9371502"/>
            <a:ext cx="2917730"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r" defTabSz="895111" eaLnBrk="1" hangingPunct="1">
              <a:defRPr sz="1200">
                <a:ea typeface="ＭＳ Ｐゴシック" panose="020B0600070205080204" pitchFamily="50" charset="-128"/>
              </a:defRPr>
            </a:lvl1pPr>
          </a:lstStyle>
          <a:p>
            <a:pPr>
              <a:defRPr/>
            </a:pPr>
            <a:fld id="{C4E6DDBD-2234-4134-AF45-641657E5D5CB}" type="slidenum">
              <a:rPr lang="en-US" altLang="ja-JP"/>
              <a:pPr>
                <a:defRPr/>
              </a:pPr>
              <a:t>‹#›</a:t>
            </a:fld>
            <a:endParaRPr lang="en-US" altLang="ja-JP"/>
          </a:p>
        </p:txBody>
      </p:sp>
    </p:spTree>
    <p:extLst>
      <p:ext uri="{BB962C8B-B14F-4D97-AF65-F5344CB8AC3E}">
        <p14:creationId xmlns:p14="http://schemas.microsoft.com/office/powerpoint/2010/main" val="399057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6463" y="1"/>
            <a:ext cx="2917730"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r" defTabSz="947741" eaLnBrk="1" hangingPunct="1">
              <a:defRPr sz="1300">
                <a:latin typeface="Arial" charset="0"/>
                <a:ea typeface="ＭＳ Ｐゴシック" charset="-128"/>
                <a:cs typeface="+mn-cs"/>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193675" y="739775"/>
            <a:ext cx="5675313" cy="319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4049" y="4179118"/>
            <a:ext cx="5387667" cy="4948127"/>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77830" name="Rectangle 6"/>
          <p:cNvSpPr>
            <a:spLocks noGrp="1" noChangeArrowheads="1"/>
          </p:cNvSpPr>
          <p:nvPr>
            <p:ph type="ftr" sz="quarter" idx="4"/>
          </p:nvPr>
        </p:nvSpPr>
        <p:spPr bwMode="auto">
          <a:xfrm>
            <a:off x="0" y="9371502"/>
            <a:ext cx="2917731"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6463" y="9371502"/>
            <a:ext cx="2917730"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r" defTabSz="947023" eaLnBrk="1" hangingPunct="1">
              <a:defRPr sz="1300">
                <a:ea typeface="ＭＳ Ｐゴシック" panose="020B0600070205080204" pitchFamily="50" charset="-128"/>
              </a:defRPr>
            </a:lvl1pPr>
          </a:lstStyle>
          <a:p>
            <a:pPr>
              <a:defRPr/>
            </a:pPr>
            <a:fld id="{BDDE838E-C0B7-4909-828D-F274E3B8FA8B}" type="slidenum">
              <a:rPr lang="en-US" altLang="ja-JP"/>
              <a:pPr>
                <a:defRPr/>
              </a:pPr>
              <a:t>‹#›</a:t>
            </a:fld>
            <a:endParaRPr lang="en-US" altLang="ja-JP"/>
          </a:p>
        </p:txBody>
      </p:sp>
    </p:spTree>
    <p:extLst>
      <p:ext uri="{BB962C8B-B14F-4D97-AF65-F5344CB8AC3E}">
        <p14:creationId xmlns:p14="http://schemas.microsoft.com/office/powerpoint/2010/main" val="2506778215"/>
      </p:ext>
    </p:extLst>
  </p:cSld>
  <p:clrMap bg1="lt1" tx1="dk1" bg2="lt2" tx2="dk2" accent1="accent1" accent2="accent2" accent3="accent3" accent4="accent4" accent5="accent5" accent6="accent6" hlink="hlink" folHlink="folHlink"/>
  <p:notesStyle>
    <a:lvl1pPr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1pPr>
    <a:lvl2pPr marL="457182"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2pPr>
    <a:lvl3pPr marL="914363"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3pPr>
    <a:lvl4pPr marL="1371545"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4pPr>
    <a:lvl5pPr marL="1828727"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5pPr>
    <a:lvl6pPr marL="2285909" algn="l" defTabSz="914363" rtl="0" eaLnBrk="1" latinLnBrk="0" hangingPunct="1">
      <a:defRPr kumimoji="1" sz="1200" kern="1200">
        <a:solidFill>
          <a:schemeClr val="tx1"/>
        </a:solidFill>
        <a:latin typeface="+mn-lt"/>
        <a:ea typeface="+mn-ea"/>
        <a:cs typeface="+mn-cs"/>
      </a:defRPr>
    </a:lvl6pPr>
    <a:lvl7pPr marL="2743090" algn="l" defTabSz="914363" rtl="0" eaLnBrk="1" latinLnBrk="0" hangingPunct="1">
      <a:defRPr kumimoji="1" sz="1200" kern="1200">
        <a:solidFill>
          <a:schemeClr val="tx1"/>
        </a:solidFill>
        <a:latin typeface="+mn-lt"/>
        <a:ea typeface="+mn-ea"/>
        <a:cs typeface="+mn-cs"/>
      </a:defRPr>
    </a:lvl7pPr>
    <a:lvl8pPr marL="3200272" algn="l" defTabSz="914363" rtl="0" eaLnBrk="1" latinLnBrk="0" hangingPunct="1">
      <a:defRPr kumimoji="1" sz="1200" kern="1200">
        <a:solidFill>
          <a:schemeClr val="tx1"/>
        </a:solidFill>
        <a:latin typeface="+mn-lt"/>
        <a:ea typeface="+mn-ea"/>
        <a:cs typeface="+mn-cs"/>
      </a:defRPr>
    </a:lvl8pPr>
    <a:lvl9pPr marL="3657454" algn="l" defTabSz="91436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00000"/>
              </a:lnSpc>
              <a:spcBef>
                <a:spcPts val="0"/>
              </a:spcBef>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自己紹介など</a:t>
            </a:r>
            <a:r>
              <a:rPr lang="en-US" altLang="ja-JP" dirty="0">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　生徒のみなさんには、「令和８年度版わたしたちの生活と税金」をタブレットにダウンロードし、手もと資料として受講していただいても結構です。無理な場合は、受講後に復習教材としてご紹介いただくカタチでも結構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ダウンロード方法　　</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検索</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　大阪国税局租税教育　⇒　社会科用補助教材　⇒　</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中学生・生徒用「わたしたちの生活と税金」　</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（令和８年６月発行予定）</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発行までの授業の場合は、令和７年度版をご紹介願います。</a:t>
            </a:r>
            <a:endParaRPr kumimoji="1" lang="en-US" altLang="ja-JP" kern="1200" dirty="0">
              <a:effectLst/>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1F9FF359-DBDF-49C4-A4DF-C2D81F16BD3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38509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87375" y="430213"/>
            <a:ext cx="5716588" cy="3216275"/>
          </a:xfrm>
          <a:ln/>
        </p:spPr>
      </p:sp>
      <p:sp>
        <p:nvSpPr>
          <p:cNvPr id="21507" name="ノート プレースホルダー 2"/>
          <p:cNvSpPr>
            <a:spLocks noGrp="1"/>
          </p:cNvSpPr>
          <p:nvPr>
            <p:ph type="body" idx="1"/>
          </p:nvPr>
        </p:nvSpPr>
        <p:spPr>
          <a:xfrm>
            <a:off x="587375" y="3997052"/>
            <a:ext cx="5939643" cy="2800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では、この大切な税金ですが、</a:t>
            </a:r>
            <a:r>
              <a:rPr lang="ja-JP" altLang="ja-JP" dirty="0">
                <a:latin typeface="ＭＳ Ｐゴシック" panose="020B0600070205080204" pitchFamily="50" charset="-128"/>
                <a:ea typeface="ＭＳ Ｐゴシック" panose="020B0600070205080204" pitchFamily="50" charset="-128"/>
              </a:rPr>
              <a:t>もし、税金がなくなってしまった場合、どのような世界になると思いますか？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今から、皆さんに「ご案内します　アナザーワールドへ」という</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を見ていただきます。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「税金なんか、なくなっちまえばいいんだ！」と言ったサラリーマン…。彼を取り巻く世界が一変します。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税金がなくなるとどのような世界になってしまうのか、という視点でこの</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を見てください。</a:t>
            </a:r>
            <a:endParaRPr lang="en-US" altLang="ja-JP" dirty="0">
              <a:latin typeface="ＭＳ Ｐゴシック" panose="020B0600070205080204" pitchFamily="50" charset="-128"/>
              <a:ea typeface="ＭＳ Ｐゴシック" panose="020B0600070205080204" pitchFamily="50" charset="-128"/>
            </a:endParaRPr>
          </a:p>
          <a:p>
            <a:pPr algn="ct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上映（</a:t>
            </a:r>
            <a:r>
              <a:rPr lang="en-US" altLang="ja-JP" dirty="0">
                <a:latin typeface="ＭＳ Ｐゴシック" panose="020B0600070205080204" pitchFamily="50" charset="-128"/>
                <a:ea typeface="ＭＳ Ｐゴシック" panose="020B0600070205080204" pitchFamily="50" charset="-128"/>
              </a:rPr>
              <a:t>16</a:t>
            </a:r>
            <a:r>
              <a:rPr lang="ja-JP" altLang="ja-JP" dirty="0">
                <a:latin typeface="ＭＳ Ｐゴシック" panose="020B0600070205080204" pitchFamily="50" charset="-128"/>
                <a:ea typeface="ＭＳ Ｐゴシック" panose="020B0600070205080204" pitchFamily="50" charset="-128"/>
              </a:rPr>
              <a:t>分）　―</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3DF840CE-8D05-4B89-8201-47BE77B2B84D}"/>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10</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8983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いかがでしたか？</a:t>
            </a:r>
            <a:endParaRPr kumimoji="1" lang="en-US" altLang="ja-JP" dirty="0">
              <a:latin typeface="+mn-ea"/>
              <a:ea typeface="+mn-ea"/>
            </a:endParaRPr>
          </a:p>
          <a:p>
            <a:r>
              <a:rPr kumimoji="1" lang="ja-JP" altLang="en-US" dirty="0">
                <a:latin typeface="+mn-ea"/>
                <a:ea typeface="+mn-ea"/>
              </a:rPr>
              <a:t>税金がなくなった世界では、みなさんの生活はどのように変化するでしょうか？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まず、身近な生活と税金の関わりについて考えてみましょう。</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みなさんの身近な税金といえば、教育費だと思います。ここでは公立学校の児童・生徒の教育に係る費用を紹介しますね。１年間で、みなさん１人１人にどのくらいの教育費が税金から賄われているかわかりますか？実は、</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小学生で、約</a:t>
            </a:r>
            <a:r>
              <a:rPr kumimoji="1" lang="en-US" altLang="ja-JP" dirty="0">
                <a:latin typeface="+mn-ea"/>
                <a:ea typeface="+mn-ea"/>
              </a:rPr>
              <a:t>968,000</a:t>
            </a:r>
            <a:r>
              <a:rPr kumimoji="1" lang="ja-JP" altLang="en-US" dirty="0">
                <a:latin typeface="+mn-ea"/>
                <a:ea typeface="+mn-ea"/>
              </a:rPr>
              <a:t>円、</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中学生で、約</a:t>
            </a:r>
            <a:r>
              <a:rPr kumimoji="1" lang="en-US" altLang="ja-JP" dirty="0">
                <a:latin typeface="+mn-ea"/>
                <a:ea typeface="+mn-ea"/>
              </a:rPr>
              <a:t>1,083,000</a:t>
            </a:r>
            <a:r>
              <a:rPr kumimoji="1" lang="ja-JP" altLang="en-US" dirty="0">
                <a:latin typeface="+mn-ea"/>
                <a:ea typeface="+mn-ea"/>
              </a:rPr>
              <a:t>円、</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高校生で、約</a:t>
            </a:r>
            <a:r>
              <a:rPr kumimoji="1" lang="en-US" altLang="ja-JP" dirty="0">
                <a:latin typeface="+mn-ea"/>
                <a:ea typeface="+mn-ea"/>
              </a:rPr>
              <a:t>1,064,000</a:t>
            </a:r>
            <a:r>
              <a:rPr kumimoji="1" lang="ja-JP" altLang="en-US" dirty="0">
                <a:latin typeface="+mn-ea"/>
                <a:ea typeface="+mn-ea"/>
              </a:rPr>
              <a:t>円となり、１２年間を合計すると、</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】12,249,000</a:t>
            </a:r>
            <a:r>
              <a:rPr kumimoji="1" lang="ja-JP" altLang="en-US" dirty="0">
                <a:latin typeface="+mn-ea"/>
                <a:ea typeface="+mn-ea"/>
              </a:rPr>
              <a:t>円にもなるのです。先ほどの税金がない世界でしたら、この金額が支払える場合のみ、学校に通うことができるということですね。</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１億円を持参されている場合は、ここで紹介</a:t>
            </a:r>
            <a:r>
              <a:rPr kumimoji="1" lang="en-US" altLang="ja-JP" dirty="0">
                <a:latin typeface="+mn-ea"/>
                <a:ea typeface="+mn-ea"/>
              </a:rPr>
              <a:t>】</a:t>
            </a:r>
          </a:p>
          <a:p>
            <a:r>
              <a:rPr kumimoji="1" lang="ja-JP" altLang="en-US" dirty="0">
                <a:latin typeface="+mn-ea"/>
                <a:ea typeface="+mn-ea"/>
              </a:rPr>
              <a:t>・紹介方法の例</a:t>
            </a:r>
            <a:endParaRPr kumimoji="1" lang="en-US" altLang="ja-JP" dirty="0">
              <a:latin typeface="+mn-ea"/>
              <a:ea typeface="+mn-ea"/>
            </a:endParaRPr>
          </a:p>
          <a:p>
            <a:r>
              <a:rPr kumimoji="1" lang="ja-JP" altLang="en-US" dirty="0">
                <a:latin typeface="+mn-ea"/>
                <a:ea typeface="+mn-ea"/>
              </a:rPr>
              <a:t>　「みなさんは、中学３年生なので、すでに１人</a:t>
            </a:r>
            <a:r>
              <a:rPr kumimoji="1" lang="en-US" altLang="ja-JP" dirty="0">
                <a:latin typeface="+mn-ea"/>
                <a:ea typeface="+mn-ea"/>
              </a:rPr>
              <a:t>1000</a:t>
            </a:r>
            <a:r>
              <a:rPr kumimoji="1" lang="ja-JP" altLang="en-US" dirty="0">
                <a:latin typeface="+mn-ea"/>
                <a:ea typeface="+mn-ea"/>
              </a:rPr>
              <a:t>万円くらいの教育費が使用されていますね」　「このクラスは〇名なので、クラス〇名</a:t>
            </a:r>
            <a:r>
              <a:rPr kumimoji="1" lang="en-US" altLang="ja-JP" dirty="0">
                <a:latin typeface="+mn-ea"/>
                <a:ea typeface="+mn-ea"/>
              </a:rPr>
              <a:t>×1000</a:t>
            </a:r>
            <a:r>
              <a:rPr kumimoji="1" lang="ja-JP" altLang="en-US" dirty="0">
                <a:latin typeface="+mn-ea"/>
                <a:ea typeface="+mn-ea"/>
              </a:rPr>
              <a:t>万円＝〇億〇千万円となります」　このあと１億円の紹介</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11</a:t>
            </a:fld>
            <a:endParaRPr lang="en-US" altLang="ja-JP"/>
          </a:p>
        </p:txBody>
      </p:sp>
    </p:spTree>
    <p:extLst>
      <p:ext uri="{BB962C8B-B14F-4D97-AF65-F5344CB8AC3E}">
        <p14:creationId xmlns:p14="http://schemas.microsoft.com/office/powerpoint/2010/main" val="342303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320675" y="325438"/>
            <a:ext cx="6094413" cy="3429000"/>
          </a:xfrm>
          <a:ln/>
        </p:spPr>
      </p:sp>
      <p:sp>
        <p:nvSpPr>
          <p:cNvPr id="41987" name="ノート プレースホルダー 2"/>
          <p:cNvSpPr>
            <a:spLocks noGrp="1"/>
          </p:cNvSpPr>
          <p:nvPr>
            <p:ph type="body" idx="1"/>
          </p:nvPr>
        </p:nvSpPr>
        <p:spPr>
          <a:xfrm>
            <a:off x="559569" y="3929488"/>
            <a:ext cx="5616624" cy="5688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mn-ea"/>
                <a:ea typeface="+mn-ea"/>
              </a:rPr>
              <a:t>そのほか、まちの中を見渡してみましょう。</a:t>
            </a:r>
            <a:endParaRPr lang="en-US" altLang="ja-JP" dirty="0">
              <a:latin typeface="+mn-ea"/>
              <a:ea typeface="+mn-ea"/>
            </a:endParaRPr>
          </a:p>
          <a:p>
            <a:pPr>
              <a:lnSpc>
                <a:spcPct val="150000"/>
              </a:lnSpc>
              <a:spcBef>
                <a:spcPts val="0"/>
              </a:spcBef>
            </a:pPr>
            <a:r>
              <a:rPr lang="ja-JP" altLang="ja-JP" dirty="0">
                <a:latin typeface="+mn-ea"/>
                <a:ea typeface="+mn-ea"/>
              </a:rPr>
              <a:t>日本では、国民の生活を守る警察署や消防署などの運営費用は税金で賄われています。</a:t>
            </a:r>
            <a:endParaRPr lang="en-US" altLang="ja-JP" dirty="0">
              <a:latin typeface="+mn-ea"/>
              <a:ea typeface="+mn-ea"/>
            </a:endParaRPr>
          </a:p>
          <a:p>
            <a:pPr>
              <a:lnSpc>
                <a:spcPct val="150000"/>
              </a:lnSpc>
              <a:spcBef>
                <a:spcPts val="0"/>
              </a:spcBef>
            </a:pPr>
            <a:r>
              <a:rPr lang="ja-JP" altLang="ja-JP" dirty="0">
                <a:latin typeface="+mn-ea"/>
                <a:ea typeface="+mn-ea"/>
              </a:rPr>
              <a:t>では、一体、どのくらいの税金が使われているのでしょうか。</a:t>
            </a:r>
            <a:r>
              <a:rPr lang="ja-JP" altLang="en-US" dirty="0">
                <a:latin typeface="+mn-ea"/>
                <a:ea typeface="+mn-ea"/>
              </a:rPr>
              <a:t>私たちの身の回りには、国や地方公共団体による「公共サービス」や「公共施設」が多く存在しています。　</a:t>
            </a:r>
            <a:endParaRPr lang="en-US" altLang="ja-JP" dirty="0">
              <a:latin typeface="+mn-ea"/>
              <a:ea typeface="+mn-ea"/>
            </a:endParaRPr>
          </a:p>
          <a:p>
            <a:pPr>
              <a:lnSpc>
                <a:spcPct val="150000"/>
              </a:lnSpc>
              <a:spcBef>
                <a:spcPts val="0"/>
              </a:spcBef>
            </a:pPr>
            <a:r>
              <a:rPr lang="ja-JP" altLang="en-US" dirty="0">
                <a:latin typeface="+mn-ea"/>
                <a:ea typeface="+mn-ea"/>
              </a:rPr>
              <a:t>これらは、私たちが健康で文化的な生活を送るためにはなくてはならないものですが、提供するためには、たくさんの費用がかかります。　</a:t>
            </a:r>
            <a:endParaRPr lang="en-US" altLang="ja-JP" dirty="0">
              <a:latin typeface="+mn-ea"/>
              <a:ea typeface="+mn-ea"/>
            </a:endParaRPr>
          </a:p>
          <a:p>
            <a:pPr>
              <a:lnSpc>
                <a:spcPct val="150000"/>
              </a:lnSpc>
              <a:spcBef>
                <a:spcPts val="0"/>
              </a:spcBef>
            </a:pPr>
            <a:endParaRPr lang="en-US" altLang="ja-JP" spc="79" dirty="0">
              <a:latin typeface="+mn-ea"/>
              <a:ea typeface="+mn-ea"/>
            </a:endParaRPr>
          </a:p>
          <a:p>
            <a:pPr algn="just" defTabSz="942591">
              <a:defRPr/>
            </a:pP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警察費や消防費として１年間で約</a:t>
            </a:r>
            <a:r>
              <a:rPr lang="en-US" altLang="ja-JP" sz="1200" dirty="0">
                <a:solidFill>
                  <a:srgbClr val="000000"/>
                </a:solidFill>
                <a:latin typeface="+mn-ea"/>
                <a:ea typeface="+mn-ea"/>
              </a:rPr>
              <a:t>5</a:t>
            </a:r>
            <a:r>
              <a:rPr lang="ja-JP" altLang="en-US" sz="1200" dirty="0">
                <a:solidFill>
                  <a:srgbClr val="000000"/>
                </a:solidFill>
                <a:latin typeface="+mn-ea"/>
                <a:ea typeface="+mn-ea"/>
              </a:rPr>
              <a:t>兆</a:t>
            </a:r>
            <a:r>
              <a:rPr lang="en-US" altLang="ja-JP" sz="1200" dirty="0">
                <a:solidFill>
                  <a:srgbClr val="000000"/>
                </a:solidFill>
                <a:latin typeface="+mn-ea"/>
                <a:ea typeface="+mn-ea"/>
              </a:rPr>
              <a:t>8,081</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ゴミ処理費用としては約</a:t>
            </a:r>
            <a:r>
              <a:rPr lang="en-US" altLang="ja-JP" sz="1200" dirty="0">
                <a:solidFill>
                  <a:srgbClr val="000000"/>
                </a:solidFill>
                <a:latin typeface="+mn-ea"/>
                <a:ea typeface="+mn-ea"/>
              </a:rPr>
              <a:t>2</a:t>
            </a:r>
            <a:r>
              <a:rPr lang="ja-JP" altLang="en-US" sz="1200" dirty="0">
                <a:solidFill>
                  <a:srgbClr val="000000"/>
                </a:solidFill>
                <a:latin typeface="+mn-ea"/>
                <a:ea typeface="+mn-ea"/>
              </a:rPr>
              <a:t>兆</a:t>
            </a:r>
            <a:r>
              <a:rPr lang="en-US" altLang="ja-JP" sz="1200" dirty="0">
                <a:solidFill>
                  <a:srgbClr val="000000"/>
                </a:solidFill>
                <a:latin typeface="+mn-ea"/>
                <a:ea typeface="+mn-ea"/>
              </a:rPr>
              <a:t>9,284</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医療費では約</a:t>
            </a:r>
            <a:r>
              <a:rPr lang="en-US" altLang="ja-JP" sz="1200" dirty="0">
                <a:solidFill>
                  <a:srgbClr val="000000"/>
                </a:solidFill>
                <a:latin typeface="+mn-ea"/>
                <a:ea typeface="+mn-ea"/>
              </a:rPr>
              <a:t>18</a:t>
            </a:r>
            <a:r>
              <a:rPr lang="ja-JP" altLang="en-US" sz="1200" dirty="0">
                <a:solidFill>
                  <a:srgbClr val="000000"/>
                </a:solidFill>
                <a:latin typeface="+mn-ea"/>
                <a:ea typeface="+mn-ea"/>
              </a:rPr>
              <a:t>兆</a:t>
            </a:r>
            <a:r>
              <a:rPr lang="en-US" altLang="ja-JP" sz="1200" dirty="0">
                <a:solidFill>
                  <a:srgbClr val="000000"/>
                </a:solidFill>
                <a:latin typeface="+mn-ea"/>
                <a:ea typeface="+mn-ea"/>
              </a:rPr>
              <a:t>331</a:t>
            </a:r>
            <a:r>
              <a:rPr lang="ja-JP" altLang="en-US" sz="1200" dirty="0">
                <a:solidFill>
                  <a:srgbClr val="000000"/>
                </a:solidFill>
                <a:latin typeface="+mn-ea"/>
                <a:ea typeface="+mn-ea"/>
              </a:rPr>
              <a:t>億円となっています。</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道路整備事業費は１兆</a:t>
            </a:r>
            <a:r>
              <a:rPr lang="en-US" altLang="ja-JP" sz="1200" dirty="0">
                <a:solidFill>
                  <a:srgbClr val="000000"/>
                </a:solidFill>
                <a:latin typeface="+mn-ea"/>
                <a:ea typeface="+mn-ea"/>
              </a:rPr>
              <a:t>6,783</a:t>
            </a:r>
            <a:r>
              <a:rPr lang="ja-JP" altLang="en-US" sz="1200" dirty="0">
                <a:solidFill>
                  <a:srgbClr val="000000"/>
                </a:solidFill>
                <a:latin typeface="+mn-ea"/>
                <a:ea typeface="+mn-ea"/>
              </a:rPr>
              <a:t>億円、他にもまちの中には、</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ドクターヘリが命を守ってくれたり（１機約５億円）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kumimoji="1" lang="ja-JP" altLang="en-US" sz="1200" kern="1200" dirty="0">
                <a:solidFill>
                  <a:srgbClr val="000000"/>
                </a:solidFill>
                <a:latin typeface="+mn-ea"/>
                <a:ea typeface="+mn-ea"/>
                <a:cs typeface="+mn-cs"/>
              </a:rPr>
              <a:t>公園や図書館　が生活に潤いを与えてくれています。</a:t>
            </a:r>
            <a:r>
              <a:rPr lang="ja-JP" altLang="en-US" sz="1200" dirty="0">
                <a:solidFill>
                  <a:srgbClr val="000000"/>
                </a:solidFill>
                <a:latin typeface="+mn-ea"/>
                <a:ea typeface="+mn-ea"/>
              </a:rPr>
              <a:t>そして、</a:t>
            </a: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みんなが通う学校も税金によって維持管理されていますよね。他にもまちを見渡せば、多くの公共施設、公共サービスがあふれています。私たちの生活を安全で豊かにするために、さまざまなところに税金が使われているのですね。</a:t>
            </a:r>
            <a:r>
              <a:rPr lang="ja-JP" altLang="ja-JP" sz="1200" dirty="0">
                <a:solidFill>
                  <a:srgbClr val="000000"/>
                </a:solidFill>
                <a:latin typeface="+mn-ea"/>
                <a:ea typeface="+mn-ea"/>
              </a:rPr>
              <a:t>　</a:t>
            </a:r>
            <a:endParaRPr lang="ja-JP" altLang="ja-JP" sz="1200" dirty="0">
              <a:latin typeface="+mn-ea"/>
              <a:ea typeface="+mn-ea"/>
            </a:endParaRPr>
          </a:p>
          <a:p>
            <a:pPr defTabSz="906335" eaLnBrk="1" fontAlgn="auto" hangingPunct="1">
              <a:lnSpc>
                <a:spcPct val="150000"/>
              </a:lnSpc>
              <a:spcBef>
                <a:spcPts val="0"/>
              </a:spcBef>
              <a:spcAft>
                <a:spcPts val="0"/>
              </a:spcAft>
              <a:defRPr/>
            </a:pPr>
            <a:r>
              <a:rPr lang="ja-JP" altLang="en-US" kern="100" dirty="0">
                <a:latin typeface="+mn-ea"/>
                <a:ea typeface="+mn-ea"/>
                <a:cs typeface="Times New Roman" panose="02020603050405020304" pitchFamily="18" charset="0"/>
              </a:rPr>
              <a:t>　　</a:t>
            </a:r>
            <a:endParaRPr lang="en-US" altLang="ja-JP" dirty="0">
              <a:latin typeface="+mn-ea"/>
              <a:ea typeface="+mn-ea"/>
            </a:endParaRPr>
          </a:p>
          <a:p>
            <a:pPr>
              <a:lnSpc>
                <a:spcPct val="150000"/>
              </a:lnSpc>
              <a:spcBef>
                <a:spcPts val="0"/>
              </a:spcBef>
            </a:pPr>
            <a:r>
              <a:rPr lang="ja-JP" altLang="en-US" dirty="0">
                <a:latin typeface="+mn-ea"/>
                <a:ea typeface="+mn-ea"/>
              </a:rPr>
              <a:t>そういった公共サービスや公共施設の費用は、私たち国民が「税金」という形で負担し、広く公平に分かち合い、支え合っているのです。</a:t>
            </a:r>
            <a:endParaRPr lang="en-US" altLang="ja-JP" dirty="0">
              <a:latin typeface="+mn-ea"/>
              <a:ea typeface="+mn-ea"/>
            </a:endParaRPr>
          </a:p>
          <a:p>
            <a:pPr marL="0" marR="0" lvl="0" indent="0" algn="l" defTabSz="914333" rtl="0" eaLnBrk="0" fontAlgn="base" latinLnBrk="0" hangingPunct="0">
              <a:lnSpc>
                <a:spcPct val="150000"/>
              </a:lnSpc>
              <a:spcBef>
                <a:spcPts val="0"/>
              </a:spcBef>
              <a:spcAft>
                <a:spcPct val="0"/>
              </a:spcAft>
              <a:buClrTx/>
              <a:buSzTx/>
              <a:buFontTx/>
              <a:buNone/>
              <a:tabLst/>
              <a:defRPr/>
            </a:pPr>
            <a:r>
              <a:rPr lang="ja-JP" altLang="en-US" dirty="0">
                <a:latin typeface="+mn-ea"/>
                <a:ea typeface="+mn-ea"/>
              </a:rPr>
              <a:t>このことから、税は「社会の会費のようなもの」といえます。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z="1200" dirty="0">
                <a:solidFill>
                  <a:schemeClr val="tx1"/>
                </a:solidFill>
                <a:latin typeface="+mn-ea"/>
              </a:rPr>
              <a:t>最初に紹介した「学問のすすめ」に書かれている「税金とは国民と国との約束」というのは、このようなことなのでしょうね。</a:t>
            </a:r>
            <a:endParaRPr lang="ja-JP" altLang="ja-JP" dirty="0">
              <a:latin typeface="+mn-ea"/>
              <a:ea typeface="+mn-ea"/>
            </a:endParaRPr>
          </a:p>
          <a:p>
            <a:pPr defTabSz="914333">
              <a:lnSpc>
                <a:spcPct val="150000"/>
              </a:lnSpc>
              <a:spcBef>
                <a:spcPts val="0"/>
              </a:spcBef>
              <a:defRPr/>
            </a:pPr>
            <a:r>
              <a:rPr lang="ja-JP" altLang="en-US" dirty="0">
                <a:latin typeface="+mn-ea"/>
                <a:ea typeface="+mn-ea"/>
              </a:rPr>
              <a:t>税の役割を正しく理解し、関心を持つことは、社会の一員としてとても大切なことなのです。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12</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0432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3063" y="460375"/>
            <a:ext cx="5675312" cy="3192463"/>
          </a:xfrm>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13</a:t>
            </a:fld>
            <a:endParaRPr lang="ja-JP" altLang="en-US"/>
          </a:p>
        </p:txBody>
      </p:sp>
      <p:sp>
        <p:nvSpPr>
          <p:cNvPr id="5" name="ノート プレースホルダー 4"/>
          <p:cNvSpPr>
            <a:spLocks noGrp="1"/>
          </p:cNvSpPr>
          <p:nvPr>
            <p:ph type="body" sz="quarter" idx="11"/>
          </p:nvPr>
        </p:nvSpPr>
        <p:spPr>
          <a:xfrm>
            <a:off x="674049" y="4179119"/>
            <a:ext cx="5387667" cy="1474118"/>
          </a:xfrm>
        </p:spPr>
        <p:txBody>
          <a:bodyPr/>
          <a:lstStyle/>
          <a:p>
            <a:pPr marL="0" indent="0">
              <a:buFont typeface="Arial" panose="020B0604020202020204" pitchFamily="34" charset="0"/>
              <a:buNone/>
            </a:pPr>
            <a:r>
              <a:rPr lang="ja-JP" altLang="en-US" dirty="0">
                <a:solidFill>
                  <a:schemeClr val="tx1"/>
                </a:solidFill>
                <a:latin typeface="+mn-ea"/>
                <a:ea typeface="+mn-ea"/>
              </a:rPr>
              <a:t>さて、皆さん、日本の国家予算って大体いくらぐらいだと思いますか？（生徒の反応をみる・・・）予算とは、国のお財布のことをいいます。</a:t>
            </a:r>
            <a:endParaRPr lang="en-US" altLang="ja-JP" dirty="0">
              <a:solidFill>
                <a:schemeClr val="tx1"/>
              </a:solidFill>
              <a:latin typeface="+mn-ea"/>
              <a:ea typeface="+mn-ea"/>
            </a:endParaRPr>
          </a:p>
          <a:p>
            <a:pPr marL="0" indent="0">
              <a:buFont typeface="Arial" panose="020B0604020202020204" pitchFamily="34" charset="0"/>
              <a:buNone/>
            </a:pPr>
            <a:r>
              <a:rPr lang="ja-JP" altLang="en-US" dirty="0">
                <a:solidFill>
                  <a:schemeClr val="tx1"/>
                </a:solidFill>
                <a:latin typeface="+mn-ea"/>
                <a:ea typeface="+mn-ea"/>
              </a:rPr>
              <a:t>今年度、令和８年度の国の当初予算は、</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】122.3</a:t>
            </a:r>
            <a:r>
              <a:rPr lang="ja-JP" altLang="en-US" dirty="0">
                <a:solidFill>
                  <a:schemeClr val="tx1"/>
                </a:solidFill>
                <a:latin typeface="+mn-ea"/>
                <a:ea typeface="+mn-ea"/>
              </a:rPr>
              <a:t>兆円となっています。大きすぎて、なかなか想像がつかない額ですよね。</a:t>
            </a:r>
            <a:endParaRPr lang="en-US" altLang="ja-JP" dirty="0">
              <a:solidFill>
                <a:schemeClr val="tx1"/>
              </a:solidFill>
              <a:latin typeface="+mn-ea"/>
              <a:ea typeface="+mn-ea"/>
            </a:endParaRPr>
          </a:p>
          <a:p>
            <a:pPr marL="0" indent="0">
              <a:buFont typeface="Arial" panose="020B0604020202020204" pitchFamily="34" charset="0"/>
              <a:buNone/>
            </a:pPr>
            <a:r>
              <a:rPr lang="en-US" altLang="ja-JP" dirty="0">
                <a:solidFill>
                  <a:schemeClr val="tx1"/>
                </a:solidFill>
                <a:latin typeface="+mn-ea"/>
                <a:ea typeface="+mn-ea"/>
              </a:rPr>
              <a:t>1</a:t>
            </a:r>
            <a:r>
              <a:rPr lang="ja-JP" altLang="en-US" dirty="0">
                <a:solidFill>
                  <a:schemeClr val="tx1"/>
                </a:solidFill>
                <a:latin typeface="+mn-ea"/>
                <a:ea typeface="+mn-ea"/>
              </a:rPr>
              <a:t>万円札を</a:t>
            </a:r>
            <a:r>
              <a:rPr lang="en-US" altLang="ja-JP" dirty="0">
                <a:solidFill>
                  <a:schemeClr val="tx1"/>
                </a:solidFill>
                <a:latin typeface="+mn-ea"/>
                <a:ea typeface="+mn-ea"/>
              </a:rPr>
              <a:t>122</a:t>
            </a:r>
            <a:r>
              <a:rPr lang="ja-JP" altLang="en-US" dirty="0">
                <a:solidFill>
                  <a:schemeClr val="tx1"/>
                </a:solidFill>
                <a:latin typeface="+mn-ea"/>
                <a:ea typeface="+mn-ea"/>
              </a:rPr>
              <a:t>兆円分重ねると、なんと</a:t>
            </a:r>
            <a:r>
              <a:rPr lang="en-US" altLang="ja-JP" dirty="0">
                <a:solidFill>
                  <a:schemeClr val="tx1"/>
                </a:solidFill>
                <a:latin typeface="+mn-ea"/>
                <a:ea typeface="+mn-ea"/>
              </a:rPr>
              <a:t>1200</a:t>
            </a:r>
            <a:r>
              <a:rPr lang="ja-JP" altLang="en-US" dirty="0">
                <a:solidFill>
                  <a:schemeClr val="tx1"/>
                </a:solidFill>
                <a:latin typeface="+mn-ea"/>
                <a:ea typeface="+mn-ea"/>
              </a:rPr>
              <a:t>キロメートルにもなるんです。といっても、これまた大きすぎますが、和歌山と東京を往復できる長さになります！</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pPr marL="0" indent="0">
              <a:buFont typeface="Arial" panose="020B0604020202020204" pitchFamily="34" charset="0"/>
              <a:buNone/>
            </a:pPr>
            <a:r>
              <a:rPr lang="ja-JP" altLang="en-US" dirty="0">
                <a:solidFill>
                  <a:schemeClr val="tx1"/>
                </a:solidFill>
                <a:latin typeface="+mn-ea"/>
                <a:ea typeface="+mn-ea"/>
              </a:rPr>
              <a:t>びっくりするような金額ですね</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pPr marL="0" indent="0">
              <a:buFont typeface="Arial" panose="020B0604020202020204" pitchFamily="34" charset="0"/>
              <a:buNone/>
            </a:pPr>
            <a:endParaRPr lang="en-US" altLang="ja-JP" dirty="0">
              <a:solidFill>
                <a:schemeClr val="tx1"/>
              </a:solidFill>
              <a:latin typeface="+mn-ea"/>
              <a:ea typeface="+mn-ea"/>
            </a:endParaRPr>
          </a:p>
          <a:p>
            <a:r>
              <a:rPr kumimoji="1" lang="en-US" altLang="ja-JP" sz="1200" kern="1200" dirty="0">
                <a:solidFill>
                  <a:schemeClr val="tx1"/>
                </a:solidFill>
                <a:latin typeface="+mn-ea"/>
                <a:ea typeface="+mn-ea"/>
                <a:cs typeface="+mn-cs"/>
              </a:rPr>
              <a:t>【</a:t>
            </a:r>
            <a:r>
              <a:rPr kumimoji="1" lang="ja-JP" altLang="en-US" sz="1200" kern="1200" dirty="0">
                <a:solidFill>
                  <a:schemeClr val="tx1"/>
                </a:solidFill>
                <a:latin typeface="+mn-ea"/>
                <a:ea typeface="+mn-ea"/>
                <a:cs typeface="+mn-cs"/>
              </a:rPr>
              <a:t>１億円を持参されている場合は、ここでも紹介</a:t>
            </a:r>
            <a:r>
              <a:rPr kumimoji="1" lang="en-US" altLang="ja-JP" sz="1200" kern="1200" dirty="0">
                <a:solidFill>
                  <a:schemeClr val="tx1"/>
                </a:solidFill>
                <a:latin typeface="+mn-ea"/>
                <a:ea typeface="+mn-ea"/>
                <a:cs typeface="+mn-cs"/>
              </a:rPr>
              <a:t>】</a:t>
            </a:r>
          </a:p>
          <a:p>
            <a:r>
              <a:rPr kumimoji="1" lang="ja-JP" altLang="en-US" sz="1200" kern="1200" dirty="0">
                <a:solidFill>
                  <a:schemeClr val="tx1"/>
                </a:solidFill>
                <a:latin typeface="+mn-ea"/>
                <a:ea typeface="+mn-ea"/>
                <a:cs typeface="+mn-cs"/>
              </a:rPr>
              <a:t>・紹介方法の例</a:t>
            </a:r>
            <a:endParaRPr kumimoji="1" lang="en-US" altLang="ja-JP" sz="1200" kern="1200" dirty="0">
              <a:solidFill>
                <a:schemeClr val="tx1"/>
              </a:solidFill>
              <a:latin typeface="+mn-ea"/>
              <a:ea typeface="+mn-ea"/>
              <a:cs typeface="+mn-cs"/>
            </a:endParaRPr>
          </a:p>
          <a:p>
            <a:r>
              <a:rPr lang="ja-JP" altLang="en-US" dirty="0">
                <a:solidFill>
                  <a:schemeClr val="tx1"/>
                </a:solidFill>
                <a:latin typeface="+mn-ea"/>
                <a:ea typeface="+mn-ea"/>
              </a:rPr>
              <a:t>　１億円を積み重ね、「和歌山ー東京間を往復できるくらい」　と、紹介</a:t>
            </a:r>
            <a:endParaRPr lang="en-US" altLang="ja-JP" dirty="0">
              <a:solidFill>
                <a:schemeClr val="tx1"/>
              </a:solidFill>
              <a:latin typeface="+mn-ea"/>
              <a:ea typeface="+mn-ea"/>
            </a:endParaRPr>
          </a:p>
          <a:p>
            <a:pPr marL="285700" indent="-285700">
              <a:buFont typeface="Arial" panose="020B0604020202020204" pitchFamily="34" charset="0"/>
              <a:buChar char="•"/>
            </a:pPr>
            <a:endParaRPr kumimoji="1" lang="en-US" altLang="ja-JP" dirty="0"/>
          </a:p>
        </p:txBody>
      </p:sp>
    </p:spTree>
    <p:extLst>
      <p:ext uri="{BB962C8B-B14F-4D97-AF65-F5344CB8AC3E}">
        <p14:creationId xmlns:p14="http://schemas.microsoft.com/office/powerpoint/2010/main" val="123462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0225" y="571500"/>
            <a:ext cx="5675313" cy="3192463"/>
          </a:xfrm>
        </p:spPr>
      </p:sp>
      <p:sp>
        <p:nvSpPr>
          <p:cNvPr id="3" name="ノート プレースホルダー 2"/>
          <p:cNvSpPr>
            <a:spLocks noGrp="1"/>
          </p:cNvSpPr>
          <p:nvPr>
            <p:ph type="body" idx="1"/>
          </p:nvPr>
        </p:nvSpPr>
        <p:spPr>
          <a:xfrm>
            <a:off x="530224" y="4179118"/>
            <a:ext cx="5675313" cy="5578574"/>
          </a:xfrm>
        </p:spPr>
        <p:txBody>
          <a:bodyPr/>
          <a:lstStyle/>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では、詳しく国の予算を見てみていきましょう。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予算とは、これからの１年間の歳出と歳入の計画をいい、１年間とは４月１日～翌年３月</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日をいいます。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歳入とは収入のことを指し、歳出とは支出のことを指します。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これは</a:t>
            </a:r>
            <a:r>
              <a:rPr lang="en-US" altLang="ja-JP" dirty="0">
                <a:latin typeface="ＭＳ Ｐゴシック" panose="020B0600070205080204" pitchFamily="50" charset="-128"/>
                <a:ea typeface="ＭＳ Ｐゴシック" panose="020B0600070205080204" pitchFamily="50" charset="-128"/>
              </a:rPr>
              <a:t>2026</a:t>
            </a:r>
            <a:r>
              <a:rPr lang="ja-JP" altLang="en-US" dirty="0">
                <a:latin typeface="ＭＳ Ｐゴシック" panose="020B0600070205080204" pitchFamily="50" charset="-128"/>
                <a:ea typeface="ＭＳ Ｐゴシック" panose="020B0600070205080204" pitchFamily="50" charset="-128"/>
              </a:rPr>
              <a:t>年度の国の予算</a:t>
            </a:r>
            <a:r>
              <a:rPr lang="en-US" altLang="ja-JP" dirty="0">
                <a:latin typeface="ＭＳ Ｐゴシック" panose="020B0600070205080204" pitchFamily="50" charset="-128"/>
                <a:ea typeface="ＭＳ Ｐゴシック" panose="020B0600070205080204" pitchFamily="50" charset="-128"/>
              </a:rPr>
              <a:t>122.3</a:t>
            </a:r>
            <a:r>
              <a:rPr lang="ja-JP" altLang="en-US" dirty="0">
                <a:latin typeface="ＭＳ Ｐゴシック" panose="020B0600070205080204" pitchFamily="50" charset="-128"/>
                <a:ea typeface="ＭＳ Ｐゴシック" panose="020B0600070205080204" pitchFamily="50" charset="-128"/>
              </a:rPr>
              <a:t>兆円を現した円グラフです。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国の歳入・歳出には、国民の要望や国の進む方向性など（その時代の政策）が反映されています。　</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それでは、歳入をみてみましょう。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消費税、所得税、次いで法人税といった、税金や、その他の収入の合計は約</a:t>
            </a:r>
            <a:r>
              <a:rPr lang="en-US" altLang="ja-JP" dirty="0">
                <a:latin typeface="ＭＳ Ｐゴシック" panose="020B0600070205080204" pitchFamily="50" charset="-128"/>
                <a:ea typeface="ＭＳ Ｐゴシック" panose="020B0600070205080204" pitchFamily="50" charset="-128"/>
              </a:rPr>
              <a:t>75</a:t>
            </a:r>
            <a:r>
              <a:rPr lang="ja-JP" altLang="en-US" dirty="0">
                <a:latin typeface="ＭＳ Ｐゴシック" panose="020B0600070205080204" pitchFamily="50" charset="-128"/>
                <a:ea typeface="ＭＳ Ｐゴシック" panose="020B0600070205080204" pitchFamily="50" charset="-128"/>
              </a:rPr>
              <a:t>％で、</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全て賄われていません。</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不足部分の</a:t>
            </a:r>
            <a:r>
              <a:rPr lang="en-US" altLang="ja-JP" dirty="0">
                <a:latin typeface="ＭＳ Ｐゴシック" panose="020B0600070205080204" pitchFamily="50" charset="-128"/>
                <a:ea typeface="ＭＳ Ｐゴシック" panose="020B0600070205080204" pitchFamily="50" charset="-128"/>
              </a:rPr>
              <a:t>24.2</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29.6</a:t>
            </a:r>
            <a:r>
              <a:rPr lang="ja-JP" altLang="en-US" dirty="0">
                <a:latin typeface="ＭＳ Ｐゴシック" panose="020B0600070205080204" pitchFamily="50" charset="-128"/>
                <a:ea typeface="ＭＳ Ｐゴシック" panose="020B0600070205080204" pitchFamily="50" charset="-128"/>
              </a:rPr>
              <a:t>兆円）が公債金</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つまり、国が借金をしていることになります。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次に歳出を見ていきましょう。</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１番多く支出されるのは「社会保障関係費」です。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これは、私たちの健康や生活を守るために欠かせない「医療」、「年金」、「福祉」、「介護」、「生活保護」などの公的サービスを維持するために使われています。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２番目が「国債費」つまり、借金の返済です。新たな借金と同じくらいにみえますが、</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実は、</a:t>
            </a:r>
            <a:r>
              <a:rPr lang="en-US" altLang="ja-JP" spc="78" dirty="0">
                <a:latin typeface="ＭＳ Ｐゴシック" panose="020B0600070205080204" pitchFamily="50" charset="-128"/>
                <a:ea typeface="ＭＳ Ｐゴシック" panose="020B0600070205080204" pitchFamily="50" charset="-128"/>
              </a:rPr>
              <a:t>13.1</a:t>
            </a:r>
            <a:r>
              <a:rPr lang="ja-JP" altLang="en-US" spc="78" dirty="0">
                <a:latin typeface="ＭＳ Ｐゴシック" panose="020B0600070205080204" pitchFamily="50" charset="-128"/>
                <a:ea typeface="ＭＳ Ｐゴシック" panose="020B0600070205080204" pitchFamily="50" charset="-128"/>
              </a:rPr>
              <a:t>兆円は利息の支払いになります。</a:t>
            </a:r>
            <a:r>
              <a:rPr lang="ja-JP" altLang="en-US" dirty="0">
                <a:latin typeface="ＭＳ Ｐゴシック" panose="020B0600070205080204" pitchFamily="50" charset="-128"/>
                <a:ea typeface="ＭＳ Ｐゴシック" panose="020B0600070205080204" pitchFamily="50" charset="-128"/>
              </a:rPr>
              <a:t>このままだと、公債残高はどんどん増えていきますね。</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３番目が「地方交付税等交付金」です。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これは、各市町村等によって、税収の多いところ、少ないところがあり、地域による格差を調整するために配分されています。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14</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dirty="0">
                <a:latin typeface="+mn-ea"/>
                <a:ea typeface="+mn-ea"/>
              </a:rPr>
              <a:t>ここまでお話ししたとおり、国の財政は、支出が税収を上回る状態が長く続いています。このような状態を　</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　　財政赤字といいます。</a:t>
            </a:r>
            <a:endParaRPr lang="en-US" altLang="ja-JP" dirty="0">
              <a:latin typeface="+mn-ea"/>
              <a:ea typeface="+mn-ea"/>
            </a:endParaRPr>
          </a:p>
          <a:p>
            <a:pPr defTabSz="914333">
              <a:lnSpc>
                <a:spcPct val="150000"/>
              </a:lnSpc>
              <a:spcBef>
                <a:spcPts val="0"/>
              </a:spcBef>
              <a:defRPr/>
            </a:pPr>
            <a:r>
              <a:rPr lang="ja-JP" altLang="en-US" dirty="0">
                <a:latin typeface="+mn-ea"/>
                <a:ea typeface="+mn-ea"/>
              </a:rPr>
              <a:t>赤字のままでは財政は成り立ちませんので、国は、「国債」を発行し、国民や会社からお金を借りています。この国の借金を「公債金」といいます。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defTabSz="950843">
              <a:lnSpc>
                <a:spcPct val="150000"/>
              </a:lnSpc>
              <a:defRPr/>
            </a:pPr>
            <a:r>
              <a:rPr lang="ja-JP" altLang="en-US" dirty="0">
                <a:latin typeface="+mn-ea"/>
                <a:ea typeface="+mn-ea"/>
              </a:rPr>
              <a:t>このグラフは公債金の残高の推移を表しています。これまでも阪神淡路大震災や東日本大震災などの大きな災害の時や、記憶に新しい新型コロナウイルス対応の際は、国として経済や国民の生活を立て直すための費用を公債金で賄ってきました。</a:t>
            </a:r>
            <a:endParaRPr lang="en-US" altLang="ja-JP" dirty="0">
              <a:latin typeface="+mn-ea"/>
              <a:ea typeface="+mn-ea"/>
            </a:endParaRPr>
          </a:p>
          <a:p>
            <a:pPr defTabSz="914333">
              <a:lnSpc>
                <a:spcPct val="150000"/>
              </a:lnSpc>
              <a:spcBef>
                <a:spcPts val="0"/>
              </a:spcBef>
              <a:defRPr/>
            </a:pPr>
            <a:r>
              <a:rPr lang="ja-JP" altLang="en-US" dirty="0">
                <a:latin typeface="+mn-ea"/>
                <a:ea typeface="+mn-ea"/>
              </a:rPr>
              <a:t>その結果、この公債金、国の借金の残高は、年々増加しており、</a:t>
            </a:r>
            <a:r>
              <a:rPr lang="ja-JP" altLang="ja-JP" dirty="0">
                <a:latin typeface="+mn-ea"/>
                <a:ea typeface="+mn-ea"/>
              </a:rPr>
              <a:t>令和</a:t>
            </a:r>
            <a:r>
              <a:rPr lang="ja-JP" altLang="en-US" dirty="0">
                <a:latin typeface="+mn-ea"/>
                <a:ea typeface="+mn-ea"/>
              </a:rPr>
              <a:t>８</a:t>
            </a:r>
            <a:r>
              <a:rPr lang="ja-JP" altLang="ja-JP" dirty="0">
                <a:latin typeface="+mn-ea"/>
                <a:ea typeface="+mn-ea"/>
              </a:rPr>
              <a:t>年度末には、約</a:t>
            </a:r>
            <a:r>
              <a:rPr lang="en-US" altLang="ja-JP" dirty="0">
                <a:latin typeface="+mn-ea"/>
                <a:ea typeface="+mn-ea"/>
              </a:rPr>
              <a:t>1,145</a:t>
            </a:r>
            <a:r>
              <a:rPr lang="ja-JP" altLang="ja-JP" dirty="0">
                <a:latin typeface="+mn-ea"/>
                <a:ea typeface="+mn-ea"/>
              </a:rPr>
              <a:t>兆円</a:t>
            </a:r>
            <a:r>
              <a:rPr lang="ja-JP" altLang="en-US" dirty="0">
                <a:latin typeface="+mn-ea"/>
                <a:ea typeface="+mn-ea"/>
              </a:rPr>
              <a:t>にまで</a:t>
            </a:r>
            <a:r>
              <a:rPr lang="ja-JP" altLang="ja-JP" dirty="0">
                <a:latin typeface="+mn-ea"/>
                <a:ea typeface="+mn-ea"/>
              </a:rPr>
              <a:t>膨ら</a:t>
            </a:r>
            <a:r>
              <a:rPr lang="ja-JP" altLang="en-US" dirty="0">
                <a:latin typeface="+mn-ea"/>
                <a:ea typeface="+mn-ea"/>
              </a:rPr>
              <a:t>むと考えられています。これは、一般会計税収の</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約</a:t>
            </a:r>
            <a:r>
              <a:rPr lang="en-US" altLang="ja-JP" dirty="0">
                <a:latin typeface="+mn-ea"/>
                <a:ea typeface="+mn-ea"/>
              </a:rPr>
              <a:t>15</a:t>
            </a:r>
            <a:r>
              <a:rPr lang="ja-JP" altLang="en-US" dirty="0">
                <a:latin typeface="+mn-ea"/>
                <a:ea typeface="+mn-ea"/>
              </a:rPr>
              <a:t>年分になります。</a:t>
            </a:r>
            <a:endParaRPr lang="en-US" altLang="ja-JP" dirty="0">
              <a:latin typeface="+mn-ea"/>
              <a:ea typeface="+mn-ea"/>
            </a:endParaRPr>
          </a:p>
          <a:p>
            <a:pPr defTabSz="914333">
              <a:lnSpc>
                <a:spcPct val="150000"/>
              </a:lnSpc>
              <a:spcBef>
                <a:spcPts val="0"/>
              </a:spcBef>
              <a:defRPr/>
            </a:pPr>
            <a:r>
              <a:rPr lang="ja-JP" altLang="en-US" dirty="0">
                <a:latin typeface="+mn-ea"/>
                <a:ea typeface="+mn-ea"/>
              </a:rPr>
              <a:t>毎年、税収全部を返済にあてても、</a:t>
            </a:r>
            <a:r>
              <a:rPr lang="en-US" altLang="ja-JP" dirty="0">
                <a:latin typeface="+mn-ea"/>
                <a:ea typeface="+mn-ea"/>
              </a:rPr>
              <a:t>15</a:t>
            </a:r>
            <a:r>
              <a:rPr lang="ja-JP" altLang="en-US" dirty="0">
                <a:latin typeface="+mn-ea"/>
                <a:ea typeface="+mn-ea"/>
              </a:rPr>
              <a:t>年かかるということです。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en-US" dirty="0">
              <a:latin typeface="+mn-ea"/>
              <a:ea typeface="+mn-ea"/>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15</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rPr>
              <a:t>今度は、　もうひとつの問題である、日本の少子高齢化の状況について見てみましょう。</a:t>
            </a:r>
            <a:endParaRPr lang="en-US" altLang="ja-JP" sz="1200" dirty="0">
              <a:latin typeface="+mn-ea"/>
            </a:endParaRPr>
          </a:p>
          <a:p>
            <a:pPr defTabSz="950768">
              <a:defRPr/>
            </a:pPr>
            <a:r>
              <a:rPr lang="ja-JP" altLang="ja-JP" sz="1200" dirty="0">
                <a:latin typeface="+mn-ea"/>
              </a:rPr>
              <a:t>現在の日本は、出生率が大幅に低下している一方で、平均寿命は</a:t>
            </a:r>
            <a:r>
              <a:rPr lang="en-US" altLang="ja-JP" sz="1200" dirty="0">
                <a:latin typeface="+mn-ea"/>
              </a:rPr>
              <a:t>80</a:t>
            </a:r>
            <a:r>
              <a:rPr lang="ja-JP" altLang="ja-JP" sz="1200" dirty="0">
                <a:latin typeface="+mn-ea"/>
              </a:rPr>
              <a:t>歳を超え、人口の高齢化が急速に進んでいます。</a:t>
            </a:r>
          </a:p>
          <a:p>
            <a:pPr defTabSz="950768">
              <a:defRPr/>
            </a:pPr>
            <a:r>
              <a:rPr lang="en-US" altLang="ja-JP" sz="1200" dirty="0">
                <a:latin typeface="+mn-ea"/>
              </a:rPr>
              <a:t>2000</a:t>
            </a:r>
            <a:r>
              <a:rPr lang="ja-JP" altLang="ja-JP" sz="1200" dirty="0">
                <a:latin typeface="+mn-ea"/>
              </a:rPr>
              <a:t>年では、</a:t>
            </a:r>
            <a:r>
              <a:rPr lang="en-US" altLang="ja-JP" sz="1200" dirty="0">
                <a:latin typeface="+mn-ea"/>
              </a:rPr>
              <a:t>20</a:t>
            </a:r>
            <a:r>
              <a:rPr lang="ja-JP" altLang="ja-JP" sz="1200" dirty="0">
                <a:latin typeface="+mn-ea"/>
              </a:rPr>
              <a:t>～</a:t>
            </a:r>
            <a:r>
              <a:rPr lang="en-US" altLang="ja-JP" sz="1200" dirty="0">
                <a:latin typeface="+mn-ea"/>
              </a:rPr>
              <a:t>64</a:t>
            </a:r>
            <a:r>
              <a:rPr lang="ja-JP" altLang="ja-JP" sz="1200" dirty="0">
                <a:latin typeface="+mn-ea"/>
              </a:rPr>
              <a:t>歳の働き手と</a:t>
            </a:r>
            <a:r>
              <a:rPr lang="en-US" altLang="ja-JP" sz="1200" dirty="0">
                <a:latin typeface="+mn-ea"/>
              </a:rPr>
              <a:t>65</a:t>
            </a:r>
            <a:r>
              <a:rPr lang="ja-JP" altLang="ja-JP" sz="1200" dirty="0">
                <a:latin typeface="+mn-ea"/>
              </a:rPr>
              <a:t>歳以上の高齢者の比率は</a:t>
            </a:r>
            <a:r>
              <a:rPr lang="ja-JP" altLang="en-US" sz="1200" dirty="0">
                <a:latin typeface="+mn-ea"/>
              </a:rPr>
              <a:t>３</a:t>
            </a:r>
            <a:r>
              <a:rPr lang="en-US" altLang="ja-JP" sz="1200" dirty="0">
                <a:latin typeface="+mn-ea"/>
              </a:rPr>
              <a:t>.</a:t>
            </a:r>
            <a:r>
              <a:rPr lang="ja-JP" altLang="en-US" sz="1200" dirty="0">
                <a:latin typeface="+mn-ea"/>
              </a:rPr>
              <a:t>６</a:t>
            </a:r>
            <a:r>
              <a:rPr lang="ja-JP" altLang="ja-JP" sz="1200" dirty="0">
                <a:latin typeface="+mn-ea"/>
              </a:rPr>
              <a:t>：１でしたが、</a:t>
            </a:r>
            <a:r>
              <a:rPr lang="en-US" altLang="ja-JP" sz="1200" dirty="0">
                <a:latin typeface="+mn-ea"/>
              </a:rPr>
              <a:t>2050</a:t>
            </a:r>
            <a:r>
              <a:rPr lang="ja-JP" altLang="ja-JP" sz="1200" dirty="0">
                <a:latin typeface="+mn-ea"/>
              </a:rPr>
              <a:t>年には、その比率が</a:t>
            </a:r>
            <a:r>
              <a:rPr lang="ja-JP" altLang="en-US" sz="1200" dirty="0">
                <a:latin typeface="+mn-ea"/>
              </a:rPr>
              <a:t>１</a:t>
            </a:r>
            <a:r>
              <a:rPr lang="en-US" altLang="ja-JP" sz="1200" dirty="0">
                <a:latin typeface="+mn-ea"/>
              </a:rPr>
              <a:t>.</a:t>
            </a:r>
            <a:r>
              <a:rPr lang="ja-JP" altLang="en-US" sz="1200" dirty="0">
                <a:latin typeface="+mn-ea"/>
              </a:rPr>
              <a:t>３</a:t>
            </a:r>
            <a:r>
              <a:rPr lang="ja-JP" altLang="ja-JP" sz="1200" dirty="0">
                <a:latin typeface="+mn-ea"/>
              </a:rPr>
              <a:t>：１になると言われています。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50768">
              <a:defRPr/>
            </a:pPr>
            <a:r>
              <a:rPr lang="ja-JP" altLang="en-US" sz="1200" dirty="0">
                <a:latin typeface="+mn-ea"/>
              </a:rPr>
              <a:t>どうしてこれが財政の</a:t>
            </a:r>
            <a:r>
              <a:rPr lang="ja-JP" altLang="ja-JP" sz="1200" dirty="0">
                <a:latin typeface="+mn-ea"/>
              </a:rPr>
              <a:t>問題</a:t>
            </a:r>
            <a:r>
              <a:rPr lang="ja-JP" altLang="en-US" sz="1200" dirty="0">
                <a:latin typeface="+mn-ea"/>
              </a:rPr>
              <a:t>なのかというと</a:t>
            </a:r>
            <a:r>
              <a:rPr lang="ja-JP" altLang="ja-JP" sz="1200" dirty="0">
                <a:latin typeface="+mn-ea"/>
              </a:rPr>
              <a:t>、</a:t>
            </a:r>
            <a:r>
              <a:rPr lang="ja-JP" altLang="en-US" sz="1200" dirty="0">
                <a:latin typeface="+mn-ea"/>
              </a:rPr>
              <a:t>　</a:t>
            </a:r>
            <a:r>
              <a:rPr lang="ja-JP" altLang="ja-JP" sz="1200" dirty="0">
                <a:latin typeface="+mn-ea"/>
              </a:rPr>
              <a:t>高齢者が増えることにより、医療費</a:t>
            </a:r>
            <a:r>
              <a:rPr lang="ja-JP" altLang="en-US" sz="1200" dirty="0">
                <a:latin typeface="+mn-ea"/>
              </a:rPr>
              <a:t>や年金</a:t>
            </a:r>
            <a:r>
              <a:rPr lang="ja-JP" altLang="ja-JP" sz="1200" dirty="0">
                <a:latin typeface="+mn-ea"/>
              </a:rPr>
              <a:t>など</a:t>
            </a:r>
            <a:r>
              <a:rPr lang="ja-JP" altLang="en-US" sz="1200" dirty="0">
                <a:latin typeface="+mn-ea"/>
              </a:rPr>
              <a:t>の</a:t>
            </a:r>
            <a:r>
              <a:rPr lang="ja-JP" altLang="ja-JP" sz="1200" dirty="0">
                <a:latin typeface="+mn-ea"/>
              </a:rPr>
              <a:t>社会保障関係の費用が増えていく一方で、その費用を負担するべき若い世代が</a:t>
            </a:r>
            <a:r>
              <a:rPr lang="ja-JP" altLang="en-US" sz="1200" dirty="0">
                <a:latin typeface="+mn-ea"/>
              </a:rPr>
              <a:t>少ないことにより税収が</a:t>
            </a:r>
            <a:r>
              <a:rPr lang="ja-JP" altLang="ja-JP" sz="1200" dirty="0">
                <a:latin typeface="+mn-ea"/>
              </a:rPr>
              <a:t>減っていくこと</a:t>
            </a:r>
            <a:r>
              <a:rPr lang="ja-JP" altLang="en-US" sz="1200" dirty="0">
                <a:latin typeface="+mn-ea"/>
              </a:rPr>
              <a:t>が大きな問題なの</a:t>
            </a:r>
            <a:r>
              <a:rPr lang="ja-JP" altLang="ja-JP" sz="1200" dirty="0">
                <a:latin typeface="+mn-ea"/>
              </a:rPr>
              <a:t>です。</a:t>
            </a:r>
            <a:r>
              <a:rPr lang="ja-JP" altLang="en-US" sz="1200" dirty="0">
                <a:latin typeface="+mn-ea"/>
              </a:rPr>
              <a:t>このままでは今の公共サービスの維持が難しくなるかもしれません。</a:t>
            </a:r>
            <a:endParaRPr lang="ja-JP" altLang="ja-JP" sz="1200" dirty="0">
              <a:latin typeface="+mn-ea"/>
            </a:endParaRPr>
          </a:p>
          <a:p>
            <a:r>
              <a:rPr lang="ja-JP" altLang="ja-JP" sz="1200" dirty="0">
                <a:latin typeface="+mn-ea"/>
              </a:rPr>
              <a:t>安全で豊かな社会</a:t>
            </a:r>
            <a:r>
              <a:rPr lang="ja-JP" altLang="en-US" sz="1200" dirty="0">
                <a:latin typeface="+mn-ea"/>
              </a:rPr>
              <a:t>や、</a:t>
            </a:r>
            <a:r>
              <a:rPr lang="ja-JP" altLang="ja-JP" sz="1200" dirty="0">
                <a:latin typeface="+mn-ea"/>
              </a:rPr>
              <a:t>老後の安定した生活を実現するためには、多くの費用が必要となります。</a:t>
            </a:r>
          </a:p>
          <a:p>
            <a:r>
              <a:rPr lang="ja-JP" altLang="ja-JP" sz="1200" dirty="0">
                <a:latin typeface="+mn-ea"/>
              </a:rPr>
              <a:t>その中心をなすものが「税金」です。</a:t>
            </a:r>
            <a:r>
              <a:rPr lang="ja-JP" altLang="ja-JP" sz="1200" dirty="0">
                <a:solidFill>
                  <a:srgbClr val="000000"/>
                </a:solidFill>
                <a:latin typeface="+mn-ea"/>
              </a:rPr>
              <a:t>　</a:t>
            </a:r>
            <a:endParaRPr lang="ja-JP" altLang="ja-JP" sz="1200" dirty="0">
              <a:latin typeface="+mn-ea"/>
            </a:endParaRPr>
          </a:p>
          <a:p>
            <a:pPr defTabSz="950768">
              <a:defRPr/>
            </a:pPr>
            <a:r>
              <a:rPr lang="ja-JP" altLang="ja-JP" sz="1200" dirty="0">
                <a:latin typeface="+mn-ea"/>
              </a:rPr>
              <a:t>私たちは、税金の果たす役割を正しく理解するとともに、今後の税金の在り方についても真剣に考えていく必要があります。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16</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60813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pPr>
              <a:lnSpc>
                <a:spcPts val="1505"/>
              </a:lnSpc>
              <a:spcBef>
                <a:spcPts val="0"/>
              </a:spcBef>
              <a:defRPr/>
            </a:pPr>
            <a:r>
              <a:rPr kumimoji="1" lang="ja-JP" altLang="en-US" sz="1200" kern="1200" spc="81" dirty="0">
                <a:solidFill>
                  <a:schemeClr val="tx1"/>
                </a:solidFill>
                <a:latin typeface="+mn-ea"/>
                <a:ea typeface="+mn-ea"/>
                <a:cs typeface="+mn-cs"/>
              </a:rPr>
              <a:t>皆さん、なんだか不安な気持ちになってしまったかもしれませんが、</a:t>
            </a:r>
            <a:endParaRPr kumimoji="1" lang="en-US" altLang="ja-JP" sz="1200" kern="1200" spc="81" dirty="0">
              <a:solidFill>
                <a:schemeClr val="tx1"/>
              </a:solidFill>
              <a:latin typeface="+mn-ea"/>
              <a:ea typeface="+mn-ea"/>
              <a:cs typeface="+mn-cs"/>
            </a:endParaRPr>
          </a:p>
          <a:p>
            <a:pPr>
              <a:lnSpc>
                <a:spcPts val="1505"/>
              </a:lnSpc>
              <a:spcBef>
                <a:spcPts val="0"/>
              </a:spcBef>
              <a:defRPr/>
            </a:pPr>
            <a:r>
              <a:rPr kumimoji="1" lang="ja-JP" altLang="en-US" sz="1200" kern="1200" spc="81" dirty="0">
                <a:solidFill>
                  <a:schemeClr val="tx1"/>
                </a:solidFill>
                <a:latin typeface="+mn-ea"/>
                <a:ea typeface="+mn-ea"/>
                <a:cs typeface="+mn-cs"/>
              </a:rPr>
              <a:t>自分たちの未来をどのようなものにするのか、それを選択するのは私たちです。</a:t>
            </a:r>
            <a:r>
              <a:rPr lang="ja-JP" altLang="en-US" dirty="0">
                <a:latin typeface="+mn-ea"/>
                <a:ea typeface="+mn-ea"/>
              </a:rPr>
              <a:t>　そうです、「日本の将来はわたしたち国民が決める」ことができるのです。</a:t>
            </a:r>
            <a:endParaRPr kumimoji="1" lang="en-US" altLang="ja-JP" sz="1200" kern="1200" spc="81" dirty="0">
              <a:solidFill>
                <a:schemeClr val="tx1"/>
              </a:solidFill>
              <a:latin typeface="+mn-ea"/>
              <a:ea typeface="+mn-ea"/>
              <a:cs typeface="+mn-cs"/>
            </a:endParaRPr>
          </a:p>
          <a:p>
            <a:pPr>
              <a:lnSpc>
                <a:spcPct val="150000"/>
              </a:lnSpc>
              <a:spcBef>
                <a:spcPts val="0"/>
              </a:spcBef>
            </a:pPr>
            <a:endParaRPr kumimoji="1" lang="en-US" altLang="ja-JP" kern="1200" dirty="0">
              <a:solidFill>
                <a:schemeClr val="tx1"/>
              </a:solidFill>
              <a:effectLst/>
              <a:latin typeface="+mn-ea"/>
              <a:ea typeface="+mn-ea"/>
            </a:endParaRPr>
          </a:p>
          <a:p>
            <a:pPr>
              <a:lnSpc>
                <a:spcPct val="150000"/>
              </a:lnSpc>
              <a:spcBef>
                <a:spcPts val="0"/>
              </a:spcBef>
            </a:pPr>
            <a:r>
              <a:rPr kumimoji="1" lang="ja-JP" altLang="ja-JP" kern="1200" dirty="0">
                <a:solidFill>
                  <a:schemeClr val="tx1"/>
                </a:solidFill>
                <a:effectLst/>
                <a:latin typeface="+mn-ea"/>
                <a:ea typeface="+mn-ea"/>
              </a:rPr>
              <a:t>日本では税負担の方法（高くするのか、低くするか）と税の使いみち（高サービスにするのか、低サービスにするのか）は、</a:t>
            </a:r>
            <a:r>
              <a:rPr kumimoji="1" lang="en-US" altLang="ja-JP" kern="1200" dirty="0">
                <a:solidFill>
                  <a:schemeClr val="tx1"/>
                </a:solidFill>
                <a:effectLst/>
                <a:latin typeface="+mn-ea"/>
                <a:ea typeface="+mn-ea"/>
              </a:rPr>
              <a:t>【</a:t>
            </a:r>
            <a:r>
              <a:rPr kumimoji="1" lang="ja-JP" altLang="en-US" kern="1200" dirty="0">
                <a:solidFill>
                  <a:schemeClr val="tx1"/>
                </a:solidFill>
                <a:effectLst/>
                <a:latin typeface="+mn-ea"/>
                <a:ea typeface="+mn-ea"/>
              </a:rPr>
              <a:t>クリック</a:t>
            </a:r>
            <a:r>
              <a:rPr kumimoji="1" lang="en-US" altLang="ja-JP" kern="1200" dirty="0">
                <a:solidFill>
                  <a:schemeClr val="tx1"/>
                </a:solidFill>
                <a:effectLst/>
                <a:latin typeface="+mn-ea"/>
                <a:ea typeface="+mn-ea"/>
              </a:rPr>
              <a:t>】</a:t>
            </a:r>
            <a:r>
              <a:rPr kumimoji="1" lang="ja-JP" altLang="en-US" kern="1200" dirty="0">
                <a:solidFill>
                  <a:schemeClr val="tx1"/>
                </a:solidFill>
                <a:effectLst/>
                <a:latin typeface="+mn-ea"/>
                <a:ea typeface="+mn-ea"/>
              </a:rPr>
              <a:t>　</a:t>
            </a:r>
            <a:r>
              <a:rPr kumimoji="1" lang="ja-JP" altLang="ja-JP" kern="1200" dirty="0">
                <a:solidFill>
                  <a:schemeClr val="tx1"/>
                </a:solidFill>
                <a:effectLst/>
                <a:latin typeface="+mn-ea"/>
                <a:ea typeface="+mn-ea"/>
              </a:rPr>
              <a:t>私たちの代表である議員が国会</a:t>
            </a:r>
            <a:r>
              <a:rPr kumimoji="1" lang="ja-JP" altLang="en-US" kern="1200" dirty="0">
                <a:solidFill>
                  <a:schemeClr val="tx1"/>
                </a:solidFill>
                <a:effectLst/>
                <a:latin typeface="+mn-ea"/>
                <a:ea typeface="+mn-ea"/>
              </a:rPr>
              <a:t>や地方議会</a:t>
            </a:r>
            <a:r>
              <a:rPr kumimoji="1" lang="ja-JP" altLang="ja-JP" kern="1200" dirty="0">
                <a:solidFill>
                  <a:schemeClr val="tx1"/>
                </a:solidFill>
                <a:effectLst/>
                <a:latin typeface="+mn-ea"/>
                <a:ea typeface="+mn-ea"/>
              </a:rPr>
              <a:t>で決定しています。</a:t>
            </a:r>
            <a:r>
              <a:rPr lang="ja-JP" altLang="en-US" dirty="0">
                <a:latin typeface="+mn-ea"/>
                <a:ea typeface="+mn-ea"/>
              </a:rPr>
              <a:t>　国の場合は、私たちが納めた税金の使いみちを国会で話しあい決定しており、和歌山県では、和歌山県議会において、○○市（町・村）では○○市議会（町議会・村議会）で決定します。</a:t>
            </a:r>
            <a:endParaRPr kumimoji="1" lang="ja-JP" altLang="ja-JP" kern="1200" dirty="0">
              <a:solidFill>
                <a:schemeClr val="tx1"/>
              </a:solidFill>
              <a:effectLst/>
              <a:latin typeface="+mn-ea"/>
              <a:ea typeface="+mn-ea"/>
            </a:endParaRPr>
          </a:p>
          <a:p>
            <a:pPr>
              <a:lnSpc>
                <a:spcPct val="150000"/>
              </a:lnSpc>
              <a:spcBef>
                <a:spcPts val="0"/>
              </a:spcBef>
            </a:pPr>
            <a:r>
              <a:rPr kumimoji="1" lang="ja-JP" altLang="ja-JP" kern="1200" dirty="0">
                <a:solidFill>
                  <a:schemeClr val="tx1"/>
                </a:solidFill>
                <a:effectLst/>
                <a:latin typeface="+mn-ea"/>
                <a:ea typeface="+mn-ea"/>
              </a:rPr>
              <a:t>そして、</a:t>
            </a:r>
            <a:r>
              <a:rPr kumimoji="1" lang="ja-JP" altLang="en-US" kern="1200" dirty="0">
                <a:solidFill>
                  <a:schemeClr val="tx1"/>
                </a:solidFill>
                <a:effectLst/>
                <a:latin typeface="+mn-ea"/>
                <a:ea typeface="+mn-ea"/>
              </a:rPr>
              <a:t>わたしたちの代表である</a:t>
            </a:r>
            <a:r>
              <a:rPr kumimoji="1" lang="ja-JP" altLang="ja-JP" kern="1200" dirty="0">
                <a:solidFill>
                  <a:schemeClr val="tx1"/>
                </a:solidFill>
                <a:effectLst/>
                <a:latin typeface="+mn-ea"/>
                <a:ea typeface="+mn-ea"/>
              </a:rPr>
              <a:t>議員は選挙で選ばれています。</a:t>
            </a:r>
            <a:r>
              <a:rPr lang="ja-JP" altLang="en-US" dirty="0">
                <a:latin typeface="+mn-ea"/>
                <a:ea typeface="+mn-ea"/>
              </a:rPr>
              <a:t>　</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kumimoji="1" lang="en-US" altLang="ja-JP" kern="1200" dirty="0">
              <a:solidFill>
                <a:schemeClr val="tx1"/>
              </a:solidFill>
              <a:effectLst/>
              <a:latin typeface="+mn-ea"/>
              <a:ea typeface="+mn-ea"/>
            </a:endParaRPr>
          </a:p>
          <a:p>
            <a:pPr>
              <a:lnSpc>
                <a:spcPct val="150000"/>
              </a:lnSpc>
              <a:spcBef>
                <a:spcPts val="0"/>
              </a:spcBef>
            </a:pPr>
            <a:r>
              <a:rPr kumimoji="1" lang="en-US" altLang="ja-JP" kern="1200" dirty="0">
                <a:solidFill>
                  <a:schemeClr val="tx1"/>
                </a:solidFill>
                <a:effectLst/>
                <a:latin typeface="+mn-ea"/>
                <a:ea typeface="+mn-ea"/>
              </a:rPr>
              <a:t>18</a:t>
            </a:r>
            <a:r>
              <a:rPr kumimoji="1" lang="ja-JP" altLang="ja-JP" kern="1200" dirty="0">
                <a:solidFill>
                  <a:schemeClr val="tx1"/>
                </a:solidFill>
                <a:effectLst/>
                <a:latin typeface="+mn-ea"/>
                <a:ea typeface="+mn-ea"/>
              </a:rPr>
              <a:t>歳になれば皆さん</a:t>
            </a:r>
            <a:r>
              <a:rPr kumimoji="1" lang="ja-JP" altLang="en-US" kern="1200" dirty="0">
                <a:solidFill>
                  <a:schemeClr val="tx1"/>
                </a:solidFill>
                <a:effectLst/>
                <a:latin typeface="+mn-ea"/>
                <a:ea typeface="+mn-ea"/>
              </a:rPr>
              <a:t>は成年です。そして</a:t>
            </a:r>
            <a:r>
              <a:rPr kumimoji="1" lang="ja-JP" altLang="ja-JP" kern="1200" dirty="0">
                <a:solidFill>
                  <a:schemeClr val="tx1"/>
                </a:solidFill>
                <a:effectLst/>
                <a:latin typeface="+mn-ea"/>
                <a:ea typeface="+mn-ea"/>
              </a:rPr>
              <a:t>選挙権</a:t>
            </a:r>
            <a:r>
              <a:rPr kumimoji="1" lang="ja-JP" altLang="en-US" kern="1200" dirty="0">
                <a:solidFill>
                  <a:schemeClr val="tx1"/>
                </a:solidFill>
                <a:effectLst/>
                <a:latin typeface="+mn-ea"/>
                <a:ea typeface="+mn-ea"/>
              </a:rPr>
              <a:t>も</a:t>
            </a:r>
            <a:r>
              <a:rPr kumimoji="1" lang="ja-JP" altLang="ja-JP" kern="1200" dirty="0">
                <a:solidFill>
                  <a:schemeClr val="tx1"/>
                </a:solidFill>
                <a:effectLst/>
                <a:latin typeface="+mn-ea"/>
                <a:ea typeface="+mn-ea"/>
              </a:rPr>
              <a:t>与えられ</a:t>
            </a:r>
            <a:r>
              <a:rPr kumimoji="1" lang="ja-JP" altLang="en-US" kern="1200" dirty="0">
                <a:solidFill>
                  <a:schemeClr val="tx1"/>
                </a:solidFill>
                <a:effectLst/>
                <a:latin typeface="+mn-ea"/>
                <a:ea typeface="+mn-ea"/>
              </a:rPr>
              <a:t>ます。</a:t>
            </a:r>
            <a:r>
              <a:rPr kumimoji="1" lang="ja-JP" altLang="ja-JP" kern="1200" dirty="0">
                <a:solidFill>
                  <a:schemeClr val="tx1"/>
                </a:solidFill>
                <a:effectLst/>
                <a:latin typeface="+mn-ea"/>
                <a:ea typeface="+mn-ea"/>
              </a:rPr>
              <a:t>「選挙」という方法で、未来を託すことができる人に投票することができ</a:t>
            </a:r>
            <a:r>
              <a:rPr kumimoji="1" lang="ja-JP" altLang="en-US" kern="1200" dirty="0">
                <a:solidFill>
                  <a:schemeClr val="tx1"/>
                </a:solidFill>
                <a:effectLst/>
                <a:latin typeface="+mn-ea"/>
                <a:ea typeface="+mn-ea"/>
              </a:rPr>
              <a:t>るのです</a:t>
            </a:r>
            <a:r>
              <a:rPr kumimoji="1" lang="ja-JP" altLang="ja-JP" kern="1200" dirty="0">
                <a:solidFill>
                  <a:schemeClr val="tx1"/>
                </a:solidFill>
                <a:effectLst/>
                <a:latin typeface="+mn-ea"/>
                <a:ea typeface="+mn-ea"/>
              </a:rPr>
              <a:t>。</a:t>
            </a:r>
            <a:endParaRPr kumimoji="1" lang="en-US" altLang="ja-JP" kern="1200" dirty="0">
              <a:solidFill>
                <a:schemeClr val="tx1"/>
              </a:solidFill>
              <a:effectLst/>
              <a:latin typeface="+mn-ea"/>
              <a:ea typeface="+mn-ea"/>
            </a:endParaRPr>
          </a:p>
          <a:p>
            <a:pPr defTabSz="906466">
              <a:lnSpc>
                <a:spcPct val="150000"/>
              </a:lnSpc>
              <a:spcBef>
                <a:spcPts val="0"/>
              </a:spcBef>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en-US" dirty="0">
              <a:latin typeface="+mn-ea"/>
              <a:ea typeface="+mn-ea"/>
            </a:endParaRPr>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273050" y="596900"/>
            <a:ext cx="5788025" cy="3255963"/>
          </a:xfrm>
        </p:spPr>
      </p:sp>
      <p:sp>
        <p:nvSpPr>
          <p:cNvPr id="4" name="スライド番号プレースホルダー 3">
            <a:extLst>
              <a:ext uri="{FF2B5EF4-FFF2-40B4-BE49-F238E27FC236}">
                <a16:creationId xmlns:a16="http://schemas.microsoft.com/office/drawing/2014/main" id="{230F1326-9D75-4BEA-AC73-D2E90D0BDFE5}"/>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17</a:t>
            </a:fld>
            <a:endParaRPr lang="ja-JP" altLang="en-US" dirty="0"/>
          </a:p>
        </p:txBody>
      </p:sp>
    </p:spTree>
    <p:extLst>
      <p:ext uri="{BB962C8B-B14F-4D97-AF65-F5344CB8AC3E}">
        <p14:creationId xmlns:p14="http://schemas.microsoft.com/office/powerpoint/2010/main" val="70632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最後に、今年度の和歌山県の財政についてみて行こうと思います。</a:t>
            </a:r>
            <a:endParaRPr kumimoji="1" lang="en-US" altLang="ja-JP" sz="1200" dirty="0">
              <a:latin typeface="+mn-ea"/>
              <a:ea typeface="+mn-ea"/>
            </a:endParaRPr>
          </a:p>
          <a:p>
            <a:r>
              <a:rPr kumimoji="1" lang="ja-JP" altLang="en-US" sz="1200" dirty="0">
                <a:latin typeface="+mn-ea"/>
                <a:ea typeface="+mn-ea"/>
              </a:rPr>
              <a:t>和歌山県の歳入も、さきほど紹介した国の歳入と同じく、税金が支えています。</a:t>
            </a:r>
            <a:endParaRPr kumimoji="1" lang="en-US" altLang="ja-JP" sz="1200" dirty="0">
              <a:latin typeface="+mn-ea"/>
              <a:ea typeface="+mn-ea"/>
            </a:endParaRPr>
          </a:p>
          <a:p>
            <a:r>
              <a:rPr kumimoji="1" lang="ja-JP" altLang="en-US" sz="1200" dirty="0">
                <a:latin typeface="+mn-ea"/>
                <a:ea typeface="+mn-ea"/>
              </a:rPr>
              <a:t>しかし、和歌山県の場合、自主財源は</a:t>
            </a:r>
            <a:r>
              <a:rPr kumimoji="1" lang="en-US" altLang="ja-JP" sz="1200" dirty="0">
                <a:latin typeface="+mn-ea"/>
                <a:ea typeface="+mn-ea"/>
              </a:rPr>
              <a:t>44.</a:t>
            </a:r>
            <a:r>
              <a:rPr kumimoji="1" lang="ja-JP" altLang="en-US" sz="1200" dirty="0">
                <a:latin typeface="+mn-ea"/>
                <a:ea typeface="+mn-ea"/>
              </a:rPr>
              <a:t>８％で、国などに依存している財源である依存財源の</a:t>
            </a:r>
            <a:r>
              <a:rPr kumimoji="1" lang="en-US" altLang="ja-JP" sz="1200" dirty="0">
                <a:latin typeface="+mn-ea"/>
                <a:ea typeface="+mn-ea"/>
              </a:rPr>
              <a:t>55.</a:t>
            </a:r>
            <a:r>
              <a:rPr kumimoji="1" lang="ja-JP" altLang="en-US" sz="1200" dirty="0">
                <a:latin typeface="+mn-ea"/>
                <a:ea typeface="+mn-ea"/>
              </a:rPr>
              <a:t>２％を下回っています。</a:t>
            </a: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18</a:t>
            </a:fld>
            <a:endParaRPr lang="en-US" altLang="ja-JP"/>
          </a:p>
        </p:txBody>
      </p:sp>
    </p:spTree>
    <p:extLst>
      <p:ext uri="{BB962C8B-B14F-4D97-AF65-F5344CB8AC3E}">
        <p14:creationId xmlns:p14="http://schemas.microsoft.com/office/powerpoint/2010/main" val="206119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また、歳出をみてみると、和歌山県が県民のために使用している税金について知ることができます。</a:t>
            </a:r>
            <a:endParaRPr kumimoji="1" lang="en-US" altLang="ja-JP" sz="1200" dirty="0">
              <a:latin typeface="+mn-ea"/>
              <a:ea typeface="+mn-ea"/>
            </a:endParaRPr>
          </a:p>
          <a:p>
            <a:r>
              <a:rPr kumimoji="1" lang="ja-JP" altLang="en-US" sz="1200" dirty="0">
                <a:latin typeface="+mn-ea"/>
                <a:ea typeface="+mn-ea"/>
              </a:rPr>
              <a:t>さて問題です。和歌山県の歳出トップ３はなんだと思いますか？</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３位は、「民生費」といって、県民が安定した生活を送れるために使用される費用です。私たち子ども世代や、高齢者、障害者などのための福祉施設の整備や運営など、私たちが暮らしやすい生活を送れるために使用し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第２位は、「商工費」です。和歌山県内の商業や工業の発展や、観光業の振興のために使用されています。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１位は、なんと「教育費」です。幼稚園や小・中・高・大学等の運営のための教育費、公民館や体育館の費用など、教育全般に使用されています。和歌山県では、教育のために使用する税金が一番多いということがわかりましたね。今日学んだように、この学校の中にあるほとんどのものの多くは税金で購入されたものです。みんなで使用するものは、大切に使用するようにしましょ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19</a:t>
            </a:fld>
            <a:endParaRPr lang="en-US" altLang="ja-JP"/>
          </a:p>
        </p:txBody>
      </p:sp>
    </p:spTree>
    <p:extLst>
      <p:ext uri="{BB962C8B-B14F-4D97-AF65-F5344CB8AC3E}">
        <p14:creationId xmlns:p14="http://schemas.microsoft.com/office/powerpoint/2010/main" val="242362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20" indent="-28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53" indent="-23019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33" indent="-23019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715" indent="-23019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96"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477"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2858"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240"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2A1025-1B0A-45E2-B050-941288BACB14}" type="slidenum">
              <a:rPr lang="en-US" altLang="ja-JP" smtClean="0">
                <a:latin typeface="Times" panose="02020603050405020304" pitchFamily="18" charset="0"/>
                <a:ea typeface="ＭＳ Ｐゴシック" panose="020B0600070205080204" pitchFamily="50" charset="-128"/>
              </a:rPr>
              <a:pPr>
                <a:spcBef>
                  <a:spcPct val="0"/>
                </a:spcBef>
              </a:pPr>
              <a:t>2</a:t>
            </a:fld>
            <a:endParaRPr lang="en-US" altLang="ja-JP">
              <a:latin typeface="Times" panose="02020603050405020304" pitchFamily="18" charset="0"/>
              <a:ea typeface="ＭＳ Ｐゴシック" panose="020B0600070205080204" pitchFamily="50" charset="-128"/>
            </a:endParaRPr>
          </a:p>
        </p:txBody>
      </p:sp>
      <p:sp>
        <p:nvSpPr>
          <p:cNvPr id="12291" name="Rectangle 2"/>
          <p:cNvSpPr>
            <a:spLocks noGrp="1" noRot="1" noChangeAspect="1" noChangeArrowheads="1" noTextEdit="1"/>
          </p:cNvSpPr>
          <p:nvPr>
            <p:ph type="sldImg"/>
          </p:nvPr>
        </p:nvSpPr>
        <p:spPr>
          <a:xfrm>
            <a:off x="369888" y="744538"/>
            <a:ext cx="5675312" cy="3192462"/>
          </a:xfrm>
          <a:ln/>
        </p:spPr>
      </p:sp>
      <p:sp>
        <p:nvSpPr>
          <p:cNvPr id="12292" name="Rectangle 3"/>
          <p:cNvSpPr>
            <a:spLocks noGrp="1" noChangeArrowheads="1"/>
          </p:cNvSpPr>
          <p:nvPr>
            <p:ph type="body" idx="1"/>
          </p:nvPr>
        </p:nvSpPr>
        <p:spPr>
          <a:xfrm>
            <a:off x="547253" y="4166843"/>
            <a:ext cx="5321735" cy="50386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ea typeface="+mn-ea"/>
              </a:rPr>
              <a:t>みなさん税金と聞くとどのようなイメージを持っていますか？</a:t>
            </a:r>
            <a:endParaRPr lang="en-US" altLang="ja-JP" dirty="0">
              <a:latin typeface="+mn-ea"/>
              <a:ea typeface="+mn-ea"/>
            </a:endParaRPr>
          </a:p>
          <a:p>
            <a:pPr eaLnBrk="1" hangingPunct="1"/>
            <a:r>
              <a:rPr lang="ja-JP" altLang="en-US" dirty="0">
                <a:latin typeface="+mn-ea"/>
                <a:ea typeface="+mn-ea"/>
              </a:rPr>
              <a:t>面倒くさいな　とか　なくなったらいいのにな　と思う方も多いと思います。まずは税金についての授業を進める前に、税にまつわるエピソードを１つ紹介します。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r>
              <a:rPr lang="ja-JP" altLang="en-US" dirty="0">
                <a:latin typeface="+mn-ea"/>
                <a:ea typeface="+mn-ea"/>
              </a:rPr>
              <a:t>今から約１５０年前、福澤諭吉が発表した「学問のすすめ」の一節です。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r>
              <a:rPr lang="ja-JP" altLang="en-US" dirty="0">
                <a:latin typeface="+mn-ea"/>
                <a:ea typeface="+mn-ea"/>
              </a:rPr>
              <a:t>福沢諭吉はなんといっていたのでしょう　福澤さんおしえてください。</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（音声）</a:t>
            </a:r>
            <a:endParaRPr lang="en-US" altLang="ja-JP" dirty="0">
              <a:latin typeface="+mn-ea"/>
              <a:ea typeface="+mn-ea"/>
            </a:endParaRPr>
          </a:p>
          <a:p>
            <a:pPr eaLnBrk="1" hangingPunct="1"/>
            <a:r>
              <a:rPr lang="ja-JP" altLang="en-US" dirty="0">
                <a:latin typeface="+mn-ea"/>
                <a:ea typeface="+mn-ea"/>
              </a:rPr>
              <a:t>福沢諭吉がなぜこのように考えたのか、なぜ納税が必要なのかということを考えながら授業をきいていただければ嬉しいです。</a:t>
            </a:r>
            <a:endParaRPr lang="en-US" altLang="ja-JP" dirty="0">
              <a:latin typeface="+mn-ea"/>
              <a:ea typeface="+mn-ea"/>
            </a:endParaRPr>
          </a:p>
          <a:p>
            <a:pPr eaLnBrk="1" hangingPunct="1"/>
            <a:endParaRPr lang="en-US" altLang="ja-JP" dirty="0">
              <a:latin typeface="+mn-ea"/>
              <a:ea typeface="+mn-ea"/>
            </a:endParaRPr>
          </a:p>
          <a:p>
            <a:pPr eaLnBrk="1" hangingPunct="1"/>
            <a:r>
              <a:rPr lang="en-US" altLang="ja-JP" dirty="0">
                <a:latin typeface="+mn-ea"/>
                <a:ea typeface="+mn-ea"/>
              </a:rPr>
              <a:t>【</a:t>
            </a:r>
            <a:r>
              <a:rPr lang="ja-JP" altLang="en-US" dirty="0">
                <a:latin typeface="+mn-ea"/>
                <a:ea typeface="+mn-ea"/>
              </a:rPr>
              <a:t>参考資料</a:t>
            </a:r>
            <a:r>
              <a:rPr lang="en-US" altLang="ja-JP" dirty="0">
                <a:latin typeface="+mn-ea"/>
                <a:ea typeface="+mn-ea"/>
              </a:rPr>
              <a:t>】</a:t>
            </a:r>
          </a:p>
          <a:p>
            <a:pPr eaLnBrk="1" hangingPunct="1"/>
            <a:r>
              <a:rPr lang="ja-JP" altLang="en-US" dirty="0">
                <a:latin typeface="+mn-ea"/>
                <a:ea typeface="+mn-ea"/>
              </a:rPr>
              <a:t>・「学問のすすめ」</a:t>
            </a:r>
          </a:p>
          <a:p>
            <a:pPr eaLnBrk="1" hangingPunct="1"/>
            <a:r>
              <a:rPr lang="ja-JP" altLang="en-US" dirty="0">
                <a:latin typeface="+mn-ea"/>
                <a:ea typeface="+mn-ea"/>
              </a:rPr>
              <a:t>　</a:t>
            </a:r>
            <a:r>
              <a:rPr lang="en-US" altLang="ja-JP" dirty="0">
                <a:latin typeface="+mn-ea"/>
                <a:ea typeface="+mn-ea"/>
              </a:rPr>
              <a:t>1872</a:t>
            </a:r>
            <a:r>
              <a:rPr lang="ja-JP" altLang="en-US" dirty="0">
                <a:latin typeface="+mn-ea"/>
                <a:ea typeface="+mn-ea"/>
              </a:rPr>
              <a:t>年から</a:t>
            </a:r>
            <a:r>
              <a:rPr lang="en-US" altLang="ja-JP" dirty="0">
                <a:latin typeface="+mn-ea"/>
                <a:ea typeface="+mn-ea"/>
              </a:rPr>
              <a:t>1876</a:t>
            </a:r>
            <a:r>
              <a:rPr lang="ja-JP" altLang="en-US" dirty="0">
                <a:latin typeface="+mn-ea"/>
                <a:ea typeface="+mn-ea"/>
              </a:rPr>
              <a:t>年までに発表した</a:t>
            </a:r>
            <a:r>
              <a:rPr lang="en-US" altLang="ja-JP" dirty="0">
                <a:latin typeface="+mn-ea"/>
                <a:ea typeface="+mn-ea"/>
              </a:rPr>
              <a:t>17</a:t>
            </a:r>
            <a:r>
              <a:rPr lang="ja-JP" altLang="en-US" dirty="0">
                <a:latin typeface="+mn-ea"/>
                <a:ea typeface="+mn-ea"/>
              </a:rPr>
              <a:t>編の小冊子。当時の大ベストセラーとなり、</a:t>
            </a:r>
            <a:r>
              <a:rPr lang="en-US" altLang="ja-JP" dirty="0">
                <a:latin typeface="+mn-ea"/>
                <a:ea typeface="+mn-ea"/>
              </a:rPr>
              <a:t>1880</a:t>
            </a:r>
            <a:r>
              <a:rPr lang="ja-JP" altLang="en-US" dirty="0">
                <a:latin typeface="+mn-ea"/>
                <a:ea typeface="+mn-ea"/>
              </a:rPr>
              <a:t>年までに</a:t>
            </a:r>
            <a:r>
              <a:rPr lang="en-US" altLang="ja-JP" dirty="0">
                <a:latin typeface="+mn-ea"/>
                <a:ea typeface="+mn-ea"/>
              </a:rPr>
              <a:t>70</a:t>
            </a:r>
            <a:r>
              <a:rPr lang="ja-JP" altLang="en-US" dirty="0">
                <a:latin typeface="+mn-ea"/>
                <a:ea typeface="+mn-ea"/>
              </a:rPr>
              <a:t>万部に及んだと伝えられる。</a:t>
            </a:r>
          </a:p>
          <a:p>
            <a:pPr eaLnBrk="1" hangingPunct="1"/>
            <a:r>
              <a:rPr lang="ja-JP" altLang="en-US" dirty="0">
                <a:latin typeface="+mn-ea"/>
                <a:ea typeface="+mn-ea"/>
              </a:rPr>
              <a:t>　福澤が初めて新しい時代の方向を示す思想を展開し、人間平等、実学の重要性、国家の独立、新しい社会の建設を説いている。</a:t>
            </a:r>
          </a:p>
          <a:p>
            <a:pPr eaLnBrk="1" hangingPunct="1"/>
            <a:r>
              <a:rPr lang="ja-JP" altLang="en-US" dirty="0">
                <a:latin typeface="+mn-ea"/>
                <a:ea typeface="+mn-ea"/>
              </a:rPr>
              <a:t>・福澤諭吉</a:t>
            </a:r>
          </a:p>
          <a:p>
            <a:pPr eaLnBrk="1" hangingPunct="1"/>
            <a:r>
              <a:rPr lang="ja-JP" altLang="en-US" dirty="0">
                <a:latin typeface="+mn-ea"/>
                <a:ea typeface="+mn-ea"/>
              </a:rPr>
              <a:t>　</a:t>
            </a:r>
            <a:r>
              <a:rPr lang="en-US" altLang="ja-JP" dirty="0">
                <a:latin typeface="+mn-ea"/>
                <a:ea typeface="+mn-ea"/>
              </a:rPr>
              <a:t>1835〜1901</a:t>
            </a:r>
            <a:r>
              <a:rPr lang="ja-JP" altLang="en-US" dirty="0">
                <a:latin typeface="+mn-ea"/>
                <a:ea typeface="+mn-ea"/>
              </a:rPr>
              <a:t>年。明治時代の啓蒙思想家・教育家。慶應義塾大学創設者。</a:t>
            </a:r>
          </a:p>
          <a:p>
            <a:pPr eaLnBrk="1" hangingPunct="1"/>
            <a:r>
              <a:rPr lang="ja-JP" altLang="en-US" dirty="0">
                <a:latin typeface="+mn-ea"/>
                <a:ea typeface="+mn-ea"/>
              </a:rPr>
              <a:t>・訳</a:t>
            </a:r>
          </a:p>
          <a:p>
            <a:pPr eaLnBrk="1" hangingPunct="1"/>
            <a:r>
              <a:rPr lang="ja-JP" altLang="en-US" dirty="0">
                <a:latin typeface="+mn-ea"/>
                <a:ea typeface="+mn-ea"/>
              </a:rPr>
              <a:t>「政府は法令を設けて悪人を取り締まり、善人を保護する（人々の生活や安全を守る）。しかし、それを行うには多くの費用が必要になるが、政府自体にはそのお金がないので、税金としてみんなに負担してもらう。これは政府と国民双方が一致した約束である。」</a:t>
            </a:r>
          </a:p>
          <a:p>
            <a:pPr eaLnBrk="1" hangingPunct="1"/>
            <a:endParaRPr lang="ja-JP" altLang="ja-JP" dirty="0">
              <a:latin typeface="Times" panose="02020603050405020304" pitchFamily="18" charset="0"/>
            </a:endParaRPr>
          </a:p>
        </p:txBody>
      </p:sp>
    </p:spTree>
    <p:extLst>
      <p:ext uri="{BB962C8B-B14F-4D97-AF65-F5344CB8AC3E}">
        <p14:creationId xmlns:p14="http://schemas.microsoft.com/office/powerpoint/2010/main" val="354752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338138" y="449263"/>
            <a:ext cx="6181725" cy="3478212"/>
          </a:xfrm>
          <a:ln/>
        </p:spPr>
      </p:sp>
      <p:sp>
        <p:nvSpPr>
          <p:cNvPr id="18437" name="Rectangle 3"/>
          <p:cNvSpPr>
            <a:spLocks noGrp="1" noChangeArrowheads="1"/>
          </p:cNvSpPr>
          <p:nvPr>
            <p:ph type="body" idx="1"/>
          </p:nvPr>
        </p:nvSpPr>
        <p:spPr>
          <a:xfrm>
            <a:off x="491448" y="4082408"/>
            <a:ext cx="6028415" cy="5603276"/>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a:t>
            </a:r>
            <a:r>
              <a:rPr lang="ja-JP" altLang="en-US" u="sng" spc="83" dirty="0">
                <a:latin typeface="+mn-ea"/>
                <a:ea typeface="+mn-ea"/>
              </a:rPr>
              <a:t>最後の問題です</a:t>
            </a:r>
            <a:r>
              <a:rPr lang="ja-JP" altLang="en-US" spc="83" dirty="0">
                <a:latin typeface="+mn-ea"/>
                <a:ea typeface="+mn-ea"/>
              </a:rPr>
              <a:t>。</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r>
              <a:rPr lang="ja-JP" altLang="en-US" spc="83" dirty="0">
                <a:latin typeface="+mn-ea"/>
                <a:ea typeface="+mn-ea"/>
              </a:rPr>
              <a:t>日本に暮らす人が、１人当たり１日卵１個分（約６０ｇ）のごみを減らすと、１年間でどのくらいの税金を節約できるでしょうか？　</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p>
          <a:p>
            <a:pPr>
              <a:lnSpc>
                <a:spcPts val="1565"/>
              </a:lnSpc>
              <a:defRPr/>
            </a:pPr>
            <a:r>
              <a:rPr lang="ja-JP" altLang="en-US" spc="83" dirty="0">
                <a:latin typeface="+mn-ea"/>
                <a:ea typeface="+mn-ea"/>
              </a:rPr>
              <a:t>①約１８億円　②約１８０億円　③約１８００億円</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r>
              <a:rPr lang="ja-JP" altLang="en-US" spc="83" dirty="0">
                <a:latin typeface="+mn-ea"/>
                <a:ea typeface="+mn-ea"/>
              </a:rPr>
              <a:t>　③番です。　　計算式でいうと、</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r>
              <a:rPr lang="ja-JP" altLang="en-US" spc="83" dirty="0">
                <a:latin typeface="+mn-ea"/>
                <a:ea typeface="+mn-ea"/>
              </a:rPr>
              <a:t>１人が減らせるごみの量は、</a:t>
            </a:r>
            <a:r>
              <a:rPr lang="en-US" altLang="ja-JP" spc="83" dirty="0">
                <a:latin typeface="+mn-ea"/>
                <a:ea typeface="+mn-ea"/>
              </a:rPr>
              <a:t>60</a:t>
            </a:r>
            <a:r>
              <a:rPr lang="ja-JP" altLang="en-US" spc="83" dirty="0" err="1">
                <a:latin typeface="+mn-ea"/>
                <a:ea typeface="+mn-ea"/>
              </a:rPr>
              <a:t>ｇ</a:t>
            </a:r>
            <a:r>
              <a:rPr lang="en-US" altLang="ja-JP" spc="83" dirty="0">
                <a:latin typeface="+mn-ea"/>
                <a:ea typeface="+mn-ea"/>
              </a:rPr>
              <a:t>×365</a:t>
            </a:r>
            <a:r>
              <a:rPr lang="ja-JP" altLang="en-US" spc="83" dirty="0">
                <a:latin typeface="+mn-ea"/>
                <a:ea typeface="+mn-ea"/>
              </a:rPr>
              <a:t>日　で、約</a:t>
            </a:r>
            <a:r>
              <a:rPr lang="en-US" altLang="ja-JP" spc="83" dirty="0">
                <a:latin typeface="+mn-ea"/>
                <a:ea typeface="+mn-ea"/>
              </a:rPr>
              <a:t>22kg</a:t>
            </a:r>
            <a:r>
              <a:rPr lang="ja-JP" altLang="en-US" spc="83" dirty="0">
                <a:latin typeface="+mn-ea"/>
                <a:ea typeface="+mn-ea"/>
              </a:rPr>
              <a:t>です。　日本で減らせるごみの量は、</a:t>
            </a:r>
            <a:r>
              <a:rPr lang="en-US" altLang="ja-JP" spc="83" dirty="0">
                <a:latin typeface="+mn-ea"/>
                <a:ea typeface="+mn-ea"/>
              </a:rPr>
              <a:t>2023</a:t>
            </a:r>
            <a:r>
              <a:rPr lang="ja-JP" altLang="en-US" spc="83" dirty="0">
                <a:latin typeface="+mn-ea"/>
                <a:ea typeface="+mn-ea"/>
              </a:rPr>
              <a:t>年の日本の人口　約１億</a:t>
            </a:r>
            <a:r>
              <a:rPr lang="en-US" altLang="ja-JP" spc="83" dirty="0">
                <a:latin typeface="+mn-ea"/>
                <a:ea typeface="+mn-ea"/>
              </a:rPr>
              <a:t>2435</a:t>
            </a:r>
            <a:r>
              <a:rPr lang="ja-JP" altLang="en-US" spc="83" dirty="0">
                <a:latin typeface="+mn-ea"/>
                <a:ea typeface="+mn-ea"/>
              </a:rPr>
              <a:t>万人</a:t>
            </a:r>
            <a:r>
              <a:rPr lang="en-US" altLang="ja-JP" spc="83" dirty="0">
                <a:latin typeface="+mn-ea"/>
                <a:ea typeface="+mn-ea"/>
              </a:rPr>
              <a:t>×</a:t>
            </a:r>
            <a:r>
              <a:rPr lang="ja-JP" altLang="en-US" spc="83" dirty="0">
                <a:latin typeface="+mn-ea"/>
                <a:ea typeface="+mn-ea"/>
              </a:rPr>
              <a:t>約２２</a:t>
            </a:r>
            <a:r>
              <a:rPr lang="en-US" altLang="ja-JP" spc="83" dirty="0">
                <a:latin typeface="+mn-ea"/>
                <a:ea typeface="+mn-ea"/>
              </a:rPr>
              <a:t>kg</a:t>
            </a:r>
            <a:r>
              <a:rPr lang="ja-JP" altLang="en-US" spc="83" dirty="0">
                <a:latin typeface="+mn-ea"/>
                <a:ea typeface="+mn-ea"/>
              </a:rPr>
              <a:t>　で、約</a:t>
            </a:r>
            <a:r>
              <a:rPr lang="en-US" altLang="ja-JP" spc="83" dirty="0">
                <a:latin typeface="+mn-ea"/>
                <a:ea typeface="+mn-ea"/>
              </a:rPr>
              <a:t>274</a:t>
            </a:r>
            <a:r>
              <a:rPr lang="ja-JP" altLang="en-US" spc="83" dirty="0">
                <a:latin typeface="+mn-ea"/>
                <a:ea typeface="+mn-ea"/>
              </a:rPr>
              <a:t>万トン　　そして、１トン当たりのごみ処理費用は、</a:t>
            </a:r>
            <a:r>
              <a:rPr lang="en-US" altLang="ja-JP" spc="83" dirty="0">
                <a:latin typeface="+mn-ea"/>
                <a:ea typeface="+mn-ea"/>
              </a:rPr>
              <a:t>2023</a:t>
            </a:r>
            <a:r>
              <a:rPr lang="ja-JP" altLang="en-US" spc="83" dirty="0">
                <a:latin typeface="+mn-ea"/>
                <a:ea typeface="+mn-ea"/>
              </a:rPr>
              <a:t>年に税金で賄ったごみ処理費用 ２兆</a:t>
            </a:r>
            <a:r>
              <a:rPr lang="en-US" altLang="ja-JP" spc="83" dirty="0">
                <a:latin typeface="+mn-ea"/>
                <a:ea typeface="+mn-ea"/>
              </a:rPr>
              <a:t>6002</a:t>
            </a:r>
            <a:r>
              <a:rPr lang="ja-JP" altLang="en-US" spc="83" dirty="0">
                <a:latin typeface="+mn-ea"/>
                <a:ea typeface="+mn-ea"/>
              </a:rPr>
              <a:t>億円 </a:t>
            </a:r>
            <a:r>
              <a:rPr lang="en-US" altLang="ja-JP" spc="83" dirty="0">
                <a:latin typeface="+mn-ea"/>
                <a:ea typeface="+mn-ea"/>
              </a:rPr>
              <a:t>÷ 1</a:t>
            </a:r>
            <a:r>
              <a:rPr lang="ja-JP" altLang="en-US" spc="83" dirty="0">
                <a:latin typeface="+mn-ea"/>
                <a:ea typeface="+mn-ea"/>
              </a:rPr>
              <a:t>年間のごみの総量 </a:t>
            </a:r>
            <a:r>
              <a:rPr lang="en-US" altLang="ja-JP" spc="83" dirty="0">
                <a:latin typeface="+mn-ea"/>
                <a:ea typeface="+mn-ea"/>
              </a:rPr>
              <a:t>3897</a:t>
            </a:r>
            <a:r>
              <a:rPr lang="ja-JP" altLang="en-US" spc="83" dirty="0">
                <a:latin typeface="+mn-ea"/>
                <a:ea typeface="+mn-ea"/>
              </a:rPr>
              <a:t>万トン　で、約</a:t>
            </a:r>
            <a:r>
              <a:rPr lang="en-US" altLang="ja-JP" spc="83" dirty="0">
                <a:latin typeface="+mn-ea"/>
                <a:ea typeface="+mn-ea"/>
              </a:rPr>
              <a:t>66700</a:t>
            </a:r>
            <a:r>
              <a:rPr lang="ja-JP" altLang="en-US" spc="83" dirty="0">
                <a:latin typeface="+mn-ea"/>
                <a:ea typeface="+mn-ea"/>
              </a:rPr>
              <a:t>円となります。</a:t>
            </a:r>
            <a:endParaRPr lang="en-US" altLang="ja-JP" spc="83" dirty="0">
              <a:latin typeface="+mn-ea"/>
              <a:ea typeface="+mn-ea"/>
            </a:endParaRPr>
          </a:p>
          <a:p>
            <a:pPr>
              <a:lnSpc>
                <a:spcPts val="1565"/>
              </a:lnSpc>
              <a:defRPr/>
            </a:pPr>
            <a:r>
              <a:rPr lang="ja-JP" altLang="en-US" spc="83" dirty="0">
                <a:latin typeface="+mn-ea"/>
                <a:ea typeface="+mn-ea"/>
              </a:rPr>
              <a:t>そのため、１トン当たりのごみ処理費用 約</a:t>
            </a:r>
            <a:r>
              <a:rPr lang="en-US" altLang="ja-JP" spc="83" dirty="0">
                <a:latin typeface="+mn-ea"/>
                <a:ea typeface="+mn-ea"/>
              </a:rPr>
              <a:t>66700</a:t>
            </a:r>
            <a:r>
              <a:rPr lang="ja-JP" altLang="en-US" spc="83" dirty="0">
                <a:latin typeface="+mn-ea"/>
                <a:ea typeface="+mn-ea"/>
              </a:rPr>
              <a:t>円　</a:t>
            </a:r>
            <a:r>
              <a:rPr lang="en-US" altLang="ja-JP" spc="83" dirty="0">
                <a:latin typeface="+mn-ea"/>
                <a:ea typeface="+mn-ea"/>
              </a:rPr>
              <a:t>×</a:t>
            </a:r>
            <a:r>
              <a:rPr lang="ja-JP" altLang="en-US" spc="83" dirty="0">
                <a:latin typeface="+mn-ea"/>
                <a:ea typeface="+mn-ea"/>
              </a:rPr>
              <a:t>　減らすことができるごみ処理費用 約</a:t>
            </a:r>
            <a:r>
              <a:rPr lang="en-US" altLang="ja-JP" spc="83" dirty="0">
                <a:latin typeface="+mn-ea"/>
                <a:ea typeface="+mn-ea"/>
              </a:rPr>
              <a:t>274</a:t>
            </a:r>
            <a:r>
              <a:rPr lang="ja-JP" altLang="en-US" spc="83" dirty="0">
                <a:latin typeface="+mn-ea"/>
                <a:ea typeface="+mn-ea"/>
              </a:rPr>
              <a:t>万円 　で、答えは　約</a:t>
            </a:r>
            <a:r>
              <a:rPr lang="en-US" altLang="ja-JP" spc="83" dirty="0">
                <a:latin typeface="+mn-ea"/>
                <a:ea typeface="+mn-ea"/>
              </a:rPr>
              <a:t>1800</a:t>
            </a:r>
            <a:r>
              <a:rPr lang="ja-JP" altLang="en-US" spc="83" dirty="0">
                <a:latin typeface="+mn-ea"/>
                <a:ea typeface="+mn-ea"/>
              </a:rPr>
              <a:t>億円となります。</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今日の授業をきっかけに、１人</a:t>
            </a:r>
            <a:r>
              <a:rPr lang="en-US" altLang="ja-JP" spc="83" dirty="0">
                <a:latin typeface="+mn-ea"/>
                <a:ea typeface="+mn-ea"/>
              </a:rPr>
              <a:t>1</a:t>
            </a:r>
            <a:r>
              <a:rPr lang="ja-JP" altLang="en-US" spc="83" dirty="0">
                <a:latin typeface="+mn-ea"/>
                <a:ea typeface="+mn-ea"/>
              </a:rPr>
              <a:t>人が税金の使い方を考え、みんなが納めた税金が使われているものは大切に使用するという気持ちを持ってもらえたらうれしいです。</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p>
        </p:txBody>
      </p:sp>
      <p:sp>
        <p:nvSpPr>
          <p:cNvPr id="4" name="スライド番号プレースホルダー 3">
            <a:extLst>
              <a:ext uri="{FF2B5EF4-FFF2-40B4-BE49-F238E27FC236}">
                <a16:creationId xmlns:a16="http://schemas.microsoft.com/office/drawing/2014/main" id="{E8E9B221-71F7-4109-BAB3-B5420A825317}"/>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20</a:t>
            </a:fld>
            <a:endParaRPr lang="ja-JP" altLang="en-US" dirty="0"/>
          </a:p>
        </p:txBody>
      </p:sp>
    </p:spTree>
    <p:extLst>
      <p:ext uri="{BB962C8B-B14F-4D97-AF65-F5344CB8AC3E}">
        <p14:creationId xmlns:p14="http://schemas.microsoft.com/office/powerpoint/2010/main" val="3049176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0843">
              <a:lnSpc>
                <a:spcPct val="150000"/>
              </a:lnSpc>
              <a:defRPr/>
            </a:pPr>
            <a:r>
              <a:rPr lang="ja-JP" altLang="en-US" dirty="0">
                <a:latin typeface="+mn-ea"/>
                <a:ea typeface="+mn-ea"/>
              </a:rPr>
              <a:t>豊かで安心した生活のためには、公平な税負担と給付の関係について、ひとりひとりが考えることが大切です。</a:t>
            </a:r>
            <a:endParaRPr lang="en-US" altLang="ja-JP" dirty="0">
              <a:latin typeface="+mn-ea"/>
              <a:ea typeface="+mn-ea"/>
            </a:endParaRPr>
          </a:p>
          <a:p>
            <a:pPr defTabSz="950843">
              <a:lnSpc>
                <a:spcPct val="150000"/>
              </a:lnSpc>
              <a:defRPr/>
            </a:pPr>
            <a:r>
              <a:rPr lang="ja-JP" altLang="en-US" dirty="0">
                <a:latin typeface="+mn-ea"/>
                <a:ea typeface="+mn-ea"/>
              </a:rPr>
              <a:t>皆さんには</a:t>
            </a:r>
            <a:r>
              <a:rPr lang="ja-JP" altLang="ja-JP" dirty="0">
                <a:latin typeface="+mn-ea"/>
                <a:ea typeface="+mn-ea"/>
              </a:rPr>
              <a:t>、今日の</a:t>
            </a:r>
            <a:r>
              <a:rPr lang="ja-JP" altLang="en-US" dirty="0">
                <a:latin typeface="+mn-ea"/>
                <a:ea typeface="+mn-ea"/>
              </a:rPr>
              <a:t>租税教室をきっかけ</a:t>
            </a:r>
            <a:r>
              <a:rPr lang="ja-JP" altLang="ja-JP" dirty="0">
                <a:latin typeface="+mn-ea"/>
                <a:ea typeface="+mn-ea"/>
              </a:rPr>
              <a:t>として、税金を正しく納める意識を高めて</a:t>
            </a:r>
            <a:r>
              <a:rPr lang="ja-JP" altLang="en-US" dirty="0">
                <a:latin typeface="+mn-ea"/>
                <a:ea typeface="+mn-ea"/>
              </a:rPr>
              <a:t>もらう</a:t>
            </a:r>
            <a:r>
              <a:rPr lang="ja-JP" altLang="ja-JP" dirty="0">
                <a:latin typeface="+mn-ea"/>
                <a:ea typeface="+mn-ea"/>
              </a:rPr>
              <a:t>ともに、その使い道などにもしっかりと目を向けて</a:t>
            </a:r>
            <a:r>
              <a:rPr lang="ja-JP" altLang="en-US" dirty="0">
                <a:latin typeface="+mn-ea"/>
                <a:ea typeface="+mn-ea"/>
              </a:rPr>
              <a:t>ほしい</a:t>
            </a:r>
            <a:r>
              <a:rPr lang="ja-JP" altLang="ja-JP" dirty="0">
                <a:latin typeface="+mn-ea"/>
                <a:ea typeface="+mn-ea"/>
              </a:rPr>
              <a:t>と思います。</a:t>
            </a:r>
            <a:endParaRPr lang="en-US" altLang="ja-JP" dirty="0">
              <a:latin typeface="+mn-ea"/>
              <a:ea typeface="+mn-ea"/>
            </a:endParaRPr>
          </a:p>
          <a:p>
            <a:pPr defTabSz="950843">
              <a:lnSpc>
                <a:spcPct val="150000"/>
              </a:lnSpc>
              <a:defRPr/>
            </a:pPr>
            <a:r>
              <a:rPr lang="en-US" altLang="ja-JP" dirty="0">
                <a:latin typeface="+mn-ea"/>
                <a:ea typeface="+mn-ea"/>
              </a:rPr>
              <a:t>2016</a:t>
            </a:r>
            <a:r>
              <a:rPr lang="ja-JP" altLang="en-US" dirty="0">
                <a:latin typeface="+mn-ea"/>
                <a:ea typeface="+mn-ea"/>
              </a:rPr>
              <a:t>年に選挙権年齢が</a:t>
            </a:r>
            <a:r>
              <a:rPr lang="en-US" altLang="ja-JP" dirty="0">
                <a:latin typeface="+mn-ea"/>
                <a:ea typeface="+mn-ea"/>
              </a:rPr>
              <a:t>18</a:t>
            </a:r>
            <a:r>
              <a:rPr lang="ja-JP" altLang="en-US" dirty="0">
                <a:latin typeface="+mn-ea"/>
                <a:ea typeface="+mn-ea"/>
              </a:rPr>
              <a:t>歳になり、</a:t>
            </a:r>
            <a:r>
              <a:rPr lang="en-US" altLang="ja-JP" dirty="0">
                <a:latin typeface="+mn-ea"/>
                <a:ea typeface="+mn-ea"/>
              </a:rPr>
              <a:t>2022</a:t>
            </a:r>
            <a:r>
              <a:rPr lang="ja-JP" altLang="en-US" dirty="0">
                <a:latin typeface="+mn-ea"/>
                <a:ea typeface="+mn-ea"/>
              </a:rPr>
              <a:t>年には成年年齢も</a:t>
            </a:r>
            <a:r>
              <a:rPr lang="en-US" altLang="ja-JP" dirty="0">
                <a:latin typeface="+mn-ea"/>
                <a:ea typeface="+mn-ea"/>
              </a:rPr>
              <a:t>18</a:t>
            </a:r>
            <a:r>
              <a:rPr lang="ja-JP" altLang="en-US" dirty="0">
                <a:latin typeface="+mn-ea"/>
                <a:ea typeface="+mn-ea"/>
              </a:rPr>
              <a:t>歳になりました。皆さんには未来について考える力をつけていただき、かっこいい</a:t>
            </a:r>
            <a:r>
              <a:rPr lang="en-US" altLang="ja-JP" dirty="0">
                <a:latin typeface="+mn-ea"/>
                <a:ea typeface="+mn-ea"/>
              </a:rPr>
              <a:t>18</a:t>
            </a:r>
            <a:r>
              <a:rPr lang="ja-JP" altLang="en-US" dirty="0">
                <a:latin typeface="+mn-ea"/>
                <a:ea typeface="+mn-ea"/>
              </a:rPr>
              <a:t>歳を迎えていただきたいと思います。勉強やスポーツ</a:t>
            </a:r>
            <a:r>
              <a:rPr lang="ja-JP" altLang="en-US">
                <a:latin typeface="+mn-ea"/>
                <a:ea typeface="+mn-ea"/>
              </a:rPr>
              <a:t>もがんばって、</a:t>
            </a:r>
            <a:r>
              <a:rPr lang="ja-JP" altLang="en-US" dirty="0">
                <a:latin typeface="+mn-ea"/>
                <a:ea typeface="+mn-ea"/>
              </a:rPr>
              <a:t>有意義な中学校生活を過ごしてください。</a:t>
            </a:r>
            <a:endParaRPr lang="en-US" altLang="ja-JP" dirty="0">
              <a:latin typeface="+mn-ea"/>
              <a:ea typeface="+mn-ea"/>
            </a:endParaRPr>
          </a:p>
          <a:p>
            <a:pPr>
              <a:lnSpc>
                <a:spcPct val="150000"/>
              </a:lnSpc>
            </a:pPr>
            <a:r>
              <a:rPr lang="ja-JP" altLang="en-US" dirty="0">
                <a:latin typeface="+mn-ea"/>
                <a:ea typeface="+mn-ea"/>
              </a:rPr>
              <a:t>以上で授業は終わります。</a:t>
            </a:r>
            <a:endParaRPr lang="en-US" altLang="ja-JP" dirty="0">
              <a:latin typeface="+mn-ea"/>
              <a:ea typeface="+mn-ea"/>
            </a:endParaRPr>
          </a:p>
          <a:p>
            <a:pPr>
              <a:lnSpc>
                <a:spcPct val="150000"/>
              </a:lnSpc>
            </a:pPr>
            <a:r>
              <a:rPr lang="ja-JP" altLang="en-US" dirty="0">
                <a:latin typeface="+mn-ea"/>
                <a:ea typeface="+mn-ea"/>
              </a:rPr>
              <a:t>ありがとうございました。</a:t>
            </a:r>
          </a:p>
        </p:txBody>
      </p:sp>
      <p:sp>
        <p:nvSpPr>
          <p:cNvPr id="4" name="スライド番号プレースホルダー 3"/>
          <p:cNvSpPr>
            <a:spLocks noGrp="1"/>
          </p:cNvSpPr>
          <p:nvPr>
            <p:ph type="sldNum" sz="quarter" idx="10"/>
          </p:nvPr>
        </p:nvSpPr>
        <p:spPr/>
        <p:txBody>
          <a:bodyPr/>
          <a:lstStyle/>
          <a:p>
            <a:pPr defTabSz="950474" fontAlgn="auto">
              <a:spcBef>
                <a:spcPts val="0"/>
              </a:spcBef>
              <a:spcAft>
                <a:spcPts val="0"/>
              </a:spcAft>
              <a:defRPr/>
            </a:pPr>
            <a:fld id="{8AB10FB3-0DA5-4480-9616-D72AC6B93C35}" type="slidenum">
              <a:rPr lang="ja-JP" altLang="en-US" sz="1200">
                <a:solidFill>
                  <a:prstClr val="black"/>
                </a:solidFill>
                <a:latin typeface="Calibri"/>
                <a:cs typeface="+mn-cs"/>
              </a:rPr>
              <a:pPr defTabSz="950474" fontAlgn="auto">
                <a:spcBef>
                  <a:spcPts val="0"/>
                </a:spcBef>
                <a:spcAft>
                  <a:spcPts val="0"/>
                </a:spcAft>
                <a:defRPr/>
              </a:pPr>
              <a:t>21</a:t>
            </a:fld>
            <a:endParaRPr lang="ja-JP" altLang="en-US" sz="1200">
              <a:solidFill>
                <a:prstClr val="black"/>
              </a:solidFill>
              <a:latin typeface="Calibri"/>
              <a:cs typeface="+mn-cs"/>
            </a:endParaRPr>
          </a:p>
        </p:txBody>
      </p:sp>
    </p:spTree>
    <p:extLst>
      <p:ext uri="{BB962C8B-B14F-4D97-AF65-F5344CB8AC3E}">
        <p14:creationId xmlns:p14="http://schemas.microsoft.com/office/powerpoint/2010/main" val="349523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227013" y="346075"/>
            <a:ext cx="6402387" cy="3602038"/>
          </a:xfrm>
          <a:ln/>
        </p:spPr>
      </p:sp>
      <p:sp>
        <p:nvSpPr>
          <p:cNvPr id="18437" name="Rectangle 3"/>
          <p:cNvSpPr>
            <a:spLocks noGrp="1" noChangeArrowheads="1"/>
          </p:cNvSpPr>
          <p:nvPr>
            <p:ph type="body" idx="1"/>
          </p:nvPr>
        </p:nvSpPr>
        <p:spPr>
          <a:xfrm>
            <a:off x="641907" y="4185741"/>
            <a:ext cx="5572597" cy="4780459"/>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時間があまった場合等に活用してください</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それでは、問題です。世界には様々な税金がありますが、次のうち、実際には　ない　税金はどれでしょうか？</a:t>
            </a:r>
            <a:endParaRPr lang="en-US" altLang="ja-JP" spc="83" dirty="0">
              <a:latin typeface="+mn-ea"/>
              <a:ea typeface="+mn-ea"/>
            </a:endParaRPr>
          </a:p>
          <a:p>
            <a:pPr>
              <a:lnSpc>
                <a:spcPts val="1565"/>
              </a:lnSpc>
              <a:defRPr/>
            </a:pPr>
            <a:r>
              <a:rPr lang="ja-JP" altLang="en-US" spc="83" dirty="0">
                <a:latin typeface="+mn-ea"/>
                <a:ea typeface="+mn-ea"/>
              </a:rPr>
              <a:t>①ポテトチップス税　②ソーセージ税　③ソーダ税</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②番です。</a:t>
            </a:r>
            <a:endParaRPr lang="en-US" altLang="ja-JP" spc="83" dirty="0">
              <a:latin typeface="+mn-ea"/>
              <a:ea typeface="+mn-ea"/>
            </a:endParaRPr>
          </a:p>
          <a:p>
            <a:pPr>
              <a:lnSpc>
                <a:spcPts val="1565"/>
              </a:lnSpc>
              <a:defRPr/>
            </a:pPr>
            <a:r>
              <a:rPr lang="ja-JP" altLang="en-US" spc="83" dirty="0">
                <a:latin typeface="+mn-ea"/>
                <a:ea typeface="+mn-ea"/>
              </a:rPr>
              <a:t>①番のポテトチップス税はヨーロッパのハンガリーで</a:t>
            </a:r>
            <a:r>
              <a:rPr lang="en-US" altLang="ja-JP" spc="83" dirty="0">
                <a:latin typeface="+mn-ea"/>
                <a:ea typeface="+mn-ea"/>
              </a:rPr>
              <a:t>2011</a:t>
            </a:r>
            <a:r>
              <a:rPr lang="ja-JP" altLang="en-US" spc="83" dirty="0">
                <a:latin typeface="+mn-ea"/>
                <a:ea typeface="+mn-ea"/>
              </a:rPr>
              <a:t>年に導入されました。また、③番のソーダ税は、フランスで</a:t>
            </a:r>
            <a:r>
              <a:rPr lang="en-US" altLang="ja-JP" spc="83" dirty="0">
                <a:latin typeface="+mn-ea"/>
                <a:ea typeface="+mn-ea"/>
              </a:rPr>
              <a:t>2012</a:t>
            </a:r>
            <a:r>
              <a:rPr lang="ja-JP" altLang="en-US" spc="83" dirty="0">
                <a:latin typeface="+mn-ea"/>
                <a:ea typeface="+mn-ea"/>
              </a:rPr>
              <a:t>年に導入されました。どちらも「国民の健康を守る」ことを目的とされ、塩分や糖分を多く含む食べ物に税金をかけることによって、肥満や生活習慣病を予防する効果があります。</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現在の日本にはポテトチップス税やソーダ税はありませんが、みなさんも健康に気を付けた食生活をおくりましょうね。</a:t>
            </a:r>
            <a:endParaRPr lang="en-US" altLang="ja-JP" spc="83" dirty="0">
              <a:latin typeface="+mn-ea"/>
              <a:ea typeface="+mn-ea"/>
            </a:endParaRPr>
          </a:p>
          <a:p>
            <a:pPr>
              <a:lnSpc>
                <a:spcPts val="1565"/>
              </a:lnSpc>
              <a:defRPr/>
            </a:pPr>
            <a:endParaRPr lang="ja-JP" altLang="en-US" spc="83" dirty="0">
              <a:latin typeface="+mn-ea"/>
            </a:endParaRPr>
          </a:p>
        </p:txBody>
      </p:sp>
      <p:sp>
        <p:nvSpPr>
          <p:cNvPr id="5" name="スライド番号プレースホルダー 3">
            <a:extLst>
              <a:ext uri="{FF2B5EF4-FFF2-40B4-BE49-F238E27FC236}">
                <a16:creationId xmlns:a16="http://schemas.microsoft.com/office/drawing/2014/main" id="{147B670B-1AE5-44F6-98BE-A713E74C41F0}"/>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22</a:t>
            </a:fld>
            <a:endParaRPr lang="ja-JP" altLang="en-US" dirty="0"/>
          </a:p>
        </p:txBody>
      </p:sp>
    </p:spTree>
    <p:extLst>
      <p:ext uri="{BB962C8B-B14F-4D97-AF65-F5344CB8AC3E}">
        <p14:creationId xmlns:p14="http://schemas.microsoft.com/office/powerpoint/2010/main" val="397147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236538" y="346075"/>
            <a:ext cx="6384925" cy="3592513"/>
          </a:xfrm>
          <a:ln/>
        </p:spPr>
      </p:sp>
      <p:sp>
        <p:nvSpPr>
          <p:cNvPr id="18437" name="Rectangle 3"/>
          <p:cNvSpPr>
            <a:spLocks noGrp="1" noChangeArrowheads="1"/>
          </p:cNvSpPr>
          <p:nvPr>
            <p:ph type="body" idx="1"/>
          </p:nvPr>
        </p:nvSpPr>
        <p:spPr>
          <a:xfrm>
            <a:off x="642701" y="4185742"/>
            <a:ext cx="5572597" cy="4612184"/>
          </a:xfrm>
          <a:ln/>
        </p:spPr>
        <p:txBody>
          <a:bodyPr lIns="99079" tIns="49538" rIns="99079" bIns="49538"/>
          <a:lstStyle/>
          <a:p>
            <a:pPr marL="0" marR="0" lvl="0" indent="0" algn="l" defTabSz="914400" rtl="0" eaLnBrk="0" fontAlgn="base" latinLnBrk="0" hangingPunct="0">
              <a:lnSpc>
                <a:spcPts val="1565"/>
              </a:lnSpc>
              <a:spcBef>
                <a:spcPct val="30000"/>
              </a:spcBef>
              <a:spcAft>
                <a:spcPct val="0"/>
              </a:spcAft>
              <a:buClrTx/>
              <a:buSzTx/>
              <a:buFontTx/>
              <a:buNone/>
              <a:tabLst/>
              <a:defRPr/>
            </a:pPr>
            <a:r>
              <a:rPr lang="en-US" altLang="ja-JP" spc="83" dirty="0">
                <a:latin typeface="+mn-ea"/>
                <a:ea typeface="+mn-ea"/>
              </a:rPr>
              <a:t>※</a:t>
            </a:r>
            <a:r>
              <a:rPr lang="ja-JP" altLang="en-US" spc="83" dirty="0">
                <a:latin typeface="+mn-ea"/>
                <a:ea typeface="+mn-ea"/>
              </a:rPr>
              <a:t>時間があまった場合等に活用してください</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それでは、次の問題です。</a:t>
            </a:r>
            <a:r>
              <a:rPr lang="en-US" altLang="ja-JP" spc="83" dirty="0">
                <a:latin typeface="+mn-ea"/>
                <a:ea typeface="+mn-ea"/>
              </a:rPr>
              <a:t>18</a:t>
            </a:r>
            <a:r>
              <a:rPr lang="ja-JP" altLang="en-US" spc="83" dirty="0">
                <a:latin typeface="+mn-ea"/>
                <a:ea typeface="+mn-ea"/>
              </a:rPr>
              <a:t>世紀のイギリスでトランプに税金がかけられていたとき、税金を納めた証明をトランプに表示していました。いったいどのマークだったでしょうか？</a:t>
            </a:r>
            <a:endParaRPr lang="en-US" altLang="ja-JP" spc="83" dirty="0">
              <a:latin typeface="+mn-ea"/>
              <a:ea typeface="+mn-ea"/>
            </a:endParaRPr>
          </a:p>
          <a:p>
            <a:pPr>
              <a:lnSpc>
                <a:spcPts val="1565"/>
              </a:lnSpc>
              <a:defRPr/>
            </a:pPr>
            <a:r>
              <a:rPr lang="ja-JP" altLang="en-US" spc="83" dirty="0">
                <a:latin typeface="+mn-ea"/>
                <a:ea typeface="+mn-ea"/>
              </a:rPr>
              <a:t>①ジョーカー　②ハートのキング　③スペードのエース</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③番です。</a:t>
            </a:r>
            <a:endParaRPr lang="en-US" altLang="ja-JP" spc="83" dirty="0">
              <a:latin typeface="+mn-ea"/>
              <a:ea typeface="+mn-ea"/>
            </a:endParaRPr>
          </a:p>
          <a:p>
            <a:pPr>
              <a:lnSpc>
                <a:spcPts val="1565"/>
              </a:lnSpc>
              <a:defRPr/>
            </a:pPr>
            <a:r>
              <a:rPr lang="ja-JP" altLang="en-US" spc="83" dirty="0">
                <a:latin typeface="+mn-ea"/>
                <a:ea typeface="+mn-ea"/>
              </a:rPr>
              <a:t>「このトランプには確かに税金を納めていますよ」という証明として、スペードのエースだけはイギリス政府が印刷し、それを業者が買って１組そろえて販売していました。そのうち、スペードのエースの偽物が出回るようになったため、イギリス政府は簡単には偽造できないような複雑なデザインにしていきました。</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現在のトランプでもスペードのエースだけが美しく複雑なデザインであることは、その頃の名残りだそうです。</a:t>
            </a:r>
            <a:endParaRPr lang="en-US" altLang="ja-JP" spc="83" dirty="0">
              <a:latin typeface="+mn-ea"/>
              <a:ea typeface="+mn-ea"/>
            </a:endParaRPr>
          </a:p>
          <a:p>
            <a:pPr>
              <a:lnSpc>
                <a:spcPts val="1565"/>
              </a:lnSpc>
              <a:defRPr/>
            </a:pPr>
            <a:r>
              <a:rPr lang="ja-JP" altLang="en-US" spc="83" dirty="0">
                <a:latin typeface="+mn-ea"/>
                <a:ea typeface="+mn-ea"/>
              </a:rPr>
              <a:t>今度トランプで遊ぶときは、ぜひスペードのエースの札を確認してみてくださいね</a:t>
            </a:r>
          </a:p>
        </p:txBody>
      </p:sp>
      <p:sp>
        <p:nvSpPr>
          <p:cNvPr id="5" name="スライド番号プレースホルダー 3">
            <a:extLst>
              <a:ext uri="{FF2B5EF4-FFF2-40B4-BE49-F238E27FC236}">
                <a16:creationId xmlns:a16="http://schemas.microsoft.com/office/drawing/2014/main" id="{04C44C69-4758-4781-9C91-F3E0639C357C}"/>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23</a:t>
            </a:fld>
            <a:endParaRPr lang="ja-JP" altLang="en-US" dirty="0"/>
          </a:p>
        </p:txBody>
      </p:sp>
    </p:spTree>
    <p:extLst>
      <p:ext uri="{BB962C8B-B14F-4D97-AF65-F5344CB8AC3E}">
        <p14:creationId xmlns:p14="http://schemas.microsoft.com/office/powerpoint/2010/main" val="366049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a:xfrm>
            <a:off x="528638" y="430213"/>
            <a:ext cx="5719762" cy="3217862"/>
          </a:xfrm>
          <a:ln/>
        </p:spPr>
      </p:sp>
      <p:sp>
        <p:nvSpPr>
          <p:cNvPr id="100355" name="ノート プレースホルダー 2"/>
          <p:cNvSpPr>
            <a:spLocks noGrp="1"/>
          </p:cNvSpPr>
          <p:nvPr>
            <p:ph type="body" idx="1"/>
          </p:nvPr>
        </p:nvSpPr>
        <p:spPr>
          <a:xfrm>
            <a:off x="539709" y="3933086"/>
            <a:ext cx="570088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本題に入る前に皆さん「税務署」って知っていますか？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始めに、税務署がどんな仕事をしているか簡単に説明します。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税金には国の税金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と地方の税金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という２つの区分があります。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税務署は、そのうちの</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「国の税金」に関する専門的な仕事をしています。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具体的には、税金を集めたり、税金に関する相談や調査を行ったりするなど、国の税金に関して専門的な仕事をしています。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税務署の数は、全国に ５２４ 、近畿２府４県では ８３ で、</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和歌山県には７つの税務署があります。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税務署の地図記号は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そろばんの珠の形をしています。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昔はそろばんでお金の計算をしていたからなんですね。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また、皆さんが住んでいる和歌山県、〇〇市役所（町・村役場）には地方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の税金に関わる仕事をしている人がたくさんいます。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869C160D-0939-4287-9EB3-C46DAF12538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3</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10073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ja-JP" kern="1200" dirty="0">
                <a:effectLst/>
                <a:latin typeface="ＭＳ Ｐゴシック" panose="020B0600070205080204" pitchFamily="50" charset="-128"/>
                <a:ea typeface="ＭＳ Ｐゴシック" panose="020B0600070205080204" pitchFamily="50" charset="-128"/>
              </a:rPr>
              <a:t>今日</a:t>
            </a:r>
            <a:r>
              <a:rPr kumimoji="1" lang="ja-JP" altLang="en-US" kern="1200" dirty="0">
                <a:effectLst/>
                <a:latin typeface="ＭＳ Ｐゴシック" panose="020B0600070205080204" pitchFamily="50" charset="-128"/>
                <a:ea typeface="ＭＳ Ｐゴシック" panose="020B0600070205080204" pitchFamily="50" charset="-128"/>
              </a:rPr>
              <a:t>のテーマ</a:t>
            </a:r>
            <a:r>
              <a:rPr kumimoji="1" lang="ja-JP" altLang="ja-JP" kern="1200" dirty="0">
                <a:effectLst/>
                <a:latin typeface="ＭＳ Ｐゴシック" panose="020B0600070205080204" pitchFamily="50" charset="-128"/>
                <a:ea typeface="ＭＳ Ｐゴシック" panose="020B0600070205080204" pitchFamily="50" charset="-128"/>
              </a:rPr>
              <a:t>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「税の役割と日本の財政」</a:t>
            </a:r>
            <a:r>
              <a:rPr lang="ja-JP" altLang="en-US" dirty="0">
                <a:latin typeface="ＭＳ Ｐゴシック" panose="020B0600070205080204" pitchFamily="50" charset="-128"/>
                <a:ea typeface="ＭＳ Ｐゴシック" panose="020B0600070205080204" pitchFamily="50" charset="-128"/>
              </a:rPr>
              <a:t>　</a:t>
            </a:r>
            <a:r>
              <a:rPr kumimoji="1" lang="ja-JP" altLang="en-US" kern="1200" dirty="0">
                <a:effectLst/>
                <a:latin typeface="ＭＳ Ｐゴシック" panose="020B0600070205080204" pitchFamily="50" charset="-128"/>
                <a:ea typeface="ＭＳ Ｐゴシック" panose="020B0600070205080204" pitchFamily="50" charset="-128"/>
              </a:rPr>
              <a:t>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effectLst/>
                <a:latin typeface="ＭＳ Ｐゴシック" panose="020B0600070205080204" pitchFamily="50" charset="-128"/>
                <a:ea typeface="ＭＳ Ｐゴシック" panose="020B0600070205080204" pitchFamily="50" charset="-128"/>
              </a:rPr>
              <a:t>税金が私たちの生活にどのように関わっているか、税の役割や現在の日本の財政等について、一緒に勉強していきます。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0D30C139-FEDE-4D54-B22A-3ADB687D472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4</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3897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496685" y="3968845"/>
            <a:ext cx="5852542" cy="5717681"/>
          </a:xfrm>
        </p:spPr>
        <p:txBody>
          <a:bodyPr/>
          <a:lstStyle/>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皆さんは税金と聞いて</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どんな税金を思い浮かべますか</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（何人かに聞いてみる）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また、それはどのような税金か説明できますか？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おそらく、皆さんにとって最も身近な税金は「消費税」ではないかと思います。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この消費税は、他の国では「付加価値税」</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と呼ばれるもので、</a:t>
            </a:r>
            <a:r>
              <a:rPr lang="ja-JP" altLang="en-US" dirty="0">
                <a:latin typeface="ＭＳ Ｐゴシック" panose="020B0600070205080204" pitchFamily="50" charset="-128"/>
                <a:ea typeface="ＭＳ Ｐゴシック" panose="020B0600070205080204" pitchFamily="50" charset="-128"/>
              </a:rPr>
              <a:t>世界１５０以上の国や地域で</a:t>
            </a:r>
            <a:r>
              <a:rPr lang="ja-JP" altLang="ja-JP" dirty="0">
                <a:latin typeface="ＭＳ Ｐゴシック" panose="020B0600070205080204" pitchFamily="50" charset="-128"/>
                <a:ea typeface="ＭＳ Ｐゴシック" panose="020B0600070205080204" pitchFamily="50" charset="-128"/>
              </a:rPr>
              <a:t>導入されています。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それではその税率を知っていますか？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そうです、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パーセントですね。</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飲食料品などは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８％となる軽減税率制度が</a:t>
            </a:r>
            <a:r>
              <a:rPr lang="ja-JP" altLang="en-US" dirty="0">
                <a:latin typeface="ＭＳ Ｐゴシック" panose="020B0600070205080204" pitchFamily="50" charset="-128"/>
                <a:ea typeface="ＭＳ Ｐゴシック" panose="020B0600070205080204" pitchFamily="50" charset="-128"/>
              </a:rPr>
              <a:t>適用されています。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この税率は諸外国と比べて高いと思いますか？それとも低いと思いますか？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高いなと感じている人もいれば、もっと上げてもいいと考えている人もいるなど、様々な意見があります。</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では、日本の消費税率である</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％は、世界的に見るとどうでしょうか。</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strike="sngStrike"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0B7E6F6-DD51-4A2A-85B1-C9E123F99765}"/>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5</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5105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xfrm>
            <a:off x="508000" y="428625"/>
            <a:ext cx="5718175" cy="3217863"/>
          </a:xfrm>
          <a:ln/>
        </p:spPr>
      </p:sp>
      <p:sp>
        <p:nvSpPr>
          <p:cNvPr id="108547" name="ノート プレースホルダー 2"/>
          <p:cNvSpPr>
            <a:spLocks noGrp="1"/>
          </p:cNvSpPr>
          <p:nvPr>
            <p:ph type="body" idx="1"/>
          </p:nvPr>
        </p:nvSpPr>
        <p:spPr>
          <a:xfrm>
            <a:off x="271537" y="3933126"/>
            <a:ext cx="594710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こちらが、各国の消費税率を比較したグラフです。棒グラフの上の数字が税率です。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水色の部分、棒グラフの中の数字は、食料品に対する適用税率、いわゆる軽減税率をあらわしています。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この中で</a:t>
            </a:r>
            <a:r>
              <a:rPr lang="ja-JP" altLang="ja-JP" dirty="0">
                <a:latin typeface="ＭＳ Ｐゴシック" panose="020B0600070205080204" pitchFamily="50" charset="-128"/>
                <a:ea typeface="ＭＳ Ｐゴシック" panose="020B0600070205080204" pitchFamily="50" charset="-128"/>
              </a:rPr>
              <a:t>税率が一番低</a:t>
            </a:r>
            <a:r>
              <a:rPr lang="ja-JP" altLang="en-US" dirty="0">
                <a:latin typeface="ＭＳ Ｐゴシック" panose="020B0600070205080204" pitchFamily="50" charset="-128"/>
                <a:ea typeface="ＭＳ Ｐゴシック" panose="020B0600070205080204" pitchFamily="50" charset="-128"/>
              </a:rPr>
              <a:t>いのは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台湾で</a:t>
            </a:r>
            <a:r>
              <a:rPr lang="ja-JP" altLang="ja-JP" dirty="0">
                <a:latin typeface="ＭＳ Ｐゴシック" panose="020B0600070205080204" pitchFamily="50" charset="-128"/>
                <a:ea typeface="ＭＳ Ｐゴシック" panose="020B0600070205080204" pitchFamily="50" charset="-128"/>
              </a:rPr>
              <a:t>５％</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最も税率が高い国は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ハンガリーで</a:t>
            </a:r>
            <a:r>
              <a:rPr lang="en-US" altLang="ja-JP" dirty="0">
                <a:latin typeface="ＭＳ Ｐゴシック" panose="020B0600070205080204" pitchFamily="50" charset="-128"/>
                <a:ea typeface="ＭＳ Ｐゴシック" panose="020B0600070205080204" pitchFamily="50" charset="-128"/>
              </a:rPr>
              <a:t>27</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となっています。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全体的にヨーロッパ諸国の消費税率が高くなって</a:t>
            </a:r>
            <a:r>
              <a:rPr lang="ja-JP" altLang="en-US" dirty="0">
                <a:latin typeface="ＭＳ Ｐゴシック" panose="020B0600070205080204" pitchFamily="50" charset="-128"/>
                <a:ea typeface="ＭＳ Ｐゴシック" panose="020B0600070205080204" pitchFamily="50" charset="-128"/>
              </a:rPr>
              <a:t>いて</a:t>
            </a:r>
            <a:r>
              <a:rPr lang="ja-JP" altLang="ja-JP" dirty="0">
                <a:latin typeface="ＭＳ Ｐゴシック" panose="020B0600070205080204" pitchFamily="50" charset="-128"/>
                <a:ea typeface="ＭＳ Ｐゴシック" panose="020B0600070205080204" pitchFamily="50" charset="-128"/>
              </a:rPr>
              <a:t>、特にスウェーデンなどの北欧は、</a:t>
            </a:r>
            <a:r>
              <a:rPr lang="ja-JP" altLang="en-US" dirty="0">
                <a:latin typeface="ＭＳ Ｐゴシック" panose="020B0600070205080204" pitchFamily="50" charset="-128"/>
                <a:ea typeface="ＭＳ Ｐゴシック" panose="020B0600070205080204" pitchFamily="50" charset="-128"/>
              </a:rPr>
              <a:t>「税金は高いけど、福祉の質も高い」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「高負担・高福祉」の国が多いと言われています。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例えば、</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公立学校の授業料が大学まで無料の国</a:t>
            </a:r>
            <a:r>
              <a:rPr lang="ja-JP" altLang="en-US" dirty="0">
                <a:latin typeface="ＭＳ Ｐゴシック" panose="020B0600070205080204" pitchFamily="50" charset="-128"/>
                <a:ea typeface="ＭＳ Ｐゴシック" panose="020B0600070205080204" pitchFamily="50" charset="-128"/>
              </a:rPr>
              <a:t>や、</a:t>
            </a:r>
            <a:r>
              <a:rPr lang="ja-JP" altLang="ja-JP" dirty="0">
                <a:latin typeface="ＭＳ Ｐゴシック" panose="020B0600070205080204" pitchFamily="50" charset="-128"/>
                <a:ea typeface="ＭＳ Ｐゴシック" panose="020B0600070205080204" pitchFamily="50" charset="-128"/>
              </a:rPr>
              <a:t>子供を保育園に預けるための保育料の負担が少ない国、</a:t>
            </a:r>
            <a:r>
              <a:rPr lang="ja-JP" altLang="en-US" dirty="0">
                <a:latin typeface="ＭＳ Ｐゴシック" panose="020B0600070205080204" pitchFamily="50" charset="-128"/>
                <a:ea typeface="ＭＳ Ｐゴシック" panose="020B0600070205080204" pitchFamily="50" charset="-128"/>
              </a:rPr>
              <a:t>それから、</a:t>
            </a:r>
            <a:r>
              <a:rPr lang="ja-JP" altLang="ja-JP" dirty="0">
                <a:latin typeface="ＭＳ Ｐゴシック" panose="020B0600070205080204" pitchFamily="50" charset="-128"/>
                <a:ea typeface="ＭＳ Ｐゴシック" panose="020B0600070205080204" pitchFamily="50" charset="-128"/>
              </a:rPr>
              <a:t>ベビーカーを押している人は、バスを無料で利用できる国などもあります。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単純に税率だけを見れば、日本は</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％で諸外国に比べると</a:t>
            </a:r>
            <a:r>
              <a:rPr lang="ja-JP" altLang="en-US" dirty="0">
                <a:latin typeface="ＭＳ Ｐゴシック" panose="020B0600070205080204" pitchFamily="50" charset="-128"/>
                <a:ea typeface="ＭＳ Ｐゴシック" panose="020B0600070205080204" pitchFamily="50" charset="-128"/>
              </a:rPr>
              <a:t>高くはないとい</a:t>
            </a:r>
            <a:r>
              <a:rPr lang="ja-JP" altLang="ja-JP" dirty="0">
                <a:latin typeface="ＭＳ Ｐゴシック" panose="020B0600070205080204" pitchFamily="50" charset="-128"/>
                <a:ea typeface="ＭＳ Ｐゴシック" panose="020B0600070205080204" pitchFamily="50" charset="-128"/>
              </a:rPr>
              <a:t>うことになります。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％という税率が</a:t>
            </a:r>
            <a:r>
              <a:rPr lang="ja-JP" altLang="ja-JP" dirty="0">
                <a:latin typeface="ＭＳ Ｐゴシック" panose="020B0600070205080204" pitchFamily="50" charset="-128"/>
                <a:ea typeface="ＭＳ Ｐゴシック" panose="020B0600070205080204" pitchFamily="50" charset="-128"/>
              </a:rPr>
              <a:t>高いか低いかは、日本の税のしくみや、公的サービスの内容等で判断する必要があります。</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ところで、日本の「消費税」ですが、正式名称は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defRPr/>
            </a:pPr>
            <a:r>
              <a:rPr lang="ja-JP" altLang="en-US" dirty="0">
                <a:latin typeface="ＭＳ Ｐゴシック" panose="020B0600070205080204" pitchFamily="50" charset="-128"/>
                <a:ea typeface="ＭＳ Ｐゴシック" panose="020B0600070205080204" pitchFamily="50" charset="-128"/>
              </a:rPr>
              <a:t>「消費税及び地方消費税」といいます。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国に納める消費税が　</a:t>
            </a:r>
            <a:r>
              <a:rPr lang="en-US" altLang="ja-JP" dirty="0">
                <a:latin typeface="ＭＳ Ｐゴシック" panose="020B0600070205080204" pitchFamily="50" charset="-128"/>
                <a:ea typeface="ＭＳ Ｐゴシック" panose="020B0600070205080204" pitchFamily="50" charset="-128"/>
              </a:rPr>
              <a:t>7.8</a:t>
            </a:r>
            <a:r>
              <a:rPr lang="ja-JP" altLang="en-US" dirty="0">
                <a:latin typeface="ＭＳ Ｐゴシック" panose="020B0600070205080204" pitchFamily="50" charset="-128"/>
                <a:ea typeface="ＭＳ Ｐゴシック" panose="020B0600070205080204" pitchFamily="50" charset="-128"/>
              </a:rPr>
              <a:t>％と地方に納める地方消費税が　</a:t>
            </a:r>
            <a:r>
              <a:rPr lang="en-US" altLang="ja-JP" dirty="0">
                <a:latin typeface="ＭＳ Ｐゴシック" panose="020B0600070205080204" pitchFamily="50" charset="-128"/>
                <a:ea typeface="ＭＳ Ｐゴシック" panose="020B0600070205080204" pitchFamily="50" charset="-128"/>
              </a:rPr>
              <a:t>2.2</a:t>
            </a:r>
            <a:r>
              <a:rPr lang="ja-JP" altLang="en-US" dirty="0">
                <a:latin typeface="ＭＳ Ｐゴシック" panose="020B0600070205080204" pitchFamily="50" charset="-128"/>
                <a:ea typeface="ＭＳ Ｐゴシック" panose="020B0600070205080204" pitchFamily="50" charset="-128"/>
              </a:rPr>
              <a:t>％、合わせて、</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％となっています。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B16AF3E-E269-48EA-8C11-6E92B239654C}"/>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1621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581025" y="430213"/>
            <a:ext cx="5716588" cy="3216275"/>
          </a:xfrm>
          <a:ln/>
        </p:spPr>
      </p:sp>
      <p:sp>
        <p:nvSpPr>
          <p:cNvPr id="19460" name="Rectangle 3"/>
          <p:cNvSpPr>
            <a:spLocks noGrp="1" noChangeArrowheads="1"/>
          </p:cNvSpPr>
          <p:nvPr>
            <p:ph type="body" idx="1"/>
          </p:nvPr>
        </p:nvSpPr>
        <p:spPr>
          <a:xfrm>
            <a:off x="588392" y="3895583"/>
            <a:ext cx="5700882" cy="5717681"/>
          </a:xfrm>
          <a:noFill/>
          <a:ln>
            <a:noFill/>
          </a:ln>
        </p:spPr>
        <p:style>
          <a:lnRef idx="2">
            <a:schemeClr val="accent3"/>
          </a:lnRef>
          <a:fillRef idx="1">
            <a:schemeClr val="lt1"/>
          </a:fillRef>
          <a:effectRef idx="0">
            <a:schemeClr val="accent3"/>
          </a:effectRef>
          <a:fontRef idx="minor">
            <a:schemeClr val="dk1"/>
          </a:fontRef>
        </p:style>
        <p:txBody>
          <a:bodyPr/>
          <a:lstStyle/>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それでは、何問かクイズをしたいと思います。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では、税金クイズ第一問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消費税はいつ導入されたでしょう？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①　令和元年　　②　平成元年　　③　昭和</a:t>
            </a:r>
            <a:r>
              <a:rPr lang="en-US" altLang="ja-JP" dirty="0">
                <a:solidFill>
                  <a:schemeClr val="tx1"/>
                </a:solidFill>
                <a:latin typeface="ＭＳ Ｐゴシック" panose="020B0600070205080204" pitchFamily="50" charset="-128"/>
                <a:ea typeface="ＭＳ Ｐゴシック" panose="020B0600070205080204" pitchFamily="50" charset="-128"/>
              </a:rPr>
              <a:t>47</a:t>
            </a:r>
            <a:r>
              <a:rPr lang="ja-JP" altLang="en-US" dirty="0">
                <a:solidFill>
                  <a:schemeClr val="tx1"/>
                </a:solidFill>
                <a:latin typeface="ＭＳ Ｐゴシック" panose="020B0600070205080204" pitchFamily="50" charset="-128"/>
                <a:ea typeface="ＭＳ Ｐゴシック" panose="020B0600070205080204" pitchFamily="50" charset="-128"/>
              </a:rPr>
              <a:t>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8" dirty="0">
                <a:solidFill>
                  <a:schemeClr val="tx1"/>
                </a:solidFill>
                <a:latin typeface="ＭＳ Ｐゴシック" panose="020B0600070205080204" pitchFamily="50" charset="-128"/>
                <a:ea typeface="ＭＳ Ｐゴシック" panose="020B0600070205080204" pitchFamily="50" charset="-128"/>
              </a:rPr>
              <a:t>正解は</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en-US" altLang="ja-JP" spc="78"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②平成元年です。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それまで、消費税のような税金として、ぜいたく品などに課税される「物品税」、トランプや花札などに課税される「トランプ類税」、映画館やコンサート会場などの入場時に課税される「入場税」などがあ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導入当初、消費税の税率は３％でしたが、段階的に５％、８％、そして、令和元年</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月から</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％となりました。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ただし、先ほども説明しましたが、生活必需品である食料品は８％のままとなります。これを軽減税率と呼んでいます。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81" dirty="0">
                <a:solidFill>
                  <a:schemeClr val="tx1"/>
                </a:solidFill>
                <a:latin typeface="ＭＳ Ｐゴシック" panose="020B0600070205080204" pitchFamily="50" charset="-128"/>
                <a:ea typeface="ＭＳ Ｐゴシック" panose="020B0600070205080204" pitchFamily="50" charset="-128"/>
              </a:rPr>
              <a:t>（ちなみに昭和</a:t>
            </a:r>
            <a:r>
              <a:rPr lang="en-US" altLang="ja-JP" spc="81" dirty="0">
                <a:solidFill>
                  <a:schemeClr val="tx1"/>
                </a:solidFill>
                <a:latin typeface="ＭＳ Ｐゴシック" panose="020B0600070205080204" pitchFamily="50" charset="-128"/>
                <a:ea typeface="ＭＳ Ｐゴシック" panose="020B0600070205080204" pitchFamily="50" charset="-128"/>
              </a:rPr>
              <a:t>47</a:t>
            </a:r>
            <a:r>
              <a:rPr lang="ja-JP" altLang="en-US" spc="81" dirty="0">
                <a:solidFill>
                  <a:schemeClr val="tx1"/>
                </a:solidFill>
                <a:latin typeface="ＭＳ Ｐゴシック" panose="020B0600070205080204" pitchFamily="50" charset="-128"/>
                <a:ea typeface="ＭＳ Ｐゴシック" panose="020B0600070205080204" pitchFamily="50" charset="-128"/>
              </a:rPr>
              <a:t>年は</a:t>
            </a:r>
            <a:r>
              <a:rPr lang="en-US" altLang="ja-JP" spc="81"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第二次世界大戦後、講和条約が発効し、日本の独立を回復した年です。）</a:t>
            </a:r>
            <a:endParaRPr lang="en-US" altLang="ja-JP" spc="8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25984F4-E8E4-4D37-819D-E82A136C834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7</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0218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581025" y="430213"/>
            <a:ext cx="5715000" cy="3216275"/>
          </a:xfrm>
          <a:ln/>
        </p:spPr>
      </p:sp>
      <p:sp>
        <p:nvSpPr>
          <p:cNvPr id="18437" name="Rectangle 3"/>
          <p:cNvSpPr>
            <a:spLocks noGrp="1" noChangeArrowheads="1"/>
          </p:cNvSpPr>
          <p:nvPr>
            <p:ph type="body" idx="1"/>
          </p:nvPr>
        </p:nvSpPr>
        <p:spPr>
          <a:xfrm>
            <a:off x="588392" y="3932450"/>
            <a:ext cx="5700882" cy="5717681"/>
          </a:xfrm>
          <a:ln/>
        </p:spPr>
        <p:txBody>
          <a:bodyPr lIns="94737" tIns="47366" rIns="94737" bIns="47366"/>
          <a:lstStyle/>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では、税金クイズ２問目です。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現在、日本に何種類くらいの税金があるでしょう？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①約</a:t>
            </a:r>
            <a:r>
              <a:rPr lang="en-US" altLang="ja-JP" spc="79" dirty="0">
                <a:latin typeface="ＭＳ Ｐゴシック" panose="020B0600070205080204" pitchFamily="50" charset="-128"/>
                <a:ea typeface="ＭＳ Ｐゴシック" panose="020B0600070205080204" pitchFamily="50" charset="-128"/>
              </a:rPr>
              <a:t>20</a:t>
            </a:r>
            <a:r>
              <a:rPr lang="ja-JP" altLang="en-US" spc="79" dirty="0">
                <a:latin typeface="ＭＳ Ｐゴシック" panose="020B0600070205080204" pitchFamily="50" charset="-128"/>
                <a:ea typeface="ＭＳ Ｐゴシック" panose="020B0600070205080204" pitchFamily="50" charset="-128"/>
              </a:rPr>
              <a:t>種類　　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　　③約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正解は、②約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現在、国に納める税が</a:t>
            </a:r>
            <a:r>
              <a:rPr lang="en-US" altLang="ja-JP" spc="79" dirty="0">
                <a:latin typeface="ＭＳ Ｐゴシック" panose="020B0600070205080204" pitchFamily="50" charset="-128"/>
                <a:ea typeface="ＭＳ Ｐゴシック" panose="020B0600070205080204" pitchFamily="50" charset="-128"/>
              </a:rPr>
              <a:t>26</a:t>
            </a:r>
            <a:r>
              <a:rPr lang="ja-JP" altLang="en-US" spc="79" dirty="0">
                <a:latin typeface="ＭＳ Ｐゴシック" panose="020B0600070205080204" pitchFamily="50" charset="-128"/>
                <a:ea typeface="ＭＳ Ｐゴシック" panose="020B0600070205080204" pitchFamily="50" charset="-128"/>
              </a:rPr>
              <a:t>種類、都道府県や市町村に納める税が約</a:t>
            </a:r>
            <a:r>
              <a:rPr lang="en-US" altLang="ja-JP" spc="79" dirty="0">
                <a:latin typeface="ＭＳ Ｐゴシック" panose="020B0600070205080204" pitchFamily="50" charset="-128"/>
                <a:ea typeface="ＭＳ Ｐゴシック" panose="020B0600070205080204" pitchFamily="50" charset="-128"/>
              </a:rPr>
              <a:t>25</a:t>
            </a:r>
            <a:r>
              <a:rPr lang="ja-JP" altLang="en-US" spc="79" dirty="0">
                <a:latin typeface="ＭＳ Ｐゴシック" panose="020B0600070205080204" pitchFamily="50" charset="-128"/>
                <a:ea typeface="ＭＳ Ｐゴシック" panose="020B0600070205080204" pitchFamily="50" charset="-128"/>
              </a:rPr>
              <a:t>種類あります。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都道府県や市町村では、独自に定めている税金があり、住んでいる地域によって税金の数に多少の違いがあるので、「約」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種類といいます。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たとえば、</a:t>
            </a:r>
            <a:r>
              <a:rPr lang="ja-JP" altLang="en-US" dirty="0">
                <a:latin typeface="ＭＳ Ｐゴシック" panose="020B0600070205080204" pitchFamily="50" charset="-128"/>
                <a:ea typeface="ＭＳ Ｐゴシック" panose="020B0600070205080204" pitchFamily="50" charset="-128"/>
              </a:rPr>
              <a:t>和歌山県には</a:t>
            </a:r>
            <a:r>
              <a:rPr lang="ja-JP" altLang="en-US" spc="79" dirty="0">
                <a:latin typeface="ＭＳ Ｐゴシック" panose="020B0600070205080204" pitchFamily="50" charset="-128"/>
                <a:ea typeface="ＭＳ Ｐゴシック" panose="020B0600070205080204" pitchFamily="50" charset="-128"/>
              </a:rPr>
              <a:t>「紀の国森づくり税」という税金</a:t>
            </a:r>
            <a:r>
              <a:rPr lang="ja-JP" altLang="ja-JP" dirty="0">
                <a:latin typeface="ＭＳ Ｐゴシック" panose="020B0600070205080204" pitchFamily="50" charset="-128"/>
                <a:ea typeface="ＭＳ Ｐゴシック" panose="020B0600070205080204" pitchFamily="50" charset="-128"/>
              </a:rPr>
              <a:t>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和歌山県は県土の</a:t>
            </a:r>
            <a:r>
              <a:rPr lang="en-US" altLang="ja-JP" dirty="0">
                <a:latin typeface="ＭＳ Ｐゴシック" panose="020B0600070205080204" pitchFamily="50" charset="-128"/>
                <a:ea typeface="ＭＳ Ｐゴシック" panose="020B0600070205080204" pitchFamily="50" charset="-128"/>
              </a:rPr>
              <a:t>77</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36</a:t>
            </a:r>
            <a:r>
              <a:rPr lang="ja-JP" altLang="en-US" dirty="0">
                <a:latin typeface="ＭＳ Ｐゴシック" panose="020B0600070205080204" pitchFamily="50" charset="-128"/>
                <a:ea typeface="ＭＳ Ｐゴシック" panose="020B0600070205080204" pitchFamily="50" charset="-128"/>
              </a:rPr>
              <a:t>万ヘクタールが森林です。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和歌山県に住んでいる人は、この森（山林）の恩恵を受けているという考えのもと、これを後世に引き継いでいくための事業に使われています。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「紀の国森づくり税」については、「令和８年度和歌山県版わたしたちの生活と税金」に詳しく掲載していますので、さまざまな取り組みについてご確認ください。</a:t>
            </a:r>
            <a:endParaRPr lang="en-US" altLang="ja-JP"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③番の約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種類というのは、江戸時代にあった税の数です。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spc="79"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77D75418-DF88-4897-9FE9-A4EFBEEB5F1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8</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6832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776"/>
              </a:lnSpc>
              <a:spcBef>
                <a:spcPts val="0"/>
              </a:spcBef>
            </a:pPr>
            <a:r>
              <a:rPr lang="ja-JP" altLang="en-US" dirty="0">
                <a:latin typeface="+mn-ea"/>
                <a:ea typeface="+mn-ea"/>
              </a:rPr>
              <a:t>では、なぜ、約５０種類もの税金があるのでしょうか？</a:t>
            </a:r>
            <a:endParaRPr lang="en-US" altLang="ja-JP" dirty="0">
              <a:latin typeface="+mn-ea"/>
              <a:ea typeface="+mn-ea"/>
            </a:endParaRPr>
          </a:p>
          <a:p>
            <a:pPr>
              <a:lnSpc>
                <a:spcPts val="1776"/>
              </a:lnSpc>
              <a:spcBef>
                <a:spcPts val="0"/>
              </a:spcBef>
            </a:pPr>
            <a:r>
              <a:rPr lang="ja-JP" altLang="en-US" dirty="0">
                <a:latin typeface="+mn-ea"/>
                <a:ea typeface="+mn-ea"/>
              </a:rPr>
              <a:t>日本の税の制度は、様々な「公平の考え方」によって成り立っています。</a:t>
            </a:r>
            <a:endParaRPr lang="en-US" altLang="ja-JP" dirty="0">
              <a:latin typeface="+mn-ea"/>
              <a:ea typeface="+mn-ea"/>
            </a:endParaRPr>
          </a:p>
          <a:p>
            <a:pPr>
              <a:lnSpc>
                <a:spcPts val="1776"/>
              </a:lnSpc>
              <a:spcBef>
                <a:spcPts val="0"/>
              </a:spcBef>
            </a:pPr>
            <a:r>
              <a:rPr lang="ja-JP" altLang="en-US" dirty="0">
                <a:latin typeface="+mn-ea"/>
                <a:ea typeface="+mn-ea"/>
              </a:rPr>
              <a:t>各自の能力に応じた負担を求める「応能負担」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自分が受けた利益に応じたものを負担する「応益負担」</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「水平的公平」とは、「所得水準や年代にかかわらず、一定の税率を負担する」という、みんな同じ負担という考え方で、代表的な例は、皆さんも納めたことがある「消費税」です。　</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　</a:t>
            </a:r>
            <a:endParaRPr lang="en-US" altLang="ja-JP" dirty="0">
              <a:latin typeface="+mn-ea"/>
              <a:ea typeface="+mn-ea"/>
            </a:endParaRPr>
          </a:p>
          <a:p>
            <a:pPr>
              <a:lnSpc>
                <a:spcPts val="1776"/>
              </a:lnSpc>
              <a:spcBef>
                <a:spcPts val="0"/>
              </a:spcBef>
            </a:pPr>
            <a:r>
              <a:rPr lang="ja-JP" altLang="en-US" dirty="0">
                <a:latin typeface="+mn-ea"/>
                <a:ea typeface="+mn-ea"/>
              </a:rPr>
              <a:t>「垂直</a:t>
            </a:r>
            <a:r>
              <a:rPr lang="ja-JP" altLang="en-US" dirty="0" err="1">
                <a:latin typeface="+mn-ea"/>
                <a:ea typeface="+mn-ea"/>
              </a:rPr>
              <a:t>的的</a:t>
            </a:r>
            <a:r>
              <a:rPr lang="ja-JP" altLang="en-US" dirty="0">
                <a:latin typeface="+mn-ea"/>
                <a:ea typeface="+mn-ea"/>
              </a:rPr>
              <a:t>公平」とは、「経済力のある人に、より大きな負担を求める」というもので、代表的な例は、「所得税」です。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利益に応じて税金がかかり、もうけが大きい人ほど負担が大きくなります。経済力のある人は、あまりない人の分も負担してあげてくださいということですね。ちょっと難しい言葉になりますが、「累進課税制度」といいます。</a:t>
            </a:r>
            <a:endParaRPr lang="en-US" altLang="ja-JP" dirty="0">
              <a:latin typeface="+mn-ea"/>
              <a:ea typeface="+mn-ea"/>
            </a:endParaRPr>
          </a:p>
          <a:p>
            <a:pPr>
              <a:lnSpc>
                <a:spcPts val="1776"/>
              </a:lnSpc>
              <a:spcBef>
                <a:spcPts val="0"/>
              </a:spcBef>
            </a:pPr>
            <a:r>
              <a:rPr lang="ja-JP" altLang="en-US" dirty="0">
                <a:latin typeface="+mn-ea"/>
                <a:ea typeface="+mn-ea"/>
              </a:rPr>
              <a:t>最後は、「世代間の公平」です。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高齢者の世代と若年者の世代など、異なる世代で負担の公平が保たれているか、それぞれの世代の受益と負担のバランスが保たれているか、「現代の世代だけでなく、将来の世代の負担も考慮し、すべての世代が安心できる」よう、配慮する必要があるためです。</a:t>
            </a:r>
            <a:endParaRPr lang="en-US" altLang="ja-JP" dirty="0">
              <a:latin typeface="+mn-ea"/>
              <a:ea typeface="+mn-ea"/>
            </a:endParaRPr>
          </a:p>
          <a:p>
            <a:pPr>
              <a:lnSpc>
                <a:spcPts val="1776"/>
              </a:lnSpc>
              <a:spcBef>
                <a:spcPts val="0"/>
              </a:spcBef>
            </a:pPr>
            <a:r>
              <a:rPr lang="ja-JP" altLang="en-US" dirty="0">
                <a:latin typeface="+mn-ea"/>
                <a:ea typeface="+mn-ea"/>
              </a:rPr>
              <a:t>一言で公平と言っても、ひとそれぞれの置かれている立場や環境によってとらえ方は様々です。</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pPr>
              <a:lnSpc>
                <a:spcPts val="1776"/>
              </a:lnSpc>
              <a:spcBef>
                <a:spcPts val="0"/>
              </a:spcBef>
            </a:pPr>
            <a:r>
              <a:rPr lang="ja-JP" altLang="en-US" dirty="0">
                <a:solidFill>
                  <a:schemeClr val="tx1"/>
                </a:solidFill>
                <a:latin typeface="+mn-ea"/>
                <a:ea typeface="+mn-ea"/>
              </a:rPr>
              <a:t>そのため、「いろいろな税金を組み合わせることによって、より公平に税を集められるように工夫されており、そのため、約５０種類もの税金があるのです。</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9</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111B4A-28C5-4B1D-80D4-E4989D5F53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9684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5A973A-297C-4751-8D45-295C3A0A80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55585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309671-9B74-4EE7-A322-3830984EA1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84270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88F86DBD-1042-4145-BD48-0CAD2132252B}" type="datetime1">
              <a:rPr lang="ja-JP" altLang="en-US">
                <a:solidFill>
                  <a:srgbClr val="000000"/>
                </a:solidFill>
              </a:rPr>
              <a:pPr>
                <a:defRPr/>
              </a:pPr>
              <a:t>2026/5/26</a:t>
            </a:fld>
            <a:endParaRPr lang="ja-JP" altLang="en-US">
              <a:solidFill>
                <a:srgbClr val="000000"/>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srgbClr val="000000"/>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8F29B0F-444D-4B0D-8778-070A1034FB09}"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114466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3"/>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91"/>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4E55F12-560F-4799-BCE8-C8E29D608D9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8260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00A69-7699-4FD8-B48A-09517745BF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25867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2026/5/26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3091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A4CD26C-9E11-436F-B1AE-105AD38AD873}" type="slidenum">
              <a:rPr lang="en-US" altLang="ja-JP">
                <a:solidFill>
                  <a:srgbClr val="000000"/>
                </a:solidFill>
                <a:latin typeface="Times" panose="02020603050405020304" pitchFamily="18" charset="0"/>
                <a:ea typeface="ＭＳ ゴシック" panose="020B0609070205080204" pitchFamily="49" charset="-128"/>
                <a:cs typeface="+mn-cs"/>
              </a:rPr>
              <a:pPr>
                <a:defRPr/>
              </a:pPr>
              <a:t>‹#›</a:t>
            </a:fld>
            <a:endParaRPr lang="en-US" altLang="ja-JP">
              <a:solidFill>
                <a:srgbClr val="000000"/>
              </a:solidFill>
              <a:latin typeface="Times" panose="02020603050405020304" pitchFamily="18" charset="0"/>
              <a:ea typeface="ＭＳ ゴシック" panose="020B0609070205080204" pitchFamily="49" charset="-128"/>
              <a:cs typeface="+mn-cs"/>
            </a:endParaRPr>
          </a:p>
        </p:txBody>
      </p:sp>
    </p:spTree>
    <p:extLst>
      <p:ext uri="{BB962C8B-B14F-4D97-AF65-F5344CB8AC3E}">
        <p14:creationId xmlns:p14="http://schemas.microsoft.com/office/powerpoint/2010/main" val="2262587957"/>
      </p:ext>
    </p:extLst>
  </p:cSld>
  <p:clrMap bg1="lt1" tx1="dk1" bg2="lt2" tx2="dk2" accent1="accent1" accent2="accent2" accent3="accent3" accent4="accent4" accent5="accent5" accent6="accent6" hlink="hlink" folHlink="folHlink"/>
  <p:sldLayoutIdLst>
    <p:sldLayoutId id="2147485522" r:id="rId1"/>
    <p:sldLayoutId id="2147485523" r:id="rId2"/>
    <p:sldLayoutId id="2147485528" r:id="rId3"/>
    <p:sldLayoutId id="2147485533" r:id="rId4"/>
    <p:sldLayoutId id="2147485577" r:id="rId5"/>
    <p:sldLayoutId id="2147485578" r:id="rId6"/>
    <p:sldLayoutId id="2147485579" r:id="rId7"/>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emf"/><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49.png"/><Relationship Id="rId11" Type="http://schemas.openxmlformats.org/officeDocument/2006/relationships/image" Target="../media/image54.emf"/><Relationship Id="rId5" Type="http://schemas.openxmlformats.org/officeDocument/2006/relationships/image" Target="../media/image1.jpeg"/><Relationship Id="rId10" Type="http://schemas.openxmlformats.org/officeDocument/2006/relationships/image" Target="../media/image53.emf"/><Relationship Id="rId4" Type="http://schemas.openxmlformats.org/officeDocument/2006/relationships/chart" Target="../charts/chart8.xml"/><Relationship Id="rId9" Type="http://schemas.openxmlformats.org/officeDocument/2006/relationships/image" Target="../media/image52.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6.png"/><Relationship Id="rId3" Type="http://schemas.openxmlformats.org/officeDocument/2006/relationships/audio" Target="../media/media2.mp3"/><Relationship Id="rId7" Type="http://schemas.openxmlformats.org/officeDocument/2006/relationships/notesSlide" Target="../notesSlides/notesSlide20.xml"/><Relationship Id="rId12" Type="http://schemas.openxmlformats.org/officeDocument/2006/relationships/hyperlink" Target="https://www.irasutoya.com/2013/09/blog-post_5250.html" TargetMode="External"/><Relationship Id="rId2" Type="http://schemas.microsoft.com/office/2007/relationships/media" Target="../media/media2.mp3"/><Relationship Id="rId16" Type="http://schemas.openxmlformats.org/officeDocument/2006/relationships/image" Target="../media/image21.jpeg"/><Relationship Id="rId1" Type="http://schemas.openxmlformats.org/officeDocument/2006/relationships/tags" Target="../tags/tag5.xml"/><Relationship Id="rId6" Type="http://schemas.openxmlformats.org/officeDocument/2006/relationships/slideLayout" Target="../slideLayouts/slideLayout3.xml"/><Relationship Id="rId11" Type="http://schemas.openxmlformats.org/officeDocument/2006/relationships/image" Target="../media/image55.png"/><Relationship Id="rId5" Type="http://schemas.openxmlformats.org/officeDocument/2006/relationships/audio" Target="../media/media3.mp3"/><Relationship Id="rId15" Type="http://schemas.openxmlformats.org/officeDocument/2006/relationships/image" Target="../media/image6.png"/><Relationship Id="rId10" Type="http://schemas.openxmlformats.org/officeDocument/2006/relationships/image" Target="../media/image20.png"/><Relationship Id="rId4" Type="http://schemas.microsoft.com/office/2007/relationships/media" Target="../media/media3.mp3"/><Relationship Id="rId9" Type="http://schemas.openxmlformats.org/officeDocument/2006/relationships/image" Target="../media/image19.pn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2.png"/><Relationship Id="rId3" Type="http://schemas.openxmlformats.org/officeDocument/2006/relationships/audio" Target="../media/media2.mp3"/><Relationship Id="rId7" Type="http://schemas.openxmlformats.org/officeDocument/2006/relationships/notesSlide" Target="../notesSlides/notesSlide22.xml"/><Relationship Id="rId12" Type="http://schemas.openxmlformats.org/officeDocument/2006/relationships/image" Target="../media/image61.png"/><Relationship Id="rId2" Type="http://schemas.microsoft.com/office/2007/relationships/media" Target="../media/media2.mp3"/><Relationship Id="rId1" Type="http://schemas.openxmlformats.org/officeDocument/2006/relationships/tags" Target="../tags/tag6.xml"/><Relationship Id="rId6" Type="http://schemas.openxmlformats.org/officeDocument/2006/relationships/slideLayout" Target="../slideLayouts/slideLayout3.xml"/><Relationship Id="rId11" Type="http://schemas.openxmlformats.org/officeDocument/2006/relationships/image" Target="../media/image60.png"/><Relationship Id="rId5" Type="http://schemas.openxmlformats.org/officeDocument/2006/relationships/audio" Target="../media/media3.mp3"/><Relationship Id="rId15" Type="http://schemas.openxmlformats.org/officeDocument/2006/relationships/image" Target="../media/image21.jpeg"/><Relationship Id="rId10" Type="http://schemas.openxmlformats.org/officeDocument/2006/relationships/image" Target="../media/image20.png"/><Relationship Id="rId4" Type="http://schemas.microsoft.com/office/2007/relationships/media" Target="../media/media3.mp3"/><Relationship Id="rId9" Type="http://schemas.openxmlformats.org/officeDocument/2006/relationships/image" Target="../media/image19.png"/><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4.png"/><Relationship Id="rId3" Type="http://schemas.openxmlformats.org/officeDocument/2006/relationships/audio" Target="../media/media2.mp3"/><Relationship Id="rId7" Type="http://schemas.openxmlformats.org/officeDocument/2006/relationships/notesSlide" Target="../notesSlides/notesSlide23.xml"/><Relationship Id="rId12" Type="http://schemas.openxmlformats.org/officeDocument/2006/relationships/image" Target="../media/image6.png"/><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slideLayout" Target="../slideLayouts/slideLayout3.xml"/><Relationship Id="rId11" Type="http://schemas.openxmlformats.org/officeDocument/2006/relationships/image" Target="../media/image63.png"/><Relationship Id="rId5" Type="http://schemas.openxmlformats.org/officeDocument/2006/relationships/audio" Target="../media/media3.mp3"/><Relationship Id="rId15" Type="http://schemas.openxmlformats.org/officeDocument/2006/relationships/image" Target="../media/image21.jpeg"/><Relationship Id="rId10" Type="http://schemas.openxmlformats.org/officeDocument/2006/relationships/image" Target="../media/image20.png"/><Relationship Id="rId4" Type="http://schemas.microsoft.com/office/2007/relationships/media" Target="../media/media3.mp3"/><Relationship Id="rId9" Type="http://schemas.openxmlformats.org/officeDocument/2006/relationships/image" Target="../media/image19.png"/><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png"/><Relationship Id="rId3" Type="http://schemas.openxmlformats.org/officeDocument/2006/relationships/audio" Target="../media/media2.mp3"/><Relationship Id="rId7" Type="http://schemas.openxmlformats.org/officeDocument/2006/relationships/notesSlide" Target="../notesSlides/notesSlide7.xml"/><Relationship Id="rId12" Type="http://schemas.openxmlformats.org/officeDocument/2006/relationships/image" Target="../media/image6.png"/><Relationship Id="rId2" Type="http://schemas.microsoft.com/office/2007/relationships/media" Target="../media/media2.mp3"/><Relationship Id="rId1" Type="http://schemas.openxmlformats.org/officeDocument/2006/relationships/tags" Target="../tags/tag1.xml"/><Relationship Id="rId6" Type="http://schemas.openxmlformats.org/officeDocument/2006/relationships/slideLayout" Target="../slideLayouts/slideLayout6.xml"/><Relationship Id="rId11" Type="http://schemas.openxmlformats.org/officeDocument/2006/relationships/image" Target="../media/image21.jpeg"/><Relationship Id="rId5" Type="http://schemas.openxmlformats.org/officeDocument/2006/relationships/audio" Target="../media/media3.mp3"/><Relationship Id="rId10" Type="http://schemas.openxmlformats.org/officeDocument/2006/relationships/image" Target="../media/image20.png"/><Relationship Id="rId4" Type="http://schemas.microsoft.com/office/2007/relationships/media" Target="../media/media3.mp3"/><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png"/><Relationship Id="rId3" Type="http://schemas.microsoft.com/office/2007/relationships/media" Target="../media/media3.mp3"/><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8.xml"/><Relationship Id="rId11" Type="http://schemas.openxmlformats.org/officeDocument/2006/relationships/image" Target="../media/image6.png"/><Relationship Id="rId5" Type="http://schemas.openxmlformats.org/officeDocument/2006/relationships/slideLayout" Target="../slideLayouts/slideLayout3.xml"/><Relationship Id="rId10" Type="http://schemas.openxmlformats.org/officeDocument/2006/relationships/image" Target="../media/image21.jpeg"/><Relationship Id="rId4" Type="http://schemas.openxmlformats.org/officeDocument/2006/relationships/audio" Target="../media/media3.mp3"/><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5208072" y="6283871"/>
            <a:ext cx="5904656" cy="432048"/>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和歌山県租税教育推進連絡協議会２０２６</a:t>
            </a:r>
          </a:p>
        </p:txBody>
      </p:sp>
      <p:graphicFrame>
        <p:nvGraphicFramePr>
          <p:cNvPr id="8" name="図表 7"/>
          <p:cNvGraphicFramePr/>
          <p:nvPr>
            <p:extLst>
              <p:ext uri="{D42A27DB-BD31-4B8C-83A1-F6EECF244321}">
                <p14:modId xmlns:p14="http://schemas.microsoft.com/office/powerpoint/2010/main" val="1477889359"/>
              </p:ext>
            </p:extLst>
          </p:nvPr>
        </p:nvGraphicFramePr>
        <p:xfrm>
          <a:off x="1658185" y="692696"/>
          <a:ext cx="8929257" cy="899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9">
            <a:extLst>
              <a:ext uri="{FF2B5EF4-FFF2-40B4-BE49-F238E27FC236}">
                <a16:creationId xmlns:a16="http://schemas.microsoft.com/office/drawing/2014/main" id="{5791F739-1448-48BD-999F-292695FE7B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970601" y="2907312"/>
            <a:ext cx="2171677" cy="24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2B867516-573F-425D-B1E5-A713E3F3D409}"/>
              </a:ext>
            </a:extLst>
          </p:cNvPr>
          <p:cNvPicPr>
            <a:picLocks noChangeAspect="1"/>
          </p:cNvPicPr>
          <p:nvPr/>
        </p:nvPicPr>
        <p:blipFill>
          <a:blip r:embed="rId9"/>
          <a:stretch>
            <a:fillRect/>
          </a:stretch>
        </p:blipFill>
        <p:spPr>
          <a:xfrm>
            <a:off x="1570926" y="1713298"/>
            <a:ext cx="5904656" cy="4449886"/>
          </a:xfrm>
          <a:prstGeom prst="rect">
            <a:avLst/>
          </a:prstGeom>
        </p:spPr>
      </p:pic>
    </p:spTree>
    <p:extLst>
      <p:ext uri="{BB962C8B-B14F-4D97-AF65-F5344CB8AC3E}">
        <p14:creationId xmlns:p14="http://schemas.microsoft.com/office/powerpoint/2010/main" val="1555273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endCondLst>
                                    <p:cond evt="onNext" delay="0">
                                      <p:tgtEl>
                                        <p:sldTgt/>
                                      </p:tgtEl>
                                    </p:cond>
                                  </p:endCondLst>
                                  <p:childTnLst>
                                    <p:animMotion origin="layout" path="M 0.01367 0.06806 L 0.01367 0.06829 C 0.01185 0.07199 0.00977 0.07546 0.0082 0.0794 C 0.00391 0.09028 0.01471 0.07847 0.00182 0.09375 L -0.00352 0.10023 C -0.00443 0.10139 -0.00521 0.10278 -0.00625 0.10347 C -0.00781 0.10463 -0.00938 0.10556 -0.01081 0.10671 C -0.01328 0.1088 -0.01549 0.11157 -0.01797 0.1132 C -0.01888 0.11366 -0.01979 0.11412 -0.0207 0.11482 C -0.02383 0.11736 -0.02695 0.11945 -0.02982 0.12269 C -0.0306 0.12384 -0.03151 0.12523 -0.03242 0.12593 C -0.03542 0.12801 -0.03854 0.1287 -0.04154 0.13079 C -0.04401 0.13264 -0.04622 0.13565 -0.0487 0.13727 C -0.04961 0.13773 -0.05065 0.13796 -0.05143 0.13889 C -0.06081 0.14815 -0.05339 0.14329 -0.05951 0.14699 C -0.0651 0.15671 -0.05885 0.14699 -0.06771 0.15486 C -0.06888 0.15602 -0.07005 0.15764 -0.07135 0.1581 C -0.07396 0.15926 -0.07669 0.15926 -0.07943 0.15972 C -0.0806 0.16088 -0.08177 0.16204 -0.08307 0.16296 C -0.08841 0.16713 -0.08464 0.16111 -0.09297 0.17107 C -0.09388 0.17199 -0.09466 0.17384 -0.0957 0.17431 C -0.0987 0.17546 -0.10169 0.17523 -0.10469 0.1757 C -0.10651 0.17685 -0.10833 0.17778 -0.11016 0.17894 C -0.11263 0.18056 -0.11484 0.1831 -0.11745 0.1838 C -0.1224 0.18519 -0.1276 0.18495 -0.13268 0.18542 C -0.13359 0.18588 -0.13451 0.18681 -0.13542 0.18704 C -0.14844 0.18912 -0.17435 0.1919 -0.17435 0.19213 C -0.18789 0.19583 -0.18906 0.19676 -0.21042 0.1919 C -0.21211 0.19144 -0.21263 0.18727 -0.21406 0.18542 C -0.21589 0.1831 -0.21823 0.18195 -0.22031 0.18056 C -0.22161 0.17639 -0.22331 0.17245 -0.22396 0.16782 C -0.22513 0.15972 -0.22448 0.16343 -0.22578 0.15648 C -0.22721 0.13218 -0.22865 0.12384 -0.22669 0.10023 C -0.22643 0.09792 -0.22604 0.09514 -0.22487 0.09375 C -0.22279 0.09167 -0.21771 0.09074 -0.21771 0.09097 C -0.21706 0.08912 -0.2168 0.08681 -0.21589 0.08588 C -0.21458 0.08449 -0.21289 0.08449 -0.21133 0.08426 C -0.20742 0.08357 -0.20352 0.0831 -0.19961 0.08264 C -0.19466 0.07963 -0.19909 0.08287 -0.19414 0.07778 C -0.19297 0.07662 -0.19167 0.07593 -0.19049 0.07454 C -0.18802 0.07153 -0.18333 0.06505 -0.18333 0.06528 C -0.17943 0.05116 -0.18398 0.06435 -0.17878 0.05532 C -0.17565 0.04977 -0.17813 0.05185 -0.17604 0.0456 C -0.17539 0.04329 -0.17435 0.04144 -0.17344 0.03935 C -0.17279 0.03611 -0.17227 0.03264 -0.17161 0.02963 C -0.17044 0.02454 -0.16966 0.02269 -0.16797 0.01829 C -0.16458 0.00023 -0.16602 0.01019 -0.16979 -0.02986 C -0.16992 -0.03171 -0.17109 -0.03287 -0.17161 -0.03472 C -0.17357 -0.04143 -0.17083 -0.03843 -0.17526 -0.0412 C -0.17721 -0.05208 -0.17435 -0.03889 -0.17969 -0.05231 C -0.18021 -0.0537 -0.18008 -0.05579 -0.1806 -0.05718 C -0.18138 -0.05903 -0.18242 -0.06042 -0.18333 -0.06204 C -0.18359 -0.06458 -0.18359 -0.06759 -0.18424 -0.06991 C -0.18477 -0.07199 -0.1862 -0.07292 -0.18698 -0.07477 C -0.18776 -0.07685 -0.18815 -0.07917 -0.1888 -0.08125 C -0.19023 -0.09398 -0.18893 -0.0868 -0.19323 -0.10208 L -0.19323 -0.10185 L -0.19596 -0.11829 C -0.19792 -0.1456 -0.19622 -0.13565 -0.1987 -0.14884 C -0.19844 -0.15833 -0.19818 -0.16805 -0.19779 -0.17755 C -0.19753 -0.18472 -0.1974 -0.19167 -0.19688 -0.19861 C -0.19674 -0.20069 -0.19635 -0.20278 -0.19596 -0.20486 C -0.19479 -0.2118 -0.19427 -0.21505 -0.19232 -0.22106 C -0.1918 -0.22268 -0.19115 -0.2243 -0.19049 -0.22593 C -0.18802 -0.24421 -0.19154 -0.22153 -0.18789 -0.23704 C -0.18555 -0.24676 -0.18906 -0.24097 -0.18424 -0.24676 C -0.18359 -0.24838 -0.1832 -0.25023 -0.18242 -0.25162 C -0.17669 -0.26018 -0.16367 -0.25347 -0.1599 -0.25324 C -0.15807 -0.25255 -0.15443 -0.25162 -0.1526 -0.25 C -0.15169 -0.24907 -0.15091 -0.24768 -0.14987 -0.24676 C -0.1487 -0.2456 -0.1474 -0.24491 -0.14635 -0.24352 C -0.14466 -0.24167 -0.14336 -0.23912 -0.1418 -0.23704 C -0.13919 -0.2338 -0.13841 -0.23333 -0.13542 -0.23055 C -0.12682 -0.21528 -0.13711 -0.23495 -0.1319 -0.22106 C -0.13112 -0.21921 -0.12982 -0.21805 -0.12917 -0.2162 C -0.125 -0.20579 -0.12995 -0.21296 -0.12461 -0.20648 C -0.12188 -0.19213 -0.12695 -0.2169 -0.11654 -0.18889 C -0.11263 -0.1787 -0.11693 -0.18889 -0.11198 -0.18079 C -0.10977 -0.17731 -0.10781 -0.17338 -0.1056 -0.16968 C -0.10469 -0.16805 -0.10404 -0.16574 -0.10299 -0.16481 C -0.10052 -0.16273 -0.09831 -0.15972 -0.0957 -0.15833 C -0.08737 -0.15417 -0.09154 -0.15579 -0.08307 -0.15347 C -0.08216 -0.15301 -0.08125 -0.15231 -0.08034 -0.15185 C -0.0724 -0.14792 -0.08047 -0.15255 -0.07396 -0.14884 C -0.0599 -0.14977 -0.0457 -0.1493 -0.03151 -0.15185 C -0.03047 -0.15208 -0.03034 -0.15509 -0.02982 -0.15671 C -0.02904 -0.1588 -0.02878 -0.16134 -0.02799 -0.16319 C -0.02721 -0.16458 -0.02604 -0.16528 -0.02526 -0.16643 C -0.02422 -0.16782 -0.02344 -0.16968 -0.02253 -0.1713 C -0.02161 -0.17593 -0.02109 -0.18194 -0.01888 -0.18565 C -0.01784 -0.1875 -0.01641 -0.18866 -0.01536 -0.19051 C -0.0112 -0.19792 -0.01641 -0.19398 -0.0099 -0.19699 C -0.00286 -0.20949 -0.01185 -0.19444 -0.00352 -0.20486 C 0.00495 -0.21574 -0.00716 -0.20417 0.00273 -0.21296 C 0.01146 -0.2338 -0.00039 -0.20856 0.00911 -0.22106 C 0.01797 -0.23287 0.0069 -0.22731 0.0181 -0.23055 C 0.01875 -0.23218 0.01914 -0.23403 0.01992 -0.23542 C 0.0224 -0.23981 0.0237 -0.23866 0.02721 -0.24028 C 0.02812 -0.24074 0.02891 -0.24143 0.02982 -0.2419 C 0.03698 -0.25046 0.03333 -0.24745 0.04974 -0.24352 C 0.05078 -0.24329 0.05143 -0.24097 0.05247 -0.24028 C 0.05391 -0.23935 0.05547 -0.23912 0.05703 -0.23866 C 0.0582 -0.23704 0.05924 -0.23518 0.06055 -0.2338 C 0.06146 -0.2331 0.0625 -0.2331 0.06328 -0.23218 C 0.06432 -0.23102 0.06497 -0.2287 0.06602 -0.22755 C 0.06771 -0.22546 0.06966 -0.2243 0.07148 -0.22268 C 0.07799 -0.20718 0.07018 -0.22685 0.07591 -0.20648 C 0.08021 -0.1912 0.07799 -0.19745 0.08229 -0.18727 C 0.08451 -0.15231 0.08151 -0.19468 0.08503 -0.15671 C 0.08568 -0.14884 0.0862 -0.14074 0.08685 -0.13264 C 0.0862 -0.11134 0.08646 -0.08958 0.08503 -0.06829 C 0.0849 -0.06643 0.08294 -0.06667 0.08229 -0.06528 C 0.08138 -0.06273 0.08112 -0.05972 0.08047 -0.05718 C 0.07995 -0.05486 0.07917 -0.05301 0.07865 -0.05069 C 0.07826 -0.04907 0.07839 -0.04722 0.07773 -0.04583 C 0.07708 -0.04444 0.07591 -0.04375 0.075 -0.04259 C 0.07448 -0.0412 0.07396 -0.03935 0.07318 -0.03796 C 0.07214 -0.03565 0.07044 -0.03403 0.06966 -0.03148 C 0.06862 -0.02847 0.06836 -0.025 0.06784 -0.02176 C 0.06745 -0.02014 0.06771 -0.01782 0.06693 -0.0169 L 0.06419 -0.01389 C 0.06354 -0.01157 0.06276 -0.00972 0.06237 -0.00741 C 0.06185 -0.00417 0.06185 -0.00093 0.06146 0.00232 C 0.0612 0.0044 0.06081 0.00648 0.06055 0.0088 C 0.05911 0.02037 0.06042 0.01296 0.05872 0.02153 C 0.05846 0.04514 0.05898 0.06875 0.05781 0.09236 C 0.05768 0.09583 0.05573 0.09838 0.05521 0.10185 C 0.05456 0.10602 0.0556 0.11111 0.0543 0.11482 C 0.05391 0.11574 0.04661 0.11898 0.04518 0.11968 C 0.04349 0.12014 0.04167 0.1206 0.03984 0.12107 C 0.03437 0.1206 0.02891 0.12083 0.02357 0.11968 C 0.02253 0.11921 0.02161 0.11759 0.02083 0.11644 C 0.01393 0.10602 0.02214 0.1162 0.01536 0.10833 C 0.01484 0.10671 0.01445 0.10463 0.01367 0.10347 C 0.01289 0.10255 0.01172 0.10255 0.01094 0.10185 C 0.0099 0.10093 0.00924 0.09931 0.0082 0.09861 C 0.00326 0.09514 0.00352 0.09537 2.08333E-7 0.09537 " pathEditMode="relative" rAng="0" ptsTypes="AAAAAAAAAAAAAAAAAAAAAAAAAAAAAAAAAAAAAAAAAAAAAAAAAAAAAAAAAAAAAAAAAAAAAAAAAAAAAAAAAAAAAAAAAAAAAAAAAAAAAAAAAAAAAAAAAAAAAAAAAAAAAAAAAAAAAAAAA">
                                      <p:cBhvr>
                                        <p:cTn id="6" dur="20000" fill="hold"/>
                                        <p:tgtEl>
                                          <p:spTgt spid="9"/>
                                        </p:tgtEl>
                                        <p:attrNameLst>
                                          <p:attrName>ppt_x</p:attrName>
                                          <p:attrName>ppt_y</p:attrName>
                                        </p:attrNameLst>
                                      </p:cBhvr>
                                      <p:rCtr x="-8411"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4" y="2087564"/>
            <a:ext cx="7173913"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2" kern="0" dirty="0">
                <a:solidFill>
                  <a:prstClr val="black"/>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1010848" y="1498527"/>
            <a:ext cx="10063944" cy="425352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lnSpc>
                <a:spcPct val="150000"/>
              </a:lnSpc>
              <a:defRPr/>
            </a:pPr>
            <a:r>
              <a:rPr lang="ja-JP" altLang="en-US" sz="5401" b="1" dirty="0">
                <a:solidFill>
                  <a:prstClr val="white"/>
                </a:solidFill>
                <a:latin typeface="HG丸ｺﾞｼｯｸM-PRO" panose="020F0600000000000000" pitchFamily="50" charset="-128"/>
                <a:ea typeface="HG丸ｺﾞｼｯｸM-PRO" panose="020F0600000000000000" pitchFamily="50" charset="-128"/>
              </a:rPr>
              <a:t>みなさんを税金のない世界</a:t>
            </a:r>
            <a:endParaRPr lang="en-US" altLang="ja-JP" sz="5401" b="1" dirty="0">
              <a:solidFill>
                <a:prstClr val="white"/>
              </a:solidFill>
              <a:latin typeface="HG丸ｺﾞｼｯｸM-PRO" panose="020F0600000000000000" pitchFamily="50" charset="-128"/>
              <a:ea typeface="HG丸ｺﾞｼｯｸM-PRO" panose="020F0600000000000000" pitchFamily="50" charset="-128"/>
            </a:endParaRPr>
          </a:p>
          <a:p>
            <a:pPr algn="ctr" defTabSz="844104">
              <a:lnSpc>
                <a:spcPct val="150000"/>
              </a:lnSpc>
              <a:defRPr/>
            </a:pPr>
            <a:r>
              <a:rPr lang="ja-JP" altLang="ja-JP" sz="5400" dirty="0">
                <a:solidFill>
                  <a:prstClr val="white"/>
                </a:solidFill>
                <a:latin typeface="HGP創英角ﾎﾟｯﾌﾟ体" panose="040B0A00000000000000" pitchFamily="50" charset="-128"/>
                <a:ea typeface="HGP創英角ﾎﾟｯﾌﾟ体" panose="040B0A00000000000000" pitchFamily="50" charset="-128"/>
              </a:rPr>
              <a:t>ご案内します　アナザーワールドへ</a:t>
            </a:r>
            <a:endParaRPr lang="ja-JP" altLang="en-US" sz="5401" b="1" dirty="0">
              <a:solidFill>
                <a:prstClr val="white"/>
              </a:solidFill>
              <a:latin typeface="HGP創英角ﾎﾟｯﾌﾟ体" panose="040B0A00000000000000" pitchFamily="50" charset="-128"/>
              <a:ea typeface="HGP創英角ﾎﾟｯﾌﾟ体" panose="040B0A00000000000000" pitchFamily="50" charset="-128"/>
            </a:endParaRPr>
          </a:p>
        </p:txBody>
      </p:sp>
      <p:pic>
        <p:nvPicPr>
          <p:cNvPr id="6" name="図 5"/>
          <p:cNvPicPr/>
          <p:nvPr/>
        </p:nvPicPr>
        <p:blipFill rotWithShape="1">
          <a:blip r:embed="rId3"/>
          <a:srcRect l="13602" r="13442" b="9303"/>
          <a:stretch/>
        </p:blipFill>
        <p:spPr bwMode="auto">
          <a:xfrm>
            <a:off x="8400256" y="247564"/>
            <a:ext cx="3548993" cy="2461356"/>
          </a:xfrm>
          <a:prstGeom prst="rect">
            <a:avLst/>
          </a:prstGeom>
          <a:ln>
            <a:noFill/>
          </a:ln>
          <a:extLst>
            <a:ext uri="{53640926-AAD7-44D8-BBD7-CCE9431645EC}">
              <a14:shadowObscured xmlns:a14="http://schemas.microsoft.com/office/drawing/2010/main"/>
            </a:ext>
          </a:extLst>
        </p:spPr>
      </p:pic>
      <p:sp>
        <p:nvSpPr>
          <p:cNvPr id="4" name="正方形/長方形 3"/>
          <p:cNvSpPr/>
          <p:nvPr/>
        </p:nvSpPr>
        <p:spPr>
          <a:xfrm>
            <a:off x="263352" y="6308772"/>
            <a:ext cx="3105337" cy="461665"/>
          </a:xfrm>
          <a:prstGeom prst="rect">
            <a:avLst/>
          </a:prstGeom>
        </p:spPr>
        <p:txBody>
          <a:bodyPr wrap="non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アニメ</a:t>
            </a:r>
            <a:r>
              <a:rPr lang="ja-JP" altLang="ja-JP" dirty="0">
                <a:solidFill>
                  <a:prstClr val="black"/>
                </a:solidFill>
                <a:latin typeface="HG丸ｺﾞｼｯｸM-PRO" panose="020F0600000000000000" pitchFamily="50" charset="-128"/>
                <a:ea typeface="HG丸ｺﾞｼｯｸM-PRO" panose="020F0600000000000000" pitchFamily="50" charset="-128"/>
              </a:rPr>
              <a:t>上映（</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分）</a:t>
            </a:r>
            <a:endParaRPr lang="ja-JP" altLang="en-US" dirty="0">
              <a:solidFill>
                <a:prstClr val="black"/>
              </a:solidFill>
            </a:endParaRPr>
          </a:p>
        </p:txBody>
      </p:sp>
    </p:spTree>
    <p:extLst>
      <p:ext uri="{BB962C8B-B14F-4D97-AF65-F5344CB8AC3E}">
        <p14:creationId xmlns:p14="http://schemas.microsoft.com/office/powerpoint/2010/main" val="11503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1866378" y="1698406"/>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2125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2123237" y="1750458"/>
            <a:ext cx="1266211" cy="246221"/>
          </a:xfrm>
          <a:prstGeom prst="rect">
            <a:avLst/>
          </a:prstGeom>
          <a:noFill/>
        </p:spPr>
        <p:txBody>
          <a:bodyPr wrap="square" lIns="0" tIns="0" rIns="0" bIns="0" rtlCol="0">
            <a:spAutoFit/>
          </a:bodyPr>
          <a:lstStyle/>
          <a:p>
            <a:pPr>
              <a:spcAft>
                <a:spcPts val="200"/>
              </a:spcAft>
            </a:pPr>
            <a:r>
              <a:rPr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7598926" y="1738615"/>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高校生</a:t>
              </a:r>
              <a:r>
                <a:rPr lang="ja-JP" altLang="en-US" sz="1600" dirty="0"/>
                <a:t>（全日制）</a:t>
              </a:r>
              <a:endParaRPr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064</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4948783"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083</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2298640"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9</a:t>
              </a:r>
              <a:r>
                <a:rPr lang="en-US" altLang="ja-JP" sz="2600" spc="-30" dirty="0">
                  <a:latin typeface="メイリオ" panose="020B0604030504040204" pitchFamily="50" charset="-128"/>
                  <a:ea typeface="メイリオ" panose="020B0604030504040204" pitchFamily="50" charset="-128"/>
                </a:rPr>
                <a:t>68</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1846214"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2501552" y="1049220"/>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a:t>
            </a:r>
            <a:r>
              <a:rPr lang="en-US" altLang="ja-JP" sz="2000" dirty="0">
                <a:latin typeface="HGPｺﾞｼｯｸE" panose="020B0900000000000000" pitchFamily="50" charset="-128"/>
                <a:ea typeface="HGPｺﾞｼｯｸE" panose="020B0900000000000000" pitchFamily="50" charset="-128"/>
              </a:rPr>
              <a:t>5</a:t>
            </a:r>
            <a:r>
              <a:rPr lang="ja-JP" altLang="en-US" sz="2000" dirty="0">
                <a:latin typeface="HGPｺﾞｼｯｸE" panose="020B0900000000000000" pitchFamily="50" charset="-128"/>
                <a:ea typeface="HGPｺﾞｼｯｸE" panose="020B0900000000000000" pitchFamily="50" charset="-128"/>
              </a:rPr>
              <a:t>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3389449" y="176082"/>
            <a:ext cx="5196066" cy="55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1" name="角丸四角形吹き出し 7">
            <a:extLst>
              <a:ext uri="{FF2B5EF4-FFF2-40B4-BE49-F238E27FC236}">
                <a16:creationId xmlns:a16="http://schemas.microsoft.com/office/drawing/2014/main" id="{66B4B3E3-8AA5-43B4-A84C-0143E70D5A12}"/>
              </a:ext>
            </a:extLst>
          </p:cNvPr>
          <p:cNvSpPr/>
          <p:nvPr/>
        </p:nvSpPr>
        <p:spPr>
          <a:xfrm>
            <a:off x="546135" y="676926"/>
            <a:ext cx="7663930" cy="1548070"/>
          </a:xfrm>
          <a:prstGeom prst="wedgeRoundRectCallout">
            <a:avLst>
              <a:gd name="adj1" fmla="val -33515"/>
              <a:gd name="adj2" fmla="val 9500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rPr>
              <a:t>１人につき </a:t>
            </a:r>
            <a:r>
              <a:rPr lang="en-US" altLang="ja-JP" sz="3600" b="1" dirty="0">
                <a:solidFill>
                  <a:schemeClr val="tx1"/>
                </a:solidFill>
                <a:latin typeface="Calibri" panose="020F0502020204030204" pitchFamily="34" charset="0"/>
                <a:ea typeface="Calibri" panose="020F0502020204030204" pitchFamily="34" charset="0"/>
                <a:cs typeface="Calibri" panose="020F0502020204030204" pitchFamily="34" charset="0"/>
              </a:rPr>
              <a:t>12</a:t>
            </a:r>
            <a:r>
              <a:rPr lang="ja-JP" altLang="en-US" sz="3600" b="1" dirty="0">
                <a:solidFill>
                  <a:schemeClr val="tx1"/>
                </a:solidFill>
              </a:rPr>
              <a:t>年間で</a:t>
            </a:r>
            <a:r>
              <a:rPr lang="en-US" altLang="ja-JP" sz="3600" b="1" dirty="0">
                <a:solidFill>
                  <a:schemeClr val="tx1"/>
                </a:solidFill>
                <a:latin typeface="Calibri" panose="020F0502020204030204" pitchFamily="34" charset="0"/>
                <a:ea typeface="Calibri" panose="020F0502020204030204" pitchFamily="34" charset="0"/>
                <a:cs typeface="Calibri" panose="020F0502020204030204" pitchFamily="34" charset="0"/>
              </a:rPr>
              <a:t>1224</a:t>
            </a:r>
            <a:r>
              <a:rPr lang="ja-JP" altLang="en-US" sz="3600" b="1" dirty="0">
                <a:solidFill>
                  <a:schemeClr val="tx1"/>
                </a:solidFill>
              </a:rPr>
              <a:t>万</a:t>
            </a:r>
            <a:r>
              <a:rPr lang="en-US" altLang="ja-JP" sz="3600" b="1" dirty="0">
                <a:solidFill>
                  <a:schemeClr val="tx1"/>
                </a:solidFill>
                <a:latin typeface="Calibri" panose="020F0502020204030204" pitchFamily="34" charset="0"/>
                <a:ea typeface="Calibri" panose="020F0502020204030204" pitchFamily="34" charset="0"/>
                <a:cs typeface="Calibri" panose="020F0502020204030204" pitchFamily="34" charset="0"/>
              </a:rPr>
              <a:t>9</a:t>
            </a:r>
            <a:r>
              <a:rPr lang="ja-JP" altLang="en-US" sz="3600" b="1" dirty="0">
                <a:solidFill>
                  <a:schemeClr val="tx1"/>
                </a:solidFill>
              </a:rPr>
              <a:t>千円！</a:t>
            </a:r>
          </a:p>
        </p:txBody>
      </p:sp>
      <p:pic>
        <p:nvPicPr>
          <p:cNvPr id="22" name="図 21">
            <a:extLst>
              <a:ext uri="{FF2B5EF4-FFF2-40B4-BE49-F238E27FC236}">
                <a16:creationId xmlns:a16="http://schemas.microsoft.com/office/drawing/2014/main" id="{304D7012-C48A-4031-9F46-F7071B3005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0821" y="2999045"/>
            <a:ext cx="2507536" cy="2986832"/>
          </a:xfrm>
          <a:prstGeom prst="rect">
            <a:avLst/>
          </a:prstGeom>
        </p:spPr>
      </p:pic>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1200" fill="hold"/>
                                        <p:tgtEl>
                                          <p:spTgt spid="4"/>
                                        </p:tgtEl>
                                        <p:attrNameLst>
                                          <p:attrName>ppt_x</p:attrName>
                                        </p:attrNameLst>
                                      </p:cBhvr>
                                      <p:tavLst>
                                        <p:tav tm="0">
                                          <p:val>
                                            <p:strVal val="#ppt_x"/>
                                          </p:val>
                                        </p:tav>
                                        <p:tav tm="100000">
                                          <p:val>
                                            <p:strVal val="#ppt_x"/>
                                          </p:val>
                                        </p:tav>
                                      </p:tavLst>
                                    </p:anim>
                                    <p:anim calcmode="lin" valueType="num">
                                      <p:cBhvr>
                                        <p:cTn id="9" dur="1200" fill="hold"/>
                                        <p:tgtEl>
                                          <p:spTgt spid="4"/>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32" presetClass="emph" presetSubtype="0" fill="hold" nodeType="afterEffect">
                                  <p:stCondLst>
                                    <p:cond delay="0"/>
                                  </p:stCondLst>
                                  <p:childTnLst>
                                    <p:animRot by="120000">
                                      <p:cBhvr>
                                        <p:cTn id="49" dur="100" fill="hold">
                                          <p:stCondLst>
                                            <p:cond delay="0"/>
                                          </p:stCondLst>
                                        </p:cTn>
                                        <p:tgtEl>
                                          <p:spTgt spid="22"/>
                                        </p:tgtEl>
                                        <p:attrNameLst>
                                          <p:attrName>r</p:attrName>
                                        </p:attrNameLst>
                                      </p:cBhvr>
                                    </p:animRot>
                                    <p:animRot by="-240000">
                                      <p:cBhvr>
                                        <p:cTn id="50" dur="200" fill="hold">
                                          <p:stCondLst>
                                            <p:cond delay="200"/>
                                          </p:stCondLst>
                                        </p:cTn>
                                        <p:tgtEl>
                                          <p:spTgt spid="22"/>
                                        </p:tgtEl>
                                        <p:attrNameLst>
                                          <p:attrName>r</p:attrName>
                                        </p:attrNameLst>
                                      </p:cBhvr>
                                    </p:animRot>
                                    <p:animRot by="240000">
                                      <p:cBhvr>
                                        <p:cTn id="51" dur="200" fill="hold">
                                          <p:stCondLst>
                                            <p:cond delay="400"/>
                                          </p:stCondLst>
                                        </p:cTn>
                                        <p:tgtEl>
                                          <p:spTgt spid="22"/>
                                        </p:tgtEl>
                                        <p:attrNameLst>
                                          <p:attrName>r</p:attrName>
                                        </p:attrNameLst>
                                      </p:cBhvr>
                                    </p:animRot>
                                    <p:animRot by="-240000">
                                      <p:cBhvr>
                                        <p:cTn id="52" dur="200" fill="hold">
                                          <p:stCondLst>
                                            <p:cond delay="600"/>
                                          </p:stCondLst>
                                        </p:cTn>
                                        <p:tgtEl>
                                          <p:spTgt spid="22"/>
                                        </p:tgtEl>
                                        <p:attrNameLst>
                                          <p:attrName>r</p:attrName>
                                        </p:attrNameLst>
                                      </p:cBhvr>
                                    </p:animRot>
                                    <p:animRot by="120000">
                                      <p:cBhvr>
                                        <p:cTn id="53"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4"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公園や図書館</a:t>
              </a:r>
            </a:p>
          </p:txBody>
        </p:sp>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grpSp>
        <p:nvGrpSpPr>
          <p:cNvPr id="5" name="グループ化 4">
            <a:extLst>
              <a:ext uri="{FF2B5EF4-FFF2-40B4-BE49-F238E27FC236}">
                <a16:creationId xmlns:a16="http://schemas.microsoft.com/office/drawing/2014/main" id="{8721BE49-4A66-42FB-B4A9-E80780089C16}"/>
              </a:ext>
            </a:extLst>
          </p:cNvPr>
          <p:cNvGrpSpPr/>
          <p:nvPr/>
        </p:nvGrpSpPr>
        <p:grpSpPr>
          <a:xfrm>
            <a:off x="1209160" y="982964"/>
            <a:ext cx="3750919" cy="1493829"/>
            <a:chOff x="1209160" y="982964"/>
            <a:chExt cx="3750919" cy="1493829"/>
          </a:xfrm>
        </p:grpSpPr>
        <p:sp>
          <p:nvSpPr>
            <p:cNvPr id="40984" name="Rectangle 42"/>
            <p:cNvSpPr>
              <a:spLocks noChangeArrowheads="1"/>
            </p:cNvSpPr>
            <p:nvPr/>
          </p:nvSpPr>
          <p:spPr bwMode="auto">
            <a:xfrm>
              <a:off x="1209160" y="1307242"/>
              <a:ext cx="33291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（令和６年度）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8,081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6,914</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5" name="Picture 50">
              <a:extLst>
                <a:ext uri="{FF2B5EF4-FFF2-40B4-BE49-F238E27FC236}">
                  <a16:creationId xmlns:a16="http://schemas.microsoft.com/office/drawing/2014/main" id="{6B7D4C35-C186-4B38-9C3E-F9564C458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3212025" y="982964"/>
              <a:ext cx="1748054" cy="12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
            <a:extLst>
              <a:ext uri="{FF2B5EF4-FFF2-40B4-BE49-F238E27FC236}">
                <a16:creationId xmlns:a16="http://schemas.microsoft.com/office/drawing/2014/main" id="{C81F8DEA-104C-4F1C-8694-950F3B6C3C4D}"/>
              </a:ext>
            </a:extLst>
          </p:cNvPr>
          <p:cNvGrpSpPr/>
          <p:nvPr/>
        </p:nvGrpSpPr>
        <p:grpSpPr>
          <a:xfrm>
            <a:off x="6300950" y="926853"/>
            <a:ext cx="5003093" cy="1322524"/>
            <a:chOff x="6300950" y="926853"/>
            <a:chExt cx="5003093" cy="1322524"/>
          </a:xfrm>
        </p:grpSpPr>
        <p:sp>
          <p:nvSpPr>
            <p:cNvPr id="40976" name="Rectangle 40"/>
            <p:cNvSpPr>
              <a:spLocks noChangeArrowheads="1"/>
            </p:cNvSpPr>
            <p:nvPr/>
          </p:nvSpPr>
          <p:spPr bwMode="auto">
            <a:xfrm>
              <a:off x="6300950" y="1110604"/>
              <a:ext cx="34880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（令和５年度）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18</a:t>
              </a:r>
              <a:r>
                <a:rPr lang="ja-JP" altLang="en-US" sz="1600" dirty="0">
                  <a:solidFill>
                    <a:prstClr val="black"/>
                  </a:solidFill>
                  <a:latin typeface="HG丸ｺﾞｼｯｸM-PRO" panose="020F0600000000000000" pitchFamily="50" charset="-128"/>
                  <a:ea typeface="HG丸ｺﾞｼｯｸM-PRO" panose="020F0600000000000000" pitchFamily="50" charset="-128"/>
                </a:rPr>
                <a:t>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331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5,017</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6" name="Picture 36">
              <a:extLst>
                <a:ext uri="{FF2B5EF4-FFF2-40B4-BE49-F238E27FC236}">
                  <a16:creationId xmlns:a16="http://schemas.microsoft.com/office/drawing/2014/main" id="{85DE1572-D520-4772-9599-12E0FB6A3A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9499835" y="926853"/>
              <a:ext cx="1804208" cy="128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a:extLst>
              <a:ext uri="{FF2B5EF4-FFF2-40B4-BE49-F238E27FC236}">
                <a16:creationId xmlns:a16="http://schemas.microsoft.com/office/drawing/2014/main" id="{BAB8CAB8-DA33-4D77-BF0C-6716D70705D7}"/>
              </a:ext>
            </a:extLst>
          </p:cNvPr>
          <p:cNvGrpSpPr/>
          <p:nvPr/>
        </p:nvGrpSpPr>
        <p:grpSpPr>
          <a:xfrm>
            <a:off x="688651" y="2985224"/>
            <a:ext cx="4270407" cy="1624378"/>
            <a:chOff x="767260" y="2866015"/>
            <a:chExt cx="4270407" cy="1624378"/>
          </a:xfrm>
        </p:grpSpPr>
        <p:sp>
          <p:nvSpPr>
            <p:cNvPr id="40989" name="Rectangle 38"/>
            <p:cNvSpPr>
              <a:spLocks noChangeArrowheads="1"/>
            </p:cNvSpPr>
            <p:nvPr/>
          </p:nvSpPr>
          <p:spPr bwMode="auto">
            <a:xfrm>
              <a:off x="767260" y="3320843"/>
              <a:ext cx="3627440"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（令和６年度）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9,284</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3,655</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8" name="Picture 35">
              <a:extLst>
                <a:ext uri="{FF2B5EF4-FFF2-40B4-BE49-F238E27FC236}">
                  <a16:creationId xmlns:a16="http://schemas.microsoft.com/office/drawing/2014/main" id="{FDBDA48C-965D-4CA8-82E9-B94A0CE200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885220" y="2866015"/>
              <a:ext cx="2152447" cy="121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9E9C6031-3468-4FF0-8210-07182B32BF35}"/>
              </a:ext>
            </a:extLst>
          </p:cNvPr>
          <p:cNvGrpSpPr/>
          <p:nvPr/>
        </p:nvGrpSpPr>
        <p:grpSpPr>
          <a:xfrm>
            <a:off x="7552183" y="4549346"/>
            <a:ext cx="3433590" cy="2331008"/>
            <a:chOff x="7552183" y="4549346"/>
            <a:chExt cx="3433590" cy="2331008"/>
          </a:xfrm>
        </p:grpSpPr>
        <p:sp>
          <p:nvSpPr>
            <p:cNvPr id="40980" name="Rectangle 55"/>
            <p:cNvSpPr>
              <a:spLocks noChangeArrowheads="1"/>
            </p:cNvSpPr>
            <p:nvPr/>
          </p:nvSpPr>
          <p:spPr bwMode="auto">
            <a:xfrm>
              <a:off x="8160278" y="4549346"/>
              <a:ext cx="10480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9" name="Picture 34">
              <a:extLst>
                <a:ext uri="{FF2B5EF4-FFF2-40B4-BE49-F238E27FC236}">
                  <a16:creationId xmlns:a16="http://schemas.microsoft.com/office/drawing/2014/main" id="{9486F617-A785-46A2-B91A-669EFB1E3A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2183" y="4705151"/>
              <a:ext cx="3433590" cy="217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77361670-6B8E-44AB-A347-D81EE74AD3A2}"/>
              </a:ext>
            </a:extLst>
          </p:cNvPr>
          <p:cNvGrpSpPr/>
          <p:nvPr/>
        </p:nvGrpSpPr>
        <p:grpSpPr>
          <a:xfrm>
            <a:off x="991773" y="4973557"/>
            <a:ext cx="3837505" cy="1318564"/>
            <a:chOff x="247223" y="5185429"/>
            <a:chExt cx="3837505" cy="1318564"/>
          </a:xfrm>
        </p:grpSpPr>
        <p:pic>
          <p:nvPicPr>
            <p:cNvPr id="37" name="Picture 51">
              <a:extLst>
                <a:ext uri="{FF2B5EF4-FFF2-40B4-BE49-F238E27FC236}">
                  <a16:creationId xmlns:a16="http://schemas.microsoft.com/office/drawing/2014/main" id="{0CB3710B-427C-4A57-A237-3978E63512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214041" y="5185429"/>
              <a:ext cx="1870687" cy="131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8">
              <a:extLst>
                <a:ext uri="{FF2B5EF4-FFF2-40B4-BE49-F238E27FC236}">
                  <a16:creationId xmlns:a16="http://schemas.microsoft.com/office/drawing/2014/main" id="{3E137A39-DC39-4134-987C-4C7E4BDE6E54}"/>
                </a:ext>
              </a:extLst>
            </p:cNvPr>
            <p:cNvSpPr>
              <a:spLocks noChangeArrowheads="1"/>
            </p:cNvSpPr>
            <p:nvPr/>
          </p:nvSpPr>
          <p:spPr bwMode="auto">
            <a:xfrm>
              <a:off x="247223" y="5334443"/>
              <a:ext cx="3627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道路整備事業費</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（令和８年度）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約１兆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6,783</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p:txBody>
        </p:sp>
      </p:grpSp>
      <p:grpSp>
        <p:nvGrpSpPr>
          <p:cNvPr id="45" name="グループ化 44">
            <a:extLst>
              <a:ext uri="{FF2B5EF4-FFF2-40B4-BE49-F238E27FC236}">
                <a16:creationId xmlns:a16="http://schemas.microsoft.com/office/drawing/2014/main" id="{B29BB523-F80A-4647-BF4A-55FCC8E7C977}"/>
              </a:ext>
            </a:extLst>
          </p:cNvPr>
          <p:cNvGrpSpPr/>
          <p:nvPr/>
        </p:nvGrpSpPr>
        <p:grpSpPr>
          <a:xfrm>
            <a:off x="8668781" y="2397062"/>
            <a:ext cx="3584782" cy="2493547"/>
            <a:chOff x="8668781" y="2397062"/>
            <a:chExt cx="3584782" cy="2493547"/>
          </a:xfrm>
        </p:grpSpPr>
        <p:sp>
          <p:nvSpPr>
            <p:cNvPr id="46" name="Rectangle 44">
              <a:extLst>
                <a:ext uri="{FF2B5EF4-FFF2-40B4-BE49-F238E27FC236}">
                  <a16:creationId xmlns:a16="http://schemas.microsoft.com/office/drawing/2014/main" id="{C5464967-ED44-44A9-97F2-02A02351E35E}"/>
                </a:ext>
              </a:extLst>
            </p:cNvPr>
            <p:cNvSpPr>
              <a:spLocks noChangeArrowheads="1"/>
            </p:cNvSpPr>
            <p:nvPr/>
          </p:nvSpPr>
          <p:spPr bwMode="auto">
            <a:xfrm>
              <a:off x="8668781" y="2681183"/>
              <a:ext cx="3584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ドクターヘリ</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7" name="図 46">
              <a:extLst>
                <a:ext uri="{FF2B5EF4-FFF2-40B4-BE49-F238E27FC236}">
                  <a16:creationId xmlns:a16="http://schemas.microsoft.com/office/drawing/2014/main" id="{37EEE8AE-DFF8-49F5-B590-76C1C6C48542}"/>
                </a:ext>
              </a:extLst>
            </p:cNvPr>
            <p:cNvPicPr>
              <a:picLocks noChangeAspect="1"/>
            </p:cNvPicPr>
            <p:nvPr/>
          </p:nvPicPr>
          <p:blipFill rotWithShape="1">
            <a:blip r:embed="rId10">
              <a:clrChange>
                <a:clrFrom>
                  <a:srgbClr val="000000"/>
                </a:clrFrom>
                <a:clrTo>
                  <a:srgbClr val="000000">
                    <a:alpha val="0"/>
                  </a:srgbClr>
                </a:clrTo>
              </a:clrChange>
            </a:blip>
            <a:srcRect r="3082" b="3166"/>
            <a:stretch/>
          </p:blipFill>
          <p:spPr>
            <a:xfrm>
              <a:off x="9208331" y="2397062"/>
              <a:ext cx="2525956" cy="2493547"/>
            </a:xfrm>
            <a:prstGeom prst="rect">
              <a:avLst/>
            </a:prstGeom>
          </p:spPr>
        </p:pic>
      </p:grpSp>
      <p:grpSp>
        <p:nvGrpSpPr>
          <p:cNvPr id="2" name="グループ化 1">
            <a:extLst>
              <a:ext uri="{FF2B5EF4-FFF2-40B4-BE49-F238E27FC236}">
                <a16:creationId xmlns:a16="http://schemas.microsoft.com/office/drawing/2014/main" id="{EA8600B6-0FC2-4F89-8F9E-554B44546F6D}"/>
              </a:ext>
            </a:extLst>
          </p:cNvPr>
          <p:cNvGrpSpPr/>
          <p:nvPr/>
        </p:nvGrpSpPr>
        <p:grpSpPr>
          <a:xfrm>
            <a:off x="1108873" y="2348722"/>
            <a:ext cx="10430708" cy="4004049"/>
            <a:chOff x="1361823" y="1734753"/>
            <a:chExt cx="10430708" cy="4004049"/>
          </a:xfrm>
        </p:grpSpPr>
        <p:sp>
          <p:nvSpPr>
            <p:cNvPr id="32" name="角丸四角形吹き出し 2">
              <a:extLst>
                <a:ext uri="{FF2B5EF4-FFF2-40B4-BE49-F238E27FC236}">
                  <a16:creationId xmlns:a16="http://schemas.microsoft.com/office/drawing/2014/main" id="{33FDF891-C85D-44E5-85B5-1FE53F3F1FC3}"/>
                </a:ext>
              </a:extLst>
            </p:cNvPr>
            <p:cNvSpPr/>
            <p:nvPr/>
          </p:nvSpPr>
          <p:spPr>
            <a:xfrm>
              <a:off x="1361823" y="1734753"/>
              <a:ext cx="9851222" cy="1983854"/>
            </a:xfrm>
            <a:prstGeom prst="wedgeRoundRectCallout">
              <a:avLst>
                <a:gd name="adj1" fmla="val 38187"/>
                <a:gd name="adj2" fmla="val 79023"/>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HG丸ｺﾞｼｯｸM-PRO" panose="020F0600000000000000" pitchFamily="50" charset="-128"/>
                  <a:ea typeface="HG丸ｺﾞｼｯｸM-PRO" panose="020F0600000000000000" pitchFamily="50" charset="-128"/>
                </a:rPr>
                <a:t>「税は社会の会費のようなもの」</a:t>
              </a:r>
            </a:p>
          </p:txBody>
        </p:sp>
        <p:pic>
          <p:nvPicPr>
            <p:cNvPr id="34" name="Picture 29">
              <a:extLst>
                <a:ext uri="{FF2B5EF4-FFF2-40B4-BE49-F238E27FC236}">
                  <a16:creationId xmlns:a16="http://schemas.microsoft.com/office/drawing/2014/main" id="{A7ED2CF4-DCB7-4C99-9DDF-C98B3A03CE0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9709345" y="3241987"/>
              <a:ext cx="2083186" cy="24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479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1143000" y="620610"/>
            <a:ext cx="9906000" cy="0"/>
          </a:xfrm>
          <a:prstGeom prst="line">
            <a:avLst/>
          </a:prstGeom>
          <a:noFill/>
          <a:ln w="57150" cmpd="thinThick">
            <a:solidFill>
              <a:schemeClr val="tx1"/>
            </a:solidFill>
            <a:round/>
            <a:headEnd/>
            <a:tailEnd/>
          </a:ln>
        </p:spPr>
        <p:txBody>
          <a:bodyPr/>
          <a:lstStyle/>
          <a:p>
            <a:endParaRPr lang="ja-JP" altLang="en-US">
              <a:solidFill>
                <a:prstClr val="black"/>
              </a:solidFill>
            </a:endParaRPr>
          </a:p>
        </p:txBody>
      </p:sp>
      <p:sp>
        <p:nvSpPr>
          <p:cNvPr id="4" name="Rectangle 2"/>
          <p:cNvSpPr txBox="1">
            <a:spLocks noChangeArrowheads="1"/>
          </p:cNvSpPr>
          <p:nvPr/>
        </p:nvSpPr>
        <p:spPr>
          <a:xfrm>
            <a:off x="1143000" y="27984"/>
            <a:ext cx="9777670" cy="575717"/>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algn="l"/>
            <a:r>
              <a:rPr lang="ja-JP" altLang="en-US" sz="2800">
                <a:solidFill>
                  <a:srgbClr val="003399"/>
                </a:solidFill>
                <a:latin typeface="HGP創英角ｺﾞｼｯｸUB" panose="020B0900000000000000" pitchFamily="50" charset="-128"/>
                <a:ea typeface="HGP創英角ｺﾞｼｯｸUB" panose="020B0900000000000000" pitchFamily="50" charset="-128"/>
              </a:rPr>
              <a:t>令和８年度</a:t>
            </a:r>
            <a:r>
              <a:rPr lang="ja-JP" altLang="en-US" sz="2800" dirty="0">
                <a:solidFill>
                  <a:srgbClr val="003399"/>
                </a:solidFill>
                <a:latin typeface="HGP創英角ｺﾞｼｯｸUB" panose="020B0900000000000000" pitchFamily="50" charset="-128"/>
                <a:ea typeface="HGP創英角ｺﾞｼｯｸUB" panose="020B0900000000000000" pitchFamily="50" charset="-128"/>
              </a:rPr>
              <a:t>の国の予算っていくら？</a:t>
            </a:r>
          </a:p>
        </p:txBody>
      </p:sp>
      <p:sp>
        <p:nvSpPr>
          <p:cNvPr id="5" name="正方形/長方形 4"/>
          <p:cNvSpPr/>
          <p:nvPr/>
        </p:nvSpPr>
        <p:spPr>
          <a:xfrm>
            <a:off x="1207232" y="778145"/>
            <a:ext cx="9649206" cy="5658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6000" b="1" dirty="0">
                <a:solidFill>
                  <a:srgbClr val="003399"/>
                </a:solidFill>
                <a:latin typeface="Meiryo UI" panose="020B0604030504040204" pitchFamily="50" charset="-128"/>
                <a:ea typeface="Meiryo UI" panose="020B0604030504040204" pitchFamily="50" charset="-128"/>
              </a:rPr>
              <a:t>　　　予算　⇒　国のお財布</a:t>
            </a:r>
            <a:endParaRPr lang="en-US" altLang="ja-JP" sz="6000" b="1" dirty="0">
              <a:solidFill>
                <a:srgbClr val="003399"/>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07186" y="239906"/>
            <a:ext cx="8209140" cy="646330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p:spPr>
        <p:txBody>
          <a:bodyPr wrap="square" rtlCol="0">
            <a:spAutoFit/>
          </a:bodyPr>
          <a:lstStyle/>
          <a:p>
            <a:pPr algn="ctr"/>
            <a:endParaRPr lang="en-US" altLang="ja-JP" sz="13800" dirty="0"/>
          </a:p>
          <a:p>
            <a:pPr algn="ctr"/>
            <a:r>
              <a:rPr lang="en-US" altLang="ja-JP" sz="13800" dirty="0">
                <a:solidFill>
                  <a:schemeClr val="bg1"/>
                </a:solidFill>
              </a:rPr>
              <a:t>122.3</a:t>
            </a:r>
            <a:r>
              <a:rPr lang="ja-JP" altLang="en-US" sz="13800" dirty="0">
                <a:solidFill>
                  <a:schemeClr val="bg1"/>
                </a:solidFill>
              </a:rPr>
              <a:t>兆円</a:t>
            </a:r>
            <a:endParaRPr lang="en-US" altLang="ja-JP" sz="13800" dirty="0">
              <a:solidFill>
                <a:schemeClr val="bg1"/>
              </a:solidFill>
            </a:endParaRPr>
          </a:p>
          <a:p>
            <a:pPr algn="ctr"/>
            <a:endParaRPr lang="ja-JP" altLang="en-US" sz="13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1742" y="6436068"/>
            <a:ext cx="304534" cy="238298"/>
          </a:xfrm>
          <a:prstGeom prst="rect">
            <a:avLst/>
          </a:prstGeom>
        </p:spPr>
      </p:pic>
      <p:grpSp>
        <p:nvGrpSpPr>
          <p:cNvPr id="11" name="グループ化 10"/>
          <p:cNvGrpSpPr/>
          <p:nvPr/>
        </p:nvGrpSpPr>
        <p:grpSpPr>
          <a:xfrm>
            <a:off x="2326276" y="4581159"/>
            <a:ext cx="3409674" cy="2020914"/>
            <a:chOff x="1183276" y="5049626"/>
            <a:chExt cx="2980570" cy="1586812"/>
          </a:xfrm>
        </p:grpSpPr>
        <p:sp>
          <p:nvSpPr>
            <p:cNvPr id="7" name="円形吹き出し 6"/>
            <p:cNvSpPr/>
            <p:nvPr/>
          </p:nvSpPr>
          <p:spPr>
            <a:xfrm>
              <a:off x="1183276" y="5049626"/>
              <a:ext cx="2304320" cy="1267085"/>
            </a:xfrm>
            <a:prstGeom prst="wedgeEllipseCallout">
              <a:avLst>
                <a:gd name="adj1" fmla="val -45253"/>
                <a:gd name="adj2" fmla="val 6250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309" y="5105264"/>
              <a:ext cx="1648253" cy="1289759"/>
            </a:xfrm>
            <a:prstGeom prst="rect">
              <a:avLst/>
            </a:prstGeom>
          </p:spPr>
        </p:pic>
        <p:sp>
          <p:nvSpPr>
            <p:cNvPr id="9" name="テキスト ボックス 8"/>
            <p:cNvSpPr txBox="1"/>
            <p:nvPr/>
          </p:nvSpPr>
          <p:spPr>
            <a:xfrm>
              <a:off x="2250692" y="6177276"/>
              <a:ext cx="1913154" cy="459162"/>
            </a:xfrm>
            <a:prstGeom prst="rect">
              <a:avLst/>
            </a:prstGeom>
            <a:noFill/>
          </p:spPr>
          <p:txBody>
            <a:bodyPr wrap="square" rtlCol="0">
              <a:spAutoFit/>
            </a:bodyPr>
            <a:lstStyle/>
            <a:p>
              <a:endParaRPr lang="ja-JP" altLang="en-US" sz="3200" dirty="0">
                <a:solidFill>
                  <a:schemeClr val="bg1"/>
                </a:solidFill>
              </a:endParaRPr>
            </a:p>
          </p:txBody>
        </p:sp>
      </p:grpSp>
    </p:spTree>
    <p:extLst>
      <p:ext uri="{BB962C8B-B14F-4D97-AF65-F5344CB8AC3E}">
        <p14:creationId xmlns:p14="http://schemas.microsoft.com/office/powerpoint/2010/main" val="715302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32" presetClass="emph" presetSubtype="0" repeatCount="2000"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2026</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856996331"/>
              </p:ext>
            </p:extLst>
          </p:nvPr>
        </p:nvGraphicFramePr>
        <p:xfrm>
          <a:off x="-624074" y="391345"/>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extLst>
              <p:ext uri="{D42A27DB-BD31-4B8C-83A1-F6EECF244321}">
                <p14:modId xmlns:p14="http://schemas.microsoft.com/office/powerpoint/2010/main" val="3359351374"/>
              </p:ext>
            </p:extLst>
          </p:nvPr>
        </p:nvGraphicFramePr>
        <p:xfrm>
          <a:off x="-578890" y="2162747"/>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25</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422847" y="2930660"/>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46002583"/>
              </p:ext>
            </p:extLst>
          </p:nvPr>
        </p:nvGraphicFramePr>
        <p:xfrm>
          <a:off x="4800462" y="1170423"/>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069727" y="3358277"/>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6885489" y="3298724"/>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9" name="台形 28">
            <a:extLst>
              <a:ext uri="{FF2B5EF4-FFF2-40B4-BE49-F238E27FC236}">
                <a16:creationId xmlns:a16="http://schemas.microsoft.com/office/drawing/2014/main" id="{7D77F544-8902-4596-8606-2D62DCBE893E}"/>
              </a:ext>
            </a:extLst>
          </p:cNvPr>
          <p:cNvSpPr/>
          <p:nvPr/>
        </p:nvSpPr>
        <p:spPr>
          <a:xfrm rot="10800000">
            <a:off x="6729065" y="4611910"/>
            <a:ext cx="1611423" cy="1018914"/>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grpSp>
        <p:nvGrpSpPr>
          <p:cNvPr id="2" name="グループ化 1">
            <a:extLst>
              <a:ext uri="{FF2B5EF4-FFF2-40B4-BE49-F238E27FC236}">
                <a16:creationId xmlns:a16="http://schemas.microsoft.com/office/drawing/2014/main" id="{8B6F8FAC-8AED-4E62-ADC1-A94B50067B65}"/>
              </a:ext>
            </a:extLst>
          </p:cNvPr>
          <p:cNvGrpSpPr/>
          <p:nvPr/>
        </p:nvGrpSpPr>
        <p:grpSpPr>
          <a:xfrm>
            <a:off x="6776162" y="2238108"/>
            <a:ext cx="3959047" cy="4228547"/>
            <a:chOff x="3134615" y="5626929"/>
            <a:chExt cx="4291763" cy="4219431"/>
          </a:xfrm>
        </p:grpSpPr>
        <p:sp>
          <p:nvSpPr>
            <p:cNvPr id="28" name="部分円 27">
              <a:extLst>
                <a:ext uri="{FF2B5EF4-FFF2-40B4-BE49-F238E27FC236}">
                  <a16:creationId xmlns:a16="http://schemas.microsoft.com/office/drawing/2014/main" id="{8907AD3A-F534-44B4-B9AA-C84F80554363}"/>
                </a:ext>
              </a:extLst>
            </p:cNvPr>
            <p:cNvSpPr/>
            <p:nvPr/>
          </p:nvSpPr>
          <p:spPr bwMode="auto">
            <a:xfrm>
              <a:off x="3134615" y="5626929"/>
              <a:ext cx="4291763" cy="4219431"/>
            </a:xfrm>
            <a:prstGeom prst="pie">
              <a:avLst>
                <a:gd name="adj1" fmla="val 14208300"/>
                <a:gd name="adj2" fmla="val 16200000"/>
              </a:avLst>
            </a:prstGeom>
            <a:solidFill>
              <a:srgbClr val="FF99CC"/>
            </a:solidFill>
            <a:ln w="6350" cap="flat" cmpd="sng" algn="ctr">
              <a:solidFill>
                <a:srgbClr val="CC3300"/>
              </a:solidFill>
              <a:prstDash val="solid"/>
              <a:round/>
              <a:headEnd type="none" w="med" len="med"/>
              <a:tailEnd type="none" w="med" len="med"/>
            </a:ln>
            <a:effectLst/>
          </p:spPr>
          <p:txBody>
            <a:bodyPr vert="horz" wrap="square" lIns="90000" tIns="46800" rIns="90000" bIns="4680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dirty="0"/>
            </a:p>
          </p:txBody>
        </p:sp>
        <p:sp>
          <p:nvSpPr>
            <p:cNvPr id="34" name="正方形/長方形 33">
              <a:extLst>
                <a:ext uri="{FF2B5EF4-FFF2-40B4-BE49-F238E27FC236}">
                  <a16:creationId xmlns:a16="http://schemas.microsoft.com/office/drawing/2014/main" id="{C59E7F11-2F13-45D8-AB8D-87C7227ADE15}"/>
                </a:ext>
              </a:extLst>
            </p:cNvPr>
            <p:cNvSpPr/>
            <p:nvPr/>
          </p:nvSpPr>
          <p:spPr>
            <a:xfrm>
              <a:off x="4046437" y="5749424"/>
              <a:ext cx="1611408" cy="1056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うち</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利払費</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13.1</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10.7</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9" name="グループ化 8">
            <a:extLst>
              <a:ext uri="{FF2B5EF4-FFF2-40B4-BE49-F238E27FC236}">
                <a16:creationId xmlns:a16="http://schemas.microsoft.com/office/drawing/2014/main" id="{840A356C-36CC-4A21-B6DA-6D1769735B80}"/>
              </a:ext>
            </a:extLst>
          </p:cNvPr>
          <p:cNvGrpSpPr/>
          <p:nvPr/>
        </p:nvGrpSpPr>
        <p:grpSpPr>
          <a:xfrm>
            <a:off x="5411928" y="3079251"/>
            <a:ext cx="1246489" cy="1154258"/>
            <a:chOff x="4000979"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4000979" y="5383700"/>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292085" y="2989479"/>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25561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randombar(horizontal)">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1" fill="hold" grpId="1" nodeType="clickEffect">
                                  <p:stCondLst>
                                    <p:cond delay="0"/>
                                  </p:stCondLst>
                                  <p:childTnLst>
                                    <p:animEffect transition="out" filter="wipe(up)">
                                      <p:cBhvr>
                                        <p:cTn id="69" dur="500"/>
                                        <p:tgtEl>
                                          <p:spTgt spid="29"/>
                                        </p:tgtEl>
                                      </p:cBhvr>
                                    </p:animEffect>
                                    <p:set>
                                      <p:cBhvr>
                                        <p:cTn id="70" dur="1" fill="hold">
                                          <p:stCondLst>
                                            <p:cond delay="499"/>
                                          </p:stCondLst>
                                        </p:cTn>
                                        <p:tgtEl>
                                          <p:spTgt spid="29"/>
                                        </p:tgtEl>
                                        <p:attrNameLst>
                                          <p:attrName>style.visibility</p:attrName>
                                        </p:attrNameLst>
                                      </p:cBhvr>
                                      <p:to>
                                        <p:strVal val="hidden"/>
                                      </p:to>
                                    </p:set>
                                  </p:childTnLst>
                                </p:cTn>
                              </p:par>
                            </p:childTnLst>
                          </p:cTn>
                        </p:par>
                        <p:par>
                          <p:cTn id="71" fill="hold">
                            <p:stCondLst>
                              <p:cond delay="500"/>
                            </p:stCondLst>
                            <p:childTnLst>
                              <p:par>
                                <p:cTn id="72" presetID="16" presetClass="entr" presetSubtype="37"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arn(outVertical)">
                                      <p:cBhvr>
                                        <p:cTn id="7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2" animBg="1"/>
      <p:bldP spid="24" grpId="0" animBg="1"/>
      <p:bldP spid="24" grpId="1" animBg="1"/>
      <p:bldP spid="29" grpId="0" animBg="1"/>
      <p:bldP spid="29" grpId="1"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DC3FD9E5-6F33-4B1D-9957-0A54A79EE0E0}"/>
              </a:ext>
            </a:extLst>
          </p:cNvPr>
          <p:cNvGrpSpPr/>
          <p:nvPr/>
        </p:nvGrpSpPr>
        <p:grpSpPr>
          <a:xfrm>
            <a:off x="577335" y="1220419"/>
            <a:ext cx="10533273" cy="5418667"/>
            <a:chOff x="12574331" y="5171341"/>
            <a:chExt cx="9937876" cy="5418667"/>
          </a:xfrm>
        </p:grpSpPr>
        <p:graphicFrame>
          <p:nvGraphicFramePr>
            <p:cNvPr id="39" name="グラフ 38">
              <a:extLst>
                <a:ext uri="{FF2B5EF4-FFF2-40B4-BE49-F238E27FC236}">
                  <a16:creationId xmlns:a16="http://schemas.microsoft.com/office/drawing/2014/main" id="{E5CCC846-5AEB-4C4A-8FFD-D85E1AD0646A}"/>
                </a:ext>
              </a:extLst>
            </p:cNvPr>
            <p:cNvGraphicFramePr/>
            <p:nvPr>
              <p:extLst>
                <p:ext uri="{D42A27DB-BD31-4B8C-83A1-F6EECF244321}">
                  <p14:modId xmlns:p14="http://schemas.microsoft.com/office/powerpoint/2010/main" val="2337403956"/>
                </p:ext>
              </p:extLst>
            </p:nvPr>
          </p:nvGraphicFramePr>
          <p:xfrm>
            <a:off x="12574331" y="5171341"/>
            <a:ext cx="9937876"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42" name="図 41">
              <a:extLst>
                <a:ext uri="{FF2B5EF4-FFF2-40B4-BE49-F238E27FC236}">
                  <a16:creationId xmlns:a16="http://schemas.microsoft.com/office/drawing/2014/main" id="{96F30E53-77D0-4C4C-9961-F051D8D699FC}"/>
                </a:ext>
              </a:extLst>
            </p:cNvPr>
            <p:cNvPicPr>
              <a:picLocks noChangeAspect="1"/>
            </p:cNvPicPr>
            <p:nvPr/>
          </p:nvPicPr>
          <p:blipFill rotWithShape="1">
            <a:blip r:embed="rId4">
              <a:clrChange>
                <a:clrFrom>
                  <a:srgbClr val="FFFFFF"/>
                </a:clrFrom>
                <a:clrTo>
                  <a:srgbClr val="FFFFFF">
                    <a:alpha val="0"/>
                  </a:srgbClr>
                </a:clrTo>
              </a:clrChange>
            </a:blip>
            <a:srcRect r="912"/>
            <a:stretch/>
          </p:blipFill>
          <p:spPr>
            <a:xfrm>
              <a:off x="13151898" y="6854235"/>
              <a:ext cx="7024510" cy="3271451"/>
            </a:xfrm>
            <a:prstGeom prst="rect">
              <a:avLst/>
            </a:prstGeom>
          </p:spPr>
        </p:pic>
        <p:sp>
          <p:nvSpPr>
            <p:cNvPr id="44" name="四角形: 角を丸くする 43">
              <a:extLst>
                <a:ext uri="{FF2B5EF4-FFF2-40B4-BE49-F238E27FC236}">
                  <a16:creationId xmlns:a16="http://schemas.microsoft.com/office/drawing/2014/main" id="{C377A3F9-78CC-450B-9DC3-B3F4609CC8FF}"/>
                </a:ext>
              </a:extLst>
            </p:cNvPr>
            <p:cNvSpPr/>
            <p:nvPr/>
          </p:nvSpPr>
          <p:spPr bwMode="auto">
            <a:xfrm>
              <a:off x="20239962" y="8802756"/>
              <a:ext cx="2243088" cy="1126125"/>
            </a:xfrm>
            <a:prstGeom prst="roundRect">
              <a:avLst/>
            </a:prstGeom>
            <a:solidFill>
              <a:schemeClr val="accent4">
                <a:lumMod val="20000"/>
                <a:lumOff val="80000"/>
              </a:schemeClr>
            </a:solidFill>
            <a:ln w="6350" cap="flat" cmpd="sng" algn="ctr">
              <a:solidFill>
                <a:schemeClr val="accent2">
                  <a:lumMod val="5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r>
                <a:rPr kumimoji="1" lang="ja-JP" altLang="en-US"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令和</a:t>
              </a: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令和元年　→　令和 ８年</a:t>
              </a:r>
              <a:r>
                <a:rPr lang="ja-JP" altLang="en-US" sz="1400" b="1" dirty="0">
                  <a:latin typeface="HGPｺﾞｼｯｸM" panose="020B0600000000000000" pitchFamily="50" charset="-128"/>
                  <a:ea typeface="HGPｺﾞｼｯｸM" panose="020B0600000000000000" pitchFamily="50" charset="-128"/>
                </a:rPr>
                <a:t> </a:t>
              </a:r>
              <a:r>
                <a:rPr lang="en-US" altLang="ja-JP" sz="1400" b="1" dirty="0">
                  <a:latin typeface="HGPｺﾞｼｯｸM" panose="020B0600000000000000" pitchFamily="50" charset="-128"/>
                  <a:ea typeface="HGPｺﾞｼｯｸM" panose="020B0600000000000000" pitchFamily="50" charset="-128"/>
                </a:rPr>
                <a:t>887</a:t>
              </a:r>
              <a:r>
                <a:rPr lang="ja-JP" altLang="en-US" sz="1400" b="1" dirty="0">
                  <a:latin typeface="HGPｺﾞｼｯｸM" panose="020B0600000000000000" pitchFamily="50" charset="-128"/>
                  <a:ea typeface="HGPｺﾞｼｯｸM" panose="020B0600000000000000" pitchFamily="50" charset="-128"/>
                </a:rPr>
                <a:t>兆円　 →　</a:t>
              </a:r>
              <a:r>
                <a:rPr lang="en-US" altLang="ja-JP" sz="1400" b="1" dirty="0">
                  <a:solidFill>
                    <a:srgbClr val="FF0000"/>
                  </a:solidFill>
                  <a:latin typeface="HGPｺﾞｼｯｸM" panose="020B0600000000000000" pitchFamily="50" charset="-128"/>
                  <a:ea typeface="HGPｺﾞｼｯｸM" panose="020B0600000000000000" pitchFamily="50" charset="-128"/>
                </a:rPr>
                <a:t>1145</a:t>
              </a:r>
              <a:r>
                <a:rPr lang="ja-JP" altLang="en-US" sz="1400" b="1" dirty="0">
                  <a:solidFill>
                    <a:srgbClr val="FF0000"/>
                  </a:solidFill>
                  <a:latin typeface="HGPｺﾞｼｯｸM" panose="020B0600000000000000" pitchFamily="50" charset="-128"/>
                  <a:ea typeface="HGPｺﾞｼｯｸM" panose="020B0600000000000000" pitchFamily="50" charset="-128"/>
                </a:rPr>
                <a:t>兆円</a:t>
              </a:r>
              <a:endParaRPr lang="en-US" altLang="ja-JP" sz="1400" b="1" dirty="0">
                <a:solidFill>
                  <a:srgbClr val="FF0000"/>
                </a:solidFill>
                <a:latin typeface="HGPｺﾞｼｯｸM" panose="020B0600000000000000" pitchFamily="50" charset="-128"/>
                <a:ea typeface="HGPｺﾞｼｯｸM" panose="020B06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                    　</a:t>
              </a:r>
              <a:r>
                <a:rPr kumimoji="1" lang="en-US" altLang="ja-JP"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r>
                <a:rPr kumimoji="1" lang="ja-JP" altLang="en-US"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見込み</a:t>
              </a:r>
              <a:r>
                <a:rPr kumimoji="1" lang="en-US" altLang="ja-JP"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endParaRPr kumimoji="1" lang="ja-JP" altLang="en-US"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endParaRPr>
            </a:p>
          </p:txBody>
        </p:sp>
        <p:sp>
          <p:nvSpPr>
            <p:cNvPr id="45" name="四角形: 角を丸くする 44">
              <a:extLst>
                <a:ext uri="{FF2B5EF4-FFF2-40B4-BE49-F238E27FC236}">
                  <a16:creationId xmlns:a16="http://schemas.microsoft.com/office/drawing/2014/main" id="{72FC0A2A-41F2-4A5B-9B8C-2C1A171A34D9}"/>
                </a:ext>
              </a:extLst>
            </p:cNvPr>
            <p:cNvSpPr/>
            <p:nvPr/>
          </p:nvSpPr>
          <p:spPr bwMode="auto">
            <a:xfrm>
              <a:off x="17203284" y="8801318"/>
              <a:ext cx="2243088" cy="1126125"/>
            </a:xfrm>
            <a:prstGeom prst="roundRect">
              <a:avLst/>
            </a:prstGeom>
            <a:solidFill>
              <a:schemeClr val="accent4">
                <a:lumMod val="20000"/>
                <a:lumOff val="80000"/>
              </a:schemeClr>
            </a:solidFill>
            <a:ln w="6350" cap="flat" cmpd="sng" algn="ctr">
              <a:solidFill>
                <a:schemeClr val="accent2">
                  <a:lumMod val="5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r>
                <a:rPr kumimoji="1" lang="ja-JP" altLang="en-US"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平成</a:t>
              </a:r>
              <a:r>
                <a:rPr kumimoji="1" lang="en-US" altLang="ja-JP" sz="18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平成元年　→　平成</a:t>
              </a:r>
              <a:r>
                <a:rPr kumimoji="1" lang="en-US" altLang="ja-JP"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30</a:t>
              </a:r>
              <a:r>
                <a:rPr kumimoji="1" lang="ja-JP" altLang="en-US" sz="1400" b="1"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年</a:t>
              </a:r>
              <a:r>
                <a:rPr lang="ja-JP" altLang="en-US" sz="1400" b="1" dirty="0">
                  <a:latin typeface="HGPｺﾞｼｯｸM" panose="020B0600000000000000" pitchFamily="50" charset="-128"/>
                  <a:ea typeface="HGPｺﾞｼｯｸM" panose="020B0600000000000000" pitchFamily="50" charset="-128"/>
                </a:rPr>
                <a:t> </a:t>
              </a:r>
              <a:r>
                <a:rPr lang="en-US" altLang="ja-JP" sz="1400" b="1" dirty="0">
                  <a:latin typeface="HGPｺﾞｼｯｸM" panose="020B0600000000000000" pitchFamily="50" charset="-128"/>
                  <a:ea typeface="HGPｺﾞｼｯｸM" panose="020B0600000000000000" pitchFamily="50" charset="-128"/>
                </a:rPr>
                <a:t>157</a:t>
              </a:r>
              <a:r>
                <a:rPr lang="ja-JP" altLang="en-US" sz="1400" b="1" dirty="0">
                  <a:latin typeface="HGPｺﾞｼｯｸM" panose="020B0600000000000000" pitchFamily="50" charset="-128"/>
                  <a:ea typeface="HGPｺﾞｼｯｸM" panose="020B0600000000000000" pitchFamily="50" charset="-128"/>
                </a:rPr>
                <a:t>兆円　 →　</a:t>
              </a:r>
              <a:r>
                <a:rPr lang="en-US" altLang="ja-JP" sz="1400" b="1" dirty="0">
                  <a:latin typeface="HGPｺﾞｼｯｸM" panose="020B0600000000000000" pitchFamily="50" charset="-128"/>
                  <a:ea typeface="HGPｺﾞｼｯｸM" panose="020B0600000000000000" pitchFamily="50" charset="-128"/>
                </a:rPr>
                <a:t>874</a:t>
              </a:r>
              <a:r>
                <a:rPr lang="ja-JP" altLang="en-US" sz="1400" b="1" dirty="0">
                  <a:latin typeface="HGPｺﾞｼｯｸM" panose="020B0600000000000000" pitchFamily="50" charset="-128"/>
                  <a:ea typeface="HGPｺﾞｼｯｸM" panose="020B0600000000000000" pitchFamily="50" charset="-128"/>
                </a:rPr>
                <a:t>兆円</a:t>
              </a:r>
              <a:endParaRPr lang="en-US" altLang="ja-JP" sz="1400" b="1" dirty="0">
                <a:latin typeface="HGPｺﾞｼｯｸM" panose="020B0600000000000000" pitchFamily="50" charset="-128"/>
                <a:ea typeface="HGPｺﾞｼｯｸM" panose="020B06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rPr>
                <a:t>                    　</a:t>
              </a:r>
              <a:endParaRPr kumimoji="1" lang="ja-JP" altLang="en-US" sz="1200" b="1" i="0" u="none" strike="noStrike" cap="none" normalizeH="0" baseline="0" dirty="0">
                <a:ln>
                  <a:noFill/>
                </a:ln>
                <a:solidFill>
                  <a:srgbClr val="FF0000"/>
                </a:solidFill>
                <a:effectLst/>
                <a:latin typeface="HGPｺﾞｼｯｸM" panose="020B0600000000000000" pitchFamily="50" charset="-128"/>
                <a:ea typeface="HGPｺﾞｼｯｸM" panose="020B0600000000000000" pitchFamily="50" charset="-128"/>
              </a:endParaRPr>
            </a:p>
          </p:txBody>
        </p:sp>
      </p:grpSp>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1117" r="49834"/>
          <a:stretch/>
        </p:blipFill>
        <p:spPr bwMode="auto">
          <a:xfrm>
            <a:off x="10489098" y="-254"/>
            <a:ext cx="1441663" cy="1421816"/>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1923159" y="599511"/>
            <a:ext cx="6918004" cy="4747158"/>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令和８年度末公債残高</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1145</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一般会計税収の　</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約</a:t>
            </a:r>
            <a:r>
              <a:rPr lang="en-US" altLang="ja-JP" sz="3200" b="1" kern="0" dirty="0">
                <a:solidFill>
                  <a:srgbClr val="FF0000"/>
                </a:solidFill>
                <a:latin typeface="HG丸ｺﾞｼｯｸM-PRO" panose="020F0600000000000000" pitchFamily="50" charset="-128"/>
                <a:ea typeface="HG丸ｺﾞｼｯｸM-PRO" panose="020F0600000000000000" pitchFamily="50" charset="-128"/>
                <a:cs typeface="+mn-cs"/>
              </a:rPr>
              <a:t>15</a:t>
            </a: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年分</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1" name="タイトル 1"/>
          <p:cNvSpPr txBox="1">
            <a:spLocks/>
          </p:cNvSpPr>
          <p:nvPr/>
        </p:nvSpPr>
        <p:spPr bwMode="auto">
          <a:xfrm>
            <a:off x="1068524" y="407546"/>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13659" y="56605"/>
            <a:ext cx="12066761" cy="6744790"/>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288005" y="1882669"/>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75481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10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8" grpId="0"/>
      <p:bldP spid="28" grpId="1"/>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515" y="274640"/>
            <a:ext cx="10600226" cy="706437"/>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0000"/>
          </a:bodyPr>
          <a:lstStyle/>
          <a:p>
            <a:pPr eaLnBrk="1" fontAlgn="auto" hangingPunct="1">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日本の財政問題（少子高齢化）</a:t>
            </a:r>
          </a:p>
        </p:txBody>
      </p:sp>
      <p:sp>
        <p:nvSpPr>
          <p:cNvPr id="59396" name="Text Box 43"/>
          <p:cNvSpPr txBox="1">
            <a:spLocks noChangeArrowheads="1"/>
          </p:cNvSpPr>
          <p:nvPr/>
        </p:nvSpPr>
        <p:spPr bwMode="auto">
          <a:xfrm>
            <a:off x="204946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1975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８</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６</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7" name="山形 4"/>
          <p:cNvSpPr>
            <a:spLocks noChangeArrowheads="1"/>
          </p:cNvSpPr>
          <p:nvPr/>
        </p:nvSpPr>
        <p:spPr bwMode="auto">
          <a:xfrm>
            <a:off x="3808416" y="2132013"/>
            <a:ext cx="320675"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398" name="Text Box 43"/>
          <p:cNvSpPr txBox="1">
            <a:spLocks noChangeArrowheads="1"/>
          </p:cNvSpPr>
          <p:nvPr/>
        </p:nvSpPr>
        <p:spPr bwMode="auto">
          <a:xfrm>
            <a:off x="4123447" y="1844678"/>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2000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６</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9" name="山形 6"/>
          <p:cNvSpPr>
            <a:spLocks noChangeArrowheads="1"/>
          </p:cNvSpPr>
          <p:nvPr/>
        </p:nvSpPr>
        <p:spPr bwMode="auto">
          <a:xfrm>
            <a:off x="5776913" y="2132013"/>
            <a:ext cx="360362"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0" name="Text Box 43"/>
          <p:cNvSpPr txBox="1">
            <a:spLocks noChangeArrowheads="1"/>
          </p:cNvSpPr>
          <p:nvPr/>
        </p:nvSpPr>
        <p:spPr bwMode="auto">
          <a:xfrm>
            <a:off x="606901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2025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１</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９</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401" name="山形 8"/>
          <p:cNvSpPr>
            <a:spLocks noChangeArrowheads="1"/>
          </p:cNvSpPr>
          <p:nvPr/>
        </p:nvSpPr>
        <p:spPr bwMode="auto">
          <a:xfrm>
            <a:off x="7859716" y="2132013"/>
            <a:ext cx="319087"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2" name="Text Box 43"/>
          <p:cNvSpPr txBox="1">
            <a:spLocks noChangeArrowheads="1"/>
          </p:cNvSpPr>
          <p:nvPr/>
        </p:nvSpPr>
        <p:spPr bwMode="auto">
          <a:xfrm>
            <a:off x="8112128" y="1844678"/>
            <a:ext cx="1878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2050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３</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12" name="Text Box 43"/>
          <p:cNvSpPr txBox="1">
            <a:spLocks noChangeArrowheads="1"/>
          </p:cNvSpPr>
          <p:nvPr/>
        </p:nvSpPr>
        <p:spPr bwMode="auto">
          <a:xfrm>
            <a:off x="1804989" y="3625853"/>
            <a:ext cx="6054727"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① 社会保障関係費</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年金・医療費等</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が増加</a:t>
            </a:r>
            <a:endParaRPr lang="en-US" altLang="ja-JP" sz="3200" b="1" dirty="0">
              <a:latin typeface="HG丸ｺﾞｼｯｸM-PRO" panose="020F0600000000000000" pitchFamily="50" charset="-128"/>
              <a:ea typeface="HG丸ｺﾞｼｯｸM-PRO" panose="020F0600000000000000" pitchFamily="50" charset="-128"/>
            </a:endParaRPr>
          </a:p>
          <a:p>
            <a:pPr>
              <a:lnSpc>
                <a:spcPts val="2800"/>
              </a:lnSpc>
              <a:spcBef>
                <a:spcPct val="0"/>
              </a:spcBef>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② 少子化等による働き手の減少</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に伴い税収が低下</a:t>
            </a:r>
          </a:p>
        </p:txBody>
      </p:sp>
      <p:sp>
        <p:nvSpPr>
          <p:cNvPr id="17" name="AutoShape 26"/>
          <p:cNvSpPr>
            <a:spLocks noChangeArrowheads="1"/>
          </p:cNvSpPr>
          <p:nvPr/>
        </p:nvSpPr>
        <p:spPr bwMode="auto">
          <a:xfrm>
            <a:off x="2044700" y="1176341"/>
            <a:ext cx="7795820" cy="530225"/>
          </a:xfrm>
          <a:prstGeom prst="roundRect">
            <a:avLst>
              <a:gd name="adj" fmla="val 16667"/>
            </a:avLst>
          </a:prstGeom>
          <a:solidFill>
            <a:srgbClr val="0070C0"/>
          </a:solidFill>
          <a:ln w="19050" algn="ctr">
            <a:solidFill>
              <a:srgbClr val="007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fontAlgn="auto">
              <a:spcBef>
                <a:spcPct val="40000"/>
              </a:spcBef>
              <a:spcAft>
                <a:spcPts val="0"/>
              </a:spcAft>
              <a:buClr>
                <a:srgbClr val="FFFFFF"/>
              </a:buClr>
              <a:buNone/>
              <a:defRPr/>
            </a:pPr>
            <a:endParaRPr lang="ja-JP" altLang="en-US" sz="2800" kern="0" dirty="0">
              <a:solidFill>
                <a:srgbClr val="000000"/>
              </a:solidFill>
              <a:latin typeface="Arial" panose="020B0604020202020204" pitchFamily="34" charset="0"/>
              <a:ea typeface="HGPｺﾞｼｯｸE" panose="020B0900000000000000" pitchFamily="50" charset="-128"/>
            </a:endParaRPr>
          </a:p>
        </p:txBody>
      </p:sp>
      <p:sp>
        <p:nvSpPr>
          <p:cNvPr id="59407" name="テキスト ボックス 6"/>
          <p:cNvSpPr txBox="1">
            <a:spLocks noChangeArrowheads="1"/>
          </p:cNvSpPr>
          <p:nvPr/>
        </p:nvSpPr>
        <p:spPr bwMode="auto">
          <a:xfrm>
            <a:off x="2185535" y="1297980"/>
            <a:ext cx="7510965" cy="350865"/>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70000"/>
              </a:lnSpc>
              <a:spcBef>
                <a:spcPct val="40000"/>
              </a:spcBef>
              <a:buClr>
                <a:srgbClr val="FFFFFF"/>
              </a:buClr>
              <a:buFont typeface="Wingdings" panose="05000000000000000000" pitchFamily="2" charset="2"/>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働き手（</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 〜64</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歳）と高齢者（</a:t>
            </a:r>
            <a:r>
              <a:rPr lang="en-US" altLang="ja-JP" sz="2400" dirty="0">
                <a:solidFill>
                  <a:srgbClr val="FFFFFF"/>
                </a:solidFill>
                <a:latin typeface="HG丸ｺﾞｼｯｸM-PRO" panose="020F0600000000000000" pitchFamily="50" charset="-128"/>
                <a:ea typeface="HG丸ｺﾞｼｯｸM-PRO" panose="020F0600000000000000" pitchFamily="50" charset="-128"/>
              </a:rPr>
              <a:t>65</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歳以上）の比率</a:t>
            </a:r>
          </a:p>
        </p:txBody>
      </p:sp>
      <p:sp>
        <p:nvSpPr>
          <p:cNvPr id="19" name="AutoShape 26"/>
          <p:cNvSpPr txBox="1">
            <a:spLocks noChangeArrowheads="1"/>
          </p:cNvSpPr>
          <p:nvPr/>
        </p:nvSpPr>
        <p:spPr bwMode="auto">
          <a:xfrm>
            <a:off x="1804988" y="2955926"/>
            <a:ext cx="2089150" cy="569117"/>
          </a:xfrm>
          <a:prstGeom prst="roundRect">
            <a:avLst>
              <a:gd name="adj" fmla="val 16667"/>
            </a:avLst>
          </a:prstGeom>
          <a:solidFill>
            <a:srgbClr val="FF0000"/>
          </a:solidFill>
          <a:ln w="19050" algn="ctr">
            <a:solidFill>
              <a:srgbClr val="FF0000"/>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FontTx/>
              <a:buNone/>
              <a:defRPr/>
            </a:pPr>
            <a:r>
              <a:rPr lang="ja-JP" altLang="en-US" sz="3600" dirty="0">
                <a:solidFill>
                  <a:schemeClr val="bg1"/>
                </a:solidFill>
                <a:latin typeface="HGP創英角ｺﾞｼｯｸUB" pitchFamily="50" charset="-128"/>
                <a:ea typeface="HGP創英角ｺﾞｼｯｸUB" pitchFamily="50" charset="-128"/>
              </a:rPr>
              <a:t>問題点</a:t>
            </a:r>
          </a:p>
        </p:txBody>
      </p:sp>
      <p:pic>
        <p:nvPicPr>
          <p:cNvPr id="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927351"/>
            <a:ext cx="28495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242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2000"/>
                                        <p:tgtEl>
                                          <p:spTgt spid="12"/>
                                        </p:tgtEl>
                                      </p:cBhvr>
                                    </p:animEffect>
                                  </p:childTnLst>
                                </p:cTn>
                              </p:par>
                            </p:childTnLst>
                          </p:cTn>
                        </p:par>
                        <p:par>
                          <p:cTn id="11" fill="hold">
                            <p:stCondLst>
                              <p:cond delay="3000"/>
                            </p:stCondLst>
                            <p:childTnLst>
                              <p:par>
                                <p:cTn id="12" presetID="32" presetClass="emph" presetSubtype="0" repeatCount="5000" fill="hold" nodeType="afterEffect">
                                  <p:stCondLst>
                                    <p:cond delay="1500"/>
                                  </p:stCondLst>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650089" y="926931"/>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7660100" y="1358234"/>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1852342" y="1358234"/>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2182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4614506" y="3655355"/>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7990950" y="1847090"/>
            <a:ext cx="2132595" cy="1245954"/>
            <a:chOff x="6466950" y="1847090"/>
            <a:chExt cx="2132595"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0" y="1847090"/>
              <a:ext cx="2132595" cy="216000"/>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都道府県知事・市区町村長</a:t>
              </a: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2887045" y="5257873"/>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2649472"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6373050"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1852342" y="5578915"/>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7658126" y="5578915"/>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4635615"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6562096" y="3950361"/>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6569101" y="2530583"/>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4823405" y="1743781"/>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6495120" y="1743781"/>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2887045" y="3451347"/>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7756923" y="3715331"/>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1" y="3715330"/>
              <a:ext cx="2132595" cy="204009"/>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都道府県・市区町村の議会</a:t>
              </a: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2183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8455255"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8742721" y="5257873"/>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6121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4567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6376330" y="3655355"/>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4868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150" dirty="0">
                  <a:solidFill>
                    <a:schemeClr val="bg1"/>
                  </a:solidFill>
                  <a:latin typeface="+mn-ea"/>
                  <a:ea typeface="+mn-ea"/>
                </a:rPr>
                <a:t>国　民</a:t>
              </a:r>
            </a:p>
          </p:txBody>
        </p:sp>
      </p:grpSp>
      <p:sp>
        <p:nvSpPr>
          <p:cNvPr id="66" name="タイトル 1">
            <a:extLst>
              <a:ext uri="{FF2B5EF4-FFF2-40B4-BE49-F238E27FC236}">
                <a16:creationId xmlns:a16="http://schemas.microsoft.com/office/drawing/2014/main" id="{911C877F-06B0-4E00-BBF6-DC6A1FD78731}"/>
              </a:ext>
            </a:extLst>
          </p:cNvPr>
          <p:cNvSpPr txBox="1">
            <a:spLocks/>
          </p:cNvSpPr>
          <p:nvPr/>
        </p:nvSpPr>
        <p:spPr>
          <a:xfrm>
            <a:off x="1260348" y="148722"/>
            <a:ext cx="97218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日本の将来は国民が決める！</a:t>
            </a:r>
          </a:p>
        </p:txBody>
      </p:sp>
      <p:sp>
        <p:nvSpPr>
          <p:cNvPr id="67" name="正方形/長方形 66">
            <a:extLst>
              <a:ext uri="{FF2B5EF4-FFF2-40B4-BE49-F238E27FC236}">
                <a16:creationId xmlns:a16="http://schemas.microsoft.com/office/drawing/2014/main" id="{C9749757-BA25-413E-A70A-FA339F1C1748}"/>
              </a:ext>
            </a:extLst>
          </p:cNvPr>
          <p:cNvSpPr/>
          <p:nvPr/>
        </p:nvSpPr>
        <p:spPr>
          <a:xfrm>
            <a:off x="906058" y="984694"/>
            <a:ext cx="10430430" cy="1468672"/>
          </a:xfrm>
          <a:prstGeom prst="rect">
            <a:avLst/>
          </a:prstGeom>
          <a:solidFill>
            <a:schemeClr val="accent4">
              <a:lumMod val="40000"/>
              <a:lumOff val="60000"/>
            </a:schemeClr>
          </a:solidFill>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en-US" altLang="ja-JP" sz="2800" b="1" dirty="0">
                <a:latin typeface="HG丸ｺﾞｼｯｸM-PRO" panose="020F0600000000000000" pitchFamily="50" charset="-128"/>
                <a:ea typeface="HG丸ｺﾞｼｯｸM-PRO" panose="020F0600000000000000" pitchFamily="50" charset="-128"/>
              </a:rPr>
              <a:t>18</a:t>
            </a:r>
            <a:r>
              <a:rPr lang="ja-JP" altLang="ja-JP" sz="2800" b="1" dirty="0">
                <a:latin typeface="HG丸ｺﾞｼｯｸM-PRO" panose="020F0600000000000000" pitchFamily="50" charset="-128"/>
                <a:ea typeface="HG丸ｺﾞｼｯｸM-PRO" panose="020F0600000000000000" pitchFamily="50" charset="-128"/>
              </a:rPr>
              <a:t>歳になれば選挙権が与えられ、</a:t>
            </a:r>
            <a:r>
              <a:rPr lang="ja-JP" altLang="ja-JP" sz="3600" b="1" dirty="0">
                <a:solidFill>
                  <a:srgbClr val="0070C0"/>
                </a:solidFill>
                <a:latin typeface="HG丸ｺﾞｼｯｸM-PRO" panose="020F0600000000000000" pitchFamily="50" charset="-128"/>
                <a:ea typeface="HG丸ｺﾞｼｯｸM-PRO" panose="020F0600000000000000" pitchFamily="50" charset="-128"/>
              </a:rPr>
              <a:t>選挙</a:t>
            </a:r>
            <a:r>
              <a:rPr lang="ja-JP" altLang="en-US" sz="3600" b="1" dirty="0">
                <a:solidFill>
                  <a:srgbClr val="0070C0"/>
                </a:solidFill>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という方法で、</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未来を託すことができる人に投票することができます</a:t>
            </a:r>
            <a:r>
              <a:rPr lang="ja-JP" altLang="en-US" sz="2800" b="1" dirty="0">
                <a:latin typeface="HG丸ｺﾞｼｯｸM-PRO" panose="020F0600000000000000" pitchFamily="50" charset="-128"/>
                <a:ea typeface="HG丸ｺﾞｼｯｸM-PRO" panose="020F0600000000000000" pitchFamily="50" charset="-128"/>
              </a:rPr>
              <a:t>。</a:t>
            </a:r>
            <a:endParaRPr lang="ja-JP" altLang="en-US" sz="1400" b="1" dirty="0">
              <a:latin typeface="HG丸ｺﾞｼｯｸM-PRO" panose="020F0600000000000000" pitchFamily="50" charset="-128"/>
              <a:ea typeface="HG丸ｺﾞｼｯｸM-PRO" panose="020F0600000000000000" pitchFamily="50" charset="-128"/>
            </a:endParaRPr>
          </a:p>
        </p:txBody>
      </p:sp>
      <p:pic>
        <p:nvPicPr>
          <p:cNvPr id="68" name="図 67">
            <a:extLst>
              <a:ext uri="{FF2B5EF4-FFF2-40B4-BE49-F238E27FC236}">
                <a16:creationId xmlns:a16="http://schemas.microsoft.com/office/drawing/2014/main" id="{4FD14F8D-1CA3-4264-8FBB-12F2ECBDB3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7848" y="2490941"/>
            <a:ext cx="1208331" cy="1844780"/>
          </a:xfrm>
          <a:prstGeom prst="rect">
            <a:avLst/>
          </a:prstGeom>
        </p:spPr>
      </p:pic>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306">
                                            <p:txEl>
                                              <p:pRg st="0" end="0"/>
                                            </p:txEl>
                                          </p:spTgt>
                                        </p:tgtEl>
                                        <p:attrNameLst>
                                          <p:attrName>style.visibility</p:attrName>
                                        </p:attrNameLst>
                                      </p:cBhvr>
                                      <p:to>
                                        <p:strVal val="visible"/>
                                      </p:to>
                                    </p:set>
                                    <p:animEffect transition="in" filter="wipe(left)">
                                      <p:cBhvr>
                                        <p:cTn id="10" dur="500"/>
                                        <p:tgtEl>
                                          <p:spTgt spid="12306">
                                            <p:txEl>
                                              <p:pRg st="0" end="0"/>
                                            </p:txEl>
                                          </p:spTgt>
                                        </p:tgtEl>
                                      </p:cBhvr>
                                    </p:animEffect>
                                  </p:childTnLst>
                                </p:cTn>
                              </p:par>
                            </p:childTnLst>
                          </p:cTn>
                        </p:par>
                        <p:par>
                          <p:cTn id="11" fill="hold">
                            <p:stCondLst>
                              <p:cond delay="5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2396"/>
                                        </p:tgtEl>
                                        <p:attrNameLst>
                                          <p:attrName>r</p:attrName>
                                        </p:attrNameLst>
                                      </p:cBhvr>
                                    </p:animRot>
                                    <p:animRot by="-240000">
                                      <p:cBhvr>
                                        <p:cTn id="14" dur="200" fill="hold">
                                          <p:stCondLst>
                                            <p:cond delay="200"/>
                                          </p:stCondLst>
                                        </p:cTn>
                                        <p:tgtEl>
                                          <p:spTgt spid="12396"/>
                                        </p:tgtEl>
                                        <p:attrNameLst>
                                          <p:attrName>r</p:attrName>
                                        </p:attrNameLst>
                                      </p:cBhvr>
                                    </p:animRot>
                                    <p:animRot by="240000">
                                      <p:cBhvr>
                                        <p:cTn id="15" dur="200" fill="hold">
                                          <p:stCondLst>
                                            <p:cond delay="400"/>
                                          </p:stCondLst>
                                        </p:cTn>
                                        <p:tgtEl>
                                          <p:spTgt spid="12396"/>
                                        </p:tgtEl>
                                        <p:attrNameLst>
                                          <p:attrName>r</p:attrName>
                                        </p:attrNameLst>
                                      </p:cBhvr>
                                    </p:animRot>
                                    <p:animRot by="-240000">
                                      <p:cBhvr>
                                        <p:cTn id="16" dur="200" fill="hold">
                                          <p:stCondLst>
                                            <p:cond delay="600"/>
                                          </p:stCondLst>
                                        </p:cTn>
                                        <p:tgtEl>
                                          <p:spTgt spid="12396"/>
                                        </p:tgtEl>
                                        <p:attrNameLst>
                                          <p:attrName>r</p:attrName>
                                        </p:attrNameLst>
                                      </p:cBhvr>
                                    </p:animRot>
                                    <p:animRot by="120000">
                                      <p:cBhvr>
                                        <p:cTn id="17" dur="200" fill="hold">
                                          <p:stCondLst>
                                            <p:cond delay="800"/>
                                          </p:stCondLst>
                                        </p:cTn>
                                        <p:tgtEl>
                                          <p:spTgt spid="1239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394"/>
                                        </p:tgtEl>
                                        <p:attrNameLst>
                                          <p:attrName>style.visibility</p:attrName>
                                        </p:attrNameLst>
                                      </p:cBhvr>
                                      <p:to>
                                        <p:strVal val="visible"/>
                                      </p:to>
                                    </p:set>
                                    <p:animEffect transition="in" filter="fade">
                                      <p:cBhvr>
                                        <p:cTn id="28" dur="500"/>
                                        <p:tgtEl>
                                          <p:spTgt spid="123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330"/>
                                        </p:tgtEl>
                                        <p:attrNameLst>
                                          <p:attrName>style.visibility</p:attrName>
                                        </p:attrNameLst>
                                      </p:cBhvr>
                                      <p:to>
                                        <p:strVal val="visible"/>
                                      </p:to>
                                    </p:set>
                                    <p:animEffect transition="in" filter="fade">
                                      <p:cBhvr>
                                        <p:cTn id="31" dur="500"/>
                                        <p:tgtEl>
                                          <p:spTgt spid="123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297"/>
                                        </p:tgtEl>
                                        <p:attrNameLst>
                                          <p:attrName>style.visibility</p:attrName>
                                        </p:attrNameLst>
                                      </p:cBhvr>
                                      <p:to>
                                        <p:strVal val="visible"/>
                                      </p:to>
                                    </p:set>
                                    <p:animEffect transition="in" filter="fade">
                                      <p:cBhvr>
                                        <p:cTn id="34" dur="500"/>
                                        <p:tgtEl>
                                          <p:spTgt spid="122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331"/>
                                        </p:tgtEl>
                                        <p:attrNameLst>
                                          <p:attrName>style.visibility</p:attrName>
                                        </p:attrNameLst>
                                      </p:cBhvr>
                                      <p:to>
                                        <p:strVal val="visible"/>
                                      </p:to>
                                    </p:set>
                                    <p:animEffect transition="in" filter="fade">
                                      <p:cBhvr>
                                        <p:cTn id="37" dur="500"/>
                                        <p:tgtEl>
                                          <p:spTgt spid="1233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308"/>
                                        </p:tgtEl>
                                        <p:attrNameLst>
                                          <p:attrName>style.visibility</p:attrName>
                                        </p:attrNameLst>
                                      </p:cBhvr>
                                      <p:to>
                                        <p:strVal val="visible"/>
                                      </p:to>
                                    </p:set>
                                    <p:animEffect transition="in" filter="fade">
                                      <p:cBhvr>
                                        <p:cTn id="46" dur="500"/>
                                        <p:tgtEl>
                                          <p:spTgt spid="12308"/>
                                        </p:tgtEl>
                                      </p:cBhvr>
                                    </p:animEffect>
                                  </p:childTnLst>
                                </p:cTn>
                              </p:par>
                              <p:par>
                                <p:cTn id="47" presetID="10" presetClass="entr" presetSubtype="0" fill="hold" nodeType="withEffect">
                                  <p:stCondLst>
                                    <p:cond delay="0"/>
                                  </p:stCondLst>
                                  <p:childTnLst>
                                    <p:set>
                                      <p:cBhvr>
                                        <p:cTn id="48" dur="1" fill="hold">
                                          <p:stCondLst>
                                            <p:cond delay="0"/>
                                          </p:stCondLst>
                                        </p:cTn>
                                        <p:tgtEl>
                                          <p:spTgt spid="12327"/>
                                        </p:tgtEl>
                                        <p:attrNameLst>
                                          <p:attrName>style.visibility</p:attrName>
                                        </p:attrNameLst>
                                      </p:cBhvr>
                                      <p:to>
                                        <p:strVal val="visible"/>
                                      </p:to>
                                    </p:set>
                                    <p:animEffect transition="in" filter="fade">
                                      <p:cBhvr>
                                        <p:cTn id="49" dur="500"/>
                                        <p:tgtEl>
                                          <p:spTgt spid="12327"/>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296"/>
                                        </p:tgtEl>
                                        <p:attrNameLst>
                                          <p:attrName>style.visibility</p:attrName>
                                        </p:attrNameLst>
                                      </p:cBhvr>
                                      <p:to>
                                        <p:strVal val="visible"/>
                                      </p:to>
                                    </p:set>
                                    <p:animEffect transition="in" filter="fade">
                                      <p:cBhvr>
                                        <p:cTn id="55" dur="500"/>
                                        <p:tgtEl>
                                          <p:spTgt spid="12296"/>
                                        </p:tgtEl>
                                      </p:cBhvr>
                                    </p:animEffect>
                                  </p:childTnLst>
                                </p:cTn>
                              </p:par>
                              <p:par>
                                <p:cTn id="56" presetID="10" presetClass="entr" presetSubtype="0" fill="hold" nodeType="withEffect">
                                  <p:stCondLst>
                                    <p:cond delay="0"/>
                                  </p:stCondLst>
                                  <p:childTnLst>
                                    <p:set>
                                      <p:cBhvr>
                                        <p:cTn id="57" dur="1" fill="hold">
                                          <p:stCondLst>
                                            <p:cond delay="0"/>
                                          </p:stCondLst>
                                        </p:cTn>
                                        <p:tgtEl>
                                          <p:spTgt spid="12321"/>
                                        </p:tgtEl>
                                        <p:attrNameLst>
                                          <p:attrName>style.visibility</p:attrName>
                                        </p:attrNameLst>
                                      </p:cBhvr>
                                      <p:to>
                                        <p:strVal val="visible"/>
                                      </p:to>
                                    </p:set>
                                    <p:animEffect transition="in" filter="fade">
                                      <p:cBhvr>
                                        <p:cTn id="58" dur="500"/>
                                        <p:tgtEl>
                                          <p:spTgt spid="12321"/>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397"/>
                                        </p:tgtEl>
                                        <p:attrNameLst>
                                          <p:attrName>style.visibility</p:attrName>
                                        </p:attrNameLst>
                                      </p:cBhvr>
                                      <p:to>
                                        <p:strVal val="visible"/>
                                      </p:to>
                                    </p:set>
                                    <p:animEffect transition="in" filter="fade">
                                      <p:cBhvr>
                                        <p:cTn id="64" dur="500"/>
                                        <p:tgtEl>
                                          <p:spTgt spid="12397"/>
                                        </p:tgtEl>
                                      </p:cBhvr>
                                    </p:animEffect>
                                  </p:childTnLst>
                                </p:cTn>
                              </p:par>
                              <p:par>
                                <p:cTn id="65" presetID="10" presetClass="entr" presetSubtype="0" fill="hold" nodeType="withEffect">
                                  <p:stCondLst>
                                    <p:cond delay="0"/>
                                  </p:stCondLst>
                                  <p:childTnLst>
                                    <p:set>
                                      <p:cBhvr>
                                        <p:cTn id="66" dur="1" fill="hold">
                                          <p:stCondLst>
                                            <p:cond delay="0"/>
                                          </p:stCondLst>
                                        </p:cTn>
                                        <p:tgtEl>
                                          <p:spTgt spid="12324"/>
                                        </p:tgtEl>
                                        <p:attrNameLst>
                                          <p:attrName>style.visibility</p:attrName>
                                        </p:attrNameLst>
                                      </p:cBhvr>
                                      <p:to>
                                        <p:strVal val="visible"/>
                                      </p:to>
                                    </p:set>
                                    <p:animEffect transition="in" filter="fade">
                                      <p:cBhvr>
                                        <p:cTn id="67" dur="500"/>
                                        <p:tgtEl>
                                          <p:spTgt spid="123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305"/>
                                        </p:tgtEl>
                                        <p:attrNameLst>
                                          <p:attrName>style.visibility</p:attrName>
                                        </p:attrNameLst>
                                      </p:cBhvr>
                                      <p:to>
                                        <p:strVal val="visible"/>
                                      </p:to>
                                    </p:set>
                                    <p:animEffect transition="in" filter="fade">
                                      <p:cBhvr>
                                        <p:cTn id="70" dur="500"/>
                                        <p:tgtEl>
                                          <p:spTgt spid="1230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387"/>
                                        </p:tgtEl>
                                        <p:attrNameLst>
                                          <p:attrName>style.visibility</p:attrName>
                                        </p:attrNameLst>
                                      </p:cBhvr>
                                      <p:to>
                                        <p:strVal val="visible"/>
                                      </p:to>
                                    </p:set>
                                    <p:animEffect transition="in" filter="fade">
                                      <p:cBhvr>
                                        <p:cTn id="73" dur="500"/>
                                        <p:tgtEl>
                                          <p:spTgt spid="12387"/>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302"/>
                                        </p:tgtEl>
                                        <p:attrNameLst>
                                          <p:attrName>style.visibility</p:attrName>
                                        </p:attrNameLst>
                                      </p:cBhvr>
                                      <p:to>
                                        <p:strVal val="visible"/>
                                      </p:to>
                                    </p:set>
                                    <p:animEffect transition="in" filter="fade">
                                      <p:cBhvr>
                                        <p:cTn id="79" dur="500"/>
                                        <p:tgtEl>
                                          <p:spTgt spid="1230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393"/>
                                        </p:tgtEl>
                                        <p:attrNameLst>
                                          <p:attrName>style.visibility</p:attrName>
                                        </p:attrNameLst>
                                      </p:cBhvr>
                                      <p:to>
                                        <p:strVal val="visible"/>
                                      </p:to>
                                    </p:set>
                                    <p:animEffect transition="in" filter="fade">
                                      <p:cBhvr>
                                        <p:cTn id="82" dur="500"/>
                                        <p:tgtEl>
                                          <p:spTgt spid="12393"/>
                                        </p:tgtEl>
                                      </p:cBhvr>
                                    </p:animEffect>
                                  </p:childTnLst>
                                </p:cTn>
                              </p:par>
                              <p:par>
                                <p:cTn id="83" presetID="10" presetClass="entr" presetSubtype="0" fill="hold" nodeType="withEffect">
                                  <p:stCondLst>
                                    <p:cond delay="0"/>
                                  </p:stCondLst>
                                  <p:childTnLst>
                                    <p:set>
                                      <p:cBhvr>
                                        <p:cTn id="84" dur="1" fill="hold">
                                          <p:stCondLst>
                                            <p:cond delay="0"/>
                                          </p:stCondLst>
                                        </p:cTn>
                                        <p:tgtEl>
                                          <p:spTgt spid="12313"/>
                                        </p:tgtEl>
                                        <p:attrNameLst>
                                          <p:attrName>style.visibility</p:attrName>
                                        </p:attrNameLst>
                                      </p:cBhvr>
                                      <p:to>
                                        <p:strVal val="visible"/>
                                      </p:to>
                                    </p:set>
                                    <p:animEffect transition="in" filter="fade">
                                      <p:cBhvr>
                                        <p:cTn id="85" dur="500"/>
                                        <p:tgtEl>
                                          <p:spTgt spid="12313"/>
                                        </p:tgtEl>
                                      </p:cBhvr>
                                    </p:animEffect>
                                  </p:childTnLst>
                                </p:cTn>
                              </p:par>
                              <p:par>
                                <p:cTn id="86" presetID="10" presetClass="entr" presetSubtype="0" fill="hold" nodeType="withEffect">
                                  <p:stCondLst>
                                    <p:cond delay="0"/>
                                  </p:stCondLst>
                                  <p:childTnLst>
                                    <p:set>
                                      <p:cBhvr>
                                        <p:cTn id="87" dur="1" fill="hold">
                                          <p:stCondLst>
                                            <p:cond delay="0"/>
                                          </p:stCondLst>
                                        </p:cTn>
                                        <p:tgtEl>
                                          <p:spTgt spid="12317"/>
                                        </p:tgtEl>
                                        <p:attrNameLst>
                                          <p:attrName>style.visibility</p:attrName>
                                        </p:attrNameLst>
                                      </p:cBhvr>
                                      <p:to>
                                        <p:strVal val="visible"/>
                                      </p:to>
                                    </p:set>
                                    <p:animEffect transition="in" filter="fade">
                                      <p:cBhvr>
                                        <p:cTn id="88" dur="500"/>
                                        <p:tgtEl>
                                          <p:spTgt spid="1231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2000"/>
                                        <p:tgtEl>
                                          <p:spTgt spid="67"/>
                                        </p:tgtEl>
                                      </p:cBhvr>
                                    </p:animEffect>
                                  </p:childTnLst>
                                </p:cTn>
                              </p:par>
                            </p:childTnLst>
                          </p:cTn>
                        </p:par>
                        <p:par>
                          <p:cTn id="94" fill="hold">
                            <p:stCondLst>
                              <p:cond delay="2000"/>
                            </p:stCondLst>
                            <p:childTnLst>
                              <p:par>
                                <p:cTn id="95" presetID="42"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1000"/>
                                        <p:tgtEl>
                                          <p:spTgt spid="68"/>
                                        </p:tgtEl>
                                      </p:cBhvr>
                                    </p:animEffect>
                                    <p:anim calcmode="lin" valueType="num">
                                      <p:cBhvr>
                                        <p:cTn id="98" dur="1000" fill="hold"/>
                                        <p:tgtEl>
                                          <p:spTgt spid="68"/>
                                        </p:tgtEl>
                                        <p:attrNameLst>
                                          <p:attrName>ppt_x</p:attrName>
                                        </p:attrNameLst>
                                      </p:cBhvr>
                                      <p:tavLst>
                                        <p:tav tm="0">
                                          <p:val>
                                            <p:strVal val="#ppt_x"/>
                                          </p:val>
                                        </p:tav>
                                        <p:tav tm="100000">
                                          <p:val>
                                            <p:strVal val="#ppt_x"/>
                                          </p:val>
                                        </p:tav>
                                      </p:tavLst>
                                    </p:anim>
                                    <p:anim calcmode="lin" valueType="num">
                                      <p:cBhvr>
                                        <p:cTn id="99" dur="1000" fill="hold"/>
                                        <p:tgtEl>
                                          <p:spTgt spid="68"/>
                                        </p:tgtEl>
                                        <p:attrNameLst>
                                          <p:attrName>ppt_y</p:attrName>
                                        </p:attrNameLst>
                                      </p:cBhvr>
                                      <p:tavLst>
                                        <p:tav tm="0">
                                          <p:val>
                                            <p:strVal val="#ppt_y+.1"/>
                                          </p:val>
                                        </p:tav>
                                        <p:tav tm="100000">
                                          <p:val>
                                            <p:strVal val="#ppt_y"/>
                                          </p:val>
                                        </p:tav>
                                      </p:tavLst>
                                    </p:anim>
                                  </p:childTnLst>
                                </p:cTn>
                              </p:par>
                            </p:childTnLst>
                          </p:cTn>
                        </p:par>
                        <p:par>
                          <p:cTn id="100" fill="hold">
                            <p:stCondLst>
                              <p:cond delay="3000"/>
                            </p:stCondLst>
                            <p:childTnLst>
                              <p:par>
                                <p:cTn id="101" presetID="45" presetClass="entr" presetSubtype="0" fill="hold"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2000"/>
                                        <p:tgtEl>
                                          <p:spTgt spid="68"/>
                                        </p:tgtEl>
                                      </p:cBhvr>
                                    </p:animEffect>
                                    <p:anim calcmode="lin" valueType="num">
                                      <p:cBhvr>
                                        <p:cTn id="104" dur="2000" fill="hold"/>
                                        <p:tgtEl>
                                          <p:spTgt spid="68"/>
                                        </p:tgtEl>
                                        <p:attrNameLst>
                                          <p:attrName>ppt_w</p:attrName>
                                        </p:attrNameLst>
                                      </p:cBhvr>
                                      <p:tavLst>
                                        <p:tav tm="0" fmla="#ppt_w*sin(2.5*pi*$)">
                                          <p:val>
                                            <p:fltVal val="0"/>
                                          </p:val>
                                        </p:tav>
                                        <p:tav tm="100000">
                                          <p:val>
                                            <p:fltVal val="1"/>
                                          </p:val>
                                        </p:tav>
                                      </p:tavLst>
                                    </p:anim>
                                    <p:anim calcmode="lin" valueType="num">
                                      <p:cBhvr>
                                        <p:cTn id="105" dur="2000" fill="hold"/>
                                        <p:tgtEl>
                                          <p:spTgt spid="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P spid="66" grpId="0" animBg="1" autoUpdateAnimBg="0"/>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AAD644A5-5CCB-4E46-90B8-D3E165953339}"/>
              </a:ext>
            </a:extLst>
          </p:cNvPr>
          <p:cNvGrpSpPr/>
          <p:nvPr/>
        </p:nvGrpSpPr>
        <p:grpSpPr>
          <a:xfrm>
            <a:off x="7320171" y="2793845"/>
            <a:ext cx="3817082" cy="3561172"/>
            <a:chOff x="7092580" y="2736905"/>
            <a:chExt cx="3400521" cy="3227568"/>
          </a:xfrm>
        </p:grpSpPr>
        <p:sp>
          <p:nvSpPr>
            <p:cNvPr id="23" name="正方形/長方形 22">
              <a:extLst>
                <a:ext uri="{FF2B5EF4-FFF2-40B4-BE49-F238E27FC236}">
                  <a16:creationId xmlns:a16="http://schemas.microsoft.com/office/drawing/2014/main" id="{6B4B10DE-2DE3-4588-9A33-5A21E4E06FB0}"/>
                </a:ext>
              </a:extLst>
            </p:cNvPr>
            <p:cNvSpPr/>
            <p:nvPr/>
          </p:nvSpPr>
          <p:spPr bwMode="auto">
            <a:xfrm>
              <a:off x="7114207" y="4178964"/>
              <a:ext cx="1250416" cy="173528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地方交付税</a:t>
              </a:r>
              <a:endParaRPr lang="en-US" altLang="ja-JP" sz="1400" b="1" dirty="0">
                <a:latin typeface="+mn-ea"/>
                <a:ea typeface="+mn-ea"/>
              </a:endParaRPr>
            </a:p>
            <a:p>
              <a:pPr defTabSz="914400">
                <a:lnSpc>
                  <a:spcPts val="1880"/>
                </a:lnSpc>
              </a:pPr>
              <a:r>
                <a:rPr lang="ja-JP" altLang="en-US" sz="1400" b="1" dirty="0">
                  <a:latin typeface="+mn-ea"/>
                  <a:ea typeface="+mn-ea"/>
                </a:rPr>
                <a:t>　</a:t>
              </a:r>
              <a:endParaRPr lang="en-US" altLang="ja-JP" sz="1400" b="1" dirty="0">
                <a:latin typeface="+mn-ea"/>
                <a:ea typeface="+mn-ea"/>
              </a:endParaRPr>
            </a:p>
            <a:p>
              <a:pPr defTabSz="914400">
                <a:lnSpc>
                  <a:spcPts val="1880"/>
                </a:lnSpc>
              </a:pPr>
              <a:r>
                <a:rPr lang="ja-JP" altLang="en-US" sz="1400" b="1" dirty="0">
                  <a:latin typeface="+mn-ea"/>
                  <a:ea typeface="+mn-ea"/>
                </a:rPr>
                <a:t>国庫支出金</a:t>
              </a:r>
              <a:endParaRPr lang="en-US" altLang="ja-JP" sz="1100" b="1" dirty="0">
                <a:latin typeface="+mn-ea"/>
                <a:ea typeface="+mn-ea"/>
              </a:endParaRPr>
            </a:p>
            <a:p>
              <a:pPr>
                <a:lnSpc>
                  <a:spcPts val="1880"/>
                </a:lnSpc>
              </a:pPr>
              <a:r>
                <a:rPr lang="ja-JP" altLang="en-US" sz="1400" b="1" dirty="0">
                  <a:latin typeface="+mn-ea"/>
                  <a:ea typeface="+mn-ea"/>
                </a:rPr>
                <a:t>県    債</a:t>
              </a:r>
              <a:endParaRPr lang="en-US" altLang="ja-JP" sz="1100" b="1" dirty="0">
                <a:latin typeface="+mn-ea"/>
                <a:ea typeface="+mn-ea"/>
              </a:endParaRPr>
            </a:p>
            <a:p>
              <a:pPr>
                <a:lnSpc>
                  <a:spcPts val="1880"/>
                </a:lnSpc>
              </a:pPr>
              <a:endParaRPr lang="en-US" altLang="ja-JP" sz="1400" b="1" dirty="0">
                <a:latin typeface="+mn-ea"/>
                <a:ea typeface="+mn-ea"/>
              </a:endParaRPr>
            </a:p>
            <a:p>
              <a:pPr>
                <a:lnSpc>
                  <a:spcPts val="1880"/>
                </a:lnSpc>
              </a:pPr>
              <a:r>
                <a:rPr lang="ja-JP" altLang="en-US" sz="1400" b="1" dirty="0">
                  <a:latin typeface="+mn-ea"/>
                  <a:ea typeface="+mn-ea"/>
                </a:rPr>
                <a:t>地方譲与税等</a:t>
              </a:r>
              <a:endParaRPr lang="ja-JP" altLang="en-US" sz="1100" b="1" dirty="0">
                <a:latin typeface="+mn-ea"/>
                <a:ea typeface="+mn-ea"/>
              </a:endParaRPr>
            </a:p>
          </p:txBody>
        </p:sp>
        <p:sp>
          <p:nvSpPr>
            <p:cNvPr id="25" name="正方形/長方形 24">
              <a:extLst>
                <a:ext uri="{FF2B5EF4-FFF2-40B4-BE49-F238E27FC236}">
                  <a16:creationId xmlns:a16="http://schemas.microsoft.com/office/drawing/2014/main" id="{E148BBED-2D25-4C62-B053-B45CB3F2B30E}"/>
                </a:ext>
              </a:extLst>
            </p:cNvPr>
            <p:cNvSpPr/>
            <p:nvPr/>
          </p:nvSpPr>
          <p:spPr bwMode="auto">
            <a:xfrm>
              <a:off x="8372382" y="4175002"/>
              <a:ext cx="2120719" cy="171343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buSzPct val="120000"/>
              </a:pPr>
              <a:r>
                <a:rPr lang="ja-JP" altLang="en-US" sz="1200" b="1" dirty="0">
                  <a:latin typeface="+mn-ea"/>
                  <a:ea typeface="+mn-ea"/>
                </a:rPr>
                <a:t>国税の一部が国から地方団体に交付されるもの</a:t>
              </a:r>
              <a:endParaRPr lang="en-US" altLang="ja-JP" sz="1200" b="1" dirty="0">
                <a:latin typeface="+mn-ea"/>
                <a:ea typeface="+mn-ea"/>
              </a:endParaRPr>
            </a:p>
            <a:p>
              <a:pPr>
                <a:lnSpc>
                  <a:spcPts val="1880"/>
                </a:lnSpc>
                <a:buSzPct val="120000"/>
              </a:pPr>
              <a:r>
                <a:rPr lang="ja-JP" altLang="en-US" sz="1200" b="1" dirty="0">
                  <a:latin typeface="+mn-ea"/>
                  <a:ea typeface="+mn-ea"/>
                </a:rPr>
                <a:t>国から交付される補助金等</a:t>
              </a:r>
              <a:endParaRPr lang="en-US" altLang="ja-JP" sz="1200" b="1" dirty="0">
                <a:latin typeface="+mn-ea"/>
                <a:ea typeface="+mn-ea"/>
              </a:endParaRPr>
            </a:p>
            <a:p>
              <a:pPr>
                <a:lnSpc>
                  <a:spcPts val="1880"/>
                </a:lnSpc>
                <a:buSzPct val="120000"/>
              </a:pPr>
              <a:r>
                <a:rPr lang="ja-JP" altLang="en-US" sz="1200" b="1" dirty="0">
                  <a:latin typeface="+mn-ea"/>
                  <a:ea typeface="+mn-ea"/>
                </a:rPr>
                <a:t>県が国や金融機関などから長期にわたって借り入れた借金</a:t>
              </a:r>
              <a:endParaRPr lang="en-US" altLang="ja-JP" sz="1200" b="1" dirty="0">
                <a:latin typeface="+mn-ea"/>
                <a:ea typeface="+mn-ea"/>
              </a:endParaRPr>
            </a:p>
            <a:p>
              <a:pPr>
                <a:lnSpc>
                  <a:spcPts val="1880"/>
                </a:lnSpc>
                <a:buSzPct val="120000"/>
              </a:pPr>
              <a:r>
                <a:rPr lang="ja-JP" altLang="en-US" sz="1200" b="1" dirty="0">
                  <a:latin typeface="+mn-ea"/>
                  <a:ea typeface="+mn-ea"/>
                </a:rPr>
                <a:t>一部の税金について国から地方公共団体に譲与されるもの</a:t>
              </a:r>
              <a:endParaRPr lang="en-US" altLang="ja-JP" sz="1200" b="1" dirty="0">
                <a:latin typeface="+mn-ea"/>
                <a:ea typeface="+mn-ea"/>
              </a:endParaRPr>
            </a:p>
          </p:txBody>
        </p:sp>
        <p:grpSp>
          <p:nvGrpSpPr>
            <p:cNvPr id="30" name="グループ化 29">
              <a:extLst>
                <a:ext uri="{FF2B5EF4-FFF2-40B4-BE49-F238E27FC236}">
                  <a16:creationId xmlns:a16="http://schemas.microsoft.com/office/drawing/2014/main" id="{A204ECC7-B1AC-4FF7-91FC-62B5B9164AB4}"/>
                </a:ext>
              </a:extLst>
            </p:cNvPr>
            <p:cNvGrpSpPr/>
            <p:nvPr/>
          </p:nvGrpSpPr>
          <p:grpSpPr>
            <a:xfrm>
              <a:off x="7092580" y="2736905"/>
              <a:ext cx="3356577" cy="3227568"/>
              <a:chOff x="7092580" y="2736905"/>
              <a:chExt cx="3356577" cy="3227568"/>
            </a:xfrm>
          </p:grpSpPr>
          <p:sp>
            <p:nvSpPr>
              <p:cNvPr id="39" name="角丸四角形 81">
                <a:extLst>
                  <a:ext uri="{FF2B5EF4-FFF2-40B4-BE49-F238E27FC236}">
                    <a16:creationId xmlns:a16="http://schemas.microsoft.com/office/drawing/2014/main" id="{1ECBC761-01F2-43A2-A8DE-690BBB653B5A}"/>
                  </a:ext>
                </a:extLst>
              </p:cNvPr>
              <p:cNvSpPr/>
              <p:nvPr/>
            </p:nvSpPr>
            <p:spPr bwMode="auto">
              <a:xfrm>
                <a:off x="7092580" y="2736905"/>
                <a:ext cx="3351669" cy="969521"/>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rgbClr val="F76804"/>
                    </a:solidFill>
                    <a:latin typeface="+mn-ea"/>
                    <a:ea typeface="+mn-ea"/>
                  </a:rPr>
                  <a:t>自主財源</a:t>
                </a:r>
              </a:p>
            </p:txBody>
          </p:sp>
          <p:sp>
            <p:nvSpPr>
              <p:cNvPr id="40" name="角丸四角形 89">
                <a:extLst>
                  <a:ext uri="{FF2B5EF4-FFF2-40B4-BE49-F238E27FC236}">
                    <a16:creationId xmlns:a16="http://schemas.microsoft.com/office/drawing/2014/main" id="{C5594003-34E0-442C-B42F-62585E13DF2E}"/>
                  </a:ext>
                </a:extLst>
              </p:cNvPr>
              <p:cNvSpPr/>
              <p:nvPr/>
            </p:nvSpPr>
            <p:spPr bwMode="auto">
              <a:xfrm>
                <a:off x="7097488" y="3802778"/>
                <a:ext cx="3351669" cy="2161695"/>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chemeClr val="accent1"/>
                    </a:solidFill>
                    <a:latin typeface="+mn-ea"/>
                    <a:ea typeface="+mn-ea"/>
                  </a:rPr>
                  <a:t>依存財源</a:t>
                </a:r>
              </a:p>
            </p:txBody>
          </p:sp>
        </p:grpSp>
        <p:grpSp>
          <p:nvGrpSpPr>
            <p:cNvPr id="32" name="グループ化 31">
              <a:extLst>
                <a:ext uri="{FF2B5EF4-FFF2-40B4-BE49-F238E27FC236}">
                  <a16:creationId xmlns:a16="http://schemas.microsoft.com/office/drawing/2014/main" id="{A21AF364-F789-43CD-B040-B0C9D721C746}"/>
                </a:ext>
              </a:extLst>
            </p:cNvPr>
            <p:cNvGrpSpPr/>
            <p:nvPr/>
          </p:nvGrpSpPr>
          <p:grpSpPr>
            <a:xfrm>
              <a:off x="7154382" y="3085145"/>
              <a:ext cx="3128380" cy="614256"/>
              <a:chOff x="5630382" y="3401125"/>
              <a:chExt cx="3128380" cy="614256"/>
            </a:xfrm>
          </p:grpSpPr>
          <p:sp>
            <p:nvSpPr>
              <p:cNvPr id="36" name="正方形/長方形 35">
                <a:extLst>
                  <a:ext uri="{FF2B5EF4-FFF2-40B4-BE49-F238E27FC236}">
                    <a16:creationId xmlns:a16="http://schemas.microsoft.com/office/drawing/2014/main" id="{53B282DB-5DA7-440F-92A9-FD332DC05E86}"/>
                  </a:ext>
                </a:extLst>
              </p:cNvPr>
              <p:cNvSpPr/>
              <p:nvPr/>
            </p:nvSpPr>
            <p:spPr bwMode="auto">
              <a:xfrm>
                <a:off x="5630382" y="3401125"/>
                <a:ext cx="1002808" cy="52499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県税</a:t>
                </a:r>
                <a:endParaRPr lang="en-US" altLang="ja-JP" sz="1100" b="1" dirty="0">
                  <a:latin typeface="+mn-ea"/>
                  <a:ea typeface="+mn-ea"/>
                </a:endParaRPr>
              </a:p>
              <a:p>
                <a:pPr defTabSz="914400">
                  <a:lnSpc>
                    <a:spcPts val="1880"/>
                  </a:lnSpc>
                </a:pPr>
                <a:r>
                  <a:rPr lang="ja-JP" altLang="en-US" sz="1400" b="1" dirty="0">
                    <a:latin typeface="+mn-ea"/>
                    <a:ea typeface="+mn-ea"/>
                  </a:rPr>
                  <a:t>諸収入</a:t>
                </a:r>
              </a:p>
            </p:txBody>
          </p:sp>
          <p:sp>
            <p:nvSpPr>
              <p:cNvPr id="37" name="正方形/長方形 36">
                <a:extLst>
                  <a:ext uri="{FF2B5EF4-FFF2-40B4-BE49-F238E27FC236}">
                    <a16:creationId xmlns:a16="http://schemas.microsoft.com/office/drawing/2014/main" id="{81D2E550-BA8A-4D94-A468-EE431A05783C}"/>
                  </a:ext>
                </a:extLst>
              </p:cNvPr>
              <p:cNvSpPr/>
              <p:nvPr/>
            </p:nvSpPr>
            <p:spPr bwMode="auto">
              <a:xfrm>
                <a:off x="6848381" y="3401125"/>
                <a:ext cx="1910381"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ja-JP" altLang="en-US" sz="1200" b="1" dirty="0">
                    <a:latin typeface="+mn-ea"/>
                    <a:ea typeface="+mn-ea"/>
                  </a:rPr>
                  <a:t>県に納める税金</a:t>
                </a:r>
                <a:endParaRPr lang="en-US" altLang="ja-JP" sz="1200" b="1" dirty="0">
                  <a:latin typeface="+mn-ea"/>
                  <a:ea typeface="+mn-ea"/>
                </a:endParaRPr>
              </a:p>
              <a:p>
                <a:pPr>
                  <a:lnSpc>
                    <a:spcPts val="1880"/>
                  </a:lnSpc>
                  <a:buSzPct val="120000"/>
                </a:pPr>
                <a:r>
                  <a:rPr lang="ja-JP" altLang="en-US" sz="1200" b="1" dirty="0">
                    <a:latin typeface="+mn-ea"/>
                    <a:ea typeface="+mn-ea"/>
                  </a:rPr>
                  <a:t>延滞金、加算金、過料など</a:t>
                </a:r>
                <a:endParaRPr lang="en-US" altLang="ja-JP" sz="1200" b="1" dirty="0">
                  <a:latin typeface="+mn-ea"/>
                  <a:ea typeface="+mn-ea"/>
                </a:endParaRPr>
              </a:p>
            </p:txBody>
          </p:sp>
          <p:sp>
            <p:nvSpPr>
              <p:cNvPr id="38" name="正方形/長方形 37">
                <a:extLst>
                  <a:ext uri="{FF2B5EF4-FFF2-40B4-BE49-F238E27FC236}">
                    <a16:creationId xmlns:a16="http://schemas.microsoft.com/office/drawing/2014/main" id="{EFE1A4E9-ABC4-404F-8F0A-680763EFF3F6}"/>
                  </a:ext>
                </a:extLst>
              </p:cNvPr>
              <p:cNvSpPr/>
              <p:nvPr/>
            </p:nvSpPr>
            <p:spPr bwMode="auto">
              <a:xfrm>
                <a:off x="6726639" y="3401125"/>
                <a:ext cx="191430"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en-US" altLang="ja-JP" sz="1100" b="1" dirty="0">
                    <a:latin typeface="+mn-ea"/>
                    <a:ea typeface="+mn-ea"/>
                  </a:rPr>
                  <a:t>:</a:t>
                </a:r>
              </a:p>
              <a:p>
                <a:pPr>
                  <a:lnSpc>
                    <a:spcPts val="1880"/>
                  </a:lnSpc>
                  <a:buSzPct val="120000"/>
                </a:pPr>
                <a:r>
                  <a:rPr lang="en-US" altLang="ja-JP" sz="1100" b="1" dirty="0">
                    <a:latin typeface="+mn-ea"/>
                    <a:ea typeface="+mn-ea"/>
                  </a:rPr>
                  <a:t>:</a:t>
                </a:r>
              </a:p>
            </p:txBody>
          </p:sp>
        </p:grpSp>
      </p:grpSp>
      <p:grpSp>
        <p:nvGrpSpPr>
          <p:cNvPr id="18" name="グループ化 17">
            <a:extLst>
              <a:ext uri="{FF2B5EF4-FFF2-40B4-BE49-F238E27FC236}">
                <a16:creationId xmlns:a16="http://schemas.microsoft.com/office/drawing/2014/main" id="{F8759403-F421-4404-AEA1-16054EC3D47B}"/>
              </a:ext>
            </a:extLst>
          </p:cNvPr>
          <p:cNvGrpSpPr/>
          <p:nvPr/>
        </p:nvGrpSpPr>
        <p:grpSpPr>
          <a:xfrm>
            <a:off x="1403006" y="1483442"/>
            <a:ext cx="5716727" cy="407622"/>
            <a:chOff x="1872133" y="1591086"/>
            <a:chExt cx="5312666" cy="360000"/>
          </a:xfrm>
        </p:grpSpPr>
        <p:sp>
          <p:nvSpPr>
            <p:cNvPr id="19" name="Rectangle 8">
              <a:extLst>
                <a:ext uri="{FF2B5EF4-FFF2-40B4-BE49-F238E27FC236}">
                  <a16:creationId xmlns:a16="http://schemas.microsoft.com/office/drawing/2014/main" id="{013D5D65-BD80-4065-923C-64917112D5FE}"/>
                </a:ext>
              </a:extLst>
            </p:cNvPr>
            <p:cNvSpPr>
              <a:spLocks noChangeArrowheads="1"/>
            </p:cNvSpPr>
            <p:nvPr/>
          </p:nvSpPr>
          <p:spPr bwMode="auto">
            <a:xfrm>
              <a:off x="2956915" y="1591086"/>
              <a:ext cx="4227884"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和歌山県の歳入の内訳（令和８年度当初予算額）</a:t>
              </a:r>
            </a:p>
          </p:txBody>
        </p:sp>
        <p:sp>
          <p:nvSpPr>
            <p:cNvPr id="21" name="正方形/長方形 20">
              <a:extLst>
                <a:ext uri="{FF2B5EF4-FFF2-40B4-BE49-F238E27FC236}">
                  <a16:creationId xmlns:a16="http://schemas.microsoft.com/office/drawing/2014/main" id="{1D969162-35F5-4074-B524-E3D911B7A7E9}"/>
                </a:ext>
              </a:extLst>
            </p:cNvPr>
            <p:cNvSpPr/>
            <p:nvPr/>
          </p:nvSpPr>
          <p:spPr bwMode="auto">
            <a:xfrm>
              <a:off x="1872133" y="159108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入</a:t>
              </a:r>
            </a:p>
          </p:txBody>
        </p:sp>
      </p:grpSp>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1040156" y="553628"/>
            <a:ext cx="10312428" cy="813618"/>
          </a:xfrm>
          <a:prstGeom prst="roundRect">
            <a:avLst>
              <a:gd name="adj" fmla="val 0"/>
            </a:avLst>
          </a:prstGeom>
          <a:solidFill>
            <a:srgbClr val="93CDDD"/>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和歌山県の歳入も、国の歳入と同じく租税が地方の財政を支えています。</a:t>
            </a:r>
          </a:p>
        </p:txBody>
      </p:sp>
      <p:pic>
        <p:nvPicPr>
          <p:cNvPr id="27" name="図 26">
            <a:extLst>
              <a:ext uri="{FF2B5EF4-FFF2-40B4-BE49-F238E27FC236}">
                <a16:creationId xmlns:a16="http://schemas.microsoft.com/office/drawing/2014/main" id="{F9D64AC2-C674-4323-8B65-DCE08F3F822A}"/>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9723675" y="1104425"/>
            <a:ext cx="1077116" cy="1614104"/>
          </a:xfrm>
          <a:prstGeom prst="rect">
            <a:avLst/>
          </a:prstGeom>
        </p:spPr>
      </p:pic>
      <p:sp>
        <p:nvSpPr>
          <p:cNvPr id="28" name="四角形: 角を丸くする 27">
            <a:extLst>
              <a:ext uri="{FF2B5EF4-FFF2-40B4-BE49-F238E27FC236}">
                <a16:creationId xmlns:a16="http://schemas.microsoft.com/office/drawing/2014/main" id="{E2AE4A54-C75B-4848-9A74-494AF3E49D84}"/>
              </a:ext>
            </a:extLst>
          </p:cNvPr>
          <p:cNvSpPr/>
          <p:nvPr/>
        </p:nvSpPr>
        <p:spPr bwMode="auto">
          <a:xfrm>
            <a:off x="10800791" y="2207973"/>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ja-JP" altLang="en-US" sz="900" dirty="0">
                <a:latin typeface="HGPｺﾞｼｯｸM" panose="020B0600000000000000" pitchFamily="50" charset="-128"/>
                <a:ea typeface="HGPｺﾞｼｯｸM" panose="020B0600000000000000" pitchFamily="50" charset="-128"/>
              </a:rPr>
              <a:t>和歌山県ＰＲ</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キャラクター</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「きいちゃん」</a:t>
            </a:r>
          </a:p>
        </p:txBody>
      </p:sp>
      <p:graphicFrame>
        <p:nvGraphicFramePr>
          <p:cNvPr id="24" name="グラフ 23">
            <a:extLst>
              <a:ext uri="{FF2B5EF4-FFF2-40B4-BE49-F238E27FC236}">
                <a16:creationId xmlns:a16="http://schemas.microsoft.com/office/drawing/2014/main" id="{F9ABC990-C286-4153-BC2F-CC6AC9237F9D}"/>
              </a:ext>
            </a:extLst>
          </p:cNvPr>
          <p:cNvGraphicFramePr/>
          <p:nvPr>
            <p:extLst>
              <p:ext uri="{D42A27DB-BD31-4B8C-83A1-F6EECF244321}">
                <p14:modId xmlns:p14="http://schemas.microsoft.com/office/powerpoint/2010/main" val="3464643332"/>
              </p:ext>
            </p:extLst>
          </p:nvPr>
        </p:nvGraphicFramePr>
        <p:xfrm>
          <a:off x="620336" y="1907324"/>
          <a:ext cx="6445060" cy="50475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a:extLst>
              <a:ext uri="{FF2B5EF4-FFF2-40B4-BE49-F238E27FC236}">
                <a16:creationId xmlns:a16="http://schemas.microsoft.com/office/drawing/2014/main" id="{2935D332-49C3-4D7D-AAD9-925DCAD46C75}"/>
              </a:ext>
            </a:extLst>
          </p:cNvPr>
          <p:cNvGraphicFramePr/>
          <p:nvPr>
            <p:extLst>
              <p:ext uri="{D42A27DB-BD31-4B8C-83A1-F6EECF244321}">
                <p14:modId xmlns:p14="http://schemas.microsoft.com/office/powerpoint/2010/main" val="2685790093"/>
              </p:ext>
            </p:extLst>
          </p:nvPr>
        </p:nvGraphicFramePr>
        <p:xfrm>
          <a:off x="2445944" y="2887092"/>
          <a:ext cx="3207692" cy="2735758"/>
        </p:xfrm>
        <a:graphic>
          <a:graphicData uri="http://schemas.openxmlformats.org/drawingml/2006/chart">
            <c:chart xmlns:c="http://schemas.openxmlformats.org/drawingml/2006/chart" xmlns:r="http://schemas.openxmlformats.org/officeDocument/2006/relationships" r:id="rId6"/>
          </a:graphicData>
        </a:graphic>
      </p:graphicFrame>
      <p:sp>
        <p:nvSpPr>
          <p:cNvPr id="29" name="楕円 1">
            <a:extLst>
              <a:ext uri="{FF2B5EF4-FFF2-40B4-BE49-F238E27FC236}">
                <a16:creationId xmlns:a16="http://schemas.microsoft.com/office/drawing/2014/main" id="{DF318012-2836-45A5-96DB-2F92EBDFD302}"/>
              </a:ext>
            </a:extLst>
          </p:cNvPr>
          <p:cNvSpPr/>
          <p:nvPr/>
        </p:nvSpPr>
        <p:spPr bwMode="auto">
          <a:xfrm>
            <a:off x="3406916" y="3768918"/>
            <a:ext cx="1214112" cy="1164542"/>
          </a:xfrm>
          <a:prstGeom prst="ellipse">
            <a:avLst/>
          </a:prstGeom>
          <a:solidFill>
            <a:schemeClr val="bg1"/>
          </a:solidFill>
          <a:ln w="6350" cap="flat" cmpd="sng" algn="ctr">
            <a:noFill/>
            <a:prstDash val="solid"/>
            <a:round/>
            <a:headEnd type="none" w="med" len="med"/>
            <a:tailEnd type="none" w="med" len="med"/>
          </a:ln>
          <a:effectLst/>
        </p:spPr>
        <p:txBody>
          <a:bodyPr vert="horz" wrap="none" lIns="0" tIns="45720" rIns="0" bIns="45720" numCol="1" rtlCol="0" anchor="ctr" anchorCtr="0" compatLnSpc="1">
            <a:prstTxWarp prst="textNoShape">
              <a:avLst/>
            </a:prstTxWarp>
          </a:bodyPr>
          <a:lstStyle>
            <a:defPPr>
              <a:defRPr lang="ja-JP"/>
            </a:defPPr>
            <a:lvl1pPr marL="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indent="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indent="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indent="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indent="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indent="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a:pPr algn="ctr" eaLnBrk="1" hangingPunct="1"/>
            <a:r>
              <a:rPr lang="ja-JP" altLang="en-US" sz="1600" dirty="0">
                <a:latin typeface="HGPｺﾞｼｯｸE" panose="020B0900000000000000" pitchFamily="50" charset="-128"/>
                <a:ea typeface="HGPｺﾞｼｯｸE" panose="020B0900000000000000" pitchFamily="50" charset="-128"/>
              </a:rPr>
              <a:t>歳　入</a:t>
            </a:r>
            <a:endParaRPr lang="en-US" altLang="ja-JP" sz="1600" dirty="0">
              <a:latin typeface="HGPｺﾞｼｯｸE" panose="020B0900000000000000" pitchFamily="50" charset="-128"/>
              <a:ea typeface="HGPｺﾞｼｯｸE" panose="020B0900000000000000" pitchFamily="50" charset="-128"/>
            </a:endParaRPr>
          </a:p>
          <a:p>
            <a:pPr algn="ctr" eaLnBrk="1" hangingPunct="1"/>
            <a:r>
              <a:rPr lang="en-US" altLang="ja-JP" sz="1600" dirty="0">
                <a:latin typeface="HGPｺﾞｼｯｸE" panose="020B0900000000000000" pitchFamily="50" charset="-128"/>
                <a:ea typeface="HGPｺﾞｼｯｸE" panose="020B0900000000000000" pitchFamily="50" charset="-128"/>
              </a:rPr>
              <a:t>6499</a:t>
            </a:r>
            <a:r>
              <a:rPr lang="ja-JP" altLang="en-US" sz="1600" dirty="0">
                <a:latin typeface="HGPｺﾞｼｯｸE" panose="020B0900000000000000" pitchFamily="50" charset="-128"/>
                <a:ea typeface="HGPｺﾞｼｯｸE" panose="020B0900000000000000" pitchFamily="50" charset="-128"/>
              </a:rPr>
              <a:t>億円</a:t>
            </a:r>
          </a:p>
        </p:txBody>
      </p:sp>
      <p:sp>
        <p:nvSpPr>
          <p:cNvPr id="31" name="テキスト ボックス 30">
            <a:extLst>
              <a:ext uri="{FF2B5EF4-FFF2-40B4-BE49-F238E27FC236}">
                <a16:creationId xmlns:a16="http://schemas.microsoft.com/office/drawing/2014/main" id="{9A11E332-D10C-48E7-9241-A3B4873719C2}"/>
              </a:ext>
            </a:extLst>
          </p:cNvPr>
          <p:cNvSpPr txBox="1"/>
          <p:nvPr/>
        </p:nvSpPr>
        <p:spPr>
          <a:xfrm>
            <a:off x="4273484" y="2597425"/>
            <a:ext cx="1127724" cy="922881"/>
          </a:xfrm>
          <a:prstGeom prst="rect">
            <a:avLst/>
          </a:prstGeom>
          <a:noFill/>
        </p:spPr>
        <p:txBody>
          <a:bodyPr wrap="square" rtlCol="0">
            <a:spAutoFit/>
          </a:bodyPr>
          <a:lstStyle/>
          <a:p>
            <a:pPr algn="ctr">
              <a:defRPr sz="1197" b="0" i="0" u="none" strike="noStrike" kern="1200" baseline="0">
                <a:solidFill>
                  <a:srgbClr val="FFFFFF"/>
                </a:solidFill>
                <a:latin typeface="+mn-lt"/>
                <a:ea typeface="+mn-ea"/>
                <a:cs typeface="+mn-cs"/>
              </a:defRPr>
            </a:pPr>
            <a:r>
              <a:rPr lang="ja-JP" altLang="en-US" sz="1400" dirty="0">
                <a:solidFill>
                  <a:schemeClr val="bg1"/>
                </a:solidFill>
                <a:latin typeface="HGPｺﾞｼｯｸE" panose="020B0900000000000000" pitchFamily="50" charset="-128"/>
                <a:ea typeface="HGPｺﾞｼｯｸE" panose="020B0900000000000000" pitchFamily="50" charset="-128"/>
              </a:rPr>
              <a:t>県税</a:t>
            </a:r>
          </a:p>
          <a:p>
            <a:pPr algn="ctr">
              <a:defRPr sz="1197" b="0" i="0" u="none" strike="noStrike" kern="1200" baseline="0">
                <a:solidFill>
                  <a:srgbClr val="FFFFFF"/>
                </a:solidFill>
                <a:latin typeface="+mn-lt"/>
                <a:ea typeface="+mn-ea"/>
                <a:cs typeface="+mn-cs"/>
              </a:defRPr>
            </a:pPr>
            <a:r>
              <a:rPr lang="en-US" altLang="ja-JP" sz="1400" dirty="0">
                <a:solidFill>
                  <a:schemeClr val="bg1"/>
                </a:solidFill>
                <a:latin typeface="HGPｺﾞｼｯｸE" panose="020B0900000000000000" pitchFamily="50" charset="-128"/>
                <a:ea typeface="HGPｺﾞｼｯｸE" panose="020B0900000000000000" pitchFamily="50" charset="-128"/>
              </a:rPr>
              <a:t>1006</a:t>
            </a:r>
            <a:r>
              <a:rPr lang="ja-JP"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FFFFFF"/>
                </a:solidFill>
                <a:latin typeface="+mn-lt"/>
                <a:ea typeface="+mn-ea"/>
                <a:cs typeface="+mn-cs"/>
              </a:defRPr>
            </a:pPr>
            <a:r>
              <a:rPr lang="ja-JP" altLang="en-US" sz="1400" dirty="0">
                <a:solidFill>
                  <a:schemeClr val="bg1"/>
                </a:solidFill>
                <a:latin typeface="HGPｺﾞｼｯｸE" panose="020B0900000000000000" pitchFamily="50" charset="-128"/>
                <a:ea typeface="HGPｺﾞｼｯｸE" panose="020B0900000000000000" pitchFamily="50" charset="-128"/>
              </a:rPr>
              <a:t>（</a:t>
            </a:r>
            <a:r>
              <a:rPr lang="en-US" altLang="ja-JP" sz="1400" dirty="0">
                <a:solidFill>
                  <a:schemeClr val="bg1"/>
                </a:solidFill>
                <a:latin typeface="HGPｺﾞｼｯｸE" panose="020B0900000000000000" pitchFamily="50" charset="-128"/>
                <a:ea typeface="HGPｺﾞｼｯｸE" panose="020B0900000000000000" pitchFamily="50" charset="-128"/>
              </a:rPr>
              <a:t>15.5</a:t>
            </a:r>
            <a:r>
              <a:rPr lang="ja-JP" altLang="en-US" sz="1400"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36D34565-A627-42AA-BF72-702411B73A27}"/>
              </a:ext>
            </a:extLst>
          </p:cNvPr>
          <p:cNvSpPr txBox="1"/>
          <p:nvPr/>
        </p:nvSpPr>
        <p:spPr>
          <a:xfrm>
            <a:off x="4126852" y="3577216"/>
            <a:ext cx="1515517"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自主財源</a:t>
            </a: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2908</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endPar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44.</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8</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2" name="テキスト ボックス 41">
            <a:extLst>
              <a:ext uri="{FF2B5EF4-FFF2-40B4-BE49-F238E27FC236}">
                <a16:creationId xmlns:a16="http://schemas.microsoft.com/office/drawing/2014/main" id="{36E6D6DA-F765-4316-AA2E-C865D56E98CB}"/>
              </a:ext>
            </a:extLst>
          </p:cNvPr>
          <p:cNvSpPr txBox="1"/>
          <p:nvPr/>
        </p:nvSpPr>
        <p:spPr>
          <a:xfrm>
            <a:off x="5296363" y="3861583"/>
            <a:ext cx="894304"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5D7E6A5-DF1F-43B7-B565-4D7803BEAE09}"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諸収入</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933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14.4%</a:t>
            </a:r>
            <a:r>
              <a:rPr lang="zh-TW" altLang="en-US" sz="1400" dirty="0">
                <a:solidFill>
                  <a:schemeClr val="tx1">
                    <a:lumMod val="95000"/>
                    <a:lumOff val="5000"/>
                  </a:schemeClr>
                </a:solidFill>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39529CB1-89C6-48F2-A618-19BB702EBBCB}"/>
              </a:ext>
            </a:extLst>
          </p:cNvPr>
          <p:cNvSpPr txBox="1"/>
          <p:nvPr/>
        </p:nvSpPr>
        <p:spPr>
          <a:xfrm>
            <a:off x="4982963" y="5128305"/>
            <a:ext cx="1782466" cy="707438"/>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D87D6D1F-9DEA-42A2-8F8D-FDE89C0549D1}"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地方消費税清算金</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560</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8.6%</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4" name="テキスト ボックス 43">
            <a:extLst>
              <a:ext uri="{FF2B5EF4-FFF2-40B4-BE49-F238E27FC236}">
                <a16:creationId xmlns:a16="http://schemas.microsoft.com/office/drawing/2014/main" id="{FA092257-0C70-4547-9E78-CC9FC45A5FAD}"/>
              </a:ext>
            </a:extLst>
          </p:cNvPr>
          <p:cNvSpPr txBox="1"/>
          <p:nvPr/>
        </p:nvSpPr>
        <p:spPr>
          <a:xfrm>
            <a:off x="4506904" y="5745885"/>
            <a:ext cx="894304"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3D6042A3-434F-49D6-93F8-92D1CBAC604A}"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繰入金等</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409</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6.3%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45" name="Rectangle 8">
            <a:extLst>
              <a:ext uri="{FF2B5EF4-FFF2-40B4-BE49-F238E27FC236}">
                <a16:creationId xmlns:a16="http://schemas.microsoft.com/office/drawing/2014/main" id="{DA5D919E-B908-4F7F-AD45-65AD4D8B77B2}"/>
              </a:ext>
            </a:extLst>
          </p:cNvPr>
          <p:cNvSpPr>
            <a:spLocks noChangeArrowheads="1"/>
          </p:cNvSpPr>
          <p:nvPr/>
        </p:nvSpPr>
        <p:spPr bwMode="auto">
          <a:xfrm>
            <a:off x="4539606" y="5594019"/>
            <a:ext cx="431777"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None/>
            </a:pPr>
            <a:r>
              <a:rPr lang="ja-JP" altLang="en-US" sz="700" dirty="0">
                <a:solidFill>
                  <a:srgbClr val="000000"/>
                </a:solidFill>
                <a:latin typeface="+mn-ea"/>
                <a:ea typeface="+mn-ea"/>
                <a:cs typeface="メイリオ" panose="020B0604030504040204" pitchFamily="50" charset="-128"/>
              </a:rPr>
              <a:t>くりいれ</a:t>
            </a:r>
          </a:p>
        </p:txBody>
      </p:sp>
      <p:sp>
        <p:nvSpPr>
          <p:cNvPr id="46" name="テキスト ボックス 45">
            <a:extLst>
              <a:ext uri="{FF2B5EF4-FFF2-40B4-BE49-F238E27FC236}">
                <a16:creationId xmlns:a16="http://schemas.microsoft.com/office/drawing/2014/main" id="{55B96C28-8DDB-4B62-9DA0-D0535B59BA52}"/>
              </a:ext>
            </a:extLst>
          </p:cNvPr>
          <p:cNvSpPr txBox="1"/>
          <p:nvPr/>
        </p:nvSpPr>
        <p:spPr>
          <a:xfrm>
            <a:off x="2167016" y="5514797"/>
            <a:ext cx="1802857"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0EDE9594-F256-41CD-A495-A3A3DE91A52A}"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地方交付税交付金</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1</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969</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30.3%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7" name="テキスト ボックス 46">
            <a:extLst>
              <a:ext uri="{FF2B5EF4-FFF2-40B4-BE49-F238E27FC236}">
                <a16:creationId xmlns:a16="http://schemas.microsoft.com/office/drawing/2014/main" id="{997D429E-F175-4600-8794-17936372C8C7}"/>
              </a:ext>
            </a:extLst>
          </p:cNvPr>
          <p:cNvSpPr txBox="1"/>
          <p:nvPr/>
        </p:nvSpPr>
        <p:spPr>
          <a:xfrm>
            <a:off x="2374405" y="4485495"/>
            <a:ext cx="1515517"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依存財源</a:t>
            </a: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bg1"/>
                </a:solidFill>
                <a:latin typeface="HGPｺﾞｼｯｸE" panose="020B0900000000000000" pitchFamily="50" charset="-128"/>
                <a:ea typeface="HGPｺﾞｼｯｸE" panose="020B0900000000000000" pitchFamily="50" charset="-128"/>
              </a:rPr>
              <a:t>3590</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endParaRPr lang="en-US" altLang="zh-TW"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zh-TW" sz="1400" dirty="0">
                <a:solidFill>
                  <a:schemeClr val="bg1"/>
                </a:solidFill>
                <a:latin typeface="HGPｺﾞｼｯｸE" panose="020B0900000000000000" pitchFamily="50" charset="-128"/>
                <a:ea typeface="HGPｺﾞｼｯｸE" panose="020B0900000000000000" pitchFamily="50" charset="-128"/>
              </a:rPr>
              <a:t>55.</a:t>
            </a:r>
            <a:r>
              <a:rPr lang="en-US" altLang="ja-JP" sz="1400" dirty="0">
                <a:solidFill>
                  <a:schemeClr val="bg1"/>
                </a:solidFill>
                <a:latin typeface="HGPｺﾞｼｯｸE" panose="020B0900000000000000" pitchFamily="50" charset="-128"/>
                <a:ea typeface="HGPｺﾞｼｯｸE" panose="020B0900000000000000" pitchFamily="50" charset="-128"/>
              </a:rPr>
              <a:t>2</a:t>
            </a:r>
            <a:r>
              <a:rPr lang="zh-TW" altLang="en-US" sz="1400"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solidFill>
                <a:schemeClr val="bg1"/>
              </a:solidFill>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616057C-21F6-4DF0-9551-CACBDFD45BE6}"/>
              </a:ext>
            </a:extLst>
          </p:cNvPr>
          <p:cNvSpPr txBox="1"/>
          <p:nvPr/>
        </p:nvSpPr>
        <p:spPr>
          <a:xfrm>
            <a:off x="1742728" y="3398835"/>
            <a:ext cx="1221548"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9EB0D1A-06DB-49E6-9761-765C32C9A89C}" type="CELLRANGE">
              <a:rPr lang="zh-TW" altLang="en-US" sz="140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国庫支出金</a:t>
            </a:fld>
            <a:endParaRPr lang="zh-TW" altLang="en-US"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bg1"/>
                </a:solidFill>
                <a:latin typeface="HGPｺﾞｼｯｸE" panose="020B0900000000000000" pitchFamily="50" charset="-128"/>
                <a:ea typeface="HGPｺﾞｼｯｸE" panose="020B0900000000000000" pitchFamily="50" charset="-128"/>
              </a:rPr>
              <a:t>8</a:t>
            </a:r>
            <a:r>
              <a:rPr lang="en-US" altLang="ja-JP" sz="1400" dirty="0">
                <a:solidFill>
                  <a:schemeClr val="bg1"/>
                </a:solidFill>
                <a:latin typeface="HGPｺﾞｼｯｸE" panose="020B0900000000000000" pitchFamily="50" charset="-128"/>
                <a:ea typeface="HGPｺﾞｼｯｸE" panose="020B0900000000000000" pitchFamily="50" charset="-128"/>
              </a:rPr>
              <a:t>34</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ja-JP" sz="1400" dirty="0">
                <a:solidFill>
                  <a:schemeClr val="bg1"/>
                </a:solidFill>
                <a:latin typeface="HGPｺﾞｼｯｸE" panose="020B0900000000000000" pitchFamily="50" charset="-128"/>
                <a:ea typeface="HGPｺﾞｼｯｸE" panose="020B0900000000000000" pitchFamily="50" charset="-128"/>
              </a:rPr>
              <a:t>12.8%</a:t>
            </a:r>
            <a:r>
              <a:rPr lang="zh-TW" altLang="en-US" sz="1400" dirty="0">
                <a:solidFill>
                  <a:schemeClr val="bg1"/>
                </a:solidFill>
              </a:rPr>
              <a:t>）</a:t>
            </a:r>
            <a:endParaRPr lang="zh-TW" altLang="en-US" sz="1400" dirty="0">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A9DC4A1E-3B55-4D48-A14C-C71A8E784053}"/>
              </a:ext>
            </a:extLst>
          </p:cNvPr>
          <p:cNvSpPr txBox="1"/>
          <p:nvPr/>
        </p:nvSpPr>
        <p:spPr>
          <a:xfrm>
            <a:off x="2754385" y="2638506"/>
            <a:ext cx="894304"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1FEDB424-2479-44B7-B26A-592DC4CA1D76}" type="CELLRANGE">
              <a:rPr lang="zh-TW" altLang="en-US" sz="140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県債</a:t>
            </a:fld>
            <a:endParaRPr lang="zh-TW" altLang="en-US"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bg1"/>
                </a:solidFill>
                <a:latin typeface="HGPｺﾞｼｯｸE" panose="020B0900000000000000" pitchFamily="50" charset="-128"/>
                <a:ea typeface="HGPｺﾞｼｯｸE" panose="020B0900000000000000" pitchFamily="50" charset="-128"/>
              </a:rPr>
              <a:t>5</a:t>
            </a:r>
            <a:r>
              <a:rPr lang="en-US" altLang="ja-JP" sz="1400" dirty="0">
                <a:solidFill>
                  <a:schemeClr val="bg1"/>
                </a:solidFill>
                <a:latin typeface="HGPｺﾞｼｯｸE" panose="020B0900000000000000" pitchFamily="50" charset="-128"/>
                <a:ea typeface="HGPｺﾞｼｯｸE" panose="020B0900000000000000" pitchFamily="50" charset="-128"/>
              </a:rPr>
              <a:t>24</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ja-JP" sz="1400" dirty="0">
                <a:solidFill>
                  <a:schemeClr val="bg1"/>
                </a:solidFill>
                <a:latin typeface="HGPｺﾞｼｯｸE" panose="020B0900000000000000" pitchFamily="50" charset="-128"/>
                <a:ea typeface="HGPｺﾞｼｯｸE" panose="020B0900000000000000" pitchFamily="50" charset="-128"/>
              </a:rPr>
              <a:t>8.1%</a:t>
            </a:r>
            <a:r>
              <a:rPr lang="zh-TW" altLang="en-US" sz="1400" dirty="0">
                <a:solidFill>
                  <a:schemeClr val="bg1"/>
                </a:solidFill>
                <a:latin typeface="HGPｺﾞｼｯｸE" panose="020B0900000000000000" pitchFamily="50" charset="-128"/>
                <a:ea typeface="HGPｺﾞｼｯｸE" panose="020B0900000000000000" pitchFamily="50" charset="-128"/>
              </a:rPr>
              <a:t>）</a:t>
            </a: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sp>
        <p:nvSpPr>
          <p:cNvPr id="50" name="テキスト ボックス 49">
            <a:extLst>
              <a:ext uri="{FF2B5EF4-FFF2-40B4-BE49-F238E27FC236}">
                <a16:creationId xmlns:a16="http://schemas.microsoft.com/office/drawing/2014/main" id="{B8D1C6A5-0CCB-4F60-A470-A3D519ACE36C}"/>
              </a:ext>
            </a:extLst>
          </p:cNvPr>
          <p:cNvSpPr txBox="1"/>
          <p:nvPr/>
        </p:nvSpPr>
        <p:spPr>
          <a:xfrm>
            <a:off x="690612" y="2127958"/>
            <a:ext cx="1562499" cy="922881"/>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5E2B7238-B0A3-4770-BCB7-2416189114D6}" type="CELLRANGE">
              <a:rPr lang="ja-JP" altLang="en-US" sz="140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pPr algn="ctr">
                <a:defRPr sz="1197" b="0" i="0" u="none" strike="noStrike" kern="1200" baseline="0">
                  <a:solidFill>
                    <a:srgbClr val="000000">
                      <a:lumMod val="75000"/>
                      <a:lumOff val="25000"/>
                    </a:srgbClr>
                  </a:solidFill>
                  <a:latin typeface="+mn-lt"/>
                  <a:ea typeface="+mn-ea"/>
                  <a:cs typeface="+mn-cs"/>
                </a:defRPr>
              </a:pPr>
              <a:t>地方譲与税等</a:t>
            </a:fld>
            <a:endPar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263</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億円</a:t>
            </a:r>
          </a:p>
          <a:p>
            <a:pPr algn="ctr">
              <a:defRPr sz="1197" b="0" i="0" u="none" strike="noStrike" kern="1200" baseline="0">
                <a:solidFill>
                  <a:srgbClr val="000000">
                    <a:lumMod val="75000"/>
                    <a:lumOff val="25000"/>
                  </a:srgbClr>
                </a:solidFill>
                <a:latin typeface="+mn-lt"/>
                <a:ea typeface="+mn-ea"/>
                <a:cs typeface="+mn-cs"/>
              </a:defRPr>
            </a:pP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4.1%</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cs typeface="Arial" panose="020B0604020202020204" pitchFamily="34" charset="0"/>
              </a:rPr>
              <a:t>）</a:t>
            </a:r>
            <a:endParaRPr lang="ja-JP" altLang="en-US" sz="1400" dirty="0">
              <a:solidFill>
                <a:schemeClr val="tx1">
                  <a:lumMod val="95000"/>
                  <a:lumOff val="5000"/>
                </a:schemeClr>
              </a:solidFill>
            </a:endParaRPr>
          </a:p>
          <a:p>
            <a:pPr algn="ctr">
              <a:defRPr sz="1197" b="0" i="0" u="none" strike="noStrike" kern="1200" baseline="0">
                <a:solidFill>
                  <a:srgbClr val="000000">
                    <a:lumMod val="75000"/>
                    <a:lumOff val="25000"/>
                  </a:srgbClr>
                </a:solidFill>
                <a:latin typeface="+mn-lt"/>
                <a:ea typeface="+mn-ea"/>
                <a:cs typeface="+mn-cs"/>
              </a:defRPr>
            </a:pPr>
            <a:endParaRPr lang="zh-TW" altLang="en-US" sz="1197" dirty="0">
              <a:latin typeface="HGPｺﾞｼｯｸE" panose="020B0900000000000000" pitchFamily="50" charset="-128"/>
              <a:ea typeface="HGPｺﾞｼｯｸE" panose="020B0900000000000000" pitchFamily="50" charset="-128"/>
            </a:endParaRPr>
          </a:p>
        </p:txBody>
      </p:sp>
      <p:cxnSp>
        <p:nvCxnSpPr>
          <p:cNvPr id="51" name="直線コネクタ 50">
            <a:extLst>
              <a:ext uri="{FF2B5EF4-FFF2-40B4-BE49-F238E27FC236}">
                <a16:creationId xmlns:a16="http://schemas.microsoft.com/office/drawing/2014/main" id="{4FBDAD89-F3E2-4349-93C7-AF18C354D94F}"/>
              </a:ext>
            </a:extLst>
          </p:cNvPr>
          <p:cNvCxnSpPr>
            <a:cxnSpLocks/>
          </p:cNvCxnSpPr>
          <p:nvPr/>
        </p:nvCxnSpPr>
        <p:spPr bwMode="auto">
          <a:xfrm flipH="1" flipV="1">
            <a:off x="2138150" y="2265118"/>
            <a:ext cx="1615842" cy="132092"/>
          </a:xfrm>
          <a:prstGeom prst="line">
            <a:avLst/>
          </a:prstGeom>
          <a:noFill/>
          <a:ln w="12700" cap="flat" cmpd="sng" algn="ctr">
            <a:solidFill>
              <a:schemeClr val="tx1"/>
            </a:solidFill>
            <a:prstDash val="solid"/>
            <a:round/>
            <a:headEnd type="oval" w="med" len="med"/>
            <a:tailEnd type="none" w="med" len="med"/>
          </a:ln>
          <a:effectLst/>
        </p:spPr>
      </p:cxnSp>
      <p:sp>
        <p:nvSpPr>
          <p:cNvPr id="52" name="Rectangle 8">
            <a:extLst>
              <a:ext uri="{FF2B5EF4-FFF2-40B4-BE49-F238E27FC236}">
                <a16:creationId xmlns:a16="http://schemas.microsoft.com/office/drawing/2014/main" id="{CE285097-86F3-4E10-99D5-B15B60D05962}"/>
              </a:ext>
            </a:extLst>
          </p:cNvPr>
          <p:cNvSpPr>
            <a:spLocks noChangeArrowheads="1"/>
          </p:cNvSpPr>
          <p:nvPr/>
        </p:nvSpPr>
        <p:spPr bwMode="auto">
          <a:xfrm>
            <a:off x="2981425" y="2510359"/>
            <a:ext cx="431776"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None/>
            </a:pPr>
            <a:r>
              <a:rPr lang="ja-JP" altLang="en-US" sz="700" dirty="0">
                <a:solidFill>
                  <a:schemeClr val="bg1"/>
                </a:solidFill>
                <a:latin typeface="+mn-ea"/>
                <a:ea typeface="+mn-ea"/>
                <a:cs typeface="メイリオ" panose="020B0604030504040204" pitchFamily="50" charset="-128"/>
              </a:rPr>
              <a:t>けんさい</a:t>
            </a:r>
          </a:p>
        </p:txBody>
      </p:sp>
      <p:sp>
        <p:nvSpPr>
          <p:cNvPr id="53" name="Rectangle 8">
            <a:extLst>
              <a:ext uri="{FF2B5EF4-FFF2-40B4-BE49-F238E27FC236}">
                <a16:creationId xmlns:a16="http://schemas.microsoft.com/office/drawing/2014/main" id="{460D4D60-4FCC-41CB-9EF8-EA192D8DC8CB}"/>
              </a:ext>
            </a:extLst>
          </p:cNvPr>
          <p:cNvSpPr>
            <a:spLocks noChangeArrowheads="1"/>
          </p:cNvSpPr>
          <p:nvPr/>
        </p:nvSpPr>
        <p:spPr bwMode="auto">
          <a:xfrm>
            <a:off x="1220637" y="1956633"/>
            <a:ext cx="431777"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None/>
            </a:pPr>
            <a:r>
              <a:rPr lang="ja-JP" altLang="en-US" sz="700" dirty="0">
                <a:solidFill>
                  <a:srgbClr val="000000"/>
                </a:solidFill>
                <a:latin typeface="+mn-ea"/>
                <a:ea typeface="+mn-ea"/>
                <a:cs typeface="メイリオ" panose="020B0604030504040204" pitchFamily="50" charset="-128"/>
              </a:rPr>
              <a:t>じょうよ</a:t>
            </a:r>
          </a:p>
        </p:txBody>
      </p:sp>
      <p:grpSp>
        <p:nvGrpSpPr>
          <p:cNvPr id="33" name="グループ化 32">
            <a:extLst>
              <a:ext uri="{FF2B5EF4-FFF2-40B4-BE49-F238E27FC236}">
                <a16:creationId xmlns:a16="http://schemas.microsoft.com/office/drawing/2014/main" id="{CDA95D2F-A0F5-4F88-BC4F-798354C35BB2}"/>
              </a:ext>
            </a:extLst>
          </p:cNvPr>
          <p:cNvGrpSpPr/>
          <p:nvPr/>
        </p:nvGrpSpPr>
        <p:grpSpPr>
          <a:xfrm>
            <a:off x="314093" y="-430459"/>
            <a:ext cx="11370546" cy="7894822"/>
            <a:chOff x="12313673" y="-762827"/>
            <a:chExt cx="11370546" cy="8161545"/>
          </a:xfrm>
        </p:grpSpPr>
        <p:sp>
          <p:nvSpPr>
            <p:cNvPr id="34" name="四角形: 角を丸くする 33">
              <a:extLst>
                <a:ext uri="{FF2B5EF4-FFF2-40B4-BE49-F238E27FC236}">
                  <a16:creationId xmlns:a16="http://schemas.microsoft.com/office/drawing/2014/main" id="{8CCC2AE4-AD6F-46A4-9C3C-D4638915308A}"/>
                </a:ext>
              </a:extLst>
            </p:cNvPr>
            <p:cNvSpPr/>
            <p:nvPr/>
          </p:nvSpPr>
          <p:spPr>
            <a:xfrm>
              <a:off x="12313673" y="-96857"/>
              <a:ext cx="11370546" cy="669674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C65001F6-1D33-402A-81C7-D2E086D5A3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1986" y="-762827"/>
              <a:ext cx="8161545" cy="8161545"/>
            </a:xfrm>
            <a:prstGeom prst="rect">
              <a:avLst/>
            </a:prstGeom>
          </p:spPr>
        </p:pic>
      </p:grpSp>
    </p:spTree>
    <p:custDataLst>
      <p:tags r:id="rId1"/>
    </p:custDataLst>
    <p:extLst>
      <p:ext uri="{BB962C8B-B14F-4D97-AF65-F5344CB8AC3E}">
        <p14:creationId xmlns:p14="http://schemas.microsoft.com/office/powerpoint/2010/main" val="20104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6" grpId="0">
        <p:bldAsOne/>
      </p:bldGraphic>
      <p:bldP spid="29" grpId="0" animBg="1"/>
      <p:bldP spid="31" grpId="0"/>
      <p:bldP spid="41" grpId="0"/>
      <p:bldP spid="42" grpId="0"/>
      <p:bldP spid="43" grpId="0"/>
      <p:bldP spid="44" grpId="0"/>
      <p:bldP spid="45" grpId="0"/>
      <p:bldP spid="46" grpId="0"/>
      <p:bldP spid="47" grpId="0"/>
      <p:bldP spid="48" grpId="0"/>
      <p:bldP spid="49" grpId="0"/>
      <p:bldP spid="50"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353">
            <a:extLst>
              <a:ext uri="{FF2B5EF4-FFF2-40B4-BE49-F238E27FC236}">
                <a16:creationId xmlns:a16="http://schemas.microsoft.com/office/drawing/2014/main" id="{911CAC05-E45F-4251-9EF3-59D3FC7C7235}"/>
              </a:ext>
            </a:extLst>
          </p:cNvPr>
          <p:cNvSpPr>
            <a:spLocks noChangeArrowheads="1"/>
          </p:cNvSpPr>
          <p:nvPr/>
        </p:nvSpPr>
        <p:spPr bwMode="auto">
          <a:xfrm>
            <a:off x="1059255" y="596286"/>
            <a:ext cx="8780982" cy="766704"/>
          </a:xfrm>
          <a:prstGeom prst="roundRect">
            <a:avLst>
              <a:gd name="adj" fmla="val 0"/>
            </a:avLst>
          </a:prstGeom>
          <a:solidFill>
            <a:srgbClr val="93CDDD"/>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和歌山県の歳出は、どのようなことに使われているのかな？</a:t>
            </a:r>
          </a:p>
        </p:txBody>
      </p:sp>
      <p:sp>
        <p:nvSpPr>
          <p:cNvPr id="21" name="テキスト ボックス 20">
            <a:extLst>
              <a:ext uri="{FF2B5EF4-FFF2-40B4-BE49-F238E27FC236}">
                <a16:creationId xmlns:a16="http://schemas.microsoft.com/office/drawing/2014/main" id="{2D4DA642-E0AC-46BA-A6D3-461EC3441202}"/>
              </a:ext>
            </a:extLst>
          </p:cNvPr>
          <p:cNvSpPr txBox="1"/>
          <p:nvPr/>
        </p:nvSpPr>
        <p:spPr>
          <a:xfrm>
            <a:off x="7599538" y="2850635"/>
            <a:ext cx="3920082" cy="3599810"/>
          </a:xfrm>
          <a:prstGeom prst="rect">
            <a:avLst/>
          </a:prstGeom>
          <a:noFill/>
        </p:spPr>
        <p:txBody>
          <a:bodyPr wrap="square" lIns="72000" tIns="36000" rIns="72000" bIns="36000" rtlCol="0">
            <a:noAutofit/>
          </a:bodyPr>
          <a:lstStyle/>
          <a:p>
            <a:pPr>
              <a:lnSpc>
                <a:spcPts val="2000"/>
              </a:lnSpc>
            </a:pPr>
            <a:r>
              <a:rPr lang="ja-JP" altLang="en-US" sz="1800" dirty="0">
                <a:latin typeface="HGPｺﾞｼｯｸE" panose="020B0900000000000000" pitchFamily="50" charset="-128"/>
                <a:ea typeface="HGPｺﾞｼｯｸE" panose="020B0900000000000000" pitchFamily="50" charset="-128"/>
              </a:rPr>
              <a:t>和歌山県の歳出のトップ３</a:t>
            </a:r>
            <a:endParaRPr lang="en-US" altLang="ja-JP" sz="1800" dirty="0">
              <a:latin typeface="HGPｺﾞｼｯｸE" panose="020B0900000000000000" pitchFamily="50" charset="-128"/>
              <a:ea typeface="HGPｺﾞｼｯｸE" panose="020B0900000000000000" pitchFamily="50" charset="-128"/>
            </a:endParaRPr>
          </a:p>
          <a:p>
            <a:pPr>
              <a:lnSpc>
                <a:spcPts val="20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500" dirty="0">
                <a:solidFill>
                  <a:srgbClr val="FF0000"/>
                </a:solidFill>
                <a:latin typeface="HGPｺﾞｼｯｸE" panose="020B0900000000000000" pitchFamily="50" charset="-128"/>
                <a:ea typeface="HGPｺﾞｼｯｸE" panose="020B0900000000000000" pitchFamily="50" charset="-128"/>
              </a:rPr>
              <a:t>１．教育費</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FF0000"/>
                </a:solidFill>
                <a:latin typeface="HGPｺﾞｼｯｸE" panose="020B0900000000000000" pitchFamily="50" charset="-128"/>
                <a:ea typeface="HGPｺﾞｼｯｸE" panose="020B0900000000000000" pitchFamily="50" charset="-128"/>
              </a:rPr>
              <a:t>　</a:t>
            </a:r>
            <a:r>
              <a:rPr lang="ja-JP" altLang="en-US" sz="1500" dirty="0">
                <a:solidFill>
                  <a:srgbClr val="FF0000"/>
                </a:solidFill>
                <a:latin typeface="HGPｺﾞｼｯｸE" panose="020B0900000000000000" pitchFamily="50" charset="-128"/>
                <a:ea typeface="HGPｺﾞｼｯｸE" panose="020B0900000000000000" pitchFamily="50" charset="-128"/>
              </a:rPr>
              <a:t>幼稚園、小・中・高や特別支援学校、公民館、体育館の運営費用など教育全般に使うお金</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２．商工費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002060"/>
                </a:solidFill>
                <a:latin typeface="HGPｺﾞｼｯｸE" panose="020B0900000000000000" pitchFamily="50" charset="-128"/>
                <a:ea typeface="HGPｺﾞｼｯｸE" panose="020B0900000000000000" pitchFamily="50" charset="-128"/>
              </a:rPr>
              <a:t>　商工業や観光の振興に使うお金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latin typeface="HGPｺﾞｼｯｸE" panose="020B0900000000000000" pitchFamily="50" charset="-128"/>
                <a:ea typeface="HGPｺﾞｼｯｸE" panose="020B0900000000000000" pitchFamily="50" charset="-128"/>
              </a:rPr>
              <a:t>　</a:t>
            </a:r>
            <a:endParaRPr lang="en-US" altLang="ja-JP" sz="14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３．民生費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　児童、高齢者、障害者等のための福祉施設の整備、運営、生活保護等に使うお金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endParaRPr lang="en-US" altLang="ja-JP" sz="1400" dirty="0">
              <a:latin typeface="+mn-ea"/>
              <a:ea typeface="+mn-ea"/>
            </a:endParaRPr>
          </a:p>
        </p:txBody>
      </p:sp>
      <p:sp>
        <p:nvSpPr>
          <p:cNvPr id="22" name="四角形: 角を丸くする 21">
            <a:extLst>
              <a:ext uri="{FF2B5EF4-FFF2-40B4-BE49-F238E27FC236}">
                <a16:creationId xmlns:a16="http://schemas.microsoft.com/office/drawing/2014/main" id="{CEEB9B19-3821-4B02-9771-4D505A388F2A}"/>
              </a:ext>
            </a:extLst>
          </p:cNvPr>
          <p:cNvSpPr/>
          <p:nvPr/>
        </p:nvSpPr>
        <p:spPr bwMode="auto">
          <a:xfrm>
            <a:off x="10712393" y="1489315"/>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ja-JP" altLang="en-US" sz="900" dirty="0">
                <a:latin typeface="HGPｺﾞｼｯｸM" panose="020B0600000000000000" pitchFamily="50" charset="-128"/>
                <a:ea typeface="HGPｺﾞｼｯｸM" panose="020B0600000000000000" pitchFamily="50" charset="-128"/>
              </a:rPr>
              <a:t>和歌山県ＰＲ</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キャラクター</a:t>
            </a:r>
            <a:endParaRPr lang="en-US" altLang="ja-JP" sz="900" dirty="0">
              <a:latin typeface="HGPｺﾞｼｯｸM" panose="020B0600000000000000" pitchFamily="50" charset="-128"/>
              <a:ea typeface="HGPｺﾞｼｯｸM" panose="020B0600000000000000" pitchFamily="50" charset="-128"/>
            </a:endParaRPr>
          </a:p>
          <a:p>
            <a:pPr eaLnBrk="1" hangingPunct="1"/>
            <a:r>
              <a:rPr lang="ja-JP" altLang="en-US" sz="900" dirty="0">
                <a:latin typeface="HGPｺﾞｼｯｸM" panose="020B0600000000000000" pitchFamily="50" charset="-128"/>
                <a:ea typeface="HGPｺﾞｼｯｸM" panose="020B0600000000000000" pitchFamily="50" charset="-128"/>
              </a:rPr>
              <a:t>「きいちゃん」</a:t>
            </a:r>
          </a:p>
        </p:txBody>
      </p:sp>
      <p:sp>
        <p:nvSpPr>
          <p:cNvPr id="19" name="正方形/長方形 18">
            <a:extLst>
              <a:ext uri="{FF2B5EF4-FFF2-40B4-BE49-F238E27FC236}">
                <a16:creationId xmlns:a16="http://schemas.microsoft.com/office/drawing/2014/main" id="{65842220-E879-4FBA-B0CC-ED8BCEEFA22F}"/>
              </a:ext>
            </a:extLst>
          </p:cNvPr>
          <p:cNvSpPr/>
          <p:nvPr/>
        </p:nvSpPr>
        <p:spPr bwMode="auto">
          <a:xfrm>
            <a:off x="7351113" y="2281667"/>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400">
                <a:solidFill>
                  <a:schemeClr val="bg1"/>
                </a:solidFill>
                <a:latin typeface="+mn-ea"/>
                <a:ea typeface="+mn-ea"/>
              </a:rPr>
              <a:t>グラフから見えてくる</a:t>
            </a:r>
            <a:endParaRPr lang="ja-JP" altLang="en-US" sz="1400" dirty="0">
              <a:solidFill>
                <a:schemeClr val="bg1"/>
              </a:solidFill>
              <a:latin typeface="+mn-ea"/>
              <a:ea typeface="+mn-ea"/>
            </a:endParaRPr>
          </a:p>
        </p:txBody>
      </p:sp>
      <p:grpSp>
        <p:nvGrpSpPr>
          <p:cNvPr id="20" name="グループ化 19">
            <a:extLst>
              <a:ext uri="{FF2B5EF4-FFF2-40B4-BE49-F238E27FC236}">
                <a16:creationId xmlns:a16="http://schemas.microsoft.com/office/drawing/2014/main" id="{BF7C3623-2425-485C-80EB-CD09A4BB5367}"/>
              </a:ext>
            </a:extLst>
          </p:cNvPr>
          <p:cNvGrpSpPr/>
          <p:nvPr/>
        </p:nvGrpSpPr>
        <p:grpSpPr>
          <a:xfrm>
            <a:off x="1487360" y="1597153"/>
            <a:ext cx="5664554" cy="430331"/>
            <a:chOff x="1872133" y="1884456"/>
            <a:chExt cx="5535061" cy="360000"/>
          </a:xfrm>
        </p:grpSpPr>
        <p:sp>
          <p:nvSpPr>
            <p:cNvPr id="27" name="Rectangle 8">
              <a:extLst>
                <a:ext uri="{FF2B5EF4-FFF2-40B4-BE49-F238E27FC236}">
                  <a16:creationId xmlns:a16="http://schemas.microsoft.com/office/drawing/2014/main" id="{7FBA19BB-0F96-43BE-B25A-9A4A25EC587F}"/>
                </a:ext>
              </a:extLst>
            </p:cNvPr>
            <p:cNvSpPr>
              <a:spLocks noChangeArrowheads="1"/>
            </p:cNvSpPr>
            <p:nvPr/>
          </p:nvSpPr>
          <p:spPr bwMode="auto">
            <a:xfrm>
              <a:off x="2956916" y="1884456"/>
              <a:ext cx="4450278"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和歌山県の歳出の内訳（令和８年度当初予算額）</a:t>
              </a:r>
            </a:p>
          </p:txBody>
        </p:sp>
        <p:sp>
          <p:nvSpPr>
            <p:cNvPr id="28" name="正方形/長方形 27">
              <a:extLst>
                <a:ext uri="{FF2B5EF4-FFF2-40B4-BE49-F238E27FC236}">
                  <a16:creationId xmlns:a16="http://schemas.microsoft.com/office/drawing/2014/main" id="{253A001B-D565-4951-89EF-C2085E2E1216}"/>
                </a:ext>
              </a:extLst>
            </p:cNvPr>
            <p:cNvSpPr/>
            <p:nvPr/>
          </p:nvSpPr>
          <p:spPr bwMode="auto">
            <a:xfrm>
              <a:off x="1872133" y="188445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出</a:t>
              </a:r>
            </a:p>
          </p:txBody>
        </p:sp>
      </p:grpSp>
      <p:graphicFrame>
        <p:nvGraphicFramePr>
          <p:cNvPr id="31" name="グラフ 30">
            <a:extLst>
              <a:ext uri="{FF2B5EF4-FFF2-40B4-BE49-F238E27FC236}">
                <a16:creationId xmlns:a16="http://schemas.microsoft.com/office/drawing/2014/main" id="{A227D258-EB0A-491F-8D25-EF84D2E3E430}"/>
              </a:ext>
            </a:extLst>
          </p:cNvPr>
          <p:cNvGraphicFramePr/>
          <p:nvPr/>
        </p:nvGraphicFramePr>
        <p:xfrm>
          <a:off x="700541" y="1422518"/>
          <a:ext cx="7339675" cy="5534874"/>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a:extLst>
              <a:ext uri="{FF2B5EF4-FFF2-40B4-BE49-F238E27FC236}">
                <a16:creationId xmlns:a16="http://schemas.microsoft.com/office/drawing/2014/main" id="{E4CB4A71-C770-403E-A073-11A3B9073303}"/>
              </a:ext>
            </a:extLst>
          </p:cNvPr>
          <p:cNvSpPr txBox="1"/>
          <p:nvPr/>
        </p:nvSpPr>
        <p:spPr>
          <a:xfrm>
            <a:off x="4341087" y="2779673"/>
            <a:ext cx="1558771" cy="877163"/>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91189BF5-D76D-4A03-9B88-AD0D47B2CED7}" type="CELLRANGE">
              <a:rPr lang="zh-TW" altLang="en-US" sz="1700">
                <a:solidFill>
                  <a:srgbClr val="FF0000"/>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教育費</a:t>
            </a:fld>
            <a:endParaRPr lang="zh-TW" altLang="en-US" sz="1700" dirty="0">
              <a:solidFill>
                <a:srgbClr val="FF0000"/>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700" dirty="0">
                <a:solidFill>
                  <a:srgbClr val="FF0000"/>
                </a:solidFill>
                <a:latin typeface="HGPｺﾞｼｯｸE" panose="020B0900000000000000" pitchFamily="50" charset="-128"/>
                <a:ea typeface="HGPｺﾞｼｯｸE" panose="020B0900000000000000" pitchFamily="50" charset="-128"/>
              </a:rPr>
              <a:t>1283</a:t>
            </a:r>
            <a:r>
              <a:rPr lang="zh-TW" altLang="en-US" sz="1700" dirty="0">
                <a:solidFill>
                  <a:srgbClr val="FF0000"/>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700" dirty="0">
                <a:solidFill>
                  <a:srgbClr val="FF0000"/>
                </a:solidFill>
                <a:latin typeface="HGPｺﾞｼｯｸE" panose="020B0900000000000000" pitchFamily="50" charset="-128"/>
                <a:ea typeface="HGPｺﾞｼｯｸE" panose="020B0900000000000000" pitchFamily="50" charset="-128"/>
              </a:rPr>
              <a:t>（</a:t>
            </a:r>
            <a:r>
              <a:rPr lang="en-US" altLang="ja-JP" sz="1700" dirty="0">
                <a:solidFill>
                  <a:srgbClr val="FF0000"/>
                </a:solidFill>
                <a:latin typeface="HGPｺﾞｼｯｸE" panose="020B0900000000000000" pitchFamily="50" charset="-128"/>
                <a:ea typeface="HGPｺﾞｼｯｸE" panose="020B0900000000000000" pitchFamily="50" charset="-128"/>
              </a:rPr>
              <a:t>19.7%</a:t>
            </a:r>
            <a:r>
              <a:rPr lang="zh-TW" altLang="en-US" sz="1700" dirty="0">
                <a:solidFill>
                  <a:srgbClr val="FF0000"/>
                </a:solidFill>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8B34916E-A2F8-495B-98E4-187450278B52}"/>
              </a:ext>
            </a:extLst>
          </p:cNvPr>
          <p:cNvSpPr txBox="1"/>
          <p:nvPr/>
        </p:nvSpPr>
        <p:spPr>
          <a:xfrm>
            <a:off x="5390348" y="4221479"/>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5D7E6A5-DF1F-43B7-B565-4D7803BEAE09}" type="CELLRANGE">
              <a:rPr lang="zh-TW" altLang="en-US" sz="1400">
                <a:solidFill>
                  <a:schemeClr val="bg1"/>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商工費</a:t>
            </a:fld>
            <a:endParaRPr lang="zh-TW" altLang="en-US" sz="1400" dirty="0">
              <a:solidFill>
                <a:schemeClr val="bg1"/>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bg1"/>
                </a:solidFill>
                <a:latin typeface="HGPｺﾞｼｯｸE" panose="020B0900000000000000" pitchFamily="50" charset="-128"/>
                <a:ea typeface="HGPｺﾞｼｯｸE" panose="020B0900000000000000" pitchFamily="50" charset="-128"/>
              </a:rPr>
              <a:t>937</a:t>
            </a:r>
            <a:r>
              <a:rPr lang="zh-TW" altLang="en-US" sz="1400" dirty="0">
                <a:solidFill>
                  <a:schemeClr val="bg1"/>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bg1"/>
                </a:solidFill>
                <a:latin typeface="HGPｺﾞｼｯｸE" panose="020B0900000000000000" pitchFamily="50" charset="-128"/>
                <a:ea typeface="HGPｺﾞｼｯｸE" panose="020B0900000000000000" pitchFamily="50" charset="-128"/>
              </a:rPr>
              <a:t>（</a:t>
            </a:r>
            <a:r>
              <a:rPr lang="en-US" altLang="zh-TW" sz="1400" dirty="0">
                <a:solidFill>
                  <a:schemeClr val="bg1"/>
                </a:solidFill>
                <a:latin typeface="HGPｺﾞｼｯｸE" panose="020B0900000000000000" pitchFamily="50" charset="-128"/>
                <a:ea typeface="HGPｺﾞｼｯｸE" panose="020B0900000000000000" pitchFamily="50" charset="-128"/>
              </a:rPr>
              <a:t>14.</a:t>
            </a:r>
            <a:r>
              <a:rPr lang="en-US" altLang="ja-JP" sz="1400" dirty="0">
                <a:solidFill>
                  <a:schemeClr val="bg1"/>
                </a:solidFill>
                <a:latin typeface="HGPｺﾞｼｯｸE" panose="020B0900000000000000" pitchFamily="50" charset="-128"/>
                <a:ea typeface="HGPｺﾞｼｯｸE" panose="020B0900000000000000" pitchFamily="50" charset="-128"/>
              </a:rPr>
              <a:t>4</a:t>
            </a:r>
            <a:r>
              <a:rPr lang="en-US" altLang="zh-TW" sz="1400" dirty="0">
                <a:solidFill>
                  <a:schemeClr val="bg1"/>
                </a:solidFill>
                <a:latin typeface="HGPｺﾞｼｯｸE" panose="020B0900000000000000" pitchFamily="50" charset="-128"/>
                <a:ea typeface="HGPｺﾞｼｯｸE" panose="020B0900000000000000" pitchFamily="50" charset="-128"/>
              </a:rPr>
              <a:t>%</a:t>
            </a:r>
            <a:r>
              <a:rPr lang="zh-TW" altLang="en-US" sz="1400" dirty="0">
                <a:solidFill>
                  <a:schemeClr val="bg1"/>
                </a:solidFill>
                <a:latin typeface="HGPｺﾞｼｯｸE" panose="020B0900000000000000" pitchFamily="50" charset="-128"/>
                <a:ea typeface="HGPｺﾞｼｯｸE" panose="020B0900000000000000" pitchFamily="50" charset="-128"/>
              </a:rPr>
              <a:t>）</a:t>
            </a:r>
            <a:endParaRPr lang="zh-TW" altLang="en-US" sz="1400" dirty="0">
              <a:latin typeface="HGPｺﾞｼｯｸE" panose="020B0900000000000000" pitchFamily="50" charset="-128"/>
              <a:ea typeface="HGPｺﾞｼｯｸE" panose="020B0900000000000000" pitchFamily="50" charset="-128"/>
            </a:endParaRPr>
          </a:p>
        </p:txBody>
      </p:sp>
      <p:sp>
        <p:nvSpPr>
          <p:cNvPr id="34" name="テキスト ボックス 33">
            <a:extLst>
              <a:ext uri="{FF2B5EF4-FFF2-40B4-BE49-F238E27FC236}">
                <a16:creationId xmlns:a16="http://schemas.microsoft.com/office/drawing/2014/main" id="{242BED88-E64F-46D6-802C-9848318DCA17}"/>
              </a:ext>
            </a:extLst>
          </p:cNvPr>
          <p:cNvSpPr txBox="1"/>
          <p:nvPr/>
        </p:nvSpPr>
        <p:spPr>
          <a:xfrm>
            <a:off x="4702054" y="5508807"/>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D87D6D1F-9DEA-42A2-8F8D-FDE89C0549D1}" type="CELLRANGE">
              <a:rPr lang="zh-TW" altLang="en-US" sz="1400">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民生費</a:t>
            </a:fld>
            <a:endParaRPr lang="zh-TW" altLang="en-US" sz="1400" dirty="0">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latin typeface="HGPｺﾞｼｯｸE" panose="020B0900000000000000" pitchFamily="50" charset="-128"/>
                <a:ea typeface="HGPｺﾞｼｯｸE" panose="020B0900000000000000" pitchFamily="50" charset="-128"/>
              </a:rPr>
              <a:t>880</a:t>
            </a:r>
            <a:r>
              <a:rPr lang="zh-TW" altLang="en-US" sz="1400" dirty="0">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latin typeface="HGPｺﾞｼｯｸE" panose="020B0900000000000000" pitchFamily="50" charset="-128"/>
                <a:ea typeface="HGPｺﾞｼｯｸE" panose="020B0900000000000000" pitchFamily="50" charset="-128"/>
              </a:rPr>
              <a:t>（</a:t>
            </a:r>
            <a:r>
              <a:rPr lang="en-US" altLang="ja-JP" sz="1400" dirty="0">
                <a:latin typeface="HGPｺﾞｼｯｸE" panose="020B0900000000000000" pitchFamily="50" charset="-128"/>
                <a:ea typeface="HGPｺﾞｼｯｸE" panose="020B0900000000000000" pitchFamily="50" charset="-128"/>
              </a:rPr>
              <a:t>13.5%</a:t>
            </a:r>
            <a:r>
              <a:rPr lang="zh-TW" altLang="en-US" sz="1400" dirty="0">
                <a:latin typeface="HGPｺﾞｼｯｸE" panose="020B0900000000000000" pitchFamily="50" charset="-128"/>
                <a:ea typeface="HGPｺﾞｼｯｸE" panose="020B0900000000000000" pitchFamily="50" charset="-128"/>
              </a:rPr>
              <a:t>）</a:t>
            </a:r>
          </a:p>
        </p:txBody>
      </p:sp>
      <p:sp>
        <p:nvSpPr>
          <p:cNvPr id="35" name="テキスト ボックス 34">
            <a:extLst>
              <a:ext uri="{FF2B5EF4-FFF2-40B4-BE49-F238E27FC236}">
                <a16:creationId xmlns:a16="http://schemas.microsoft.com/office/drawing/2014/main" id="{3506B860-3FB6-4D3E-9E46-6E4648440A61}"/>
              </a:ext>
            </a:extLst>
          </p:cNvPr>
          <p:cNvSpPr txBox="1"/>
          <p:nvPr/>
        </p:nvSpPr>
        <p:spPr>
          <a:xfrm>
            <a:off x="3354892" y="5659302"/>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3D6042A3-434F-49D6-93F8-92D1CBAC604A}" type="CELLRANGE">
              <a:rPr lang="zh-TW" altLang="en-US" sz="1400">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公債費</a:t>
            </a:fld>
            <a:endParaRPr lang="zh-TW" altLang="en-US" sz="1400" dirty="0">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latin typeface="HGPｺﾞｼｯｸE" panose="020B0900000000000000" pitchFamily="50" charset="-128"/>
                <a:ea typeface="HGPｺﾞｼｯｸE" panose="020B0900000000000000" pitchFamily="50" charset="-128"/>
              </a:rPr>
              <a:t>8</a:t>
            </a:r>
            <a:r>
              <a:rPr lang="en-US" altLang="ja-JP" sz="1400" dirty="0">
                <a:latin typeface="HGPｺﾞｼｯｸE" panose="020B0900000000000000" pitchFamily="50" charset="-128"/>
                <a:ea typeface="HGPｺﾞｼｯｸE" panose="020B0900000000000000" pitchFamily="50" charset="-128"/>
              </a:rPr>
              <a:t>50</a:t>
            </a:r>
            <a:r>
              <a:rPr lang="zh-TW" altLang="en-US" sz="1400" dirty="0">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latin typeface="HGPｺﾞｼｯｸE" panose="020B0900000000000000" pitchFamily="50" charset="-128"/>
                <a:ea typeface="HGPｺﾞｼｯｸE" panose="020B0900000000000000" pitchFamily="50" charset="-128"/>
              </a:rPr>
              <a:t>（</a:t>
            </a:r>
            <a:r>
              <a:rPr lang="en-US" altLang="zh-TW" sz="1400" dirty="0">
                <a:latin typeface="HGPｺﾞｼｯｸE" panose="020B0900000000000000" pitchFamily="50" charset="-128"/>
                <a:ea typeface="HGPｺﾞｼｯｸE" panose="020B0900000000000000" pitchFamily="50" charset="-128"/>
              </a:rPr>
              <a:t>13.</a:t>
            </a:r>
            <a:r>
              <a:rPr lang="en-US" altLang="ja-JP" sz="1400" dirty="0">
                <a:latin typeface="HGPｺﾞｼｯｸE" panose="020B0900000000000000" pitchFamily="50" charset="-128"/>
                <a:ea typeface="HGPｺﾞｼｯｸE" panose="020B0900000000000000" pitchFamily="50" charset="-128"/>
              </a:rPr>
              <a:t>1</a:t>
            </a:r>
            <a:r>
              <a:rPr lang="en-US" altLang="zh-TW" sz="1400" dirty="0">
                <a:latin typeface="HGPｺﾞｼｯｸE" panose="020B0900000000000000" pitchFamily="50" charset="-128"/>
                <a:ea typeface="HGPｺﾞｼｯｸE" panose="020B0900000000000000" pitchFamily="50" charset="-128"/>
              </a:rPr>
              <a:t>%</a:t>
            </a:r>
            <a:r>
              <a:rPr lang="zh-TW" altLang="en-US" sz="1400" dirty="0">
                <a:latin typeface="HGPｺﾞｼｯｸE" panose="020B0900000000000000" pitchFamily="50" charset="-128"/>
                <a:ea typeface="HGPｺﾞｼｯｸE" panose="020B0900000000000000" pitchFamily="50" charset="-128"/>
              </a:rPr>
              <a:t>）</a:t>
            </a:r>
          </a:p>
        </p:txBody>
      </p:sp>
      <p:sp>
        <p:nvSpPr>
          <p:cNvPr id="36" name="テキスト ボックス 35">
            <a:extLst>
              <a:ext uri="{FF2B5EF4-FFF2-40B4-BE49-F238E27FC236}">
                <a16:creationId xmlns:a16="http://schemas.microsoft.com/office/drawing/2014/main" id="{B7406E86-A68A-414D-A403-895134674ABA}"/>
              </a:ext>
            </a:extLst>
          </p:cNvPr>
          <p:cNvSpPr txBox="1"/>
          <p:nvPr/>
        </p:nvSpPr>
        <p:spPr>
          <a:xfrm>
            <a:off x="2352067" y="4960143"/>
            <a:ext cx="894304"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0EDE9594-F256-41CD-A495-A3A3DE91A52A}"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土木費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7</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11</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11.0%</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E333C502-EDAB-454F-BCD7-C3F5DABDF29C}"/>
              </a:ext>
            </a:extLst>
          </p:cNvPr>
          <p:cNvSpPr txBox="1"/>
          <p:nvPr/>
        </p:nvSpPr>
        <p:spPr>
          <a:xfrm>
            <a:off x="1680572" y="4303880"/>
            <a:ext cx="1376503"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C9EB0D1A-06DB-49E6-9761-765C32C9A89C}"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警察費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3</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26</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5.0%</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38" name="テキスト ボックス 37">
            <a:extLst>
              <a:ext uri="{FF2B5EF4-FFF2-40B4-BE49-F238E27FC236}">
                <a16:creationId xmlns:a16="http://schemas.microsoft.com/office/drawing/2014/main" id="{D76FC89A-1640-4FE7-8A59-8464AB489D3E}"/>
              </a:ext>
            </a:extLst>
          </p:cNvPr>
          <p:cNvSpPr txBox="1"/>
          <p:nvPr/>
        </p:nvSpPr>
        <p:spPr>
          <a:xfrm>
            <a:off x="1059255" y="3789129"/>
            <a:ext cx="1582151"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1FEDB424-2479-44B7-B26A-592DC4CA1D76}"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農林水産業費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2</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38</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3.7%</a:t>
            </a:r>
            <a:r>
              <a:rPr lang="zh-TW" altLang="en-US" sz="1400" dirty="0">
                <a:solidFill>
                  <a:schemeClr val="tx1">
                    <a:lumMod val="95000"/>
                    <a:lumOff val="5000"/>
                  </a:schemeClr>
                </a:solidFill>
              </a:rPr>
              <a:t>）</a:t>
            </a:r>
          </a:p>
        </p:txBody>
      </p:sp>
      <p:sp>
        <p:nvSpPr>
          <p:cNvPr id="39" name="テキスト ボックス 38">
            <a:extLst>
              <a:ext uri="{FF2B5EF4-FFF2-40B4-BE49-F238E27FC236}">
                <a16:creationId xmlns:a16="http://schemas.microsoft.com/office/drawing/2014/main" id="{9D9059FF-7A1B-44C9-95A8-35F48EFD7B46}"/>
              </a:ext>
            </a:extLst>
          </p:cNvPr>
          <p:cNvSpPr txBox="1"/>
          <p:nvPr/>
        </p:nvSpPr>
        <p:spPr>
          <a:xfrm>
            <a:off x="1153735" y="3304724"/>
            <a:ext cx="1761503"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5E2B7238-B0A3-4770-BCB7-2416189114D6}"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衛生費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zh-TW" sz="1400" dirty="0">
                <a:solidFill>
                  <a:schemeClr val="tx1">
                    <a:lumMod val="95000"/>
                    <a:lumOff val="5000"/>
                  </a:schemeClr>
                </a:solidFill>
                <a:latin typeface="HGPｺﾞｼｯｸE" panose="020B0900000000000000" pitchFamily="50" charset="-128"/>
                <a:ea typeface="HGPｺﾞｼｯｸE" panose="020B0900000000000000" pitchFamily="50" charset="-128"/>
              </a:rPr>
              <a:t>1</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77</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2.7%</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sp>
        <p:nvSpPr>
          <p:cNvPr id="40" name="テキスト ボックス 39">
            <a:extLst>
              <a:ext uri="{FF2B5EF4-FFF2-40B4-BE49-F238E27FC236}">
                <a16:creationId xmlns:a16="http://schemas.microsoft.com/office/drawing/2014/main" id="{4F848CE5-DE3F-495A-A03F-1B3BEE3555EA}"/>
              </a:ext>
            </a:extLst>
          </p:cNvPr>
          <p:cNvSpPr txBox="1"/>
          <p:nvPr/>
        </p:nvSpPr>
        <p:spPr>
          <a:xfrm>
            <a:off x="609744" y="2559732"/>
            <a:ext cx="1972181" cy="523220"/>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7B41AE1E-09E3-4FF8-9847-3B6908F5D4C5}" type="CELLRANGE">
              <a:rPr lang="zh-TW"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災害復旧費</a:t>
            </a:fld>
            <a:endPar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81</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1.3%</a:t>
            </a:r>
            <a:r>
              <a:rPr lang="zh-TW"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cxnSp>
        <p:nvCxnSpPr>
          <p:cNvPr id="41" name="直線コネクタ 40">
            <a:extLst>
              <a:ext uri="{FF2B5EF4-FFF2-40B4-BE49-F238E27FC236}">
                <a16:creationId xmlns:a16="http://schemas.microsoft.com/office/drawing/2014/main" id="{28E57AC6-FBEB-425F-BDF3-8E65B3C56A45}"/>
              </a:ext>
            </a:extLst>
          </p:cNvPr>
          <p:cNvCxnSpPr>
            <a:cxnSpLocks/>
          </p:cNvCxnSpPr>
          <p:nvPr/>
        </p:nvCxnSpPr>
        <p:spPr bwMode="auto">
          <a:xfrm flipH="1" flipV="1">
            <a:off x="2198119" y="2988673"/>
            <a:ext cx="258452" cy="366015"/>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CCBE5DDB-E367-4C73-9FC9-72CCE74F59C0}"/>
              </a:ext>
            </a:extLst>
          </p:cNvPr>
          <p:cNvSpPr txBox="1"/>
          <p:nvPr/>
        </p:nvSpPr>
        <p:spPr>
          <a:xfrm>
            <a:off x="2943751" y="2735397"/>
            <a:ext cx="1075360" cy="738664"/>
          </a:xfrm>
          <a:prstGeom prst="rect">
            <a:avLst/>
          </a:prstGeom>
          <a:noFill/>
        </p:spPr>
        <p:txBody>
          <a:bodyPr wrap="square" rtlCol="0">
            <a:spAutoFit/>
          </a:bodyPr>
          <a:lstStyle/>
          <a:p>
            <a:pPr algn="ctr">
              <a:defRPr sz="1197" b="0" i="0" u="none" strike="noStrike" kern="1200" baseline="0">
                <a:solidFill>
                  <a:srgbClr val="000000">
                    <a:lumMod val="75000"/>
                    <a:lumOff val="25000"/>
                  </a:srgbClr>
                </a:solidFill>
                <a:latin typeface="+mn-lt"/>
                <a:ea typeface="+mn-ea"/>
                <a:cs typeface="+mn-cs"/>
              </a:defRPr>
            </a:pPr>
            <a:fld id="{A0F0423A-533E-4226-A5CD-6F04362E7E8A}" type="CELLRANGE">
              <a:rPr lang="ja-JP" altLang="en-US" sz="1400">
                <a:solidFill>
                  <a:schemeClr val="tx1">
                    <a:lumMod val="95000"/>
                    <a:lumOff val="5000"/>
                  </a:schemeClr>
                </a:solidFill>
                <a:latin typeface="HGPｺﾞｼｯｸE" panose="020B0900000000000000" pitchFamily="50" charset="-128"/>
                <a:ea typeface="HGPｺﾞｼｯｸE" panose="020B0900000000000000" pitchFamily="50" charset="-128"/>
              </a:rPr>
              <a:pPr algn="ctr">
                <a:defRPr sz="1197" b="0" i="0" u="none" strike="noStrike" kern="1200" baseline="0">
                  <a:solidFill>
                    <a:srgbClr val="000000">
                      <a:lumMod val="75000"/>
                      <a:lumOff val="25000"/>
                    </a:srgbClr>
                  </a:solidFill>
                  <a:latin typeface="+mn-lt"/>
                  <a:ea typeface="+mn-ea"/>
                  <a:cs typeface="+mn-cs"/>
                </a:defRPr>
              </a:pPr>
              <a:t>その他</a:t>
            </a:fld>
            <a:endPar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a:p>
            <a:pPr algn="ctr">
              <a:defRPr sz="1197" b="0" i="0" u="none" strike="noStrike" kern="1200" baseline="0">
                <a:solidFill>
                  <a:srgbClr val="000000">
                    <a:lumMod val="75000"/>
                    <a:lumOff val="25000"/>
                  </a:srgbClr>
                </a:solidFill>
                <a:latin typeface="+mn-lt"/>
                <a:ea typeface="+mn-ea"/>
                <a:cs typeface="+mn-cs"/>
              </a:defRPr>
            </a:pP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1015</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億円</a:t>
            </a:r>
          </a:p>
          <a:p>
            <a:pPr algn="ctr">
              <a:defRPr sz="1197" b="0" i="0" u="none" strike="noStrike" kern="1200" baseline="0">
                <a:solidFill>
                  <a:srgbClr val="000000">
                    <a:lumMod val="75000"/>
                    <a:lumOff val="25000"/>
                  </a:srgbClr>
                </a:solidFill>
                <a:latin typeface="+mn-lt"/>
                <a:ea typeface="+mn-ea"/>
                <a:cs typeface="+mn-cs"/>
              </a:defRPr>
            </a:pP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r>
              <a:rPr lang="en-US" altLang="ja-JP" sz="1400" dirty="0">
                <a:solidFill>
                  <a:schemeClr val="tx1">
                    <a:lumMod val="95000"/>
                    <a:lumOff val="5000"/>
                  </a:schemeClr>
                </a:solidFill>
                <a:latin typeface="HGPｺﾞｼｯｸE" panose="020B0900000000000000" pitchFamily="50" charset="-128"/>
                <a:ea typeface="HGPｺﾞｼｯｸE" panose="020B0900000000000000" pitchFamily="50" charset="-128"/>
              </a:rPr>
              <a:t>15.6%</a:t>
            </a:r>
            <a:r>
              <a:rPr lang="ja-JP" altLang="en-US" sz="1400" dirty="0">
                <a:solidFill>
                  <a:schemeClr val="tx1">
                    <a:lumMod val="95000"/>
                    <a:lumOff val="5000"/>
                  </a:schemeClr>
                </a:solidFill>
                <a:latin typeface="HGPｺﾞｼｯｸE" panose="020B0900000000000000" pitchFamily="50" charset="-128"/>
                <a:ea typeface="HGPｺﾞｼｯｸE" panose="020B0900000000000000" pitchFamily="50" charset="-128"/>
              </a:rPr>
              <a:t>）</a:t>
            </a:r>
          </a:p>
        </p:txBody>
      </p:sp>
      <p:grpSp>
        <p:nvGrpSpPr>
          <p:cNvPr id="7" name="グループ化 6">
            <a:extLst>
              <a:ext uri="{FF2B5EF4-FFF2-40B4-BE49-F238E27FC236}">
                <a16:creationId xmlns:a16="http://schemas.microsoft.com/office/drawing/2014/main" id="{7BA0530D-6414-4554-8FEE-9F8BFA528E6C}"/>
              </a:ext>
            </a:extLst>
          </p:cNvPr>
          <p:cNvGrpSpPr/>
          <p:nvPr/>
        </p:nvGrpSpPr>
        <p:grpSpPr>
          <a:xfrm>
            <a:off x="4606060" y="2809060"/>
            <a:ext cx="6774059" cy="1280126"/>
            <a:chOff x="4576333" y="2584434"/>
            <a:chExt cx="6774059" cy="1280126"/>
          </a:xfrm>
        </p:grpSpPr>
        <p:sp>
          <p:nvSpPr>
            <p:cNvPr id="25" name="正方形/長方形 24">
              <a:extLst>
                <a:ext uri="{FF2B5EF4-FFF2-40B4-BE49-F238E27FC236}">
                  <a16:creationId xmlns:a16="http://schemas.microsoft.com/office/drawing/2014/main" id="{7D0782A7-D206-4FDA-A3E5-0DF2F2388830}"/>
                </a:ext>
              </a:extLst>
            </p:cNvPr>
            <p:cNvSpPr/>
            <p:nvPr/>
          </p:nvSpPr>
          <p:spPr>
            <a:xfrm>
              <a:off x="7430310" y="3097856"/>
              <a:ext cx="3920082" cy="76670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80EAC0B-89DF-44B9-9E03-A74C3D3AE2D8}"/>
                </a:ext>
              </a:extLst>
            </p:cNvPr>
            <p:cNvSpPr/>
            <p:nvPr/>
          </p:nvSpPr>
          <p:spPr>
            <a:xfrm>
              <a:off x="4576333" y="2584434"/>
              <a:ext cx="964372" cy="821546"/>
            </a:xfrm>
            <a:prstGeom prst="rect">
              <a:avLst/>
            </a:prstGeom>
            <a:solidFill>
              <a:srgbClr val="15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a:extLst>
              <a:ext uri="{FF2B5EF4-FFF2-40B4-BE49-F238E27FC236}">
                <a16:creationId xmlns:a16="http://schemas.microsoft.com/office/drawing/2014/main" id="{9AC8D4FE-FA86-4B0A-A5F8-59FD1388BA4C}"/>
              </a:ext>
            </a:extLst>
          </p:cNvPr>
          <p:cNvGrpSpPr/>
          <p:nvPr/>
        </p:nvGrpSpPr>
        <p:grpSpPr>
          <a:xfrm>
            <a:off x="5437032" y="4137937"/>
            <a:ext cx="5813919" cy="837793"/>
            <a:chOff x="5421354" y="4132820"/>
            <a:chExt cx="5813919" cy="837793"/>
          </a:xfrm>
        </p:grpSpPr>
        <p:sp>
          <p:nvSpPr>
            <p:cNvPr id="24" name="正方形/長方形 23">
              <a:extLst>
                <a:ext uri="{FF2B5EF4-FFF2-40B4-BE49-F238E27FC236}">
                  <a16:creationId xmlns:a16="http://schemas.microsoft.com/office/drawing/2014/main" id="{3040FB41-69F6-4B45-8145-ABB641593535}"/>
                </a:ext>
              </a:extLst>
            </p:cNvPr>
            <p:cNvSpPr/>
            <p:nvPr/>
          </p:nvSpPr>
          <p:spPr>
            <a:xfrm>
              <a:off x="7624901" y="4132820"/>
              <a:ext cx="3610372" cy="565659"/>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954E5E2-D6BA-4999-8DE1-19F3DCE0CD0F}"/>
                </a:ext>
              </a:extLst>
            </p:cNvPr>
            <p:cNvSpPr/>
            <p:nvPr/>
          </p:nvSpPr>
          <p:spPr>
            <a:xfrm>
              <a:off x="5421354" y="4274885"/>
              <a:ext cx="737969" cy="695728"/>
            </a:xfrm>
            <a:prstGeom prst="rect">
              <a:avLst/>
            </a:prstGeom>
            <a:solidFill>
              <a:srgbClr val="3C93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grpSp>
      <p:grpSp>
        <p:nvGrpSpPr>
          <p:cNvPr id="4" name="グループ化 3">
            <a:extLst>
              <a:ext uri="{FF2B5EF4-FFF2-40B4-BE49-F238E27FC236}">
                <a16:creationId xmlns:a16="http://schemas.microsoft.com/office/drawing/2014/main" id="{62EFD6DB-F83A-42DD-A373-565DA4D5BBDE}"/>
              </a:ext>
            </a:extLst>
          </p:cNvPr>
          <p:cNvGrpSpPr/>
          <p:nvPr/>
        </p:nvGrpSpPr>
        <p:grpSpPr>
          <a:xfrm>
            <a:off x="4779024" y="4696428"/>
            <a:ext cx="6939876" cy="1519869"/>
            <a:chOff x="4720064" y="5057188"/>
            <a:chExt cx="6939876" cy="1519869"/>
          </a:xfrm>
        </p:grpSpPr>
        <p:sp>
          <p:nvSpPr>
            <p:cNvPr id="3" name="正方形/長方形 2">
              <a:extLst>
                <a:ext uri="{FF2B5EF4-FFF2-40B4-BE49-F238E27FC236}">
                  <a16:creationId xmlns:a16="http://schemas.microsoft.com/office/drawing/2014/main" id="{22D8B658-B79C-4076-BF68-EEE997628EB2}"/>
                </a:ext>
              </a:extLst>
            </p:cNvPr>
            <p:cNvSpPr/>
            <p:nvPr/>
          </p:nvSpPr>
          <p:spPr>
            <a:xfrm>
              <a:off x="7458297" y="5057188"/>
              <a:ext cx="4201643" cy="91057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0F5CF47-F323-420F-B00E-DFE7B5DC3615}"/>
                </a:ext>
              </a:extLst>
            </p:cNvPr>
            <p:cNvSpPr/>
            <p:nvPr/>
          </p:nvSpPr>
          <p:spPr>
            <a:xfrm>
              <a:off x="4720064" y="5881329"/>
              <a:ext cx="700373" cy="695728"/>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grpSp>
      <p:pic>
        <p:nvPicPr>
          <p:cNvPr id="23" name="図 22">
            <a:extLst>
              <a:ext uri="{FF2B5EF4-FFF2-40B4-BE49-F238E27FC236}">
                <a16:creationId xmlns:a16="http://schemas.microsoft.com/office/drawing/2014/main" id="{2CBEFD10-CBBE-4F78-9062-3A4530B626A7}"/>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9420078" y="221494"/>
            <a:ext cx="1410714" cy="2114015"/>
          </a:xfrm>
          <a:prstGeom prst="rect">
            <a:avLst/>
          </a:prstGeom>
        </p:spPr>
      </p:pic>
      <p:pic>
        <p:nvPicPr>
          <p:cNvPr id="9" name="図 8">
            <a:extLst>
              <a:ext uri="{FF2B5EF4-FFF2-40B4-BE49-F238E27FC236}">
                <a16:creationId xmlns:a16="http://schemas.microsoft.com/office/drawing/2014/main" id="{6D3E4125-F4AC-4E69-B58F-0677D2166881}"/>
              </a:ext>
            </a:extLst>
          </p:cNvPr>
          <p:cNvPicPr>
            <a:picLocks noChangeAspect="1"/>
          </p:cNvPicPr>
          <p:nvPr/>
        </p:nvPicPr>
        <p:blipFill rotWithShape="1">
          <a:blip r:embed="rId7">
            <a:clrChange>
              <a:clrFrom>
                <a:srgbClr val="000000"/>
              </a:clrFrom>
              <a:clrTo>
                <a:srgbClr val="000000">
                  <a:alpha val="0"/>
                </a:srgbClr>
              </a:clrTo>
            </a:clrChange>
          </a:blip>
          <a:srcRect l="14869" r="26444" b="853"/>
          <a:stretch/>
        </p:blipFill>
        <p:spPr>
          <a:xfrm>
            <a:off x="5988127" y="1970232"/>
            <a:ext cx="1779724" cy="2970705"/>
          </a:xfrm>
          <a:prstGeom prst="rect">
            <a:avLst/>
          </a:prstGeom>
        </p:spPr>
      </p:pic>
      <p:pic>
        <p:nvPicPr>
          <p:cNvPr id="11" name="図 10">
            <a:extLst>
              <a:ext uri="{FF2B5EF4-FFF2-40B4-BE49-F238E27FC236}">
                <a16:creationId xmlns:a16="http://schemas.microsoft.com/office/drawing/2014/main" id="{858DDDB3-0999-4FF8-84EF-BD9127BEE686}"/>
              </a:ext>
            </a:extLst>
          </p:cNvPr>
          <p:cNvPicPr>
            <a:picLocks noChangeAspect="1"/>
          </p:cNvPicPr>
          <p:nvPr/>
        </p:nvPicPr>
        <p:blipFill rotWithShape="1">
          <a:blip r:embed="rId8">
            <a:clrChange>
              <a:clrFrom>
                <a:srgbClr val="000000"/>
              </a:clrFrom>
              <a:clrTo>
                <a:srgbClr val="000000">
                  <a:alpha val="0"/>
                </a:srgbClr>
              </a:clrTo>
            </a:clrChange>
          </a:blip>
          <a:srcRect r="5021" b="16353"/>
          <a:stretch/>
        </p:blipFill>
        <p:spPr>
          <a:xfrm>
            <a:off x="4753195" y="1506381"/>
            <a:ext cx="2880321" cy="2506261"/>
          </a:xfrm>
          <a:prstGeom prst="rect">
            <a:avLst/>
          </a:prstGeom>
        </p:spPr>
      </p:pic>
      <p:pic>
        <p:nvPicPr>
          <p:cNvPr id="13" name="図 12">
            <a:extLst>
              <a:ext uri="{FF2B5EF4-FFF2-40B4-BE49-F238E27FC236}">
                <a16:creationId xmlns:a16="http://schemas.microsoft.com/office/drawing/2014/main" id="{B9E0DF30-709D-4E72-82E2-F176652CA58F}"/>
              </a:ext>
            </a:extLst>
          </p:cNvPr>
          <p:cNvPicPr>
            <a:picLocks noChangeAspect="1"/>
          </p:cNvPicPr>
          <p:nvPr/>
        </p:nvPicPr>
        <p:blipFill rotWithShape="1">
          <a:blip r:embed="rId9">
            <a:clrChange>
              <a:clrFrom>
                <a:srgbClr val="000000"/>
              </a:clrFrom>
              <a:clrTo>
                <a:srgbClr val="000000">
                  <a:alpha val="0"/>
                </a:srgbClr>
              </a:clrTo>
            </a:clrChange>
          </a:blip>
          <a:srcRect r="8612" b="3339"/>
          <a:stretch/>
        </p:blipFill>
        <p:spPr>
          <a:xfrm>
            <a:off x="9903484" y="2344566"/>
            <a:ext cx="2313943" cy="2418163"/>
          </a:xfrm>
          <a:prstGeom prst="rect">
            <a:avLst/>
          </a:prstGeom>
        </p:spPr>
      </p:pic>
      <p:pic>
        <p:nvPicPr>
          <p:cNvPr id="15" name="図 14">
            <a:extLst>
              <a:ext uri="{FF2B5EF4-FFF2-40B4-BE49-F238E27FC236}">
                <a16:creationId xmlns:a16="http://schemas.microsoft.com/office/drawing/2014/main" id="{D2DA5842-BB56-4235-BF96-69B0156E5AF3}"/>
              </a:ext>
            </a:extLst>
          </p:cNvPr>
          <p:cNvPicPr>
            <a:picLocks noChangeAspect="1"/>
          </p:cNvPicPr>
          <p:nvPr/>
        </p:nvPicPr>
        <p:blipFill rotWithShape="1">
          <a:blip r:embed="rId10">
            <a:clrChange>
              <a:clrFrom>
                <a:srgbClr val="000000"/>
              </a:clrFrom>
              <a:clrTo>
                <a:srgbClr val="000000">
                  <a:alpha val="0"/>
                </a:srgbClr>
              </a:clrTo>
            </a:clrChange>
          </a:blip>
          <a:srcRect r="1867" b="8344"/>
          <a:stretch/>
        </p:blipFill>
        <p:spPr>
          <a:xfrm>
            <a:off x="4349531" y="3984678"/>
            <a:ext cx="2975937" cy="2746247"/>
          </a:xfrm>
          <a:prstGeom prst="rect">
            <a:avLst/>
          </a:prstGeom>
        </p:spPr>
      </p:pic>
      <p:pic>
        <p:nvPicPr>
          <p:cNvPr id="6" name="図 5">
            <a:extLst>
              <a:ext uri="{FF2B5EF4-FFF2-40B4-BE49-F238E27FC236}">
                <a16:creationId xmlns:a16="http://schemas.microsoft.com/office/drawing/2014/main" id="{3F982381-7709-4AA1-A85B-8BBE9E4B60E6}"/>
              </a:ext>
            </a:extLst>
          </p:cNvPr>
          <p:cNvPicPr>
            <a:picLocks noChangeAspect="1"/>
          </p:cNvPicPr>
          <p:nvPr/>
        </p:nvPicPr>
        <p:blipFill rotWithShape="1">
          <a:blip r:embed="rId11">
            <a:clrChange>
              <a:clrFrom>
                <a:srgbClr val="000000"/>
              </a:clrFrom>
              <a:clrTo>
                <a:srgbClr val="000000">
                  <a:alpha val="0"/>
                </a:srgbClr>
              </a:clrTo>
            </a:clrChange>
          </a:blip>
          <a:srcRect r="5017" b="6105"/>
          <a:stretch/>
        </p:blipFill>
        <p:spPr>
          <a:xfrm>
            <a:off x="9558059" y="2308201"/>
            <a:ext cx="2749395" cy="2685328"/>
          </a:xfrm>
          <a:prstGeom prst="rect">
            <a:avLst/>
          </a:prstGeom>
        </p:spPr>
      </p:pic>
    </p:spTree>
    <p:custDataLst>
      <p:tags r:id="rId1"/>
    </p:custDataLst>
    <p:extLst>
      <p:ext uri="{BB962C8B-B14F-4D97-AF65-F5344CB8AC3E}">
        <p14:creationId xmlns:p14="http://schemas.microsoft.com/office/powerpoint/2010/main" val="273089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P spid="33" grpId="0"/>
      <p:bldP spid="34" grpId="0"/>
      <p:bldP spid="35" grpId="0"/>
      <p:bldP spid="36" grpId="0"/>
      <p:bldP spid="37" grpId="0"/>
      <p:bldP spid="38" grpId="0"/>
      <p:bldP spid="39" grpId="0"/>
      <p:bldP spid="40"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12B6F9A-EA4D-4E3D-A4E0-92A4D89EC2F0}"/>
              </a:ext>
            </a:extLst>
          </p:cNvPr>
          <p:cNvGrpSpPr/>
          <p:nvPr/>
        </p:nvGrpSpPr>
        <p:grpSpPr>
          <a:xfrm>
            <a:off x="992200" y="1110832"/>
            <a:ext cx="8848320" cy="1317980"/>
            <a:chOff x="992200" y="1110832"/>
            <a:chExt cx="8848320" cy="1317980"/>
          </a:xfrm>
        </p:grpSpPr>
        <p:sp>
          <p:nvSpPr>
            <p:cNvPr id="11275" name="Rectangle 11"/>
            <p:cNvSpPr>
              <a:spLocks noChangeArrowheads="1"/>
            </p:cNvSpPr>
            <p:nvPr/>
          </p:nvSpPr>
          <p:spPr bwMode="auto">
            <a:xfrm>
              <a:off x="992200" y="1110832"/>
              <a:ext cx="4706526"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2800" dirty="0">
                  <a:latin typeface="HG創英角ｺﾞｼｯｸUB" panose="020B0909000000000000" pitchFamily="49" charset="-128"/>
                  <a:ea typeface="HG創英角ｺﾞｼｯｸUB" panose="020B0909000000000000" pitchFamily="49" charset="-128"/>
                </a:rPr>
                <a:t>【</a:t>
              </a:r>
              <a:r>
                <a:rPr lang="ja-JP" altLang="en-US" sz="2800" dirty="0">
                  <a:latin typeface="HG創英角ｺﾞｼｯｸUB" panose="020B0909000000000000" pitchFamily="49" charset="-128"/>
                  <a:ea typeface="HG創英角ｺﾞｼｯｸUB" panose="020B0909000000000000" pitchFamily="49" charset="-128"/>
                </a:rPr>
                <a:t>福澤諭吉と税</a:t>
              </a:r>
              <a:r>
                <a:rPr lang="en-US" altLang="ja-JP" sz="2800" dirty="0">
                  <a:latin typeface="HG創英角ｺﾞｼｯｸUB" panose="020B0909000000000000" pitchFamily="49" charset="-128"/>
                  <a:ea typeface="HG創英角ｺﾞｼｯｸUB" panose="020B0909000000000000" pitchFamily="49" charset="-128"/>
                </a:rPr>
                <a:t>】</a:t>
              </a:r>
            </a:p>
          </p:txBody>
        </p:sp>
        <p:sp>
          <p:nvSpPr>
            <p:cNvPr id="11277" name="Rectangle 13"/>
            <p:cNvSpPr>
              <a:spLocks noChangeArrowheads="1"/>
            </p:cNvSpPr>
            <p:nvPr/>
          </p:nvSpPr>
          <p:spPr bwMode="auto">
            <a:xfrm>
              <a:off x="2282219" y="1524334"/>
              <a:ext cx="7558301" cy="90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1872</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年に福澤諭吉が発表した</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学問のすすめ</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の中に、</a:t>
              </a:r>
              <a:endParaRPr lang="en-US" altLang="ja-JP" sz="2000" dirty="0">
                <a:solidFill>
                  <a:srgbClr val="00206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2400" b="1" dirty="0">
                  <a:solidFill>
                    <a:srgbClr val="FF0000"/>
                  </a:solidFill>
                  <a:latin typeface="HG創英角ｺﾞｼｯｸUB" panose="020B0909000000000000" pitchFamily="49" charset="-128"/>
                  <a:ea typeface="HG創英角ｺﾞｼｯｸUB" panose="020B0909000000000000" pitchFamily="49" charset="-128"/>
                </a:rPr>
                <a:t>税金とは国民と国との約束 </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であると述べられています。</a:t>
              </a:r>
            </a:p>
          </p:txBody>
        </p:sp>
      </p:grpSp>
      <p:grpSp>
        <p:nvGrpSpPr>
          <p:cNvPr id="4" name="グループ化 3">
            <a:extLst>
              <a:ext uri="{FF2B5EF4-FFF2-40B4-BE49-F238E27FC236}">
                <a16:creationId xmlns:a16="http://schemas.microsoft.com/office/drawing/2014/main" id="{3147AC04-003D-40D4-8EC5-DAB6426AB064}"/>
              </a:ext>
            </a:extLst>
          </p:cNvPr>
          <p:cNvGrpSpPr/>
          <p:nvPr/>
        </p:nvGrpSpPr>
        <p:grpSpPr>
          <a:xfrm>
            <a:off x="992200" y="2202113"/>
            <a:ext cx="10476907" cy="4699778"/>
            <a:chOff x="992200" y="2202113"/>
            <a:chExt cx="10476907" cy="4699778"/>
          </a:xfrm>
        </p:grpSpPr>
        <p:pic>
          <p:nvPicPr>
            <p:cNvPr id="112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200" y="2202113"/>
              <a:ext cx="10476907" cy="46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2211260" y="2779689"/>
              <a:ext cx="4197869"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学問のすすめ</a:t>
              </a: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より</a:t>
              </a:r>
            </a:p>
          </p:txBody>
        </p:sp>
        <p:pic>
          <p:nvPicPr>
            <p:cNvPr id="112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2694" y="3705927"/>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8852694" y="5835651"/>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a:latin typeface="Arial" panose="020B0604020202020204" pitchFamily="34" charset="0"/>
                  <a:ea typeface="ＭＳ ゴシック" panose="020B0609070205080204" pitchFamily="49" charset="-128"/>
                </a:rPr>
                <a:t>資料提供：福澤諭吉旧邸・福澤諭吉記念館</a:t>
              </a:r>
            </a:p>
          </p:txBody>
        </p:sp>
        <p:sp>
          <p:nvSpPr>
            <p:cNvPr id="11280" name="Rectangle 16"/>
            <p:cNvSpPr>
              <a:spLocks noChangeArrowheads="1"/>
            </p:cNvSpPr>
            <p:nvPr/>
          </p:nvSpPr>
          <p:spPr bwMode="auto">
            <a:xfrm>
              <a:off x="1885913" y="3004173"/>
              <a:ext cx="8066680" cy="315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「政府は法令を設けて悪人を制し善人を</a:t>
              </a:r>
              <a:r>
                <a:rPr lang="ja-JP" altLang="en-US" sz="1800" dirty="0" err="1">
                  <a:latin typeface="ＭＳ ゴシック" panose="020B0609070205080204" pitchFamily="49" charset="-128"/>
                  <a:ea typeface="HG創英角ｺﾞｼｯｸUB" panose="020B0909000000000000" pitchFamily="49" charset="-128"/>
                </a:rPr>
                <a:t>保護す</a:t>
              </a:r>
              <a:r>
                <a:rPr lang="ja-JP" altLang="en-US" sz="1800" dirty="0">
                  <a:latin typeface="ＭＳ ゴシック" panose="020B0609070205080204" pitchFamily="49" charset="-128"/>
                  <a:ea typeface="HG創英角ｺﾞｼｯｸUB" panose="020B0909000000000000" pitchFamily="49" charset="-128"/>
                </a:rPr>
                <a:t>。これ即ち政府の商売なり。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この商売をなすには莫大な費なれども、政府に米もなく</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金もなきゆえ、百姓町人より年貢運上を出して政府の</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勝手方を賄わんと、双方一致の上、相談を取極めたり。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これ即ち政府と人民の約束なり。」</a:t>
              </a:r>
            </a:p>
          </p:txBody>
        </p:sp>
      </p:grpSp>
      <p:sp>
        <p:nvSpPr>
          <p:cNvPr id="14" name="タイトル 1">
            <a:extLst>
              <a:ext uri="{FF2B5EF4-FFF2-40B4-BE49-F238E27FC236}">
                <a16:creationId xmlns:a16="http://schemas.microsoft.com/office/drawing/2014/main" id="{5B914953-7969-4168-989A-67F5A4277977}"/>
              </a:ext>
            </a:extLst>
          </p:cNvPr>
          <p:cNvSpPr txBox="1">
            <a:spLocks/>
          </p:cNvSpPr>
          <p:nvPr/>
        </p:nvSpPr>
        <p:spPr bwMode="auto">
          <a:xfrm>
            <a:off x="662247" y="269351"/>
            <a:ext cx="10514012" cy="7921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4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税とは？　　</a:t>
            </a:r>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～税にまつわるエピソード～</a:t>
            </a:r>
          </a:p>
        </p:txBody>
      </p:sp>
      <p:pic>
        <p:nvPicPr>
          <p:cNvPr id="5" name="政府は法令を設けて悪人を制し　善人を保護す。...　　これ即ち政府と人民の約束なり。">
            <a:hlinkClick r:id="" action="ppaction://media"/>
            <a:extLst>
              <a:ext uri="{FF2B5EF4-FFF2-40B4-BE49-F238E27FC236}">
                <a16:creationId xmlns:a16="http://schemas.microsoft.com/office/drawing/2014/main" id="{A8FE1E17-3397-41DD-A1E7-DA1ED57416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78434" y="974794"/>
            <a:ext cx="406400" cy="406400"/>
          </a:xfrm>
          <a:prstGeom prst="rect">
            <a:avLst/>
          </a:prstGeom>
        </p:spPr>
      </p:pic>
      <p:sp>
        <p:nvSpPr>
          <p:cNvPr id="6" name="正方形/長方形 5">
            <a:extLst>
              <a:ext uri="{FF2B5EF4-FFF2-40B4-BE49-F238E27FC236}">
                <a16:creationId xmlns:a16="http://schemas.microsoft.com/office/drawing/2014/main" id="{5DC30DB7-874C-45F8-B15A-6D44D39A7461}"/>
              </a:ext>
            </a:extLst>
          </p:cNvPr>
          <p:cNvSpPr/>
          <p:nvPr/>
        </p:nvSpPr>
        <p:spPr>
          <a:xfrm>
            <a:off x="5956900" y="5712671"/>
            <a:ext cx="2756694" cy="448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2060"/>
                </a:solidFill>
                <a:latin typeface="UD デジタル 教科書体 N-R" panose="02020400000000000000" pitchFamily="17" charset="-128"/>
                <a:ea typeface="UD デジタル 教科書体 N-R" panose="02020400000000000000" pitchFamily="17" charset="-128"/>
              </a:rPr>
              <a:t>声：</a:t>
            </a:r>
            <a:r>
              <a:rPr lang="en-US" altLang="ja-JP" sz="2000" dirty="0">
                <a:solidFill>
                  <a:srgbClr val="002060"/>
                </a:solidFill>
                <a:latin typeface="UD デジタル 教科書体 N-R" panose="02020400000000000000" pitchFamily="17" charset="-128"/>
                <a:ea typeface="UD デジタル 教科書体 N-R" panose="02020400000000000000" pitchFamily="17" charset="-128"/>
              </a:rPr>
              <a:t>VOICEVOX</a:t>
            </a:r>
            <a:r>
              <a:rPr lang="ja-JP" altLang="en-US" sz="2000" dirty="0">
                <a:solidFill>
                  <a:srgbClr val="002060"/>
                </a:solidFill>
                <a:latin typeface="UD デジタル 教科書体 N-R" panose="02020400000000000000" pitchFamily="17" charset="-128"/>
                <a:ea typeface="UD デジタル 教科書体 N-R" panose="02020400000000000000" pitchFamily="17" charset="-128"/>
              </a:rPr>
              <a:t>玄野武宏</a:t>
            </a:r>
          </a:p>
        </p:txBody>
      </p:sp>
      <p:pic>
        <p:nvPicPr>
          <p:cNvPr id="19" name="図 18">
            <a:extLst>
              <a:ext uri="{FF2B5EF4-FFF2-40B4-BE49-F238E27FC236}">
                <a16:creationId xmlns:a16="http://schemas.microsoft.com/office/drawing/2014/main" id="{D4C73256-1913-4144-92A4-E59FF7BFFF35}"/>
              </a:ext>
            </a:extLst>
          </p:cNvPr>
          <p:cNvPicPr>
            <a:picLocks noChangeAspect="1"/>
          </p:cNvPicPr>
          <p:nvPr/>
        </p:nvPicPr>
        <p:blipFill>
          <a:blip r:embed="rId8"/>
          <a:stretch>
            <a:fillRect/>
          </a:stretch>
        </p:blipFill>
        <p:spPr>
          <a:xfrm flipH="1">
            <a:off x="10243540" y="482577"/>
            <a:ext cx="1499155" cy="1797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912" fill="hold"/>
                                        <p:tgtEl>
                                          <p:spTgt spid="5"/>
                                        </p:tgtEl>
                                      </p:cBhvr>
                                    </p:cmd>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918621" y="2435149"/>
            <a:ext cx="3816756"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約 １８億円</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843455" y="5031038"/>
            <a:ext cx="4128719"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1800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885459" y="3751756"/>
            <a:ext cx="3916780"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180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700878" y="1009365"/>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017640" y="1316368"/>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pic>
        <p:nvPicPr>
          <p:cNvPr id="23" name="図 22" descr="挿絵 が含まれている画像&#10;&#10;自動的に生成された説明">
            <a:extLst>
              <a:ext uri="{FF2B5EF4-FFF2-40B4-BE49-F238E27FC236}">
                <a16:creationId xmlns:a16="http://schemas.microsoft.com/office/drawing/2014/main" id="{E785871C-CF06-412A-B1B2-24B2DF88BC6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65062" y="2062268"/>
            <a:ext cx="2638649" cy="2734096"/>
          </a:xfrm>
          <a:prstGeom prst="rect">
            <a:avLst/>
          </a:prstGeom>
        </p:spPr>
      </p:pic>
      <p:sp>
        <p:nvSpPr>
          <p:cNvPr id="24" name="Rectangle 31">
            <a:extLst>
              <a:ext uri="{FF2B5EF4-FFF2-40B4-BE49-F238E27FC236}">
                <a16:creationId xmlns:a16="http://schemas.microsoft.com/office/drawing/2014/main" id="{370836F2-47C4-4973-ACF1-C2A517DEBF4E}"/>
              </a:ext>
            </a:extLst>
          </p:cNvPr>
          <p:cNvSpPr>
            <a:spLocks noChangeArrowheads="1"/>
          </p:cNvSpPr>
          <p:nvPr/>
        </p:nvSpPr>
        <p:spPr bwMode="auto">
          <a:xfrm>
            <a:off x="2271027" y="1007186"/>
            <a:ext cx="9136696" cy="11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日本</a:t>
            </a:r>
            <a:r>
              <a:rPr lang="ja-JP" altLang="en-US" sz="2300" dirty="0">
                <a:solidFill>
                  <a:prstClr val="black"/>
                </a:solidFill>
                <a:latin typeface="HG丸ｺﾞｼｯｸM-PRO" panose="020F0600000000000000" pitchFamily="50" charset="-128"/>
                <a:ea typeface="HG丸ｺﾞｼｯｸM-PRO" panose="020F0600000000000000" pitchFamily="50" charset="-128"/>
              </a:rPr>
              <a:t>に暮らす人</a:t>
            </a:r>
            <a:r>
              <a:rPr lang="ja-JP" altLang="ja-JP" sz="2300" dirty="0">
                <a:solidFill>
                  <a:prstClr val="black"/>
                </a:solidFill>
                <a:latin typeface="HG丸ｺﾞｼｯｸM-PRO" panose="020F0600000000000000" pitchFamily="50" charset="-128"/>
                <a:ea typeface="HG丸ｺﾞｼｯｸM-PRO" panose="020F0600000000000000" pitchFamily="50" charset="-128"/>
              </a:rPr>
              <a:t>が、１人当たり１日卵１個分（約</a:t>
            </a:r>
            <a:r>
              <a:rPr lang="en-US" altLang="ja-JP" sz="2300" dirty="0">
                <a:solidFill>
                  <a:prstClr val="black"/>
                </a:solidFill>
                <a:latin typeface="HG丸ｺﾞｼｯｸM-PRO" panose="020F0600000000000000" pitchFamily="50" charset="-128"/>
                <a:ea typeface="HG丸ｺﾞｼｯｸM-PRO" panose="020F0600000000000000" pitchFamily="50" charset="-128"/>
              </a:rPr>
              <a:t>60</a:t>
            </a:r>
            <a:r>
              <a:rPr lang="ja-JP" altLang="ja-JP" sz="2300" dirty="0">
                <a:solidFill>
                  <a:prstClr val="black"/>
                </a:solidFill>
                <a:latin typeface="HG丸ｺﾞｼｯｸM-PRO" panose="020F0600000000000000" pitchFamily="50" charset="-128"/>
                <a:ea typeface="HG丸ｺﾞｼｯｸM-PRO" panose="020F0600000000000000" pitchFamily="50" charset="-128"/>
              </a:rPr>
              <a:t>ｇ）の</a:t>
            </a:r>
            <a:r>
              <a:rPr lang="ja-JP" altLang="en-US" sz="2300" dirty="0">
                <a:solidFill>
                  <a:prstClr val="black"/>
                </a:solidFill>
                <a:latin typeface="HG丸ｺﾞｼｯｸM-PRO" panose="020F0600000000000000" pitchFamily="50" charset="-128"/>
                <a:ea typeface="HG丸ｺﾞｼｯｸM-PRO" panose="020F0600000000000000" pitchFamily="50" charset="-128"/>
              </a:rPr>
              <a:t>ごみ</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を減らすと、１年間でどのくらいの税金を節約できるでしょう？</a:t>
            </a:r>
          </a:p>
        </p:txBody>
      </p:sp>
      <p:pic>
        <p:nvPicPr>
          <p:cNvPr id="25" name="図 24" descr="白い卵のイラスト">
            <a:hlinkClick r:id="rId12"/>
            <a:extLst>
              <a:ext uri="{FF2B5EF4-FFF2-40B4-BE49-F238E27FC236}">
                <a16:creationId xmlns:a16="http://schemas.microsoft.com/office/drawing/2014/main" id="{8ADDDB40-9B8B-417D-BEB9-130057FA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7817046" y="2116897"/>
            <a:ext cx="1682006" cy="1682006"/>
          </a:xfrm>
          <a:prstGeom prst="rect">
            <a:avLst/>
          </a:prstGeom>
          <a:noFill/>
          <a:ln>
            <a:noFill/>
          </a:ln>
        </p:spPr>
      </p:pic>
      <p:pic>
        <p:nvPicPr>
          <p:cNvPr id="26" name="図 25" descr="C:\Users\奈穂\Desktop\租税教室\租税教室\イラスト\ゴミ袋.png">
            <a:extLst>
              <a:ext uri="{FF2B5EF4-FFF2-40B4-BE49-F238E27FC236}">
                <a16:creationId xmlns:a16="http://schemas.microsoft.com/office/drawing/2014/main" id="{89D70566-4043-4F0F-8EE9-F5ECEA53CB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505176" y="3732126"/>
            <a:ext cx="2671223" cy="2671223"/>
          </a:xfrm>
          <a:prstGeom prst="rect">
            <a:avLst/>
          </a:prstGeom>
          <a:noFill/>
          <a:ln>
            <a:noFill/>
          </a:ln>
        </p:spPr>
      </p:pic>
      <p:pic>
        <p:nvPicPr>
          <p:cNvPr id="22" name="出題1">
            <a:hlinkClick r:id="" action="ppaction://media"/>
            <a:extLst>
              <a:ext uri="{FF2B5EF4-FFF2-40B4-BE49-F238E27FC236}">
                <a16:creationId xmlns:a16="http://schemas.microsoft.com/office/drawing/2014/main" id="{022B150B-B312-4782-9689-FF96C134B248}"/>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3011487" y="479527"/>
            <a:ext cx="812338" cy="812338"/>
          </a:xfrm>
          <a:prstGeom prst="rect">
            <a:avLst/>
          </a:prstGeom>
        </p:spPr>
      </p:pic>
      <p:pic>
        <p:nvPicPr>
          <p:cNvPr id="27" name="正解1">
            <a:hlinkClick r:id="" action="ppaction://media"/>
            <a:extLst>
              <a:ext uri="{FF2B5EF4-FFF2-40B4-BE49-F238E27FC236}">
                <a16:creationId xmlns:a16="http://schemas.microsoft.com/office/drawing/2014/main" id="{B5555876-7DCC-4013-9084-822ACB21F071}"/>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4154536" y="2898590"/>
            <a:ext cx="609600" cy="609600"/>
          </a:xfrm>
          <a:prstGeom prst="rect">
            <a:avLst/>
          </a:prstGeom>
        </p:spPr>
      </p:pic>
      <p:sp>
        <p:nvSpPr>
          <p:cNvPr id="28" name="AutoShape 60">
            <a:extLst>
              <a:ext uri="{FF2B5EF4-FFF2-40B4-BE49-F238E27FC236}">
                <a16:creationId xmlns:a16="http://schemas.microsoft.com/office/drawing/2014/main" id="{8EB82949-1CD7-4FF0-8FA4-C35A7AB771B5}"/>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7" name="グループ化 6">
            <a:extLst>
              <a:ext uri="{FF2B5EF4-FFF2-40B4-BE49-F238E27FC236}">
                <a16:creationId xmlns:a16="http://schemas.microsoft.com/office/drawing/2014/main" id="{D5DBF77B-36FC-4FB2-BDFD-CAA1D01F1A4A}"/>
              </a:ext>
            </a:extLst>
          </p:cNvPr>
          <p:cNvGrpSpPr/>
          <p:nvPr/>
        </p:nvGrpSpPr>
        <p:grpSpPr>
          <a:xfrm>
            <a:off x="5962402" y="1833070"/>
            <a:ext cx="6258242" cy="4962820"/>
            <a:chOff x="5972174" y="1592929"/>
            <a:chExt cx="6258242" cy="4962820"/>
          </a:xfrm>
        </p:grpSpPr>
        <p:sp>
          <p:nvSpPr>
            <p:cNvPr id="6" name="四角形: 角を丸くする 5">
              <a:extLst>
                <a:ext uri="{FF2B5EF4-FFF2-40B4-BE49-F238E27FC236}">
                  <a16:creationId xmlns:a16="http://schemas.microsoft.com/office/drawing/2014/main" id="{33F6726B-E212-433F-A2B8-83E409960AEF}"/>
                </a:ext>
              </a:extLst>
            </p:cNvPr>
            <p:cNvSpPr/>
            <p:nvPr/>
          </p:nvSpPr>
          <p:spPr>
            <a:xfrm>
              <a:off x="6161369" y="1954116"/>
              <a:ext cx="5812475" cy="442918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268FD92E-0754-4408-98BB-AADD9A671879}"/>
                </a:ext>
              </a:extLst>
            </p:cNvPr>
            <p:cNvSpPr/>
            <p:nvPr/>
          </p:nvSpPr>
          <p:spPr>
            <a:xfrm>
              <a:off x="5972174" y="1592929"/>
              <a:ext cx="6258242" cy="4429180"/>
            </a:xfrm>
            <a:prstGeom prst="wedgeRoundRectCallout">
              <a:avLst>
                <a:gd name="adj1" fmla="val -14177"/>
                <a:gd name="adj2" fmla="val 464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１人が減らせる量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a:t>
              </a:r>
              <a:r>
                <a:rPr kumimoji="1" lang="ja-JP" altLang="en-US" sz="2000" dirty="0" err="1">
                  <a:solidFill>
                    <a:srgbClr val="0070C0"/>
                  </a:solidFill>
                  <a:latin typeface="HG丸ｺﾞｼｯｸM-PRO" panose="020F0600000000000000" pitchFamily="50" charset="-128"/>
                  <a:ea typeface="HG丸ｺﾞｼｯｸM-PRO" panose="020F0600000000000000" pitchFamily="50" charset="-128"/>
                </a:rPr>
                <a:t>ｇ</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×365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日＝約２２ｋｇ</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日本で減らせる量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約１億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2435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万人</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約２２ｋｇ＝約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１トン当たりのごみ処理費用</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２兆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6002</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÷3897</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66700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答え</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66700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1800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p>
          </p:txBody>
        </p:sp>
        <p:pic>
          <p:nvPicPr>
            <p:cNvPr id="29" name="図 28" descr="C:\Users\奈穂\Desktop\租税教室\租税教室\イラスト\ゴミ袋.png">
              <a:extLst>
                <a:ext uri="{FF2B5EF4-FFF2-40B4-BE49-F238E27FC236}">
                  <a16:creationId xmlns:a16="http://schemas.microsoft.com/office/drawing/2014/main" id="{2B958529-08B4-4B24-AB3E-B3CCF4E193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57576" y="4873742"/>
              <a:ext cx="1682007" cy="1682007"/>
            </a:xfrm>
            <a:prstGeom prst="rect">
              <a:avLst/>
            </a:prstGeom>
            <a:noFill/>
            <a:ln>
              <a:noFill/>
            </a:ln>
          </p:spPr>
        </p:pic>
      </p:grpSp>
      <p:grpSp>
        <p:nvGrpSpPr>
          <p:cNvPr id="30" name="グループ化 29">
            <a:extLst>
              <a:ext uri="{FF2B5EF4-FFF2-40B4-BE49-F238E27FC236}">
                <a16:creationId xmlns:a16="http://schemas.microsoft.com/office/drawing/2014/main" id="{1D420DCF-DB90-4EA3-9332-B2B32E05A0F7}"/>
              </a:ext>
            </a:extLst>
          </p:cNvPr>
          <p:cNvGrpSpPr/>
          <p:nvPr/>
        </p:nvGrpSpPr>
        <p:grpSpPr>
          <a:xfrm>
            <a:off x="0" y="11126"/>
            <a:ext cx="12192000" cy="939019"/>
            <a:chOff x="0" y="11126"/>
            <a:chExt cx="12192000" cy="939019"/>
          </a:xfrm>
        </p:grpSpPr>
        <p:pic>
          <p:nvPicPr>
            <p:cNvPr id="31" name="Picture 140" descr="高校の帯">
              <a:extLst>
                <a:ext uri="{FF2B5EF4-FFF2-40B4-BE49-F238E27FC236}">
                  <a16:creationId xmlns:a16="http://schemas.microsoft.com/office/drawing/2014/main" id="{5A363DBE-80CC-4599-8D5F-DE9867676862}"/>
                </a:ext>
              </a:extLst>
            </p:cNvPr>
            <p:cNvPicPr>
              <a:picLocks noChangeAspect="1" noChangeArrowheads="1"/>
            </p:cNvPicPr>
            <p:nvPr/>
          </p:nvPicPr>
          <p:blipFill>
            <a:blip r:embed="rId16"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2" name="Rectangle 85">
              <a:extLst>
                <a:ext uri="{FF2B5EF4-FFF2-40B4-BE49-F238E27FC236}">
                  <a16:creationId xmlns:a16="http://schemas.microsoft.com/office/drawing/2014/main" id="{A6A8B452-F6E8-4336-958B-99FE96B8EEEA}"/>
                </a:ext>
              </a:extLst>
            </p:cNvPr>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最終問題</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
        <p:nvSpPr>
          <p:cNvPr id="33" name="円形吹き出し 4">
            <a:extLst>
              <a:ext uri="{FF2B5EF4-FFF2-40B4-BE49-F238E27FC236}">
                <a16:creationId xmlns:a16="http://schemas.microsoft.com/office/drawing/2014/main" id="{6F468B0F-3E15-48B1-AFA2-196D2861749F}"/>
              </a:ext>
            </a:extLst>
          </p:cNvPr>
          <p:cNvSpPr/>
          <p:nvPr/>
        </p:nvSpPr>
        <p:spPr>
          <a:xfrm>
            <a:off x="5554088" y="5267929"/>
            <a:ext cx="4521007" cy="1464740"/>
          </a:xfrm>
          <a:prstGeom prst="wedgeEllipseCallout">
            <a:avLst>
              <a:gd name="adj1" fmla="val 53295"/>
              <a:gd name="adj2" fmla="val -15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関わるということだね</a:t>
            </a:r>
          </a:p>
        </p:txBody>
      </p:sp>
      <p:pic>
        <p:nvPicPr>
          <p:cNvPr id="34" name="図 33" descr="挿絵 が含まれている画像&#10;&#10;自動的に生成された説明">
            <a:extLst>
              <a:ext uri="{FF2B5EF4-FFF2-40B4-BE49-F238E27FC236}">
                <a16:creationId xmlns:a16="http://schemas.microsoft.com/office/drawing/2014/main" id="{B3DA1C48-AD60-4947-9C1C-83FC053097B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032904" y="5259684"/>
            <a:ext cx="1470807" cy="1524010"/>
          </a:xfrm>
          <a:prstGeom prst="rect">
            <a:avLst/>
          </a:prstGeom>
        </p:spPr>
      </p:pic>
    </p:spTree>
    <p:custDataLst>
      <p:tags r:id="rId1"/>
    </p:custDataLst>
    <p:extLst>
      <p:ext uri="{BB962C8B-B14F-4D97-AF65-F5344CB8AC3E}">
        <p14:creationId xmlns:p14="http://schemas.microsoft.com/office/powerpoint/2010/main" val="609632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80">
                                          <p:stCondLst>
                                            <p:cond delay="0"/>
                                          </p:stCondLst>
                                        </p:cTn>
                                        <p:tgtEl>
                                          <p:spTgt spid="24"/>
                                        </p:tgtEl>
                                      </p:cBhvr>
                                    </p:animEffect>
                                    <p:anim calcmode="lin" valueType="num">
                                      <p:cBhvr>
                                        <p:cTn id="4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7" dur="26">
                                          <p:stCondLst>
                                            <p:cond delay="650"/>
                                          </p:stCondLst>
                                        </p:cTn>
                                        <p:tgtEl>
                                          <p:spTgt spid="24"/>
                                        </p:tgtEl>
                                      </p:cBhvr>
                                      <p:to x="100000" y="60000"/>
                                    </p:animScale>
                                    <p:animScale>
                                      <p:cBhvr>
                                        <p:cTn id="48" dur="166" decel="50000">
                                          <p:stCondLst>
                                            <p:cond delay="676"/>
                                          </p:stCondLst>
                                        </p:cTn>
                                        <p:tgtEl>
                                          <p:spTgt spid="24"/>
                                        </p:tgtEl>
                                      </p:cBhvr>
                                      <p:to x="100000" y="100000"/>
                                    </p:animScale>
                                    <p:animScale>
                                      <p:cBhvr>
                                        <p:cTn id="49" dur="26">
                                          <p:stCondLst>
                                            <p:cond delay="1312"/>
                                          </p:stCondLst>
                                        </p:cTn>
                                        <p:tgtEl>
                                          <p:spTgt spid="24"/>
                                        </p:tgtEl>
                                      </p:cBhvr>
                                      <p:to x="100000" y="80000"/>
                                    </p:animScale>
                                    <p:animScale>
                                      <p:cBhvr>
                                        <p:cTn id="50" dur="166" decel="50000">
                                          <p:stCondLst>
                                            <p:cond delay="1338"/>
                                          </p:stCondLst>
                                        </p:cTn>
                                        <p:tgtEl>
                                          <p:spTgt spid="24"/>
                                        </p:tgtEl>
                                      </p:cBhvr>
                                      <p:to x="100000" y="100000"/>
                                    </p:animScale>
                                    <p:animScale>
                                      <p:cBhvr>
                                        <p:cTn id="51" dur="26">
                                          <p:stCondLst>
                                            <p:cond delay="1642"/>
                                          </p:stCondLst>
                                        </p:cTn>
                                        <p:tgtEl>
                                          <p:spTgt spid="24"/>
                                        </p:tgtEl>
                                      </p:cBhvr>
                                      <p:to x="100000" y="90000"/>
                                    </p:animScale>
                                    <p:animScale>
                                      <p:cBhvr>
                                        <p:cTn id="52" dur="166" decel="50000">
                                          <p:stCondLst>
                                            <p:cond delay="1668"/>
                                          </p:stCondLst>
                                        </p:cTn>
                                        <p:tgtEl>
                                          <p:spTgt spid="24"/>
                                        </p:tgtEl>
                                      </p:cBhvr>
                                      <p:to x="100000" y="100000"/>
                                    </p:animScale>
                                    <p:animScale>
                                      <p:cBhvr>
                                        <p:cTn id="53" dur="26">
                                          <p:stCondLst>
                                            <p:cond delay="1808"/>
                                          </p:stCondLst>
                                        </p:cTn>
                                        <p:tgtEl>
                                          <p:spTgt spid="24"/>
                                        </p:tgtEl>
                                      </p:cBhvr>
                                      <p:to x="100000" y="95000"/>
                                    </p:animScale>
                                    <p:animScale>
                                      <p:cBhvr>
                                        <p:cTn id="54" dur="166" decel="50000">
                                          <p:stCondLst>
                                            <p:cond delay="1834"/>
                                          </p:stCondLst>
                                        </p:cTn>
                                        <p:tgtEl>
                                          <p:spTgt spid="2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45" presetClass="entr" presetSubtype="0" fill="hold" nodeType="withEffect">
                                  <p:stCondLst>
                                    <p:cond delay="7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2000"/>
                                        <p:tgtEl>
                                          <p:spTgt spid="25"/>
                                        </p:tgtEl>
                                      </p:cBhvr>
                                    </p:animEffect>
                                    <p:anim calcmode="lin" valueType="num">
                                      <p:cBhvr>
                                        <p:cTn id="72" dur="2000" fill="hold"/>
                                        <p:tgtEl>
                                          <p:spTgt spid="25"/>
                                        </p:tgtEl>
                                        <p:attrNameLst>
                                          <p:attrName>ppt_w</p:attrName>
                                        </p:attrNameLst>
                                      </p:cBhvr>
                                      <p:tavLst>
                                        <p:tav tm="0" fmla="#ppt_w*sin(2.5*pi*$)">
                                          <p:val>
                                            <p:fltVal val="0"/>
                                          </p:val>
                                        </p:tav>
                                        <p:tav tm="100000">
                                          <p:val>
                                            <p:fltVal val="1"/>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childTnLst>
                                </p:cTn>
                              </p:par>
                            </p:childTnLst>
                          </p:cTn>
                        </p:par>
                        <p:par>
                          <p:cTn id="74" fill="hold">
                            <p:stCondLst>
                              <p:cond delay="2700"/>
                            </p:stCondLst>
                            <p:childTnLst>
                              <p:par>
                                <p:cTn id="75" presetID="10"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fltVal val="0"/>
                                          </p:val>
                                        </p:tav>
                                        <p:tav tm="100000">
                                          <p:val>
                                            <p:strVal val="#ppt_w"/>
                                          </p:val>
                                        </p:tav>
                                      </p:tavLst>
                                    </p:anim>
                                    <p:anim calcmode="lin" valueType="num">
                                      <p:cBhvr>
                                        <p:cTn id="83" dur="250" fill="hold"/>
                                        <p:tgtEl>
                                          <p:spTgt spid="28"/>
                                        </p:tgtEl>
                                        <p:attrNameLst>
                                          <p:attrName>ppt_h</p:attrName>
                                        </p:attrNameLst>
                                      </p:cBhvr>
                                      <p:tavLst>
                                        <p:tav tm="0">
                                          <p:val>
                                            <p:fltVal val="0"/>
                                          </p:val>
                                        </p:tav>
                                        <p:tav tm="100000">
                                          <p:val>
                                            <p:strVal val="#ppt_h"/>
                                          </p:val>
                                        </p:tav>
                                      </p:tavLst>
                                    </p:anim>
                                  </p:childTnLst>
                                </p:cTn>
                              </p:par>
                            </p:childTnLst>
                          </p:cTn>
                        </p:par>
                        <p:par>
                          <p:cTn id="84" fill="hold">
                            <p:stCondLst>
                              <p:cond delay="250"/>
                            </p:stCondLst>
                            <p:childTnLst>
                              <p:par>
                                <p:cTn id="85" presetID="2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childTnLst>
                                </p:cTn>
                              </p:par>
                              <p:par>
                                <p:cTn id="89" presetID="1" presetClass="mediacall" presetSubtype="0" fill="hold" nodeType="withEffect">
                                  <p:stCondLst>
                                    <p:cond delay="0"/>
                                  </p:stCondLst>
                                  <p:childTnLst>
                                    <p:cmd type="call" cmd="playFrom(0.0)">
                                      <p:cBhvr>
                                        <p:cTn id="90" dur="1776" fill="hold"/>
                                        <p:tgtEl>
                                          <p:spTgt spid="27"/>
                                        </p:tgtEl>
                                      </p:cBhvr>
                                    </p:cmd>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heel(1)">
                                      <p:cBhvr>
                                        <p:cTn id="100" dur="2000"/>
                                        <p:tgtEl>
                                          <p:spTgt spid="33"/>
                                        </p:tgtEl>
                                      </p:cBhvr>
                                    </p:animEffect>
                                  </p:childTnLst>
                                </p:cTn>
                              </p:par>
                              <p:par>
                                <p:cTn id="101" presetID="42"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6" fill="hold" display="0">
                  <p:stCondLst>
                    <p:cond delay="indefinite"/>
                  </p:stCondLst>
                  <p:endCondLst>
                    <p:cond evt="onStopAudio" delay="0">
                      <p:tgtEl>
                        <p:sldTgt/>
                      </p:tgtEl>
                    </p:cond>
                  </p:endCondLst>
                </p:cTn>
                <p:tgtEl>
                  <p:spTgt spid="22"/>
                </p:tgtEl>
              </p:cMediaNode>
            </p:audio>
            <p:audio>
              <p:cMediaNode vol="80000">
                <p:cTn id="107" fill="hold" display="0">
                  <p:stCondLst>
                    <p:cond delay="indefinite"/>
                  </p:stCondLst>
                  <p:endCondLst>
                    <p:cond evt="onStopAudio" delay="0">
                      <p:tgtEl>
                        <p:sldTgt/>
                      </p:tgtEl>
                    </p:cond>
                  </p:endCondLst>
                </p:cTn>
                <p:tgtEl>
                  <p:spTgt spid="27"/>
                </p:tgtEl>
              </p:cMediaNode>
            </p:audio>
          </p:childTnLst>
        </p:cTn>
      </p:par>
    </p:tnLst>
    <p:bldLst>
      <p:bldP spid="128029" grpId="0" animBg="1"/>
      <p:bldP spid="128030" grpId="0" animBg="1"/>
      <p:bldP spid="24"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a:extLst>
              <a:ext uri="{28A0092B-C50C-407E-A947-70E740481C1C}">
                <a14:useLocalDpi xmlns:a14="http://schemas.microsoft.com/office/drawing/2010/main" val="0"/>
              </a:ext>
            </a:extLst>
          </a:blip>
          <a:stretch>
            <a:fillRect/>
          </a:stretch>
        </p:blipFill>
        <p:spPr>
          <a:xfrm>
            <a:off x="3287688" y="1621008"/>
            <a:ext cx="5616624" cy="4328271"/>
          </a:xfrm>
          <a:prstGeom prst="rect">
            <a:avLst/>
          </a:prstGeom>
        </p:spPr>
      </p:pic>
      <p:sp>
        <p:nvSpPr>
          <p:cNvPr id="5" name="正方形/長方形 4"/>
          <p:cNvSpPr/>
          <p:nvPr/>
        </p:nvSpPr>
        <p:spPr>
          <a:xfrm>
            <a:off x="2423592" y="188640"/>
            <a:ext cx="8065120" cy="1384995"/>
          </a:xfrm>
          <a:prstGeom prst="rect">
            <a:avLst/>
          </a:prstGeom>
        </p:spPr>
        <p:txBody>
          <a:bodyPr wrap="square">
            <a:spAutoFit/>
          </a:bodyPr>
          <a:lstStyle/>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豊かで安心して暮らせる未来のためには、</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公平な租税負担と給付の関係について　</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私たち一人ひとりが考えることが大切です。</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4816F930-BD11-4881-BF08-EB65DC932C9F}"/>
              </a:ext>
            </a:extLst>
          </p:cNvPr>
          <p:cNvSpPr txBox="1">
            <a:spLocks/>
          </p:cNvSpPr>
          <p:nvPr/>
        </p:nvSpPr>
        <p:spPr>
          <a:xfrm>
            <a:off x="911424" y="5589240"/>
            <a:ext cx="8656684" cy="1427779"/>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marL="0" marR="0" lvl="0" indent="0" algn="l" defTabSz="951559"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この資料は、財務省ＨＰ内資料を参考とし、表現などは簡易にしています。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1559"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改正等によって今後内容に変更がある場合もあります。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図 6">
            <a:extLst>
              <a:ext uri="{FF2B5EF4-FFF2-40B4-BE49-F238E27FC236}">
                <a16:creationId xmlns:a16="http://schemas.microsoft.com/office/drawing/2014/main" id="{E4DD2CC5-9905-47A7-9C58-1FDAEB450ADB}"/>
              </a:ext>
            </a:extLst>
          </p:cNvPr>
          <p:cNvPicPr>
            <a:picLocks noChangeAspect="1"/>
          </p:cNvPicPr>
          <p:nvPr/>
        </p:nvPicPr>
        <p:blipFill>
          <a:blip r:embed="rId4"/>
          <a:stretch>
            <a:fillRect/>
          </a:stretch>
        </p:blipFill>
        <p:spPr>
          <a:xfrm>
            <a:off x="9400049" y="3785144"/>
            <a:ext cx="2177326" cy="2769716"/>
          </a:xfrm>
          <a:prstGeom prst="rect">
            <a:avLst/>
          </a:prstGeom>
        </p:spPr>
      </p:pic>
    </p:spTree>
    <p:extLst>
      <p:ext uri="{BB962C8B-B14F-4D97-AF65-F5344CB8AC3E}">
        <p14:creationId xmlns:p14="http://schemas.microsoft.com/office/powerpoint/2010/main" val="2281008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300" fill="hold"/>
                                        <p:tgtEl>
                                          <p:spTgt spid="6"/>
                                        </p:tgtEl>
                                        <p:attrNameLst>
                                          <p:attrName>ppt_w</p:attrName>
                                        </p:attrNameLst>
                                      </p:cBhvr>
                                      <p:tavLst>
                                        <p:tav tm="0">
                                          <p:val>
                                            <p:fltVal val="0"/>
                                          </p:val>
                                        </p:tav>
                                        <p:tav tm="100000">
                                          <p:val>
                                            <p:strVal val="#ppt_w"/>
                                          </p:val>
                                        </p:tav>
                                      </p:tavLst>
                                    </p:anim>
                                    <p:anim calcmode="lin" valueType="num">
                                      <p:cBhvr>
                                        <p:cTn id="14" dur="23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3300"/>
                            </p:stCondLst>
                            <p:childTnLst>
                              <p:par>
                                <p:cTn id="16" presetID="2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600" fill="hold"/>
                                        <p:tgtEl>
                                          <p:spTgt spid="7"/>
                                        </p:tgtEl>
                                        <p:attrNameLst>
                                          <p:attrName>ppt_w</p:attrName>
                                        </p:attrNameLst>
                                      </p:cBhvr>
                                      <p:tavLst>
                                        <p:tav tm="0">
                                          <p:val>
                                            <p:fltVal val="0"/>
                                          </p:val>
                                        </p:tav>
                                        <p:tav tm="100000">
                                          <p:val>
                                            <p:strVal val="#ppt_w"/>
                                          </p:val>
                                        </p:tav>
                                      </p:tavLst>
                                    </p:anim>
                                    <p:anim calcmode="lin" valueType="num">
                                      <p:cBhvr>
                                        <p:cTn id="19" dur="26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914232" y="2317402"/>
            <a:ext cx="4912131"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ポテトチップス税</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998834" y="5031038"/>
            <a:ext cx="3293925"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ソーダ税</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956603" y="3707804"/>
            <a:ext cx="4156908"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ソーセージ税</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853604" y="1073985"/>
            <a:ext cx="10185400" cy="1066608"/>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77715" y="1234194"/>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2477029" y="966168"/>
            <a:ext cx="8855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世界の税金で実際には</a:t>
            </a:r>
            <a:r>
              <a:rPr lang="ja-JP" altLang="en-US" b="1" dirty="0">
                <a:latin typeface="HG丸ｺﾞｼｯｸM-PRO" panose="020F0600000000000000" pitchFamily="50" charset="-128"/>
                <a:ea typeface="HG丸ｺﾞｼｯｸM-PRO" panose="020F0600000000000000" pitchFamily="50" charset="-128"/>
              </a:rPr>
              <a:t>ない</a:t>
            </a:r>
            <a:r>
              <a:rPr lang="ja-JP" altLang="en-US" dirty="0">
                <a:latin typeface="HG丸ｺﾞｼｯｸM-PRO" panose="020F0600000000000000" pitchFamily="50" charset="-128"/>
                <a:ea typeface="HG丸ｺﾞｼｯｸM-PRO" panose="020F0600000000000000" pitchFamily="50" charset="-128"/>
              </a:rPr>
              <a:t>税金はどれかな？</a:t>
            </a:r>
          </a:p>
        </p:txBody>
      </p:sp>
      <p:sp>
        <p:nvSpPr>
          <p:cNvPr id="10" name="正方形/長方形 9">
            <a:extLst>
              <a:ext uri="{FF2B5EF4-FFF2-40B4-BE49-F238E27FC236}">
                <a16:creationId xmlns:a16="http://schemas.microsoft.com/office/drawing/2014/main" id="{DFCAC8C3-AB08-44ED-AFBC-93F7477DDCF3}"/>
              </a:ext>
            </a:extLst>
          </p:cNvPr>
          <p:cNvSpPr/>
          <p:nvPr/>
        </p:nvSpPr>
        <p:spPr>
          <a:xfrm>
            <a:off x="6519203" y="1011649"/>
            <a:ext cx="936625" cy="36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20" name="図 19">
            <a:extLst>
              <a:ext uri="{FF2B5EF4-FFF2-40B4-BE49-F238E27FC236}">
                <a16:creationId xmlns:a16="http://schemas.microsoft.com/office/drawing/2014/main" id="{35B01D28-6DF4-4198-806C-8C95352DB30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5432" y="1917218"/>
            <a:ext cx="1857649" cy="2017443"/>
          </a:xfrm>
          <a:prstGeom prst="rect">
            <a:avLst/>
          </a:prstGeom>
          <a:noFill/>
          <a:ln>
            <a:noFill/>
          </a:ln>
        </p:spPr>
      </p:pic>
      <p:pic>
        <p:nvPicPr>
          <p:cNvPr id="21" name="図 20">
            <a:extLst>
              <a:ext uri="{FF2B5EF4-FFF2-40B4-BE49-F238E27FC236}">
                <a16:creationId xmlns:a16="http://schemas.microsoft.com/office/drawing/2014/main" id="{15243534-D435-4962-8AFA-F547148CB16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71152" y="3866735"/>
            <a:ext cx="2254827" cy="2652955"/>
          </a:xfrm>
          <a:prstGeom prst="rect">
            <a:avLst/>
          </a:prstGeom>
          <a:noFill/>
          <a:ln>
            <a:noFill/>
          </a:ln>
        </p:spPr>
      </p:pic>
      <p:pic>
        <p:nvPicPr>
          <p:cNvPr id="22" name="図 21" descr="座る, 暗い, 金属, テーブル が含まれている画像&#10;&#10;自動的に生成された説明">
            <a:extLst>
              <a:ext uri="{FF2B5EF4-FFF2-40B4-BE49-F238E27FC236}">
                <a16:creationId xmlns:a16="http://schemas.microsoft.com/office/drawing/2014/main" id="{CDDCF55A-3209-4267-86F4-45FE19D65370}"/>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13491" y="3403912"/>
            <a:ext cx="1885950" cy="1885950"/>
          </a:xfrm>
          <a:prstGeom prst="rect">
            <a:avLst/>
          </a:prstGeom>
          <a:noFill/>
          <a:ln>
            <a:noFill/>
          </a:ln>
        </p:spPr>
      </p:pic>
      <p:pic>
        <p:nvPicPr>
          <p:cNvPr id="23" name="出題1">
            <a:hlinkClick r:id="" action="ppaction://media"/>
            <a:extLst>
              <a:ext uri="{FF2B5EF4-FFF2-40B4-BE49-F238E27FC236}">
                <a16:creationId xmlns:a16="http://schemas.microsoft.com/office/drawing/2014/main" id="{4D07F146-2281-40E7-B5FB-7A4E3E273296}"/>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3011487" y="479527"/>
            <a:ext cx="812338" cy="812338"/>
          </a:xfrm>
          <a:prstGeom prst="rect">
            <a:avLst/>
          </a:prstGeom>
        </p:spPr>
      </p:pic>
      <p:pic>
        <p:nvPicPr>
          <p:cNvPr id="24" name="正解1">
            <a:hlinkClick r:id="" action="ppaction://media"/>
            <a:extLst>
              <a:ext uri="{FF2B5EF4-FFF2-40B4-BE49-F238E27FC236}">
                <a16:creationId xmlns:a16="http://schemas.microsoft.com/office/drawing/2014/main" id="{A717A13F-EA14-4F03-B9FF-F52BF736FF80}"/>
              </a:ext>
            </a:extLst>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14154536" y="2898590"/>
            <a:ext cx="609600" cy="609600"/>
          </a:xfrm>
          <a:prstGeom prst="rect">
            <a:avLst/>
          </a:prstGeom>
        </p:spPr>
      </p:pic>
      <p:sp>
        <p:nvSpPr>
          <p:cNvPr id="25" name="AutoShape 60">
            <a:extLst>
              <a:ext uri="{FF2B5EF4-FFF2-40B4-BE49-F238E27FC236}">
                <a16:creationId xmlns:a16="http://schemas.microsoft.com/office/drawing/2014/main" id="{939DEE19-97C9-4133-B609-171120F273B9}"/>
              </a:ext>
            </a:extLst>
          </p:cNvPr>
          <p:cNvSpPr>
            <a:spLocks noChangeArrowheads="1"/>
          </p:cNvSpPr>
          <p:nvPr/>
        </p:nvSpPr>
        <p:spPr bwMode="auto">
          <a:xfrm>
            <a:off x="853604" y="3798308"/>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26" name="正方形/長方形 25">
            <a:extLst>
              <a:ext uri="{FF2B5EF4-FFF2-40B4-BE49-F238E27FC236}">
                <a16:creationId xmlns:a16="http://schemas.microsoft.com/office/drawing/2014/main" id="{7FB2A576-6849-4074-AE61-90CA40FAE94B}"/>
              </a:ext>
            </a:extLst>
          </p:cNvPr>
          <p:cNvSpPr/>
          <p:nvPr/>
        </p:nvSpPr>
        <p:spPr>
          <a:xfrm>
            <a:off x="9051095" y="2386850"/>
            <a:ext cx="3101449" cy="3136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２０１１年～</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ハンガリー</a:t>
            </a:r>
            <a:endParaRPr kumimoji="1"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637380EF-916B-4E39-871F-AF3686C2620A}"/>
              </a:ext>
            </a:extLst>
          </p:cNvPr>
          <p:cNvSpPr/>
          <p:nvPr/>
        </p:nvSpPr>
        <p:spPr>
          <a:xfrm>
            <a:off x="8034256" y="5031038"/>
            <a:ext cx="3101449" cy="123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２０１</a:t>
            </a:r>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2</a:t>
            </a: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年～</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フランス</a:t>
            </a:r>
          </a:p>
        </p:txBody>
      </p:sp>
      <p:grpSp>
        <p:nvGrpSpPr>
          <p:cNvPr id="28" name="グループ化 27">
            <a:extLst>
              <a:ext uri="{FF2B5EF4-FFF2-40B4-BE49-F238E27FC236}">
                <a16:creationId xmlns:a16="http://schemas.microsoft.com/office/drawing/2014/main" id="{3D527048-FF35-4E76-B2FD-40429EF6D63E}"/>
              </a:ext>
            </a:extLst>
          </p:cNvPr>
          <p:cNvGrpSpPr/>
          <p:nvPr/>
        </p:nvGrpSpPr>
        <p:grpSpPr>
          <a:xfrm>
            <a:off x="17511" y="-26985"/>
            <a:ext cx="12192000" cy="939019"/>
            <a:chOff x="0" y="11126"/>
            <a:chExt cx="12192000" cy="939019"/>
          </a:xfrm>
        </p:grpSpPr>
        <p:pic>
          <p:nvPicPr>
            <p:cNvPr id="29" name="Picture 140" descr="高校の帯">
              <a:extLst>
                <a:ext uri="{FF2B5EF4-FFF2-40B4-BE49-F238E27FC236}">
                  <a16:creationId xmlns:a16="http://schemas.microsoft.com/office/drawing/2014/main" id="{74CD4AD4-7DE7-4F92-A6D7-D5E4DD4083DD}"/>
                </a:ext>
              </a:extLst>
            </p:cNvPr>
            <p:cNvPicPr>
              <a:picLocks noChangeAspect="1" noChangeArrowheads="1"/>
            </p:cNvPicPr>
            <p:nvPr/>
          </p:nvPicPr>
          <p:blipFill>
            <a:blip r:embed="rId15"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0" name="Rectangle 85">
              <a:extLst>
                <a:ext uri="{FF2B5EF4-FFF2-40B4-BE49-F238E27FC236}">
                  <a16:creationId xmlns:a16="http://schemas.microsoft.com/office/drawing/2014/main" id="{6224E638-5267-4EAC-BD89-799D9C96E430}"/>
                </a:ext>
              </a:extLst>
            </p:cNvPr>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custDataLst>
      <p:tags r:id="rId1"/>
    </p:custDataLst>
    <p:extLst>
      <p:ext uri="{BB962C8B-B14F-4D97-AF65-F5344CB8AC3E}">
        <p14:creationId xmlns:p14="http://schemas.microsoft.com/office/powerpoint/2010/main" val="1195498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3"/>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linds(horizontal)">
                                      <p:cBhvr>
                                        <p:cTn id="65" dur="500"/>
                                        <p:tgtEl>
                                          <p:spTgt spid="2"/>
                                        </p:tgtEl>
                                      </p:cBhvr>
                                    </p:animEffect>
                                  </p:childTnLst>
                                </p:cTn>
                              </p:par>
                              <p:par>
                                <p:cTn id="66" presetID="3" presetClass="entr" presetSubtype="1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linds(horizontal)">
                                      <p:cBhvr>
                                        <p:cTn id="68" dur="500"/>
                                        <p:tgtEl>
                                          <p:spTgt spid="4"/>
                                        </p:tgtEl>
                                      </p:cBhvr>
                                    </p:animEffect>
                                  </p:childTnLst>
                                </p:cTn>
                              </p:par>
                              <p:par>
                                <p:cTn id="69" presetID="3" presetClass="entr" presetSubtype="1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linds(horizontal)">
                                      <p:cBhvr>
                                        <p:cTn id="71" dur="500"/>
                                        <p:tgtEl>
                                          <p:spTgt spid="3"/>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250" fill="hold"/>
                                        <p:tgtEl>
                                          <p:spTgt spid="25"/>
                                        </p:tgtEl>
                                        <p:attrNameLst>
                                          <p:attrName>ppt_w</p:attrName>
                                        </p:attrNameLst>
                                      </p:cBhvr>
                                      <p:tavLst>
                                        <p:tav tm="0">
                                          <p:val>
                                            <p:fltVal val="0"/>
                                          </p:val>
                                        </p:tav>
                                        <p:tav tm="100000">
                                          <p:val>
                                            <p:strVal val="#ppt_w"/>
                                          </p:val>
                                        </p:tav>
                                      </p:tavLst>
                                    </p:anim>
                                    <p:anim calcmode="lin" valueType="num">
                                      <p:cBhvr>
                                        <p:cTn id="87" dur="250" fill="hold"/>
                                        <p:tgtEl>
                                          <p:spTgt spid="25"/>
                                        </p:tgtEl>
                                        <p:attrNameLst>
                                          <p:attrName>ppt_h</p:attrName>
                                        </p:attrNameLst>
                                      </p:cBhvr>
                                      <p:tavLst>
                                        <p:tav tm="0">
                                          <p:val>
                                            <p:fltVal val="0"/>
                                          </p:val>
                                        </p:tav>
                                        <p:tav tm="100000">
                                          <p:val>
                                            <p:strVal val="#ppt_h"/>
                                          </p:val>
                                        </p:tav>
                                      </p:tavLst>
                                    </p:anim>
                                  </p:childTnLst>
                                </p:cTn>
                              </p:par>
                              <p:par>
                                <p:cTn id="88" presetID="1" presetClass="mediacall" presetSubtype="0" fill="hold" nodeType="withEffect">
                                  <p:stCondLst>
                                    <p:cond delay="0"/>
                                  </p:stCondLst>
                                  <p:childTnLst>
                                    <p:cmd type="call" cmd="playFrom(0.0)">
                                      <p:cBhvr>
                                        <p:cTn id="89" dur="1776" fill="hold"/>
                                        <p:tgtEl>
                                          <p:spTgt spid="24"/>
                                        </p:tgtEl>
                                      </p:cBhvr>
                                    </p:cmd>
                                  </p:childTnLst>
                                </p:cTn>
                              </p:par>
                            </p:childTnLst>
                          </p:cTn>
                        </p:par>
                        <p:par>
                          <p:cTn id="90" fill="hold">
                            <p:stCondLst>
                              <p:cond delay="1776"/>
                            </p:stCondLst>
                            <p:childTnLst>
                              <p:par>
                                <p:cTn id="91" presetID="23" presetClass="entr" presetSubtype="16" fill="hold"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presetID="2" presetClass="entr" presetSubtype="4"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500" fill="hold"/>
                                        <p:tgtEl>
                                          <p:spTgt spid="27"/>
                                        </p:tgtEl>
                                        <p:attrNameLst>
                                          <p:attrName>ppt_x</p:attrName>
                                        </p:attrNameLst>
                                      </p:cBhvr>
                                      <p:tavLst>
                                        <p:tav tm="0">
                                          <p:val>
                                            <p:strVal val="#ppt_x"/>
                                          </p:val>
                                        </p:tav>
                                        <p:tav tm="100000">
                                          <p:val>
                                            <p:strVal val="#ppt_x"/>
                                          </p:val>
                                        </p:tav>
                                      </p:tavLst>
                                    </p:anim>
                                    <p:anim calcmode="lin" valueType="num">
                                      <p:cBhvr additive="base">
                                        <p:cTn id="10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6" fill="hold" display="0">
                  <p:stCondLst>
                    <p:cond delay="indefinite"/>
                  </p:stCondLst>
                  <p:endCondLst>
                    <p:cond evt="onStopAudio" delay="0">
                      <p:tgtEl>
                        <p:sldTgt/>
                      </p:tgtEl>
                    </p:cond>
                  </p:endCondLst>
                </p:cTn>
                <p:tgtEl>
                  <p:spTgt spid="23"/>
                </p:tgtEl>
              </p:cMediaNode>
            </p:audio>
            <p:audio>
              <p:cMediaNode vol="80000">
                <p:cTn id="107" fill="hold" display="0">
                  <p:stCondLst>
                    <p:cond delay="indefinite"/>
                  </p:stCondLst>
                  <p:endCondLst>
                    <p:cond evt="onStopAudio" delay="0">
                      <p:tgtEl>
                        <p:sldTgt/>
                      </p:tgtEl>
                    </p:cond>
                  </p:endCondLst>
                </p:cTn>
                <p:tgtEl>
                  <p:spTgt spid="24"/>
                </p:tgtEl>
              </p:cMediaNode>
            </p:audio>
          </p:childTnLst>
        </p:cTn>
      </p:par>
    </p:tnLst>
    <p:bldLst>
      <p:bldP spid="128029" grpId="0" animBg="1"/>
      <p:bldP spid="128030" grpId="0" animBg="1"/>
      <p:bldP spid="128031" grpId="0"/>
      <p:bldP spid="10"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981583" y="2315547"/>
            <a:ext cx="3673882"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ジョーカー</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939091" y="5031038"/>
            <a:ext cx="5099884" cy="1280537"/>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スペードのエース</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981583" y="3616952"/>
            <a:ext cx="4624053"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ハートのキング</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1003300" y="1123596"/>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97118" y="1364962"/>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2380302" y="1043209"/>
            <a:ext cx="867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世紀のイギリス、トランプに税を納めた証明を表示していました。いったいどのマークだったでしょうか？</a:t>
            </a:r>
          </a:p>
        </p:txBody>
      </p:sp>
      <p:grpSp>
        <p:nvGrpSpPr>
          <p:cNvPr id="7" name="グループ化 6">
            <a:extLst>
              <a:ext uri="{FF2B5EF4-FFF2-40B4-BE49-F238E27FC236}">
                <a16:creationId xmlns:a16="http://schemas.microsoft.com/office/drawing/2014/main" id="{F71858B3-76EE-4971-8130-BB277ADBB0B7}"/>
              </a:ext>
            </a:extLst>
          </p:cNvPr>
          <p:cNvGrpSpPr/>
          <p:nvPr/>
        </p:nvGrpSpPr>
        <p:grpSpPr>
          <a:xfrm>
            <a:off x="7684718" y="2409315"/>
            <a:ext cx="4033362" cy="3256883"/>
            <a:chOff x="7684718" y="2409315"/>
            <a:chExt cx="4033362" cy="3256883"/>
          </a:xfrm>
        </p:grpSpPr>
        <p:pic>
          <p:nvPicPr>
            <p:cNvPr id="19" name="図 18" descr="背景パターン&#10;&#10;低い精度で自動的に生成された説明">
              <a:extLst>
                <a:ext uri="{FF2B5EF4-FFF2-40B4-BE49-F238E27FC236}">
                  <a16:creationId xmlns:a16="http://schemas.microsoft.com/office/drawing/2014/main" id="{E451D449-85DF-4788-8BDE-5219D161757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20697867">
              <a:off x="7684718" y="2808570"/>
              <a:ext cx="1866900" cy="2738120"/>
            </a:xfrm>
            <a:prstGeom prst="rect">
              <a:avLst/>
            </a:prstGeom>
            <a:noFill/>
            <a:ln>
              <a:noFill/>
            </a:ln>
          </p:spPr>
        </p:pic>
        <p:pic>
          <p:nvPicPr>
            <p:cNvPr id="20" name="図 19" descr="背景パターン&#10;&#10;低い精度で自動的に生成された説明">
              <a:extLst>
                <a:ext uri="{FF2B5EF4-FFF2-40B4-BE49-F238E27FC236}">
                  <a16:creationId xmlns:a16="http://schemas.microsoft.com/office/drawing/2014/main" id="{F375F3DA-ED0E-43EB-837C-993B91B3EE1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873272" y="2409315"/>
              <a:ext cx="1866900" cy="2738120"/>
            </a:xfrm>
            <a:prstGeom prst="rect">
              <a:avLst/>
            </a:prstGeom>
            <a:noFill/>
            <a:ln>
              <a:noFill/>
            </a:ln>
          </p:spPr>
        </p:pic>
        <p:pic>
          <p:nvPicPr>
            <p:cNvPr id="21" name="図 20" descr="背景パターン&#10;&#10;低い精度で自動的に生成された説明">
              <a:extLst>
                <a:ext uri="{FF2B5EF4-FFF2-40B4-BE49-F238E27FC236}">
                  <a16:creationId xmlns:a16="http://schemas.microsoft.com/office/drawing/2014/main" id="{9EC82668-76FA-4A85-BE08-DDA1DE5AA76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1045064">
              <a:off x="9851180" y="2928078"/>
              <a:ext cx="1866900" cy="2738120"/>
            </a:xfrm>
            <a:prstGeom prst="rect">
              <a:avLst/>
            </a:prstGeom>
            <a:noFill/>
            <a:ln>
              <a:noFill/>
            </a:ln>
          </p:spPr>
        </p:pic>
      </p:grpSp>
      <p:pic>
        <p:nvPicPr>
          <p:cNvPr id="22" name="出題1">
            <a:hlinkClick r:id="" action="ppaction://media"/>
            <a:extLst>
              <a:ext uri="{FF2B5EF4-FFF2-40B4-BE49-F238E27FC236}">
                <a16:creationId xmlns:a16="http://schemas.microsoft.com/office/drawing/2014/main" id="{6A040CF3-E4EE-4409-AFB2-DF425434DEC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3011487" y="479527"/>
            <a:ext cx="812338" cy="812338"/>
          </a:xfrm>
          <a:prstGeom prst="rect">
            <a:avLst/>
          </a:prstGeom>
        </p:spPr>
      </p:pic>
      <p:pic>
        <p:nvPicPr>
          <p:cNvPr id="23" name="正解1">
            <a:hlinkClick r:id="" action="ppaction://media"/>
            <a:extLst>
              <a:ext uri="{FF2B5EF4-FFF2-40B4-BE49-F238E27FC236}">
                <a16:creationId xmlns:a16="http://schemas.microsoft.com/office/drawing/2014/main" id="{33A25F0A-E6E8-4E8A-825C-5CB34F5E7C4D}"/>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4154536" y="2898590"/>
            <a:ext cx="609600" cy="609600"/>
          </a:xfrm>
          <a:prstGeom prst="rect">
            <a:avLst/>
          </a:prstGeom>
        </p:spPr>
      </p:pic>
      <p:sp>
        <p:nvSpPr>
          <p:cNvPr id="24" name="AutoShape 60">
            <a:extLst>
              <a:ext uri="{FF2B5EF4-FFF2-40B4-BE49-F238E27FC236}">
                <a16:creationId xmlns:a16="http://schemas.microsoft.com/office/drawing/2014/main" id="{AFF7E1AD-3A73-4CE9-9C9B-2A7C0D077F5C}"/>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6" name="グループ化 5">
            <a:extLst>
              <a:ext uri="{FF2B5EF4-FFF2-40B4-BE49-F238E27FC236}">
                <a16:creationId xmlns:a16="http://schemas.microsoft.com/office/drawing/2014/main" id="{9F5D4EF8-5A9A-4AB3-949C-C39E52748AE3}"/>
              </a:ext>
            </a:extLst>
          </p:cNvPr>
          <p:cNvGrpSpPr/>
          <p:nvPr/>
        </p:nvGrpSpPr>
        <p:grpSpPr>
          <a:xfrm>
            <a:off x="9852607" y="2930329"/>
            <a:ext cx="1864045" cy="2733617"/>
            <a:chOff x="9813161" y="2930330"/>
            <a:chExt cx="1864045" cy="2733617"/>
          </a:xfrm>
        </p:grpSpPr>
        <p:pic>
          <p:nvPicPr>
            <p:cNvPr id="25" name="図 24" descr="アイコン&#10;&#10;自動的に生成された説明">
              <a:extLst>
                <a:ext uri="{FF2B5EF4-FFF2-40B4-BE49-F238E27FC236}">
                  <a16:creationId xmlns:a16="http://schemas.microsoft.com/office/drawing/2014/main" id="{F8E44491-C0AF-4E44-95E6-0EFA7B186C99}"/>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rot="1063669">
              <a:off x="9813161" y="2930330"/>
              <a:ext cx="1864045" cy="2733617"/>
            </a:xfrm>
            <a:prstGeom prst="rect">
              <a:avLst/>
            </a:prstGeom>
            <a:noFill/>
            <a:ln>
              <a:noFill/>
            </a:ln>
          </p:spPr>
        </p:pic>
        <p:pic>
          <p:nvPicPr>
            <p:cNvPr id="26" name="図 25">
              <a:extLst>
                <a:ext uri="{FF2B5EF4-FFF2-40B4-BE49-F238E27FC236}">
                  <a16:creationId xmlns:a16="http://schemas.microsoft.com/office/drawing/2014/main" id="{FE465768-7A31-4D9C-BCFF-46FD24C7A69C}"/>
                </a:ext>
              </a:extLst>
            </p:cNvPr>
            <p:cNvPicPr>
              <a:picLocks noChangeAspect="1"/>
            </p:cNvPicPr>
            <p:nvPr/>
          </p:nvPicPr>
          <p:blipFill>
            <a:blip r:embed="rId14"/>
            <a:stretch>
              <a:fillRect/>
            </a:stretch>
          </p:blipFill>
          <p:spPr>
            <a:xfrm rot="1178870">
              <a:off x="10086288" y="3756921"/>
              <a:ext cx="1365622" cy="1152244"/>
            </a:xfrm>
            <a:prstGeom prst="rect">
              <a:avLst/>
            </a:prstGeom>
          </p:spPr>
        </p:pic>
      </p:grpSp>
      <p:grpSp>
        <p:nvGrpSpPr>
          <p:cNvPr id="27" name="グループ化 26">
            <a:extLst>
              <a:ext uri="{FF2B5EF4-FFF2-40B4-BE49-F238E27FC236}">
                <a16:creationId xmlns:a16="http://schemas.microsoft.com/office/drawing/2014/main" id="{5407F390-F869-4843-8DC4-013CE4A9A65C}"/>
              </a:ext>
            </a:extLst>
          </p:cNvPr>
          <p:cNvGrpSpPr/>
          <p:nvPr/>
        </p:nvGrpSpPr>
        <p:grpSpPr>
          <a:xfrm>
            <a:off x="0" y="11126"/>
            <a:ext cx="12192000" cy="939019"/>
            <a:chOff x="0" y="11126"/>
            <a:chExt cx="12192000" cy="939019"/>
          </a:xfrm>
        </p:grpSpPr>
        <p:pic>
          <p:nvPicPr>
            <p:cNvPr id="28" name="Picture 140" descr="高校の帯">
              <a:extLst>
                <a:ext uri="{FF2B5EF4-FFF2-40B4-BE49-F238E27FC236}">
                  <a16:creationId xmlns:a16="http://schemas.microsoft.com/office/drawing/2014/main" id="{A507B8B0-2FCD-445B-8233-1D0D258E6265}"/>
                </a:ext>
              </a:extLst>
            </p:cNvPr>
            <p:cNvPicPr>
              <a:picLocks noChangeAspect="1" noChangeArrowheads="1"/>
            </p:cNvPicPr>
            <p:nvPr/>
          </p:nvPicPr>
          <p:blipFill>
            <a:blip r:embed="rId15"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9" name="Rectangle 85">
              <a:extLst>
                <a:ext uri="{FF2B5EF4-FFF2-40B4-BE49-F238E27FC236}">
                  <a16:creationId xmlns:a16="http://schemas.microsoft.com/office/drawing/2014/main" id="{E03D3CE1-C83F-4346-99A9-E015EE378667}"/>
                </a:ext>
              </a:extLst>
            </p:cNvPr>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custDataLst>
      <p:tags r:id="rId1"/>
    </p:custDataLst>
    <p:extLst>
      <p:ext uri="{BB962C8B-B14F-4D97-AF65-F5344CB8AC3E}">
        <p14:creationId xmlns:p14="http://schemas.microsoft.com/office/powerpoint/2010/main" val="1210909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250" fill="hold"/>
                                        <p:tgtEl>
                                          <p:spTgt spid="24"/>
                                        </p:tgtEl>
                                        <p:attrNameLst>
                                          <p:attrName>ppt_w</p:attrName>
                                        </p:attrNameLst>
                                      </p:cBhvr>
                                      <p:tavLst>
                                        <p:tav tm="0">
                                          <p:val>
                                            <p:fltVal val="0"/>
                                          </p:val>
                                        </p:tav>
                                        <p:tav tm="100000">
                                          <p:val>
                                            <p:strVal val="#ppt_w"/>
                                          </p:val>
                                        </p:tav>
                                      </p:tavLst>
                                    </p:anim>
                                    <p:anim calcmode="lin" valueType="num">
                                      <p:cBhvr>
                                        <p:cTn id="75" dur="25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250"/>
                            </p:stCondLst>
                            <p:childTnLst>
                              <p:par>
                                <p:cTn id="77" presetID="23" presetClass="entr" presetSubtype="16"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1" presetClass="mediacall" presetSubtype="0" fill="hold" nodeType="withEffect">
                                  <p:stCondLst>
                                    <p:cond delay="0"/>
                                  </p:stCondLst>
                                  <p:childTnLst>
                                    <p:cmd type="call" cmd="playFrom(0.0)">
                                      <p:cBhvr>
                                        <p:cTn id="82" dur="1776" fill="hold"/>
                                        <p:tgtEl>
                                          <p:spTgt spid="23"/>
                                        </p:tgtEl>
                                      </p:cBhvr>
                                    </p:cmd>
                                  </p:childTnLst>
                                </p:cTn>
                              </p:par>
                            </p:childTnLst>
                          </p:cTn>
                        </p:par>
                        <p:par>
                          <p:cTn id="83" fill="hold">
                            <p:stCondLst>
                              <p:cond delay="2026"/>
                            </p:stCondLst>
                            <p:childTnLst>
                              <p:par>
                                <p:cTn id="84" presetID="14" presetClass="entr" presetSubtype="10"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randombar(horizontal)">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7" fill="hold" display="0">
                  <p:stCondLst>
                    <p:cond delay="indefinite"/>
                  </p:stCondLst>
                  <p:endCondLst>
                    <p:cond evt="onStopAudio" delay="0">
                      <p:tgtEl>
                        <p:sldTgt/>
                      </p:tgtEl>
                    </p:cond>
                  </p:endCondLst>
                </p:cTn>
                <p:tgtEl>
                  <p:spTgt spid="22"/>
                </p:tgtEl>
              </p:cMediaNode>
            </p:audio>
            <p:audio>
              <p:cMediaNode vol="80000">
                <p:cTn id="88" fill="hold" display="0">
                  <p:stCondLst>
                    <p:cond delay="indefinite"/>
                  </p:stCondLst>
                  <p:endCondLst>
                    <p:cond evt="onStopAudio" delay="0">
                      <p:tgtEl>
                        <p:sldTgt/>
                      </p:tgtEl>
                    </p:cond>
                  </p:endCondLst>
                </p:cTn>
                <p:tgtEl>
                  <p:spTgt spid="23"/>
                </p:tgtEl>
              </p:cMediaNode>
            </p:audio>
          </p:childTnLst>
        </p:cTn>
      </p:par>
    </p:tnLst>
    <p:bldLst>
      <p:bldP spid="128029" grpId="0" animBg="1"/>
      <p:bldP spid="128030" grpId="0" animBg="1"/>
      <p:bldP spid="1280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3119" y="219868"/>
            <a:ext cx="8677275" cy="6245225"/>
          </a:xfrm>
          <a:prstGeom prst="rect">
            <a:avLst/>
          </a:prstGeom>
          <a:blipFill>
            <a:blip r:embed="rId4">
              <a:clrChange>
                <a:clrFrom>
                  <a:srgbClr val="FFFFFF"/>
                </a:clrFrom>
                <a:clrTo>
                  <a:srgbClr val="FFFFFF">
                    <a:alpha val="0"/>
                  </a:srgbClr>
                </a:clrTo>
              </a:clrChange>
            </a:blip>
            <a:tile tx="0" ty="0" sx="100000" sy="100000" flip="none" algn="tl"/>
          </a:blipFill>
          <a:ln>
            <a:noFill/>
          </a:ln>
        </p:spPr>
      </p:pic>
      <p:pic>
        <p:nvPicPr>
          <p:cNvPr id="4" name="図 32" descr="税務署.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87" y="3491114"/>
            <a:ext cx="17526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bwMode="auto">
          <a:xfrm>
            <a:off x="653255" y="615758"/>
            <a:ext cx="1439864"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国</a:t>
            </a:r>
          </a:p>
        </p:txBody>
      </p:sp>
      <p:sp>
        <p:nvSpPr>
          <p:cNvPr id="5" name="角丸四角形 4"/>
          <p:cNvSpPr/>
          <p:nvPr/>
        </p:nvSpPr>
        <p:spPr bwMode="auto">
          <a:xfrm>
            <a:off x="313804" y="2010176"/>
            <a:ext cx="2109788"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地方</a:t>
            </a:r>
          </a:p>
        </p:txBody>
      </p:sp>
      <p:sp>
        <p:nvSpPr>
          <p:cNvPr id="20" name="角丸四角形 19"/>
          <p:cNvSpPr/>
          <p:nvPr/>
        </p:nvSpPr>
        <p:spPr>
          <a:xfrm>
            <a:off x="4566024" y="3174504"/>
            <a:ext cx="3059952" cy="559296"/>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grpSp>
        <p:nvGrpSpPr>
          <p:cNvPr id="7" name="グループ化 6">
            <a:extLst>
              <a:ext uri="{FF2B5EF4-FFF2-40B4-BE49-F238E27FC236}">
                <a16:creationId xmlns:a16="http://schemas.microsoft.com/office/drawing/2014/main" id="{41325B60-7BF1-438D-AC7A-F0BAC722E207}"/>
              </a:ext>
            </a:extLst>
          </p:cNvPr>
          <p:cNvGrpSpPr/>
          <p:nvPr/>
        </p:nvGrpSpPr>
        <p:grpSpPr>
          <a:xfrm>
            <a:off x="5816682" y="321177"/>
            <a:ext cx="6536823" cy="6536823"/>
            <a:chOff x="5816682" y="321177"/>
            <a:chExt cx="6536823" cy="6536823"/>
          </a:xfrm>
        </p:grpSpPr>
        <p:pic>
          <p:nvPicPr>
            <p:cNvPr id="8" name="図 7">
              <a:extLst>
                <a:ext uri="{FF2B5EF4-FFF2-40B4-BE49-F238E27FC236}">
                  <a16:creationId xmlns:a16="http://schemas.microsoft.com/office/drawing/2014/main" id="{F5D0DA04-DE43-4930-B87E-088AD96650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6682" y="321177"/>
              <a:ext cx="6536823" cy="6536823"/>
            </a:xfrm>
            <a:prstGeom prst="rect">
              <a:avLst/>
            </a:prstGeom>
          </p:spPr>
        </p:pic>
        <p:sp>
          <p:nvSpPr>
            <p:cNvPr id="9" name="正方形/長方形 8">
              <a:extLst>
                <a:ext uri="{FF2B5EF4-FFF2-40B4-BE49-F238E27FC236}">
                  <a16:creationId xmlns:a16="http://schemas.microsoft.com/office/drawing/2014/main" id="{93D3E0F0-4CCE-4D33-8297-6D6A6F5E2F43}"/>
                </a:ext>
              </a:extLst>
            </p:cNvPr>
            <p:cNvSpPr/>
            <p:nvPr/>
          </p:nvSpPr>
          <p:spPr>
            <a:xfrm>
              <a:off x="7099312" y="143129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和歌山</a:t>
              </a:r>
            </a:p>
          </p:txBody>
        </p:sp>
        <p:sp>
          <p:nvSpPr>
            <p:cNvPr id="10" name="正方形/長方形 9">
              <a:extLst>
                <a:ext uri="{FF2B5EF4-FFF2-40B4-BE49-F238E27FC236}">
                  <a16:creationId xmlns:a16="http://schemas.microsoft.com/office/drawing/2014/main" id="{FEE7B9E7-413C-4891-9EE1-C088C2ADEDAC}"/>
                </a:ext>
              </a:extLst>
            </p:cNvPr>
            <p:cNvSpPr/>
            <p:nvPr/>
          </p:nvSpPr>
          <p:spPr>
            <a:xfrm>
              <a:off x="8256300" y="1218861"/>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粉河</a:t>
              </a:r>
            </a:p>
          </p:txBody>
        </p:sp>
        <p:sp>
          <p:nvSpPr>
            <p:cNvPr id="11" name="正方形/長方形 10">
              <a:extLst>
                <a:ext uri="{FF2B5EF4-FFF2-40B4-BE49-F238E27FC236}">
                  <a16:creationId xmlns:a16="http://schemas.microsoft.com/office/drawing/2014/main" id="{77BFF902-944A-4668-AA08-795EA660CE12}"/>
                </a:ext>
              </a:extLst>
            </p:cNvPr>
            <p:cNvSpPr/>
            <p:nvPr/>
          </p:nvSpPr>
          <p:spPr>
            <a:xfrm>
              <a:off x="7263552" y="1889014"/>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海南</a:t>
              </a:r>
            </a:p>
          </p:txBody>
        </p:sp>
        <p:sp>
          <p:nvSpPr>
            <p:cNvPr id="12" name="正方形/長方形 11">
              <a:extLst>
                <a:ext uri="{FF2B5EF4-FFF2-40B4-BE49-F238E27FC236}">
                  <a16:creationId xmlns:a16="http://schemas.microsoft.com/office/drawing/2014/main" id="{EBA1054A-1402-4E34-9A11-5CB751873AB2}"/>
                </a:ext>
              </a:extLst>
            </p:cNvPr>
            <p:cNvSpPr/>
            <p:nvPr/>
          </p:nvSpPr>
          <p:spPr>
            <a:xfrm>
              <a:off x="7027302" y="229928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湯浅</a:t>
              </a:r>
            </a:p>
          </p:txBody>
        </p:sp>
        <p:sp>
          <p:nvSpPr>
            <p:cNvPr id="13" name="正方形/長方形 12">
              <a:extLst>
                <a:ext uri="{FF2B5EF4-FFF2-40B4-BE49-F238E27FC236}">
                  <a16:creationId xmlns:a16="http://schemas.microsoft.com/office/drawing/2014/main" id="{4E368F3D-F929-459F-B44D-36AC7DF26D5C}"/>
                </a:ext>
              </a:extLst>
            </p:cNvPr>
            <p:cNvSpPr/>
            <p:nvPr/>
          </p:nvSpPr>
          <p:spPr>
            <a:xfrm>
              <a:off x="6849691" y="288477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御坊</a:t>
              </a:r>
            </a:p>
          </p:txBody>
        </p:sp>
        <p:sp>
          <p:nvSpPr>
            <p:cNvPr id="14" name="正方形/長方形 13">
              <a:extLst>
                <a:ext uri="{FF2B5EF4-FFF2-40B4-BE49-F238E27FC236}">
                  <a16:creationId xmlns:a16="http://schemas.microsoft.com/office/drawing/2014/main" id="{B8CF6278-1BC9-49ED-A079-46145AB6CAAA}"/>
                </a:ext>
              </a:extLst>
            </p:cNvPr>
            <p:cNvSpPr/>
            <p:nvPr/>
          </p:nvSpPr>
          <p:spPr>
            <a:xfrm>
              <a:off x="7761683" y="434856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田辺</a:t>
              </a:r>
            </a:p>
          </p:txBody>
        </p:sp>
        <p:sp>
          <p:nvSpPr>
            <p:cNvPr id="15" name="正方形/長方形 14">
              <a:extLst>
                <a:ext uri="{FF2B5EF4-FFF2-40B4-BE49-F238E27FC236}">
                  <a16:creationId xmlns:a16="http://schemas.microsoft.com/office/drawing/2014/main" id="{E7B2DA47-C0F0-42AC-BE83-0D84BCBAE992}"/>
                </a:ext>
              </a:extLst>
            </p:cNvPr>
            <p:cNvSpPr/>
            <p:nvPr/>
          </p:nvSpPr>
          <p:spPr>
            <a:xfrm>
              <a:off x="10345768" y="4874796"/>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新宮</a:t>
              </a:r>
            </a:p>
          </p:txBody>
        </p:sp>
      </p:grpSp>
    </p:spTree>
    <p:extLst>
      <p:ext uri="{BB962C8B-B14F-4D97-AF65-F5344CB8AC3E}">
        <p14:creationId xmlns:p14="http://schemas.microsoft.com/office/powerpoint/2010/main" val="183778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6" presetClass="emph" presetSubtype="0" repeatCount="5000" fill="hold" grpId="1" nodeType="afterEffect">
                                  <p:stCondLst>
                                    <p:cond delay="0"/>
                                  </p:stCondLst>
                                  <p:childTnLst>
                                    <p:animEffect transition="out" filter="fade">
                                      <p:cBhvr>
                                        <p:cTn id="31" dur="1000" tmFilter="0, 0; .2, .5; .8, .5; 1, 0"/>
                                        <p:tgtEl>
                                          <p:spTgt spid="20"/>
                                        </p:tgtEl>
                                      </p:cBhvr>
                                    </p:animEffect>
                                    <p:animScale>
                                      <p:cBhvr>
                                        <p:cTn id="32" dur="50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2"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000"/>
                                        <p:tgtEl>
                                          <p:spTgt spid="5"/>
                                        </p:tgtEl>
                                      </p:cBhvr>
                                    </p:animEffect>
                                    <p:anim calcmode="lin" valueType="num">
                                      <p:cBhvr>
                                        <p:cTn id="55" dur="2000" fill="hold"/>
                                        <p:tgtEl>
                                          <p:spTgt spid="5"/>
                                        </p:tgtEl>
                                        <p:attrNameLst>
                                          <p:attrName>ppt_w</p:attrName>
                                        </p:attrNameLst>
                                      </p:cBhvr>
                                      <p:tavLst>
                                        <p:tav tm="0" fmla="#ppt_w*sin(2.5*pi*$)">
                                          <p:val>
                                            <p:fltVal val="0"/>
                                          </p:val>
                                        </p:tav>
                                        <p:tav tm="100000">
                                          <p:val>
                                            <p:fltVal val="1"/>
                                          </p:val>
                                        </p:tav>
                                      </p:tavLst>
                                    </p:anim>
                                    <p:anim calcmode="lin" valueType="num">
                                      <p:cBhvr>
                                        <p:cTn id="5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5" grpId="2" animBg="1"/>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545C401-5A95-4BB6-BDF2-F61CD8EE1440}"/>
              </a:ext>
            </a:extLst>
          </p:cNvPr>
          <p:cNvGrpSpPr/>
          <p:nvPr/>
        </p:nvGrpSpPr>
        <p:grpSpPr>
          <a:xfrm>
            <a:off x="359382" y="193174"/>
            <a:ext cx="11628000" cy="6112364"/>
            <a:chOff x="390378" y="332656"/>
            <a:chExt cx="11628000" cy="6112364"/>
          </a:xfrm>
        </p:grpSpPr>
        <p:sp>
          <p:nvSpPr>
            <p:cNvPr id="8" name="角丸四角形 4">
              <a:extLst>
                <a:ext uri="{FF2B5EF4-FFF2-40B4-BE49-F238E27FC236}">
                  <a16:creationId xmlns:a16="http://schemas.microsoft.com/office/drawing/2014/main" id="{D1FDD0C1-2496-46A1-AF8E-B67454CDE1D2}"/>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11">
              <a:extLst>
                <a:ext uri="{FF2B5EF4-FFF2-40B4-BE49-F238E27FC236}">
                  <a16:creationId xmlns:a16="http://schemas.microsoft.com/office/drawing/2014/main" id="{4C08CCA7-6B1B-48DA-97E9-979B9948F91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923D212-E255-4834-ABF2-19A49E1F965E}"/>
                </a:ext>
              </a:extLst>
            </p:cNvPr>
            <p:cNvGrpSpPr/>
            <p:nvPr/>
          </p:nvGrpSpPr>
          <p:grpSpPr>
            <a:xfrm>
              <a:off x="9953436" y="5661248"/>
              <a:ext cx="1008112" cy="576064"/>
              <a:chOff x="9984432" y="5661248"/>
              <a:chExt cx="1008112" cy="576064"/>
            </a:xfrm>
          </p:grpSpPr>
          <p:sp>
            <p:nvSpPr>
              <p:cNvPr id="16" name="角丸四角形 6">
                <a:extLst>
                  <a:ext uri="{FF2B5EF4-FFF2-40B4-BE49-F238E27FC236}">
                    <a16:creationId xmlns:a16="http://schemas.microsoft.com/office/drawing/2014/main" id="{956F954B-175F-43DF-ABA9-0AD62038A4F7}"/>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片側の 2 つの角を切り取った四角形 7">
                <a:extLst>
                  <a:ext uri="{FF2B5EF4-FFF2-40B4-BE49-F238E27FC236}">
                    <a16:creationId xmlns:a16="http://schemas.microsoft.com/office/drawing/2014/main" id="{616D3C52-F453-4C87-BD9F-68BA488D7CA4}"/>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2">
                <a:extLst>
                  <a:ext uri="{FF2B5EF4-FFF2-40B4-BE49-F238E27FC236}">
                    <a16:creationId xmlns:a16="http://schemas.microsoft.com/office/drawing/2014/main" id="{C74A8E7D-19C9-40F3-A654-C041985D98EA}"/>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3">
                <a:extLst>
                  <a:ext uri="{FF2B5EF4-FFF2-40B4-BE49-F238E27FC236}">
                    <a16:creationId xmlns:a16="http://schemas.microsoft.com/office/drawing/2014/main" id="{44EC1782-05C6-417F-A867-487013C04FF7}"/>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7">
                <a:extLst>
                  <a:ext uri="{FF2B5EF4-FFF2-40B4-BE49-F238E27FC236}">
                    <a16:creationId xmlns:a16="http://schemas.microsoft.com/office/drawing/2014/main" id="{31199F8C-10CD-4FEB-8B7B-24BB9112542F}"/>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8">
                <a:extLst>
                  <a:ext uri="{FF2B5EF4-FFF2-40B4-BE49-F238E27FC236}">
                    <a16:creationId xmlns:a16="http://schemas.microsoft.com/office/drawing/2014/main" id="{AA3078A3-2503-4992-8FCC-257E7D4DDCBF}"/>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9">
                <a:extLst>
                  <a:ext uri="{FF2B5EF4-FFF2-40B4-BE49-F238E27FC236}">
                    <a16:creationId xmlns:a16="http://schemas.microsoft.com/office/drawing/2014/main" id="{A3906D2F-223A-4894-8076-5FD4282435A8}"/>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C8C1D884-DEBC-4B00-B838-A89CEE377A8B}"/>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DC0FAC-CD3A-4E00-9A68-97817292355B}"/>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11A7B83-1BE4-42AE-80A6-870CFEDC6CE6}"/>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片側の 2 つの角を切り取った四角形 5">
              <a:extLst>
                <a:ext uri="{FF2B5EF4-FFF2-40B4-BE49-F238E27FC236}">
                  <a16:creationId xmlns:a16="http://schemas.microsoft.com/office/drawing/2014/main" id="{017D8B57-91D8-4389-BE78-6771AB48F408}"/>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Rectangle 2"/>
          <p:cNvSpPr txBox="1">
            <a:spLocks noChangeArrowheads="1"/>
          </p:cNvSpPr>
          <p:nvPr/>
        </p:nvSpPr>
        <p:spPr bwMode="auto">
          <a:xfrm>
            <a:off x="1271465" y="2420889"/>
            <a:ext cx="9792000" cy="21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6000" b="1" dirty="0">
                <a:solidFill>
                  <a:schemeClr val="bg1"/>
                </a:solidFill>
                <a:latin typeface="HG丸ｺﾞｼｯｸM-PRO" panose="020F0600000000000000" pitchFamily="50" charset="-128"/>
                <a:ea typeface="HG丸ｺﾞｼｯｸM-PRO" panose="020F0600000000000000" pitchFamily="50" charset="-128"/>
              </a:rPr>
              <a:t>税の役割と日本の財政</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テキスト プレースホルダ 11"/>
          <p:cNvSpPr txBox="1">
            <a:spLocks/>
          </p:cNvSpPr>
          <p:nvPr/>
        </p:nvSpPr>
        <p:spPr bwMode="auto">
          <a:xfrm>
            <a:off x="1801813" y="590550"/>
            <a:ext cx="61420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 今日のテーマ</a:t>
            </a:r>
            <a:endParaRPr kumimoji="0" lang="en-US" altLang="ja-JP"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2170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4" presetClass="emph" presetSubtype="0" repeatCount="3000" fill="hold" grpId="0" nodeType="afterEffect">
                                  <p:stCondLst>
                                    <p:cond delay="0"/>
                                  </p:stCondLst>
                                  <p:iterate type="lt">
                                    <p:tmPct val="10000"/>
                                  </p:iterate>
                                  <p:childTnLst>
                                    <p:animMotion origin="layout" path="M 3.95833E-6 2.22222E-6 L 3.95833E-6 -0.07222 " pathEditMode="relative" rAng="0" ptsTypes="AA">
                                      <p:cBhvr>
                                        <p:cTn id="17" dur="25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8" dur="125" fill="hold">
                                          <p:stCondLst>
                                            <p:cond delay="0"/>
                                          </p:stCondLst>
                                        </p:cTn>
                                        <p:tgtEl>
                                          <p:spTgt spid="5">
                                            <p:txEl>
                                              <p:pRg st="0" end="0"/>
                                            </p:txEl>
                                          </p:spTgt>
                                        </p:tgtEl>
                                        <p:attrNameLst>
                                          <p:attrName>r</p:attrName>
                                        </p:attrNameLst>
                                      </p:cBhvr>
                                    </p:animRot>
                                    <p:animRot by="-1500000">
                                      <p:cBhvr>
                                        <p:cTn id="19" dur="125" fill="hold">
                                          <p:stCondLst>
                                            <p:cond delay="125"/>
                                          </p:stCondLst>
                                        </p:cTn>
                                        <p:tgtEl>
                                          <p:spTgt spid="5">
                                            <p:txEl>
                                              <p:pRg st="0" end="0"/>
                                            </p:txEl>
                                          </p:spTgt>
                                        </p:tgtEl>
                                        <p:attrNameLst>
                                          <p:attrName>r</p:attrName>
                                        </p:attrNameLst>
                                      </p:cBhvr>
                                    </p:animRot>
                                    <p:animRot by="-1500000">
                                      <p:cBhvr>
                                        <p:cTn id="20" dur="125" fill="hold">
                                          <p:stCondLst>
                                            <p:cond delay="250"/>
                                          </p:stCondLst>
                                        </p:cTn>
                                        <p:tgtEl>
                                          <p:spTgt spid="5">
                                            <p:txEl>
                                              <p:pRg st="0" end="0"/>
                                            </p:txEl>
                                          </p:spTgt>
                                        </p:tgtEl>
                                        <p:attrNameLst>
                                          <p:attrName>r</p:attrName>
                                        </p:attrNameLst>
                                      </p:cBhvr>
                                    </p:animRot>
                                    <p:animRot by="1500000">
                                      <p:cBhvr>
                                        <p:cTn id="21"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8846E09C-FBFA-4290-82CE-64617D2D7E11}"/>
              </a:ext>
            </a:extLst>
          </p:cNvPr>
          <p:cNvGrpSpPr/>
          <p:nvPr/>
        </p:nvGrpSpPr>
        <p:grpSpPr>
          <a:xfrm>
            <a:off x="359382" y="193174"/>
            <a:ext cx="11628000" cy="6112364"/>
            <a:chOff x="390378" y="332656"/>
            <a:chExt cx="11628000" cy="6112364"/>
          </a:xfrm>
        </p:grpSpPr>
        <p:sp>
          <p:nvSpPr>
            <p:cNvPr id="20" name="角丸四角形 4">
              <a:extLst>
                <a:ext uri="{FF2B5EF4-FFF2-40B4-BE49-F238E27FC236}">
                  <a16:creationId xmlns:a16="http://schemas.microsoft.com/office/drawing/2014/main" id="{C2B5D140-560C-47C3-8BAE-89F6D76B8AB0}"/>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1">
              <a:extLst>
                <a:ext uri="{FF2B5EF4-FFF2-40B4-BE49-F238E27FC236}">
                  <a16:creationId xmlns:a16="http://schemas.microsoft.com/office/drawing/2014/main" id="{7F367865-A4A7-4E1C-948F-265847C470A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E39BF431-FDF4-4093-BABA-5068CFF12DFE}"/>
                </a:ext>
              </a:extLst>
            </p:cNvPr>
            <p:cNvGrpSpPr/>
            <p:nvPr/>
          </p:nvGrpSpPr>
          <p:grpSpPr>
            <a:xfrm>
              <a:off x="9953436" y="5661248"/>
              <a:ext cx="1008112" cy="576064"/>
              <a:chOff x="9984432" y="5661248"/>
              <a:chExt cx="1008112" cy="576064"/>
            </a:xfrm>
          </p:grpSpPr>
          <p:sp>
            <p:nvSpPr>
              <p:cNvPr id="27" name="角丸四角形 6">
                <a:extLst>
                  <a:ext uri="{FF2B5EF4-FFF2-40B4-BE49-F238E27FC236}">
                    <a16:creationId xmlns:a16="http://schemas.microsoft.com/office/drawing/2014/main" id="{755F3FB4-F10D-4C4D-AF9F-E9343CD65BA6}"/>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片側の 2 つの角を切り取った四角形 7">
                <a:extLst>
                  <a:ext uri="{FF2B5EF4-FFF2-40B4-BE49-F238E27FC236}">
                    <a16:creationId xmlns:a16="http://schemas.microsoft.com/office/drawing/2014/main" id="{0E9BD458-D296-42BA-94C1-CEDFA0C1460F}"/>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12">
                <a:extLst>
                  <a:ext uri="{FF2B5EF4-FFF2-40B4-BE49-F238E27FC236}">
                    <a16:creationId xmlns:a16="http://schemas.microsoft.com/office/drawing/2014/main" id="{6F67A825-AD88-42B0-8E61-72F72E8781D8}"/>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13">
                <a:extLst>
                  <a:ext uri="{FF2B5EF4-FFF2-40B4-BE49-F238E27FC236}">
                    <a16:creationId xmlns:a16="http://schemas.microsoft.com/office/drawing/2014/main" id="{3C82AE14-BEED-4B35-9E0E-3B50A571AA92}"/>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17">
                <a:extLst>
                  <a:ext uri="{FF2B5EF4-FFF2-40B4-BE49-F238E27FC236}">
                    <a16:creationId xmlns:a16="http://schemas.microsoft.com/office/drawing/2014/main" id="{154DF276-40F1-406D-82C5-488D5EE15CDD}"/>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8">
                <a:extLst>
                  <a:ext uri="{FF2B5EF4-FFF2-40B4-BE49-F238E27FC236}">
                    <a16:creationId xmlns:a16="http://schemas.microsoft.com/office/drawing/2014/main" id="{EAC17F42-CE6A-4C48-B8AF-4AC2AF99A570}"/>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9">
                <a:extLst>
                  <a:ext uri="{FF2B5EF4-FFF2-40B4-BE49-F238E27FC236}">
                    <a16:creationId xmlns:a16="http://schemas.microsoft.com/office/drawing/2014/main" id="{51584E24-BAE2-4568-AFA8-ED33B5EAB72D}"/>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3DFC3353-31F1-4E2D-AD8A-94B9229D0D17}"/>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BB2E845-BC73-42C9-9428-3518C992D144}"/>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30C1ACE-9217-4931-9B62-3A4031B9D55A}"/>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切り取った四角形 5">
              <a:extLst>
                <a:ext uri="{FF2B5EF4-FFF2-40B4-BE49-F238E27FC236}">
                  <a16:creationId xmlns:a16="http://schemas.microsoft.com/office/drawing/2014/main" id="{5801570B-1E27-419E-8446-707B7FAC6AAC}"/>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4750439" y="859238"/>
            <a:ext cx="2783161"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消費税</a:t>
            </a:r>
            <a:endParaRPr lang="en-US" altLang="ja-JP" sz="6600" b="1" dirty="0">
              <a:solidFill>
                <a:srgbClr val="FFFF00"/>
              </a:solidFill>
              <a:ea typeface="HG丸ｺﾞｼｯｸM-PRO" panose="020F0600000000000000" pitchFamily="50" charset="-128"/>
            </a:endParaRPr>
          </a:p>
        </p:txBody>
      </p:sp>
      <p:sp>
        <p:nvSpPr>
          <p:cNvPr id="15" name="Rectangle 2"/>
          <p:cNvSpPr txBox="1">
            <a:spLocks noChangeArrowheads="1"/>
          </p:cNvSpPr>
          <p:nvPr/>
        </p:nvSpPr>
        <p:spPr bwMode="auto">
          <a:xfrm>
            <a:off x="3688740" y="2038425"/>
            <a:ext cx="4906560" cy="103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a:lnSpc>
                <a:spcPct val="150000"/>
              </a:lnSpc>
              <a:spcBef>
                <a:spcPts val="0"/>
              </a:spcBef>
            </a:pPr>
            <a:r>
              <a:rPr lang="ja-JP" altLang="en-US" sz="6600" dirty="0">
                <a:solidFill>
                  <a:schemeClr val="bg1"/>
                </a:solidFill>
                <a:latin typeface="HG丸ｺﾞｼｯｸM-PRO" panose="020F0600000000000000" pitchFamily="50" charset="-128"/>
                <a:ea typeface="HG丸ｺﾞｼｯｸM-PRO" panose="020F0600000000000000" pitchFamily="50" charset="-128"/>
              </a:rPr>
              <a:t>付加価値税</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2999656" y="4456410"/>
            <a:ext cx="7786880" cy="923330"/>
          </a:xfrm>
          <a:prstGeom prst="rect">
            <a:avLst/>
          </a:prstGeom>
        </p:spPr>
        <p:txBody>
          <a:bodyPr wrap="square">
            <a:spAutoFit/>
          </a:bodyPr>
          <a:lstStyle/>
          <a:p>
            <a:pPr>
              <a:lnSpc>
                <a:spcPct val="150000"/>
              </a:lnSpc>
              <a:spcBef>
                <a:spcPts val="0"/>
              </a:spcBef>
            </a:pPr>
            <a:r>
              <a:rPr lang="ja-JP" altLang="ja-JP" sz="3600" dirty="0">
                <a:solidFill>
                  <a:schemeClr val="bg1"/>
                </a:solidFill>
                <a:latin typeface="HG丸ｺﾞｼｯｸM-PRO" panose="020F0600000000000000" pitchFamily="50" charset="-128"/>
                <a:ea typeface="HG丸ｺﾞｼｯｸM-PRO" panose="020F0600000000000000" pitchFamily="50" charset="-128"/>
              </a:rPr>
              <a:t>飲食料品などは軽減税率</a:t>
            </a:r>
            <a:r>
              <a:rPr lang="ja-JP" altLang="en-US" sz="3600" dirty="0">
                <a:solidFill>
                  <a:schemeClr val="bg1"/>
                </a:solidFill>
                <a:latin typeface="HG丸ｺﾞｼｯｸM-PRO" panose="020F0600000000000000" pitchFamily="50" charset="-128"/>
                <a:ea typeface="HG丸ｺﾞｼｯｸM-PRO" panose="020F0600000000000000" pitchFamily="50" charset="-128"/>
              </a:rPr>
              <a:t>（８％）</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4" name="Rectangle 2"/>
          <p:cNvSpPr txBox="1">
            <a:spLocks noChangeArrowheads="1"/>
          </p:cNvSpPr>
          <p:nvPr/>
        </p:nvSpPr>
        <p:spPr bwMode="auto">
          <a:xfrm>
            <a:off x="4048780" y="3383860"/>
            <a:ext cx="4822015"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税率１０％</a:t>
            </a:r>
            <a:endParaRPr lang="en-US" altLang="ja-JP" sz="6600" b="1" dirty="0">
              <a:solidFill>
                <a:srgbClr val="FFFF00"/>
              </a:solidFill>
              <a:ea typeface="HG丸ｺﾞｼｯｸM-PRO" panose="020F0600000000000000" pitchFamily="50" charset="-128"/>
            </a:endParaRPr>
          </a:p>
        </p:txBody>
      </p:sp>
      <p:pic>
        <p:nvPicPr>
          <p:cNvPr id="49" name="図 48" descr="zaimu_Illust-4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714" y="655227"/>
            <a:ext cx="1220400" cy="889375"/>
          </a:xfrm>
          <a:prstGeom prst="rect">
            <a:avLst/>
          </a:prstGeom>
        </p:spPr>
      </p:pic>
      <p:pic>
        <p:nvPicPr>
          <p:cNvPr id="50" name="図 49" descr="zaimu_Illust-4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9445" y="579495"/>
            <a:ext cx="936000" cy="1040838"/>
          </a:xfrm>
          <a:prstGeom prst="rect">
            <a:avLst/>
          </a:prstGeom>
        </p:spPr>
      </p:pic>
      <p:pic>
        <p:nvPicPr>
          <p:cNvPr id="35" name="図 34">
            <a:extLst>
              <a:ext uri="{FF2B5EF4-FFF2-40B4-BE49-F238E27FC236}">
                <a16:creationId xmlns:a16="http://schemas.microsoft.com/office/drawing/2014/main" id="{F67FA779-DE17-423D-ABB3-257F49F672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94058" y="2596215"/>
            <a:ext cx="2821012" cy="1998848"/>
          </a:xfrm>
          <a:prstGeom prst="rect">
            <a:avLst/>
          </a:prstGeom>
        </p:spPr>
      </p:pic>
      <p:pic>
        <p:nvPicPr>
          <p:cNvPr id="36" name="図 35">
            <a:extLst>
              <a:ext uri="{FF2B5EF4-FFF2-40B4-BE49-F238E27FC236}">
                <a16:creationId xmlns:a16="http://schemas.microsoft.com/office/drawing/2014/main" id="{2E92D4F9-F74B-43B4-90C5-CD5FBD8CC4B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354622" y="1657622"/>
            <a:ext cx="1575930" cy="2059328"/>
          </a:xfrm>
          <a:prstGeom prst="rect">
            <a:avLst/>
          </a:prstGeom>
        </p:spPr>
      </p:pic>
    </p:spTree>
    <p:extLst>
      <p:ext uri="{BB962C8B-B14F-4D97-AF65-F5344CB8AC3E}">
        <p14:creationId xmlns:p14="http://schemas.microsoft.com/office/powerpoint/2010/main" val="425864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80">
                                          <p:stCondLst>
                                            <p:cond delay="0"/>
                                          </p:stCondLst>
                                        </p:cTn>
                                        <p:tgtEl>
                                          <p:spTgt spid="34"/>
                                        </p:tgtEl>
                                      </p:cBhvr>
                                    </p:animEffect>
                                    <p:anim calcmode="lin" valueType="num">
                                      <p:cBhvr>
                                        <p:cTn id="4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0" dur="26">
                                          <p:stCondLst>
                                            <p:cond delay="650"/>
                                          </p:stCondLst>
                                        </p:cTn>
                                        <p:tgtEl>
                                          <p:spTgt spid="34"/>
                                        </p:tgtEl>
                                      </p:cBhvr>
                                      <p:to x="100000" y="60000"/>
                                    </p:animScale>
                                    <p:animScale>
                                      <p:cBhvr>
                                        <p:cTn id="51" dur="166" decel="50000">
                                          <p:stCondLst>
                                            <p:cond delay="676"/>
                                          </p:stCondLst>
                                        </p:cTn>
                                        <p:tgtEl>
                                          <p:spTgt spid="34"/>
                                        </p:tgtEl>
                                      </p:cBhvr>
                                      <p:to x="100000" y="100000"/>
                                    </p:animScale>
                                    <p:animScale>
                                      <p:cBhvr>
                                        <p:cTn id="52" dur="26">
                                          <p:stCondLst>
                                            <p:cond delay="1312"/>
                                          </p:stCondLst>
                                        </p:cTn>
                                        <p:tgtEl>
                                          <p:spTgt spid="34"/>
                                        </p:tgtEl>
                                      </p:cBhvr>
                                      <p:to x="100000" y="80000"/>
                                    </p:animScale>
                                    <p:animScale>
                                      <p:cBhvr>
                                        <p:cTn id="53" dur="166" decel="50000">
                                          <p:stCondLst>
                                            <p:cond delay="1338"/>
                                          </p:stCondLst>
                                        </p:cTn>
                                        <p:tgtEl>
                                          <p:spTgt spid="34"/>
                                        </p:tgtEl>
                                      </p:cBhvr>
                                      <p:to x="100000" y="100000"/>
                                    </p:animScale>
                                    <p:animScale>
                                      <p:cBhvr>
                                        <p:cTn id="54" dur="26">
                                          <p:stCondLst>
                                            <p:cond delay="1642"/>
                                          </p:stCondLst>
                                        </p:cTn>
                                        <p:tgtEl>
                                          <p:spTgt spid="34"/>
                                        </p:tgtEl>
                                      </p:cBhvr>
                                      <p:to x="100000" y="90000"/>
                                    </p:animScale>
                                    <p:animScale>
                                      <p:cBhvr>
                                        <p:cTn id="55" dur="166" decel="50000">
                                          <p:stCondLst>
                                            <p:cond delay="1668"/>
                                          </p:stCondLst>
                                        </p:cTn>
                                        <p:tgtEl>
                                          <p:spTgt spid="34"/>
                                        </p:tgtEl>
                                      </p:cBhvr>
                                      <p:to x="100000" y="100000"/>
                                    </p:animScale>
                                    <p:animScale>
                                      <p:cBhvr>
                                        <p:cTn id="56" dur="26">
                                          <p:stCondLst>
                                            <p:cond delay="1808"/>
                                          </p:stCondLst>
                                        </p:cTn>
                                        <p:tgtEl>
                                          <p:spTgt spid="34"/>
                                        </p:tgtEl>
                                      </p:cBhvr>
                                      <p:to x="100000" y="95000"/>
                                    </p:animScale>
                                    <p:animScale>
                                      <p:cBhvr>
                                        <p:cTn id="57" dur="166" decel="50000">
                                          <p:stCondLst>
                                            <p:cond delay="1834"/>
                                          </p:stCondLst>
                                        </p:cTn>
                                        <p:tgtEl>
                                          <p:spTgt spid="34"/>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76E39DD-11A6-45A5-A5DE-CC8D8EF0D599}"/>
              </a:ext>
            </a:extLst>
          </p:cNvPr>
          <p:cNvGrpSpPr/>
          <p:nvPr/>
        </p:nvGrpSpPr>
        <p:grpSpPr>
          <a:xfrm>
            <a:off x="407368" y="1379738"/>
            <a:ext cx="10945215" cy="5068090"/>
            <a:chOff x="12963233" y="-717504"/>
            <a:chExt cx="10945215" cy="5068090"/>
          </a:xfrm>
        </p:grpSpPr>
        <p:grpSp>
          <p:nvGrpSpPr>
            <p:cNvPr id="10" name="グループ化 9">
              <a:extLst>
                <a:ext uri="{FF2B5EF4-FFF2-40B4-BE49-F238E27FC236}">
                  <a16:creationId xmlns:a16="http://schemas.microsoft.com/office/drawing/2014/main" id="{0C1C84ED-6707-4C6D-9E1F-7460E2336005}"/>
                </a:ext>
              </a:extLst>
            </p:cNvPr>
            <p:cNvGrpSpPr/>
            <p:nvPr/>
          </p:nvGrpSpPr>
          <p:grpSpPr>
            <a:xfrm>
              <a:off x="12963233" y="-717504"/>
              <a:ext cx="10945215" cy="5068090"/>
              <a:chOff x="12963233" y="-717504"/>
              <a:chExt cx="10945215" cy="5068090"/>
            </a:xfrm>
          </p:grpSpPr>
          <p:pic>
            <p:nvPicPr>
              <p:cNvPr id="4" name="図 3">
                <a:extLst>
                  <a:ext uri="{FF2B5EF4-FFF2-40B4-BE49-F238E27FC236}">
                    <a16:creationId xmlns:a16="http://schemas.microsoft.com/office/drawing/2014/main" id="{A27B77E8-4D34-4C56-95CF-95A2B546C246}"/>
                  </a:ext>
                </a:extLst>
              </p:cNvPr>
              <p:cNvPicPr>
                <a:picLocks noChangeAspect="1"/>
              </p:cNvPicPr>
              <p:nvPr/>
            </p:nvPicPr>
            <p:blipFill>
              <a:blip r:embed="rId3"/>
              <a:stretch>
                <a:fillRect/>
              </a:stretch>
            </p:blipFill>
            <p:spPr>
              <a:xfrm>
                <a:off x="12963233" y="-717504"/>
                <a:ext cx="10945215" cy="5068090"/>
              </a:xfrm>
              <a:prstGeom prst="rect">
                <a:avLst/>
              </a:prstGeom>
            </p:spPr>
          </p:pic>
          <p:sp>
            <p:nvSpPr>
              <p:cNvPr id="7" name="正方形/長方形 6">
                <a:extLst>
                  <a:ext uri="{FF2B5EF4-FFF2-40B4-BE49-F238E27FC236}">
                    <a16:creationId xmlns:a16="http://schemas.microsoft.com/office/drawing/2014/main" id="{E84695D5-260B-40E0-9DEF-DDFE0E469005}"/>
                  </a:ext>
                </a:extLst>
              </p:cNvPr>
              <p:cNvSpPr/>
              <p:nvPr/>
            </p:nvSpPr>
            <p:spPr bwMode="auto">
              <a:xfrm>
                <a:off x="15148437" y="346300"/>
                <a:ext cx="8692055" cy="3267116"/>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9" name="正方形/長方形 8">
                <a:extLst>
                  <a:ext uri="{FF2B5EF4-FFF2-40B4-BE49-F238E27FC236}">
                    <a16:creationId xmlns:a16="http://schemas.microsoft.com/office/drawing/2014/main" id="{A7920CC0-656F-4605-BE71-08D438D574F0}"/>
                  </a:ext>
                </a:extLst>
              </p:cNvPr>
              <p:cNvSpPr/>
              <p:nvPr/>
            </p:nvSpPr>
            <p:spPr bwMode="auto">
              <a:xfrm>
                <a:off x="15205810" y="3429000"/>
                <a:ext cx="306400" cy="457110"/>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grpSp>
        <p:graphicFrame>
          <p:nvGraphicFramePr>
            <p:cNvPr id="6" name="グラフ 5">
              <a:extLst>
                <a:ext uri="{FF2B5EF4-FFF2-40B4-BE49-F238E27FC236}">
                  <a16:creationId xmlns:a16="http://schemas.microsoft.com/office/drawing/2014/main" id="{55E2F7EB-8A4D-482C-8680-63F8EDC57C54}"/>
                </a:ext>
              </a:extLst>
            </p:cNvPr>
            <p:cNvGraphicFramePr/>
            <p:nvPr>
              <p:extLst>
                <p:ext uri="{D42A27DB-BD31-4B8C-83A1-F6EECF244321}">
                  <p14:modId xmlns:p14="http://schemas.microsoft.com/office/powerpoint/2010/main" val="247636435"/>
                </p:ext>
              </p:extLst>
            </p:nvPr>
          </p:nvGraphicFramePr>
          <p:xfrm>
            <a:off x="15161502" y="520695"/>
            <a:ext cx="8712968" cy="3168352"/>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Rectangle 85"/>
          <p:cNvSpPr txBox="1">
            <a:spLocks noChangeArrowheads="1"/>
          </p:cNvSpPr>
          <p:nvPr/>
        </p:nvSpPr>
        <p:spPr bwMode="auto">
          <a:xfrm>
            <a:off x="1876425" y="401638"/>
            <a:ext cx="7173913" cy="422275"/>
          </a:xfrm>
          <a:prstGeom prst="rect">
            <a:avLst/>
          </a:prstGeom>
          <a:noFill/>
          <a:ln w="9525">
            <a:noFill/>
            <a:miter lim="800000"/>
            <a:headEnd/>
            <a:tailEnd/>
          </a:ln>
        </p:spPr>
        <p:txBody>
          <a:bodyPr anchor="ctr"/>
          <a:lstStyle/>
          <a:p>
            <a:pPr eaLnBrk="1" hangingPunct="1">
              <a:defRPr/>
            </a:pPr>
            <a:r>
              <a:rPr lang="ja-JP" altLang="en-US" sz="2954" kern="0" dirty="0">
                <a:solidFill>
                  <a:srgbClr val="FF0000"/>
                </a:solidFill>
                <a:latin typeface="HG丸ｺﾞｼｯｸM-PRO" panose="020F0600000000000000" pitchFamily="50" charset="-128"/>
                <a:ea typeface="HG丸ｺﾞｼｯｸM-PRO" panose="020F0600000000000000" pitchFamily="50" charset="-128"/>
                <a:cs typeface="+mn-cs"/>
              </a:rPr>
              <a:t>　</a:t>
            </a:r>
            <a:endParaRPr lang="en-US" altLang="ja-JP" sz="2954"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3" name="タイトル 1"/>
          <p:cNvSpPr txBox="1">
            <a:spLocks/>
          </p:cNvSpPr>
          <p:nvPr/>
        </p:nvSpPr>
        <p:spPr>
          <a:xfrm>
            <a:off x="1311275" y="346299"/>
            <a:ext cx="9721850" cy="706437"/>
          </a:xfrm>
          <a:prstGeom prst="rect">
            <a:avLst/>
          </a:prstGeom>
          <a:solidFill>
            <a:schemeClr val="accent1">
              <a:lumMod val="75000"/>
            </a:schemeClr>
          </a:soli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消費税（付加価値税）の国際比較</a:t>
            </a:r>
          </a:p>
        </p:txBody>
      </p:sp>
      <p:sp>
        <p:nvSpPr>
          <p:cNvPr id="17" name="角丸四角形 16"/>
          <p:cNvSpPr/>
          <p:nvPr/>
        </p:nvSpPr>
        <p:spPr>
          <a:xfrm>
            <a:off x="3791744" y="4492128"/>
            <a:ext cx="720080" cy="1923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0530820" y="2564904"/>
            <a:ext cx="631531" cy="37467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爆発 1 11"/>
          <p:cNvSpPr/>
          <p:nvPr/>
        </p:nvSpPr>
        <p:spPr>
          <a:xfrm rot="20472542">
            <a:off x="9284812" y="1307608"/>
            <a:ext cx="2984500" cy="1949674"/>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高負担</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高福祉</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461854" y="1566610"/>
            <a:ext cx="8836241" cy="1754326"/>
          </a:xfrm>
          <a:prstGeom prst="rect">
            <a:avLst/>
          </a:prstGeom>
          <a:solidFill>
            <a:schemeClr val="accent4">
              <a:lumMod val="40000"/>
              <a:lumOff val="60000"/>
            </a:schemeClr>
          </a:solidFill>
        </p:spPr>
        <p:txBody>
          <a:bodyPr wrap="square">
            <a:spAutoFit/>
          </a:bodyPr>
          <a:lstStyle/>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公立学校の授業料が大学まで無料の国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子供を保育園に預けるための保育料の負担が少ない国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ベビーカーを押している人は、バスを無料で利用できる国</a:t>
            </a:r>
          </a:p>
        </p:txBody>
      </p:sp>
      <p:sp>
        <p:nvSpPr>
          <p:cNvPr id="3" name="正方形/長方形 2"/>
          <p:cNvSpPr/>
          <p:nvPr/>
        </p:nvSpPr>
        <p:spPr>
          <a:xfrm>
            <a:off x="2135560" y="2063027"/>
            <a:ext cx="9385504" cy="1569660"/>
          </a:xfrm>
          <a:prstGeom prst="rect">
            <a:avLst/>
          </a:prstGeom>
          <a:solidFill>
            <a:schemeClr val="accent4">
              <a:lumMod val="40000"/>
              <a:lumOff val="60000"/>
            </a:schemeClr>
          </a:solidFill>
        </p:spPr>
        <p:txBody>
          <a:bodyPr wrap="square">
            <a:spAutoFit/>
          </a:bodyPr>
          <a:lstStyle/>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r>
              <a:rPr lang="ja-JP" altLang="en-US" sz="2800" dirty="0">
                <a:latin typeface="HG丸ｺﾞｼｯｸM-PRO" panose="020F0600000000000000" pitchFamily="50" charset="-128"/>
                <a:ea typeface="HG丸ｺﾞｼｯｸM-PRO" panose="020F06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正式名称は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「消費税及び地方消費税」</a:t>
            </a:r>
            <a:endParaRPr lang="en-US" altLang="ja-JP" sz="40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952238" y="3519838"/>
            <a:ext cx="7412852" cy="1296988"/>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dist">
              <a:spcAft>
                <a:spcPts val="0"/>
              </a:spcAft>
              <a:defRPr/>
            </a:pP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国</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7.8%</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＋地方</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2.2</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p:txBody>
      </p:sp>
      <p:pic>
        <p:nvPicPr>
          <p:cNvPr id="15" name="図 14" descr="シャツ, 時計 が含まれている画像&#10;&#10;自動的に生成された説明">
            <a:extLst>
              <a:ext uri="{FF2B5EF4-FFF2-40B4-BE49-F238E27FC236}">
                <a16:creationId xmlns:a16="http://schemas.microsoft.com/office/drawing/2014/main" id="{6D2C7617-581B-4D5E-8711-7832C3369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17" y="4228427"/>
            <a:ext cx="2112821" cy="2219401"/>
          </a:xfrm>
          <a:prstGeom prst="rect">
            <a:avLst/>
          </a:prstGeom>
        </p:spPr>
      </p:pic>
    </p:spTree>
    <p:extLst>
      <p:ext uri="{BB962C8B-B14F-4D97-AF65-F5344CB8AC3E}">
        <p14:creationId xmlns:p14="http://schemas.microsoft.com/office/powerpoint/2010/main" val="262830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10" presetClass="exit" presetSubtype="0" fill="hold" grpId="1" nodeType="afterEffect">
                                  <p:stCondLst>
                                    <p:cond delay="100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par>
                          <p:cTn id="17" fill="hold">
                            <p:stCondLst>
                              <p:cond delay="2000"/>
                            </p:stCondLst>
                            <p:childTnLst>
                              <p:par>
                                <p:cTn id="18" presetID="10" presetClass="exit" presetSubtype="0" fill="hold" grpId="1" nodeType="afterEffect">
                                  <p:stCondLst>
                                    <p:cond delay="1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3000" fill="hold"/>
                                        <p:tgtEl>
                                          <p:spTgt spid="12"/>
                                        </p:tgtEl>
                                        <p:attrNameLst>
                                          <p:attrName>ppt_x</p:attrName>
                                        </p:attrNameLst>
                                      </p:cBhvr>
                                      <p:tavLst>
                                        <p:tav tm="0">
                                          <p:val>
                                            <p:strVal val="#ppt_x"/>
                                          </p:val>
                                        </p:tav>
                                        <p:tav tm="100000">
                                          <p:val>
                                            <p:strVal val="#ppt_x"/>
                                          </p:val>
                                        </p:tav>
                                      </p:tavLst>
                                    </p:anim>
                                    <p:anim calcmode="lin" valueType="num">
                                      <p:cBhvr additive="base">
                                        <p:cTn id="33"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bg/>
                                          </p:spTgt>
                                        </p:tgtEl>
                                        <p:attrNameLst>
                                          <p:attrName>style.visibility</p:attrName>
                                        </p:attrNameLst>
                                      </p:cBhvr>
                                      <p:to>
                                        <p:strVal val="visible"/>
                                      </p:to>
                                    </p:set>
                                    <p:animEffect transition="in" filter="fade">
                                      <p:cBhvr>
                                        <p:cTn id="38" dur="1000"/>
                                        <p:tgtEl>
                                          <p:spTgt spid="19">
                                            <p:bg/>
                                          </p:spTgt>
                                        </p:tgtEl>
                                      </p:cBhvr>
                                    </p:animEffect>
                                    <p:anim calcmode="lin" valueType="num">
                                      <p:cBhvr>
                                        <p:cTn id="39" dur="1000" fill="hold"/>
                                        <p:tgtEl>
                                          <p:spTgt spid="19">
                                            <p:bg/>
                                          </p:spTgt>
                                        </p:tgtEl>
                                        <p:attrNameLst>
                                          <p:attrName>ppt_x</p:attrName>
                                        </p:attrNameLst>
                                      </p:cBhvr>
                                      <p:tavLst>
                                        <p:tav tm="0">
                                          <p:val>
                                            <p:strVal val="#ppt_x"/>
                                          </p:val>
                                        </p:tav>
                                        <p:tav tm="100000">
                                          <p:val>
                                            <p:strVal val="#ppt_x"/>
                                          </p:val>
                                        </p:tav>
                                      </p:tavLst>
                                    </p:anim>
                                    <p:anim calcmode="lin" valueType="num">
                                      <p:cBhvr>
                                        <p:cTn id="40" dur="1000" fill="hold"/>
                                        <p:tgtEl>
                                          <p:spTgt spid="19">
                                            <p:bg/>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1000"/>
                                        <p:tgtEl>
                                          <p:spTgt spid="19">
                                            <p:txEl>
                                              <p:pRg st="0" end="0"/>
                                            </p:txEl>
                                          </p:spTgt>
                                        </p:tgtEl>
                                      </p:cBhvr>
                                    </p:animEffect>
                                    <p:anim calcmode="lin" valueType="num">
                                      <p:cBhvr>
                                        <p:cTn id="4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19">
                                            <p:txEl>
                                              <p:pRg st="1" end="1"/>
                                            </p:txEl>
                                          </p:spTgt>
                                        </p:tgtEl>
                                        <p:attrNameLst>
                                          <p:attrName>style.visibility</p:attrName>
                                        </p:attrNameLst>
                                      </p:cBhvr>
                                      <p:to>
                                        <p:strVal val="visible"/>
                                      </p:to>
                                    </p:set>
                                    <p:animEffect transition="in" filter="fade">
                                      <p:cBhvr>
                                        <p:cTn id="50" dur="1000"/>
                                        <p:tgtEl>
                                          <p:spTgt spid="19">
                                            <p:txEl>
                                              <p:pRg st="1" end="1"/>
                                            </p:txEl>
                                          </p:spTgt>
                                        </p:tgtEl>
                                      </p:cBhvr>
                                    </p:animEffect>
                                    <p:anim calcmode="lin" valueType="num">
                                      <p:cBhvr>
                                        <p:cTn id="51"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19">
                                            <p:txEl>
                                              <p:pRg st="2" end="2"/>
                                            </p:txEl>
                                          </p:spTgt>
                                        </p:tgtEl>
                                        <p:attrNameLst>
                                          <p:attrName>style.visibility</p:attrName>
                                        </p:attrNameLst>
                                      </p:cBhvr>
                                      <p:to>
                                        <p:strVal val="visible"/>
                                      </p:to>
                                    </p:set>
                                    <p:animEffect transition="in" filter="fade">
                                      <p:cBhvr>
                                        <p:cTn id="56" dur="1000"/>
                                        <p:tgtEl>
                                          <p:spTgt spid="19">
                                            <p:txEl>
                                              <p:pRg st="2" end="2"/>
                                            </p:txEl>
                                          </p:spTgt>
                                        </p:tgtEl>
                                      </p:cBhvr>
                                    </p:animEffect>
                                    <p:anim calcmode="lin" valueType="num">
                                      <p:cBhvr>
                                        <p:cTn id="57"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9">
                                            <p:txEl>
                                              <p:pRg st="0" end="0"/>
                                            </p:txEl>
                                          </p:spTgt>
                                        </p:tgtEl>
                                      </p:cBhvr>
                                    </p:animEffect>
                                    <p:anim calcmode="lin" valueType="num">
                                      <p:cBhvr>
                                        <p:cTn id="63" dur="1000"/>
                                        <p:tgtEl>
                                          <p:spTgt spid="19">
                                            <p:txEl>
                                              <p:pRg st="0" end="0"/>
                                            </p:txEl>
                                          </p:spTgt>
                                        </p:tgtEl>
                                        <p:attrNameLst>
                                          <p:attrName>ppt_x</p:attrName>
                                        </p:attrNameLst>
                                      </p:cBhvr>
                                      <p:tavLst>
                                        <p:tav tm="0">
                                          <p:val>
                                            <p:strVal val="ppt_x"/>
                                          </p:val>
                                        </p:tav>
                                        <p:tav tm="100000">
                                          <p:val>
                                            <p:strVal val="ppt_x"/>
                                          </p:val>
                                        </p:tav>
                                      </p:tavLst>
                                    </p:anim>
                                    <p:anim calcmode="lin" valueType="num">
                                      <p:cBhvr>
                                        <p:cTn id="64" dur="1000"/>
                                        <p:tgtEl>
                                          <p:spTgt spid="19">
                                            <p:txEl>
                                              <p:pRg st="0" end="0"/>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19">
                                            <p:txEl>
                                              <p:pRg st="0" end="0"/>
                                            </p:txEl>
                                          </p:spTgt>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1000"/>
                                        <p:tgtEl>
                                          <p:spTgt spid="19">
                                            <p:txEl>
                                              <p:pRg st="1" end="1"/>
                                            </p:txEl>
                                          </p:spTgt>
                                        </p:tgtEl>
                                      </p:cBhvr>
                                    </p:animEffect>
                                    <p:anim calcmode="lin" valueType="num">
                                      <p:cBhvr>
                                        <p:cTn id="68" dur="1000"/>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p:tgtEl>
                                          <p:spTgt spid="19">
                                            <p:txEl>
                                              <p:pRg st="1" end="1"/>
                                            </p:txEl>
                                          </p:spTgt>
                                        </p:tgtEl>
                                        <p:attrNameLst>
                                          <p:attrName>ppt_y</p:attrName>
                                        </p:attrNameLst>
                                      </p:cBhvr>
                                      <p:tavLst>
                                        <p:tav tm="0">
                                          <p:val>
                                            <p:strVal val="ppt_y"/>
                                          </p:val>
                                        </p:tav>
                                        <p:tav tm="100000">
                                          <p:val>
                                            <p:strVal val="ppt_y+.1"/>
                                          </p:val>
                                        </p:tav>
                                      </p:tavLst>
                                    </p:anim>
                                    <p:set>
                                      <p:cBhvr>
                                        <p:cTn id="70" dur="1" fill="hold">
                                          <p:stCondLst>
                                            <p:cond delay="999"/>
                                          </p:stCondLst>
                                        </p:cTn>
                                        <p:tgtEl>
                                          <p:spTgt spid="19">
                                            <p:txEl>
                                              <p:pRg st="1" end="1"/>
                                            </p:txEl>
                                          </p:spTgt>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19">
                                            <p:txEl>
                                              <p:pRg st="2" end="2"/>
                                            </p:txEl>
                                          </p:spTgt>
                                        </p:tgtEl>
                                      </p:cBhvr>
                                    </p:animEffect>
                                    <p:anim calcmode="lin" valueType="num">
                                      <p:cBhvr>
                                        <p:cTn id="73" dur="1000"/>
                                        <p:tgtEl>
                                          <p:spTgt spid="19">
                                            <p:txEl>
                                              <p:pRg st="2" end="2"/>
                                            </p:txEl>
                                          </p:spTgt>
                                        </p:tgtEl>
                                        <p:attrNameLst>
                                          <p:attrName>ppt_x</p:attrName>
                                        </p:attrNameLst>
                                      </p:cBhvr>
                                      <p:tavLst>
                                        <p:tav tm="0">
                                          <p:val>
                                            <p:strVal val="ppt_x"/>
                                          </p:val>
                                        </p:tav>
                                        <p:tav tm="100000">
                                          <p:val>
                                            <p:strVal val="ppt_x"/>
                                          </p:val>
                                        </p:tav>
                                      </p:tavLst>
                                    </p:anim>
                                    <p:anim calcmode="lin" valueType="num">
                                      <p:cBhvr>
                                        <p:cTn id="74" dur="1000"/>
                                        <p:tgtEl>
                                          <p:spTgt spid="19">
                                            <p:txEl>
                                              <p:pRg st="2" end="2"/>
                                            </p:txEl>
                                          </p:spTgt>
                                        </p:tgtEl>
                                        <p:attrNameLst>
                                          <p:attrName>ppt_y</p:attrName>
                                        </p:attrNameLst>
                                      </p:cBhvr>
                                      <p:tavLst>
                                        <p:tav tm="0">
                                          <p:val>
                                            <p:strVal val="ppt_y"/>
                                          </p:val>
                                        </p:tav>
                                        <p:tav tm="100000">
                                          <p:val>
                                            <p:strVal val="ppt_y+.1"/>
                                          </p:val>
                                        </p:tav>
                                      </p:tavLst>
                                    </p:anim>
                                    <p:set>
                                      <p:cBhvr>
                                        <p:cTn id="75" dur="1" fill="hold">
                                          <p:stCondLst>
                                            <p:cond delay="999"/>
                                          </p:stCondLst>
                                        </p:cTn>
                                        <p:tgtEl>
                                          <p:spTgt spid="19">
                                            <p:txEl>
                                              <p:pRg st="2" end="2"/>
                                            </p:txEl>
                                          </p:spTgt>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19">
                                            <p:bg/>
                                          </p:spTgt>
                                        </p:tgtEl>
                                      </p:cBhvr>
                                    </p:animEffect>
                                    <p:anim calcmode="lin" valueType="num">
                                      <p:cBhvr>
                                        <p:cTn id="78" dur="1000"/>
                                        <p:tgtEl>
                                          <p:spTgt spid="19">
                                            <p:bg/>
                                          </p:spTgt>
                                        </p:tgtEl>
                                        <p:attrNameLst>
                                          <p:attrName>ppt_x</p:attrName>
                                        </p:attrNameLst>
                                      </p:cBhvr>
                                      <p:tavLst>
                                        <p:tav tm="0">
                                          <p:val>
                                            <p:strVal val="ppt_x"/>
                                          </p:val>
                                        </p:tav>
                                        <p:tav tm="100000">
                                          <p:val>
                                            <p:strVal val="ppt_x"/>
                                          </p:val>
                                        </p:tav>
                                      </p:tavLst>
                                    </p:anim>
                                    <p:anim calcmode="lin" valueType="num">
                                      <p:cBhvr>
                                        <p:cTn id="79" dur="1000"/>
                                        <p:tgtEl>
                                          <p:spTgt spid="19">
                                            <p:bg/>
                                          </p:spTgt>
                                        </p:tgtEl>
                                        <p:attrNameLst>
                                          <p:attrName>ppt_y</p:attrName>
                                        </p:attrNameLst>
                                      </p:cBhvr>
                                      <p:tavLst>
                                        <p:tav tm="0">
                                          <p:val>
                                            <p:strVal val="ppt_y"/>
                                          </p:val>
                                        </p:tav>
                                        <p:tav tm="100000">
                                          <p:val>
                                            <p:strVal val="ppt_y+.1"/>
                                          </p:val>
                                        </p:tav>
                                      </p:tavLst>
                                    </p:anim>
                                    <p:set>
                                      <p:cBhvr>
                                        <p:cTn id="80" dur="1" fill="hold">
                                          <p:stCondLst>
                                            <p:cond delay="999"/>
                                          </p:stCondLst>
                                        </p:cTn>
                                        <p:tgtEl>
                                          <p:spTgt spid="19">
                                            <p:bg/>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1000"/>
                                        <p:tgtEl>
                                          <p:spTgt spid="11"/>
                                        </p:tgtEl>
                                      </p:cBhvr>
                                    </p:animEffect>
                                    <p:anim calcmode="lin" valueType="num">
                                      <p:cBhvr>
                                        <p:cTn id="93" dur="1000" fill="hold"/>
                                        <p:tgtEl>
                                          <p:spTgt spid="11"/>
                                        </p:tgtEl>
                                        <p:attrNameLst>
                                          <p:attrName>ppt_x</p:attrName>
                                        </p:attrNameLst>
                                      </p:cBhvr>
                                      <p:tavLst>
                                        <p:tav tm="0">
                                          <p:val>
                                            <p:strVal val="#ppt_x"/>
                                          </p:val>
                                        </p:tav>
                                        <p:tav tm="100000">
                                          <p:val>
                                            <p:strVal val="#ppt_x"/>
                                          </p:val>
                                        </p:tav>
                                      </p:tavLst>
                                    </p:anim>
                                    <p:anim calcmode="lin" valueType="num">
                                      <p:cBhvr>
                                        <p:cTn id="9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2" grpId="0" animBg="1"/>
      <p:bldP spid="19" grpId="0" uiExpand="1" build="p" animBg="1"/>
      <p:bldP spid="19" grpId="1" uiExpand="1" build="allAtOnce" animBg="1"/>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グループ化 18"/>
          <p:cNvGrpSpPr>
            <a:grpSpLocks/>
          </p:cNvGrpSpPr>
          <p:nvPr/>
        </p:nvGrpSpPr>
        <p:grpSpPr bwMode="auto">
          <a:xfrm>
            <a:off x="1486066" y="2753493"/>
            <a:ext cx="2879358" cy="3382963"/>
            <a:chOff x="684213" y="2492375"/>
            <a:chExt cx="2479675" cy="3382963"/>
          </a:xfrm>
        </p:grpSpPr>
        <p:grpSp>
          <p:nvGrpSpPr>
            <p:cNvPr id="19464" name="Group 7"/>
            <p:cNvGrpSpPr>
              <a:grpSpLocks noChangeAspect="1"/>
            </p:cNvGrpSpPr>
            <p:nvPr/>
          </p:nvGrpSpPr>
          <p:grpSpPr bwMode="auto">
            <a:xfrm>
              <a:off x="684213" y="2492375"/>
              <a:ext cx="2479675" cy="935038"/>
              <a:chOff x="794" y="1706"/>
              <a:chExt cx="2358" cy="749"/>
            </a:xfrm>
          </p:grpSpPr>
          <p:sp>
            <p:nvSpPr>
              <p:cNvPr id="19473" name="AutoShape 8"/>
              <p:cNvSpPr>
                <a:spLocks noChangeAspect="1" noChangeArrowheads="1"/>
              </p:cNvSpPr>
              <p:nvPr/>
            </p:nvSpPr>
            <p:spPr bwMode="auto">
              <a:xfrm>
                <a:off x="884" y="1796"/>
                <a:ext cx="2191" cy="577"/>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① </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令 和 元 年</a:t>
                </a:r>
              </a:p>
            </p:txBody>
          </p:sp>
          <p:pic>
            <p:nvPicPr>
              <p:cNvPr id="19474"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0"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8"/>
            <p:cNvGrpSpPr>
              <a:grpSpLocks/>
            </p:cNvGrpSpPr>
            <p:nvPr/>
          </p:nvGrpSpPr>
          <p:grpSpPr bwMode="auto">
            <a:xfrm>
              <a:off x="684213" y="4940300"/>
              <a:ext cx="2479675" cy="935038"/>
              <a:chOff x="567" y="3611"/>
              <a:chExt cx="2358" cy="749"/>
            </a:xfrm>
          </p:grpSpPr>
          <p:sp>
            <p:nvSpPr>
              <p:cNvPr id="19470" name="AutoShape 6"/>
              <p:cNvSpPr>
                <a:spLocks noChangeArrowheads="1"/>
              </p:cNvSpPr>
              <p:nvPr/>
            </p:nvSpPr>
            <p:spPr bwMode="auto">
              <a:xfrm>
                <a:off x="657" y="3702"/>
                <a:ext cx="2191" cy="57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③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昭和 </a:t>
                </a:r>
                <a:r>
                  <a:rPr lang="en-US" altLang="ja-JP" sz="2400" dirty="0">
                    <a:solidFill>
                      <a:srgbClr val="000000"/>
                    </a:solidFill>
                    <a:latin typeface="HG丸ｺﾞｼｯｸM-PRO" panose="020F0600000000000000" pitchFamily="50" charset="-128"/>
                    <a:ea typeface="HG丸ｺﾞｼｯｸM-PRO" panose="020F0600000000000000" pitchFamily="50" charset="-128"/>
                  </a:rPr>
                  <a:t>47</a:t>
                </a:r>
                <a:r>
                  <a:rPr lang="ja-JP" altLang="en-US" sz="2400" dirty="0">
                    <a:solidFill>
                      <a:srgbClr val="000000"/>
                    </a:solidFill>
                    <a:latin typeface="HG丸ｺﾞｼｯｸM-PRO" panose="020F0600000000000000" pitchFamily="50" charset="-128"/>
                    <a:ea typeface="HG丸ｺﾞｼｯｸM-PRO" panose="020F0600000000000000" pitchFamily="50" charset="-128"/>
                  </a:rPr>
                  <a:t>年</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9471"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3"/>
            <p:cNvGrpSpPr>
              <a:grpSpLocks/>
            </p:cNvGrpSpPr>
            <p:nvPr/>
          </p:nvGrpSpPr>
          <p:grpSpPr bwMode="auto">
            <a:xfrm>
              <a:off x="684213" y="3716338"/>
              <a:ext cx="2479675" cy="935037"/>
              <a:chOff x="793" y="2818"/>
              <a:chExt cx="2359" cy="725"/>
            </a:xfrm>
          </p:grpSpPr>
          <p:sp>
            <p:nvSpPr>
              <p:cNvPr id="19467" name="AutoShape 14"/>
              <p:cNvSpPr>
                <a:spLocks noChangeArrowheads="1"/>
              </p:cNvSpPr>
              <p:nvPr/>
            </p:nvSpPr>
            <p:spPr bwMode="auto">
              <a:xfrm>
                <a:off x="884" y="2886"/>
                <a:ext cx="2192" cy="558"/>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② 平 成 元 年 </a:t>
                </a:r>
              </a:p>
            </p:txBody>
          </p:sp>
          <p:pic>
            <p:nvPicPr>
              <p:cNvPr id="19468"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59" name="Group 45"/>
          <p:cNvGrpSpPr>
            <a:grpSpLocks/>
          </p:cNvGrpSpPr>
          <p:nvPr/>
        </p:nvGrpSpPr>
        <p:grpSpPr bwMode="auto">
          <a:xfrm>
            <a:off x="544724" y="1124744"/>
            <a:ext cx="11095892" cy="1143000"/>
            <a:chOff x="295" y="768"/>
            <a:chExt cx="5170" cy="720"/>
          </a:xfrm>
        </p:grpSpPr>
        <p:sp>
          <p:nvSpPr>
            <p:cNvPr id="19461" name="AutoShape 39"/>
            <p:cNvSpPr>
              <a:spLocks noChangeArrowheads="1"/>
            </p:cNvSpPr>
            <p:nvPr/>
          </p:nvSpPr>
          <p:spPr bwMode="auto">
            <a:xfrm>
              <a:off x="295" y="845"/>
              <a:ext cx="5170" cy="544"/>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800">
                <a:solidFill>
                  <a:srgbClr val="000000"/>
                </a:solidFill>
                <a:ea typeface="AR丸ゴシック体M"/>
              </a:endParaRPr>
            </a:p>
          </p:txBody>
        </p:sp>
        <p:sp>
          <p:nvSpPr>
            <p:cNvPr id="19463" name="Rectangle 41"/>
            <p:cNvSpPr>
              <a:spLocks noChangeArrowheads="1"/>
            </p:cNvSpPr>
            <p:nvPr/>
          </p:nvSpPr>
          <p:spPr bwMode="auto">
            <a:xfrm>
              <a:off x="758" y="768"/>
              <a:ext cx="424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00"/>
                  </a:solidFill>
                  <a:ea typeface="HG丸ｺﾞｼｯｸM-PRO" panose="020F0600000000000000" pitchFamily="50" charset="-128"/>
                </a:rPr>
                <a:t>消費税はいつ導入されたでしょう？</a:t>
              </a:r>
            </a:p>
          </p:txBody>
        </p:sp>
      </p:grpSp>
      <p:sp>
        <p:nvSpPr>
          <p:cNvPr id="21" name="Rectangle 85"/>
          <p:cNvSpPr txBox="1">
            <a:spLocks noChangeArrowheads="1"/>
          </p:cNvSpPr>
          <p:nvPr/>
        </p:nvSpPr>
        <p:spPr bwMode="auto">
          <a:xfrm>
            <a:off x="1600200" y="1524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kern="0" dirty="0">
                <a:solidFill>
                  <a:prstClr val="white"/>
                </a:solidFill>
                <a:latin typeface="HGS創英角ｺﾞｼｯｸUB" pitchFamily="50" charset="-128"/>
                <a:ea typeface="HGS創英角ｺﾞｼｯｸUB" pitchFamily="50" charset="-128"/>
                <a:cs typeface="+mj-cs"/>
              </a:rPr>
              <a:t>　税金クイズ</a:t>
            </a:r>
            <a:endParaRPr lang="en-US" altLang="ja-JP" kern="0" dirty="0">
              <a:solidFill>
                <a:prstClr val="white"/>
              </a:solidFill>
              <a:latin typeface="HGS創英角ｺﾞｼｯｸUB" pitchFamily="50" charset="-128"/>
              <a:ea typeface="HGS創英角ｺﾞｼｯｸUB" pitchFamily="50" charset="-128"/>
              <a:cs typeface="+mj-cs"/>
            </a:endParaRPr>
          </a:p>
        </p:txBody>
      </p:sp>
      <p:pic>
        <p:nvPicPr>
          <p:cNvPr id="26" name="Picture 140" descr="高校の帯"/>
          <p:cNvPicPr>
            <a:picLocks noChangeAspect="1" noChangeArrowheads="1"/>
          </p:cNvPicPr>
          <p:nvPr/>
        </p:nvPicPr>
        <p:blipFill>
          <a:blip r:embed="rId11" cstate="print">
            <a:lum bright="54000"/>
          </a:blip>
          <a:srcRect/>
          <a:stretch>
            <a:fillRect/>
          </a:stretch>
        </p:blipFill>
        <p:spPr bwMode="auto">
          <a:xfrm>
            <a:off x="0" y="11126"/>
            <a:ext cx="12192000" cy="939019"/>
          </a:xfrm>
          <a:prstGeom prst="rect">
            <a:avLst/>
          </a:prstGeom>
          <a:solidFill>
            <a:srgbClr val="CFE9FA"/>
          </a:solidFill>
          <a:ln w="9525">
            <a:noFill/>
            <a:miter lim="800000"/>
            <a:headEnd/>
            <a:tailEnd/>
          </a:ln>
        </p:spPr>
      </p:pic>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第１問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sp>
        <p:nvSpPr>
          <p:cNvPr id="23" name="AutoShape 60"/>
          <p:cNvSpPr>
            <a:spLocks noChangeAspect="1" noChangeArrowheads="1"/>
          </p:cNvSpPr>
          <p:nvPr/>
        </p:nvSpPr>
        <p:spPr bwMode="auto">
          <a:xfrm>
            <a:off x="743080" y="4002769"/>
            <a:ext cx="900000"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srgbClr val="000000"/>
              </a:solidFill>
            </a:endParaRPr>
          </a:p>
        </p:txBody>
      </p:sp>
      <p:sp>
        <p:nvSpPr>
          <p:cNvPr id="28" name="AutoShape 57"/>
          <p:cNvSpPr>
            <a:spLocks noChangeArrowheads="1"/>
          </p:cNvSpPr>
          <p:nvPr/>
        </p:nvSpPr>
        <p:spPr bwMode="auto">
          <a:xfrm>
            <a:off x="5079518" y="2596331"/>
            <a:ext cx="5817509" cy="3818372"/>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lang="ja-JP" altLang="en-US" sz="2400" dirty="0">
                <a:solidFill>
                  <a:srgbClr val="000000"/>
                </a:solidFill>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正解は②平成元年です。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ts val="0"/>
              </a:spcBef>
              <a:buFontTx/>
              <a:buNone/>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それまでにあった物品税やトランプ類税が廃止されて、３％の税率で導入され</a:t>
            </a:r>
            <a:r>
              <a:rPr lang="ja-JP" altLang="en-US" sz="2400" dirty="0">
                <a:solidFill>
                  <a:prstClr val="black"/>
                </a:solidFill>
                <a:latin typeface="HG丸ｺﾞｼｯｸM-PRO" panose="020F0600000000000000" pitchFamily="50" charset="-128"/>
                <a:ea typeface="HG丸ｺﾞｼｯｸM-PRO" panose="020F0600000000000000" pitchFamily="50" charset="-128"/>
              </a:rPr>
              <a:t>、段階的に５％、８％、そして、令和元年</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月から</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％となりました。</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3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664203" y="1485900"/>
            <a:ext cx="609600" cy="609600"/>
          </a:xfrm>
          <a:prstGeom prst="rect">
            <a:avLst/>
          </a:prstGeom>
        </p:spPr>
      </p:pic>
      <p:pic>
        <p:nvPicPr>
          <p:cNvPr id="25"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810286" y="2872709"/>
            <a:ext cx="609600" cy="609600"/>
          </a:xfrm>
          <a:prstGeom prst="rect">
            <a:avLst/>
          </a:prstGeom>
        </p:spPr>
      </p:pic>
      <p:pic>
        <p:nvPicPr>
          <p:cNvPr id="30" name="Picture 29">
            <a:extLst>
              <a:ext uri="{FF2B5EF4-FFF2-40B4-BE49-F238E27FC236}">
                <a16:creationId xmlns:a16="http://schemas.microsoft.com/office/drawing/2014/main" id="{95D20929-406D-471F-9E78-09C4D978963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9879920" y="4303486"/>
            <a:ext cx="2034214" cy="230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987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600"/>
                                        <p:tgtEl>
                                          <p:spTgt spid="30"/>
                                        </p:tgtEl>
                                      </p:cBhvr>
                                    </p:animEffect>
                                    <p:anim calcmode="lin" valueType="num">
                                      <p:cBhvr>
                                        <p:cTn id="25" dur="600" fill="hold"/>
                                        <p:tgtEl>
                                          <p:spTgt spid="30"/>
                                        </p:tgtEl>
                                        <p:attrNameLst>
                                          <p:attrName>ppt_x</p:attrName>
                                        </p:attrNameLst>
                                      </p:cBhvr>
                                      <p:tavLst>
                                        <p:tav tm="0">
                                          <p:val>
                                            <p:strVal val="#ppt_x"/>
                                          </p:val>
                                        </p:tav>
                                        <p:tav tm="100000">
                                          <p:val>
                                            <p:strVal val="#ppt_x"/>
                                          </p:val>
                                        </p:tav>
                                      </p:tavLst>
                                    </p:anim>
                                    <p:anim calcmode="lin" valueType="num">
                                      <p:cBhvr>
                                        <p:cTn id="26" dur="600" fill="hold"/>
                                        <p:tgtEl>
                                          <p:spTgt spid="30"/>
                                        </p:tgtEl>
                                        <p:attrNameLst>
                                          <p:attrName>ppt_y</p:attrName>
                                        </p:attrNameLst>
                                      </p:cBhvr>
                                      <p:tavLst>
                                        <p:tav tm="0">
                                          <p:val>
                                            <p:strVal val="#ppt_y+.1"/>
                                          </p:val>
                                        </p:tav>
                                        <p:tav tm="100000">
                                          <p:val>
                                            <p:strVal val="#ppt_y"/>
                                          </p:val>
                                        </p:tav>
                                      </p:tavLst>
                                    </p:anim>
                                  </p:childTnLst>
                                </p:cTn>
                              </p:par>
                              <p:par>
                                <p:cTn id="27" presetID="1" presetClass="mediacall" presetSubtype="0" fill="hold" nodeType="withEffect">
                                  <p:stCondLst>
                                    <p:cond delay="0"/>
                                  </p:stCondLst>
                                  <p:childTnLst>
                                    <p:cmd type="call" cmd="playFrom(0.0)">
                                      <p:cBhvr>
                                        <p:cTn id="28" dur="1724" fill="hold"/>
                                        <p:tgtEl>
                                          <p:spTgt spid="31"/>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 presetClass="mediacall" presetSubtype="0" fill="hold" nodeType="withEffect">
                                  <p:stCondLst>
                                    <p:cond delay="0"/>
                                  </p:stCondLst>
                                  <p:childTnLst>
                                    <p:cmd type="call" cmd="playFrom(0.0)">
                                      <p:cBhvr>
                                        <p:cTn id="43" dur="1776"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4" fill="hold" display="0">
                  <p:stCondLst>
                    <p:cond delay="indefinite"/>
                  </p:stCondLst>
                  <p:endCondLst>
                    <p:cond evt="onStopAudio" delay="0">
                      <p:tgtEl>
                        <p:sldTgt/>
                      </p:tgtEl>
                    </p:cond>
                  </p:endCondLst>
                </p:cTn>
                <p:tgtEl>
                  <p:spTgt spid="31"/>
                </p:tgtEl>
              </p:cMediaNode>
            </p:audio>
            <p:audio>
              <p:cMediaNode vol="100000">
                <p:cTn id="45" fill="hold" display="0">
                  <p:stCondLst>
                    <p:cond delay="indefinite"/>
                  </p:stCondLst>
                  <p:endCondLst>
                    <p:cond evt="onStopAudio" delay="0">
                      <p:tgtEl>
                        <p:sldTgt/>
                      </p:tgtEl>
                    </p:cond>
                  </p:endCondLst>
                </p:cTn>
                <p:tgtEl>
                  <p:spTgt spid="25"/>
                </p:tgtEl>
              </p:cMediaNode>
            </p:audio>
          </p:childTnLst>
        </p:cTn>
      </p:par>
    </p:tnLst>
    <p:bldLst>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1524001" y="2649637"/>
            <a:ext cx="2787318" cy="3543301"/>
            <a:chOff x="2136776" y="2643188"/>
            <a:chExt cx="2549524" cy="3543301"/>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6"/>
              <a:ext cx="2519363" cy="900113"/>
              <a:chOff x="567" y="3611"/>
              <a:chExt cx="2358" cy="749"/>
            </a:xfrm>
          </p:grpSpPr>
          <p:sp>
            <p:nvSpPr>
              <p:cNvPr id="13327"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904812" y="3997337"/>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497305" y="1196975"/>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grpSp>
        <p:nvGrpSpPr>
          <p:cNvPr id="21" name="グループ化 20"/>
          <p:cNvGrpSpPr/>
          <p:nvPr/>
        </p:nvGrpSpPr>
        <p:grpSpPr>
          <a:xfrm>
            <a:off x="0" y="11126"/>
            <a:ext cx="12192000" cy="939019"/>
            <a:chOff x="0" y="11126"/>
            <a:chExt cx="12192000" cy="939019"/>
          </a:xfrm>
        </p:grpSpPr>
        <p:pic>
          <p:nvPicPr>
            <p:cNvPr id="22" name="Picture 140" descr="高校の帯"/>
            <p:cNvPicPr>
              <a:picLocks noChangeAspect="1" noChangeArrowheads="1"/>
            </p:cNvPicPr>
            <p:nvPr/>
          </p:nvPicPr>
          <p:blipFill>
            <a:blip r:embed="rId10"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3"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a:t>
              </a:r>
              <a:r>
                <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rPr>
                <a:t>2</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grpSp>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55524" y="134966"/>
            <a:ext cx="609600" cy="609600"/>
          </a:xfrm>
          <a:prstGeom prst="rect">
            <a:avLst/>
          </a:prstGeom>
        </p:spPr>
      </p:pic>
      <p:pic>
        <p:nvPicPr>
          <p:cNvPr id="25" name="図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3589" y="872380"/>
            <a:ext cx="2800350" cy="2800350"/>
          </a:xfrm>
          <a:prstGeom prst="rect">
            <a:avLst/>
          </a:prstGeom>
        </p:spPr>
      </p:pic>
      <p:sp>
        <p:nvSpPr>
          <p:cNvPr id="7" name="テキスト ボックス 6"/>
          <p:cNvSpPr txBox="1"/>
          <p:nvPr/>
        </p:nvSpPr>
        <p:spPr>
          <a:xfrm>
            <a:off x="5879976" y="2420888"/>
            <a:ext cx="426898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pic>
        <p:nvPicPr>
          <p:cNvPr id="28" name="Picture 29">
            <a:extLst>
              <a:ext uri="{FF2B5EF4-FFF2-40B4-BE49-F238E27FC236}">
                <a16:creationId xmlns:a16="http://schemas.microsoft.com/office/drawing/2014/main" id="{761F4799-14A6-4792-AFC9-62B5F9FCFF1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10004130" y="4631951"/>
            <a:ext cx="1770775" cy="200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390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 presetClass="mediacall" presetSubtype="0" fill="hold" nodeType="withEffect">
                                  <p:stCondLst>
                                    <p:cond delay="0"/>
                                  </p:stCondLst>
                                  <p:childTnLst>
                                    <p:cmd type="call" cmd="playFrom(0.0)">
                                      <p:cBhvr>
                                        <p:cTn id="22" dur="1724" fill="hold"/>
                                        <p:tgtEl>
                                          <p:spTgt spid="26"/>
                                        </p:tgtEl>
                                      </p:cBhvr>
                                    </p:cmd>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600"/>
                                        <p:tgtEl>
                                          <p:spTgt spid="28"/>
                                        </p:tgtEl>
                                      </p:cBhvr>
                                    </p:animEffect>
                                    <p:anim calcmode="lin" valueType="num">
                                      <p:cBhvr>
                                        <p:cTn id="27" dur="600" fill="hold"/>
                                        <p:tgtEl>
                                          <p:spTgt spid="28"/>
                                        </p:tgtEl>
                                        <p:attrNameLst>
                                          <p:attrName>ppt_x</p:attrName>
                                        </p:attrNameLst>
                                      </p:cBhvr>
                                      <p:tavLst>
                                        <p:tav tm="0">
                                          <p:val>
                                            <p:strVal val="#ppt_x"/>
                                          </p:val>
                                        </p:tav>
                                        <p:tav tm="100000">
                                          <p:val>
                                            <p:strVal val="#ppt_x"/>
                                          </p:val>
                                        </p:tav>
                                      </p:tavLst>
                                    </p:anim>
                                    <p:anim calcmode="lin" valueType="num">
                                      <p:cBhvr>
                                        <p:cTn id="28" dur="6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732"/>
                                        </p:tgtEl>
                                        <p:attrNameLst>
                                          <p:attrName>style.visibility</p:attrName>
                                        </p:attrNameLst>
                                      </p:cBhvr>
                                      <p:to>
                                        <p:strVal val="visible"/>
                                      </p:to>
                                    </p:set>
                                    <p:anim calcmode="lin" valueType="num">
                                      <p:cBhvr>
                                        <p:cTn id="37" dur="250" fill="hold"/>
                                        <p:tgtEl>
                                          <p:spTgt spid="28732"/>
                                        </p:tgtEl>
                                        <p:attrNameLst>
                                          <p:attrName>ppt_w</p:attrName>
                                        </p:attrNameLst>
                                      </p:cBhvr>
                                      <p:tavLst>
                                        <p:tav tm="0">
                                          <p:val>
                                            <p:fltVal val="0"/>
                                          </p:val>
                                        </p:tav>
                                        <p:tav tm="100000">
                                          <p:val>
                                            <p:strVal val="#ppt_w"/>
                                          </p:val>
                                        </p:tav>
                                      </p:tavLst>
                                    </p:anim>
                                    <p:anim calcmode="lin" valueType="num">
                                      <p:cBhvr>
                                        <p:cTn id="38" dur="250" fill="hold"/>
                                        <p:tgtEl>
                                          <p:spTgt spid="28732"/>
                                        </p:tgtEl>
                                        <p:attrNameLst>
                                          <p:attrName>ppt_h</p:attrName>
                                        </p:attrNameLst>
                                      </p:cBhvr>
                                      <p:tavLst>
                                        <p:tav tm="0">
                                          <p:val>
                                            <p:fltVal val="0"/>
                                          </p:val>
                                        </p:tav>
                                        <p:tav tm="100000">
                                          <p:val>
                                            <p:strVal val="#ppt_h"/>
                                          </p:val>
                                        </p:tav>
                                      </p:tavLst>
                                    </p:anim>
                                  </p:childTnLst>
                                </p:cTn>
                              </p:par>
                              <p:par>
                                <p:cTn id="39" presetID="3" presetClass="entr" presetSubtype="10" fill="hold" grpId="0" nodeType="withEffect">
                                  <p:stCondLst>
                                    <p:cond delay="0"/>
                                  </p:stCondLst>
                                  <p:childTnLst>
                                    <p:set>
                                      <p:cBhvr>
                                        <p:cTn id="40" dur="1" fill="hold">
                                          <p:stCondLst>
                                            <p:cond delay="0"/>
                                          </p:stCondLst>
                                        </p:cTn>
                                        <p:tgtEl>
                                          <p:spTgt spid="128022"/>
                                        </p:tgtEl>
                                        <p:attrNameLst>
                                          <p:attrName>style.visibility</p:attrName>
                                        </p:attrNameLst>
                                      </p:cBhvr>
                                      <p:to>
                                        <p:strVal val="visible"/>
                                      </p:to>
                                    </p:set>
                                    <p:animEffect transition="in" filter="blinds(horizontal)">
                                      <p:cBhvr>
                                        <p:cTn id="41" dur="500"/>
                                        <p:tgtEl>
                                          <p:spTgt spid="128022"/>
                                        </p:tgtEl>
                                      </p:cBhvr>
                                    </p:animEffect>
                                  </p:childTnLst>
                                </p:cTn>
                              </p:par>
                              <p:par>
                                <p:cTn id="42" presetID="1" presetClass="mediacall" presetSubtype="0" fill="hold" nodeType="withEffect">
                                  <p:stCondLst>
                                    <p:cond delay="0"/>
                                  </p:stCondLst>
                                  <p:childTnLst>
                                    <p:cmd type="call" cmd="playFrom(0.0)">
                                      <p:cBhvr>
                                        <p:cTn id="43" dur="1776" fill="hold"/>
                                        <p:tgtEl>
                                          <p:spTgt spid="27"/>
                                        </p:tgtEl>
                                      </p:cBhvr>
                                    </p:cmd>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6" fill="hold" display="0">
                  <p:stCondLst>
                    <p:cond delay="indefinite"/>
                  </p:stCondLst>
                  <p:endCondLst>
                    <p:cond evt="onStopAudio" delay="0">
                      <p:tgtEl>
                        <p:sldTgt/>
                      </p:tgtEl>
                    </p:cond>
                  </p:endCondLst>
                </p:cTn>
                <p:tgtEl>
                  <p:spTgt spid="26"/>
                </p:tgtEl>
              </p:cMediaNode>
            </p:audio>
            <p:audio>
              <p:cMediaNode vol="80000">
                <p:cTn id="57"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1807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1813437" y="2151313"/>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3346962" y="2151313"/>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1813437"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3346962"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1813437"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3346962"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1813437" y="4100763"/>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3346962" y="4100763"/>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1813437"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3346962"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1813437"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3346962"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3346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1808674"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1808674"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1808674"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1808674"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1808674"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1813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10301798" y="2146551"/>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1808674"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1808674"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6107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000">
                <a:solidFill>
                  <a:srgbClr val="FFFFFF"/>
                </a:solidFill>
                <a:latin typeface="HGPｺﾞｼｯｸE" panose="020B0900000000000000" pitchFamily="50" charset="-128"/>
                <a:ea typeface="HGPｺﾞｼｯｸE" panose="020B0900000000000000" pitchFamily="50" charset="-128"/>
              </a:rPr>
              <a:t>内</a:t>
            </a:r>
            <a:endParaRPr kumimoji="0" lang="ja-JP" altLang="ja-JP" sz="1800"/>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6529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000">
                <a:solidFill>
                  <a:srgbClr val="FFFFFF"/>
                </a:solidFill>
                <a:latin typeface="HGPｺﾞｼｯｸE" panose="020B0900000000000000" pitchFamily="50" charset="-128"/>
                <a:ea typeface="HGPｺﾞｼｯｸE" panose="020B0900000000000000" pitchFamily="50" charset="-128"/>
              </a:rPr>
              <a:t>容</a:t>
            </a:r>
            <a:endParaRPr kumimoji="0" lang="ja-JP" altLang="ja-JP" sz="1800"/>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1983298" y="2308476"/>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FFFFFF"/>
                </a:solidFill>
                <a:latin typeface="HGPｺﾞｼｯｸE" panose="020B0900000000000000" pitchFamily="50" charset="-128"/>
                <a:ea typeface="HGPｺﾞｼｯｸE" panose="020B0900000000000000" pitchFamily="50" charset="-128"/>
              </a:rPr>
              <a:t>公平の考え方</a:t>
            </a:r>
            <a:endParaRPr kumimoji="0" lang="ja-JP" altLang="ja-JP" sz="1800" dirty="0"/>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3561274" y="2887913"/>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dirty="0"/>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2175386" y="2887913"/>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応能負担</a:t>
            </a:r>
            <a:endParaRPr kumimoji="0" lang="ja-JP" altLang="ja-JP" sz="1800" dirty="0"/>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3561274" y="3619751"/>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dirty="0"/>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2175386" y="3619751"/>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応益負担</a:t>
            </a:r>
            <a:endParaRPr kumimoji="0" lang="ja-JP" altLang="ja-JP" sz="1800" dirty="0"/>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3561274" y="4352381"/>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dirty="0"/>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2075373" y="4352381"/>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水平的公平</a:t>
            </a:r>
            <a:endParaRPr kumimoji="0" lang="ja-JP" altLang="ja-JP" sz="1800" dirty="0"/>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3561273" y="5085013"/>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dirty="0"/>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2075373" y="5085013"/>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垂直的公平</a:t>
            </a:r>
            <a:endParaRPr kumimoji="0" lang="ja-JP" altLang="ja-JP" sz="1800" dirty="0"/>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3561273" y="5816851"/>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dirty="0"/>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1975361" y="5816851"/>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世代間の公平</a:t>
            </a:r>
            <a:endParaRPr kumimoji="0" lang="ja-JP" altLang="ja-JP" sz="1800" dirty="0"/>
          </a:p>
        </p:txBody>
      </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1710499" y="291437"/>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3200" kern="0" dirty="0">
                <a:solidFill>
                  <a:srgbClr val="005BAD"/>
                </a:solidFill>
                <a:latin typeface="HGP創英角ｺﾞｼｯｸUB" panose="020B0900000000000000" pitchFamily="50" charset="-128"/>
                <a:ea typeface="HGP創英角ｺﾞｼｯｸUB" panose="020B0900000000000000" pitchFamily="50" charset="-128"/>
              </a:rPr>
              <a:t>なぜ、</a:t>
            </a:r>
            <a:r>
              <a:rPr lang="ja-JP" altLang="en-US" sz="3200" kern="0" dirty="0">
                <a:solidFill>
                  <a:srgbClr val="FF0000"/>
                </a:solidFill>
                <a:latin typeface="HGP創英角ｺﾞｼｯｸUB" panose="020B0900000000000000" pitchFamily="50" charset="-128"/>
                <a:ea typeface="HGP創英角ｺﾞｼｯｸUB" panose="020B0900000000000000" pitchFamily="50" charset="-128"/>
              </a:rPr>
              <a:t>約５０種類 </a:t>
            </a:r>
            <a:r>
              <a:rPr lang="ja-JP" altLang="en-US" sz="3200" kern="0" dirty="0">
                <a:solidFill>
                  <a:srgbClr val="005BAD"/>
                </a:solidFill>
                <a:latin typeface="HGP創英角ｺﾞｼｯｸUB" panose="020B0900000000000000" pitchFamily="50" charset="-128"/>
                <a:ea typeface="HGP創英角ｺﾞｼｯｸUB" panose="020B0900000000000000" pitchFamily="50" charset="-128"/>
              </a:rPr>
              <a:t>もの税金があるのでしょうか？</a:t>
            </a:r>
            <a:endParaRPr lang="ja-JP" altLang="en-US" sz="3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Rectangle 2">
            <a:extLst>
              <a:ext uri="{FF2B5EF4-FFF2-40B4-BE49-F238E27FC236}">
                <a16:creationId xmlns:a16="http://schemas.microsoft.com/office/drawing/2014/main" id="{E8EB69FB-0435-4169-99D9-ED3F5F789B1E}"/>
              </a:ext>
            </a:extLst>
          </p:cNvPr>
          <p:cNvSpPr txBox="1">
            <a:spLocks noChangeArrowheads="1"/>
          </p:cNvSpPr>
          <p:nvPr/>
        </p:nvSpPr>
        <p:spPr bwMode="auto">
          <a:xfrm>
            <a:off x="1640474" y="102403"/>
            <a:ext cx="8280867" cy="1984615"/>
          </a:xfrm>
          <a:prstGeom prst="rect">
            <a:avLst/>
          </a:prstGeom>
          <a:solidFill>
            <a:schemeClr val="accent2">
              <a:lumMod val="60000"/>
              <a:lumOff val="40000"/>
            </a:schemeClr>
          </a:solidFill>
          <a:ln w="63500" cmpd="dbl">
            <a:solidFill>
              <a:srgbClr val="FF9933"/>
            </a:solidFill>
          </a:ln>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4800" dirty="0">
                <a:solidFill>
                  <a:srgbClr val="FF0000"/>
                </a:solidFill>
                <a:latin typeface="+mn-ea"/>
                <a:ea typeface="+mn-ea"/>
              </a:rPr>
              <a:t>公平感（納得感）</a:t>
            </a:r>
            <a:endParaRPr lang="en-US" altLang="ja-JP" sz="4800" dirty="0">
              <a:solidFill>
                <a:srgbClr val="FF0000"/>
              </a:solidFill>
              <a:latin typeface="+mn-ea"/>
              <a:ea typeface="+mn-ea"/>
            </a:endParaRPr>
          </a:p>
          <a:p>
            <a:pPr eaLnBrk="1" hangingPunct="1"/>
            <a:r>
              <a:rPr lang="ja-JP" altLang="en-US" sz="3200" dirty="0">
                <a:latin typeface="+mn-ea"/>
                <a:ea typeface="+mn-ea"/>
              </a:rPr>
              <a:t>いろいろな税金を組み合わせることによって、より公平に税を集められるように工夫されている</a:t>
            </a:r>
            <a:r>
              <a:rPr lang="ja-JP" altLang="en-US" sz="3200" dirty="0">
                <a:solidFill>
                  <a:srgbClr val="002060"/>
                </a:solidFill>
                <a:latin typeface="+mn-ea"/>
                <a:ea typeface="+mn-ea"/>
              </a:rPr>
              <a:t>。</a:t>
            </a:r>
            <a:endParaRPr lang="en-US" altLang="ja-JP" sz="3200" b="1" dirty="0">
              <a:solidFill>
                <a:srgbClr val="002060"/>
              </a:solidFill>
              <a:latin typeface="+mn-ea"/>
              <a:ea typeface="+mn-ea"/>
            </a:endParaRPr>
          </a:p>
        </p:txBody>
      </p:sp>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886611" y="933619"/>
            <a:ext cx="1893442" cy="214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500"/>
                            </p:stCondLst>
                            <p:childTnLst>
                              <p:par>
                                <p:cTn id="84" presetID="42"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600"/>
                                        <p:tgtEl>
                                          <p:spTgt spid="11"/>
                                        </p:tgtEl>
                                      </p:cBhvr>
                                    </p:animEffect>
                                    <p:anim calcmode="lin" valueType="num">
                                      <p:cBhvr>
                                        <p:cTn id="87" dur="600" fill="hold"/>
                                        <p:tgtEl>
                                          <p:spTgt spid="11"/>
                                        </p:tgtEl>
                                        <p:attrNameLst>
                                          <p:attrName>ppt_x</p:attrName>
                                        </p:attrNameLst>
                                      </p:cBhvr>
                                      <p:tavLst>
                                        <p:tav tm="0">
                                          <p:val>
                                            <p:strVal val="#ppt_x"/>
                                          </p:val>
                                        </p:tav>
                                        <p:tav tm="100000">
                                          <p:val>
                                            <p:strVal val="#ppt_x"/>
                                          </p:val>
                                        </p:tav>
                                      </p:tavLst>
                                    </p:anim>
                                    <p:anim calcmode="lin" valueType="num">
                                      <p:cBhvr>
                                        <p:cTn id="88"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5">
                                            <p:txEl>
                                              <p:pRg st="0" end="0"/>
                                            </p:txEl>
                                          </p:spTgt>
                                        </p:tgtEl>
                                        <p:attrNameLst>
                                          <p:attrName>style.visibility</p:attrName>
                                        </p:attrNameLst>
                                      </p:cBhvr>
                                      <p:to>
                                        <p:strVal val="visible"/>
                                      </p:to>
                                    </p:set>
                                    <p:animEffect transition="in" filter="fade">
                                      <p:cBhvr>
                                        <p:cTn id="93" dur="500"/>
                                        <p:tgtEl>
                                          <p:spTgt spid="45">
                                            <p:txEl>
                                              <p:pRg st="0" end="0"/>
                                            </p:txEl>
                                          </p:spTgt>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44">
                                            <p:txEl>
                                              <p:pRg st="0" end="0"/>
                                            </p:txEl>
                                          </p:spTgt>
                                        </p:tgtEl>
                                        <p:attrNameLst>
                                          <p:attrName>style.visibility</p:attrName>
                                        </p:attrNameLst>
                                      </p:cBhvr>
                                      <p:to>
                                        <p:strVal val="visible"/>
                                      </p:to>
                                    </p:set>
                                    <p:animEffect transition="in" filter="wipe(left)">
                                      <p:cBhvr>
                                        <p:cTn id="97" dur="1000"/>
                                        <p:tgtEl>
                                          <p:spTgt spid="44">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13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17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wipe(left)">
                                      <p:cBhvr>
                                        <p:cTn id="124" dur="175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wipe(left)">
                                      <p:cBhvr>
                                        <p:cTn id="133" dur="1700"/>
                                        <p:tgtEl>
                                          <p:spTgt spid="5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55">
                                            <p:bg/>
                                          </p:spTgt>
                                        </p:tgtEl>
                                        <p:attrNameLst>
                                          <p:attrName>style.visibility</p:attrName>
                                        </p:attrNameLst>
                                      </p:cBhvr>
                                      <p:to>
                                        <p:strVal val="visible"/>
                                      </p:to>
                                    </p:set>
                                    <p:animEffect transition="in" filter="wipe(left)">
                                      <p:cBhvr>
                                        <p:cTn id="138" dur="3000"/>
                                        <p:tgtEl>
                                          <p:spTgt spid="55">
                                            <p:bg/>
                                          </p:spTgt>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55">
                                            <p:txEl>
                                              <p:pRg st="0" end="0"/>
                                            </p:txEl>
                                          </p:spTgt>
                                        </p:tgtEl>
                                        <p:attrNameLst>
                                          <p:attrName>style.visibility</p:attrName>
                                        </p:attrNameLst>
                                      </p:cBhvr>
                                      <p:to>
                                        <p:strVal val="visible"/>
                                      </p:to>
                                    </p:set>
                                    <p:animEffect transition="in" filter="wipe(left)">
                                      <p:cBhvr>
                                        <p:cTn id="141" dur="3000"/>
                                        <p:tgtEl>
                                          <p:spTgt spid="55">
                                            <p:txEl>
                                              <p:pRg st="0" end="0"/>
                                            </p:txEl>
                                          </p:spTgt>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55">
                                            <p:txEl>
                                              <p:pRg st="1" end="1"/>
                                            </p:txEl>
                                          </p:spTgt>
                                        </p:tgtEl>
                                        <p:attrNameLst>
                                          <p:attrName>style.visibility</p:attrName>
                                        </p:attrNameLst>
                                      </p:cBhvr>
                                      <p:to>
                                        <p:strVal val="visible"/>
                                      </p:to>
                                    </p:set>
                                    <p:animEffect transition="in" filter="wipe(left)">
                                      <p:cBhvr>
                                        <p:cTn id="144" dur="30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55"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9"/>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10.5|5.6|16.1|34.5"/>
</p:tagLst>
</file>

<file path=ppt/tags/tag6.xml><?xml version="1.0" encoding="utf-8"?>
<p:tagLst xmlns:a="http://schemas.openxmlformats.org/drawingml/2006/main" xmlns:r="http://schemas.openxmlformats.org/officeDocument/2006/relationships" xmlns:p="http://schemas.openxmlformats.org/presentationml/2006/main">
  <p:tag name="TIMING" val="|10.5|5.6|16.1|34.5"/>
</p:tagLst>
</file>

<file path=ppt/tags/tag7.xml><?xml version="1.0" encoding="utf-8"?>
<p:tagLst xmlns:a="http://schemas.openxmlformats.org/drawingml/2006/main" xmlns:r="http://schemas.openxmlformats.org/officeDocument/2006/relationships" xmlns:p="http://schemas.openxmlformats.org/presentationml/2006/main">
  <p:tag name="TIMING" val="|10.5|5.6|16.1|34.5"/>
</p:tagLst>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新しいプレゼンテーション">
      <a:majorFont>
        <a:latin typeface="Times"/>
        <a:ea typeface="ＭＳ ゴシック"/>
        <a:cs typeface=""/>
      </a:majorFont>
      <a:minorFont>
        <a:latin typeface="Time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B0547E-1809-4BE7-B790-862DF121E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DC60E76-204F-44BE-B525-05472AF0216A}">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35858</TotalTime>
  <Words>6879</Words>
  <Application>Microsoft Office PowerPoint</Application>
  <PresentationFormat>ワイド画面</PresentationFormat>
  <Paragraphs>629</Paragraphs>
  <Slides>23</Slides>
  <Notes>23</Notes>
  <HiddenSlides>0</HiddenSlides>
  <MMClips>11</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23</vt:i4>
      </vt:variant>
    </vt:vector>
  </HeadingPairs>
  <TitlesOfParts>
    <vt:vector size="44" baseType="lpstr">
      <vt:lpstr>AR丸ゴシック体M</vt:lpstr>
      <vt:lpstr>HGPｺﾞｼｯｸE</vt:lpstr>
      <vt:lpstr>HGPｺﾞｼｯｸM</vt:lpstr>
      <vt:lpstr>HGP創英角ｺﾞｼｯｸUB</vt:lpstr>
      <vt:lpstr>HGP創英角ﾎﾟｯﾌﾟ体</vt:lpstr>
      <vt:lpstr>HGS創英角ｺﾞｼｯｸUB</vt:lpstr>
      <vt:lpstr>HGS創英角ﾎﾟｯﾌﾟ体</vt:lpstr>
      <vt:lpstr>HG丸ｺﾞｼｯｸM-PRO</vt:lpstr>
      <vt:lpstr>HG創英角ｺﾞｼｯｸUB</vt:lpstr>
      <vt:lpstr>Meiryo UI</vt:lpstr>
      <vt:lpstr>ＭＳ Ｐゴシック</vt:lpstr>
      <vt:lpstr>ＭＳ ゴシック</vt:lpstr>
      <vt:lpstr>ＭＳ 明朝</vt:lpstr>
      <vt:lpstr>UD デジタル 教科書体 NK-B</vt:lpstr>
      <vt:lpstr>UD デジタル 教科書体 N-R</vt:lpstr>
      <vt:lpstr>メイリオ</vt:lpstr>
      <vt:lpstr>Arial</vt:lpstr>
      <vt:lpstr>Calibri</vt:lpstr>
      <vt:lpstr>Times</vt:lpstr>
      <vt:lpstr>Wingdings</vt:lpstr>
      <vt:lpstr>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国の予算（2026年度：歳入と歳出）</vt:lpstr>
      <vt:lpstr>PowerPoint プレゼンテーション</vt:lpstr>
      <vt:lpstr>日本の財政問題（少子高齢化）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租税教育用ｿﾌﾄ･中学生向け</dc:title>
  <dc:creator>阿南 由紀子</dc:creator>
  <cp:lastModifiedBy>租推協 和歌山</cp:lastModifiedBy>
  <cp:revision>2147</cp:revision>
  <cp:lastPrinted>2025-04-07T23:39:21Z</cp:lastPrinted>
  <dcterms:created xsi:type="dcterms:W3CDTF">2006-01-13T04:57:59Z</dcterms:created>
  <dcterms:modified xsi:type="dcterms:W3CDTF">2026-05-26T03:59:24Z</dcterms:modified>
</cp:coreProperties>
</file>