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4.xml" ContentType="application/vnd.openxmlformats-officedocument.presentationml.tags+xml"/>
  <Override PartName="/ppt/notesSlides/notesSlide1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5.xml" ContentType="application/vnd.openxmlformats-officedocument.drawingml.chartshapes+xml"/>
  <Override PartName="/ppt/tags/tag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6.xml" ContentType="application/vnd.openxmlformats-officedocument.presentationml.tags+xml"/>
  <Override PartName="/ppt/notesSlides/notesSlide22.xml" ContentType="application/vnd.openxmlformats-officedocument.presentationml.notesSlide+xml"/>
  <Override PartName="/ppt/tags/tag7.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521" r:id="rId3"/>
  </p:sldMasterIdLst>
  <p:notesMasterIdLst>
    <p:notesMasterId r:id="rId27"/>
  </p:notesMasterIdLst>
  <p:handoutMasterIdLst>
    <p:handoutMasterId r:id="rId28"/>
  </p:handoutMasterIdLst>
  <p:sldIdLst>
    <p:sldId id="507" r:id="rId4"/>
    <p:sldId id="4358" r:id="rId5"/>
    <p:sldId id="512" r:id="rId6"/>
    <p:sldId id="492" r:id="rId7"/>
    <p:sldId id="493" r:id="rId8"/>
    <p:sldId id="1366" r:id="rId9"/>
    <p:sldId id="527" r:id="rId10"/>
    <p:sldId id="530" r:id="rId11"/>
    <p:sldId id="303" r:id="rId12"/>
    <p:sldId id="524" r:id="rId13"/>
    <p:sldId id="340" r:id="rId14"/>
    <p:sldId id="4356" r:id="rId15"/>
    <p:sldId id="1180" r:id="rId16"/>
    <p:sldId id="1363" r:id="rId17"/>
    <p:sldId id="4357" r:id="rId18"/>
    <p:sldId id="4353" r:id="rId19"/>
    <p:sldId id="1178" r:id="rId20"/>
    <p:sldId id="4359" r:id="rId21"/>
    <p:sldId id="4360" r:id="rId22"/>
    <p:sldId id="4350" r:id="rId23"/>
    <p:sldId id="1358" r:id="rId24"/>
    <p:sldId id="4352" r:id="rId25"/>
    <p:sldId id="260" r:id="rId26"/>
  </p:sldIdLst>
  <p:sldSz cx="12192000" cy="6858000"/>
  <p:notesSz cx="6735763" cy="9866313"/>
  <p:defaultTextStyle>
    <a:defPPr>
      <a:defRPr lang="ja-JP"/>
    </a:defPPr>
    <a:lvl1pPr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1pPr>
    <a:lvl2pPr marL="457182"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2pPr>
    <a:lvl3pPr marL="914363"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3pPr>
    <a:lvl4pPr marL="1371545"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4pPr>
    <a:lvl5pPr marL="1828727"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5pPr>
    <a:lvl6pPr marL="2285909"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6pPr>
    <a:lvl7pPr marL="2743090"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7pPr>
    <a:lvl8pPr marL="3200272"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8pPr>
    <a:lvl9pPr marL="3657454"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79" userDrawn="1">
          <p15:clr>
            <a:srgbClr val="A4A3A4"/>
          </p15:clr>
        </p15:guide>
        <p15:guide id="2" pos="212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CFE9FA"/>
    <a:srgbClr val="F4B183"/>
    <a:srgbClr val="EEC92E"/>
    <a:srgbClr val="15FF7F"/>
    <a:srgbClr val="66FF33"/>
    <a:srgbClr val="66FF66"/>
    <a:srgbClr val="8EAADC"/>
    <a:srgbClr val="5B9BD5"/>
    <a:srgbClr val="57EC34"/>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8" autoAdjust="0"/>
    <p:restoredTop sz="54291" autoAdjust="0"/>
  </p:normalViewPr>
  <p:slideViewPr>
    <p:cSldViewPr>
      <p:cViewPr varScale="1">
        <p:scale>
          <a:sx n="38" d="100"/>
          <a:sy n="38" d="100"/>
        </p:scale>
        <p:origin x="1854" y="54"/>
      </p:cViewPr>
      <p:guideLst>
        <p:guide orient="horz" pos="2160"/>
        <p:guide pos="3840"/>
      </p:guideLst>
    </p:cSldViewPr>
  </p:slideViewPr>
  <p:outlineViewPr>
    <p:cViewPr>
      <p:scale>
        <a:sx n="33" d="100"/>
        <a:sy n="33" d="100"/>
      </p:scale>
      <p:origin x="0" y="-1868"/>
    </p:cViewPr>
  </p:outlineViewPr>
  <p:notesTextViewPr>
    <p:cViewPr>
      <p:scale>
        <a:sx n="100" d="100"/>
        <a:sy n="100" d="100"/>
      </p:scale>
      <p:origin x="0" y="0"/>
    </p:cViewPr>
  </p:notesTextViewPr>
  <p:sorterViewPr>
    <p:cViewPr varScale="1">
      <p:scale>
        <a:sx n="1" d="1"/>
        <a:sy n="1" d="1"/>
      </p:scale>
      <p:origin x="0" y="-5388"/>
    </p:cViewPr>
  </p:sorterViewPr>
  <p:notesViewPr>
    <p:cSldViewPr>
      <p:cViewPr varScale="1">
        <p:scale>
          <a:sx n="46" d="100"/>
          <a:sy n="46" d="100"/>
        </p:scale>
        <p:origin x="2816" y="44"/>
      </p:cViewPr>
      <p:guideLst>
        <p:guide orient="horz" pos="3179"/>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30783053418606"/>
          <c:y val="0.20136054421768707"/>
          <c:w val="0.56191446940822731"/>
          <c:h val="0.79863945578231288"/>
        </c:manualLayout>
      </c:layout>
      <c:pieChart>
        <c:varyColors val="1"/>
        <c:ser>
          <c:idx val="0"/>
          <c:order val="0"/>
          <c:dPt>
            <c:idx val="0"/>
            <c:bubble3D val="0"/>
            <c:explosion val="1"/>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8623-42FC-B1CB-A3F479837A7F}"/>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8623-42FC-B1CB-A3F479837A7F}"/>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8623-42FC-B1CB-A3F479837A7F}"/>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8623-42FC-B1CB-A3F479837A7F}"/>
              </c:ext>
            </c:extLst>
          </c:dPt>
          <c:dPt>
            <c:idx val="4"/>
            <c:bubble3D val="0"/>
            <c:spPr>
              <a:solidFill>
                <a:srgbClr val="FFFF0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8623-42FC-B1CB-A3F479837A7F}"/>
              </c:ext>
            </c:extLst>
          </c:dPt>
          <c:dPt>
            <c:idx val="5"/>
            <c:bubble3D val="0"/>
            <c:explosion val="9"/>
            <c:spPr>
              <a:solidFill>
                <a:srgbClr val="FF000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B-8623-42FC-B1CB-A3F479837A7F}"/>
              </c:ext>
            </c:extLst>
          </c:dPt>
          <c:cat>
            <c:strRef>
              <c:f>'2025歳入'!$A$3:$A$8</c:f>
              <c:strCache>
                <c:ptCount val="6"/>
                <c:pt idx="0">
                  <c:v>所得税</c:v>
                </c:pt>
                <c:pt idx="1">
                  <c:v>法人税</c:v>
                </c:pt>
                <c:pt idx="2">
                  <c:v>消費税</c:v>
                </c:pt>
                <c:pt idx="3">
                  <c:v>その他</c:v>
                </c:pt>
                <c:pt idx="4">
                  <c:v>その他収入</c:v>
                </c:pt>
                <c:pt idx="5">
                  <c:v>公債金</c:v>
                </c:pt>
              </c:strCache>
            </c:strRef>
          </c:cat>
          <c:val>
            <c:numRef>
              <c:f>'2025歳入'!$B$3:$B$8</c:f>
              <c:numCache>
                <c:formatCode>General</c:formatCode>
                <c:ptCount val="6"/>
                <c:pt idx="0">
                  <c:v>19.7</c:v>
                </c:pt>
                <c:pt idx="1">
                  <c:v>16.7</c:v>
                </c:pt>
                <c:pt idx="2">
                  <c:v>21.6</c:v>
                </c:pt>
                <c:pt idx="3">
                  <c:v>9.5</c:v>
                </c:pt>
                <c:pt idx="4">
                  <c:v>7.6</c:v>
                </c:pt>
                <c:pt idx="5">
                  <c:v>24.9</c:v>
                </c:pt>
              </c:numCache>
            </c:numRef>
          </c:val>
          <c:extLst>
            <c:ext xmlns:c16="http://schemas.microsoft.com/office/drawing/2014/chart" uri="{C3380CC4-5D6E-409C-BE32-E72D297353CC}">
              <c16:uniqueId val="{0000000C-8623-42FC-B1CB-A3F479837A7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30785661170354"/>
          <c:y val="0.20412329414147518"/>
          <c:w val="0.56191446940822731"/>
          <c:h val="0.79863945578231288"/>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12700" cap="flat" cmpd="sng" algn="ctr">
      <a:no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766677378604198"/>
          <c:y val="0.17238497932489991"/>
          <c:w val="0.58936829477176"/>
          <c:h val="0.79790146783659111"/>
        </c:manualLayout>
      </c:layout>
      <c:pieChart>
        <c:varyColors val="1"/>
        <c:ser>
          <c:idx val="0"/>
          <c:order val="0"/>
          <c:dPt>
            <c:idx val="0"/>
            <c:bubble3D val="0"/>
            <c:spPr>
              <a:solidFill>
                <a:srgbClr val="00B05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6F6D-4E8A-9A4F-A08739642290}"/>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6F6D-4E8A-9A4F-A08739642290}"/>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6F6D-4E8A-9A4F-A08739642290}"/>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6F6D-4E8A-9A4F-A08739642290}"/>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6F6D-4E8A-9A4F-A08739642290}"/>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B-6F6D-4E8A-9A4F-A08739642290}"/>
              </c:ext>
            </c:extLst>
          </c:dPt>
          <c:dPt>
            <c:idx val="6"/>
            <c:bubble3D val="0"/>
            <c:spPr>
              <a:solidFill>
                <a:srgbClr val="57EC34"/>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D-6F6D-4E8A-9A4F-A08739642290}"/>
              </c:ext>
            </c:extLst>
          </c:dPt>
          <c:dPt>
            <c:idx val="7"/>
            <c:bubble3D val="0"/>
            <c:spPr>
              <a:solidFill>
                <a:srgbClr val="FF000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F-6F6D-4E8A-9A4F-A08739642290}"/>
              </c:ext>
            </c:extLst>
          </c:dPt>
          <c:dPt>
            <c:idx val="8"/>
            <c:bubble3D val="0"/>
            <c:spPr>
              <a:solidFill>
                <a:srgbClr val="FF000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1-6F6D-4E8A-9A4F-A08739642290}"/>
              </c:ext>
            </c:extLst>
          </c:dPt>
          <c:cat>
            <c:strRef>
              <c:f>'2025歳出'!$B$3:$B$10</c:f>
              <c:strCache>
                <c:ptCount val="8"/>
                <c:pt idx="0">
                  <c:v>社会保障</c:v>
                </c:pt>
                <c:pt idx="1">
                  <c:v>防衛</c:v>
                </c:pt>
                <c:pt idx="2">
                  <c:v>公共事業</c:v>
                </c:pt>
                <c:pt idx="3">
                  <c:v>文教及び科学振興</c:v>
                </c:pt>
                <c:pt idx="5">
                  <c:v>その他</c:v>
                </c:pt>
                <c:pt idx="6">
                  <c:v>地方交付税交付金</c:v>
                </c:pt>
                <c:pt idx="7">
                  <c:v>国債費</c:v>
                </c:pt>
              </c:strCache>
            </c:strRef>
          </c:cat>
          <c:val>
            <c:numRef>
              <c:f>'2025歳出'!$C$3:$C$10</c:f>
              <c:numCache>
                <c:formatCode>General</c:formatCode>
                <c:ptCount val="8"/>
                <c:pt idx="0">
                  <c:v>33.200000000000003</c:v>
                </c:pt>
                <c:pt idx="1">
                  <c:v>7.5</c:v>
                </c:pt>
                <c:pt idx="2">
                  <c:v>5.3</c:v>
                </c:pt>
                <c:pt idx="3">
                  <c:v>4.9000000000000004</c:v>
                </c:pt>
                <c:pt idx="5">
                  <c:v>8.1999999999999993</c:v>
                </c:pt>
                <c:pt idx="6">
                  <c:v>16.399999999999999</c:v>
                </c:pt>
                <c:pt idx="7">
                  <c:v>24.5</c:v>
                </c:pt>
              </c:numCache>
            </c:numRef>
          </c:val>
          <c:extLst>
            <c:ext xmlns:c16="http://schemas.microsoft.com/office/drawing/2014/chart" uri="{C3380CC4-5D6E-409C-BE32-E72D297353CC}">
              <c16:uniqueId val="{00000012-6F6D-4E8A-9A4F-A0873964229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47736075915895"/>
          <c:y val="0"/>
          <c:w val="0.7128222601312687"/>
          <c:h val="0.9842052043736208"/>
        </c:manualLayout>
      </c:layout>
      <c:pieChart>
        <c:varyColors val="1"/>
        <c:ser>
          <c:idx val="0"/>
          <c:order val="0"/>
          <c:spPr>
            <a:ln w="6350">
              <a:solidFill>
                <a:schemeClr val="bg1"/>
              </a:solidFill>
            </a:ln>
          </c:spPr>
          <c:dPt>
            <c:idx val="0"/>
            <c:bubble3D val="0"/>
            <c:spPr>
              <a:solidFill>
                <a:srgbClr val="254278"/>
              </a:solidFill>
              <a:ln w="6350">
                <a:solidFill>
                  <a:schemeClr val="bg1"/>
                </a:solidFill>
              </a:ln>
              <a:effectLst/>
            </c:spPr>
            <c:extLst>
              <c:ext xmlns:c16="http://schemas.microsoft.com/office/drawing/2014/chart" uri="{C3380CC4-5D6E-409C-BE32-E72D297353CC}">
                <c16:uniqueId val="{00000001-A9E6-476F-90A2-C07BA28CEACB}"/>
              </c:ext>
            </c:extLst>
          </c:dPt>
          <c:dPt>
            <c:idx val="1"/>
            <c:bubble3D val="0"/>
            <c:spPr>
              <a:solidFill>
                <a:srgbClr val="006BBE"/>
              </a:solidFill>
              <a:ln w="6350">
                <a:solidFill>
                  <a:schemeClr val="bg1"/>
                </a:solidFill>
              </a:ln>
              <a:effectLst/>
            </c:spPr>
            <c:extLst>
              <c:ext xmlns:c16="http://schemas.microsoft.com/office/drawing/2014/chart" uri="{C3380CC4-5D6E-409C-BE32-E72D297353CC}">
                <c16:uniqueId val="{00000003-A9E6-476F-90A2-C07BA28CEACB}"/>
              </c:ext>
            </c:extLst>
          </c:dPt>
          <c:dPt>
            <c:idx val="2"/>
            <c:bubble3D val="0"/>
            <c:spPr>
              <a:solidFill>
                <a:srgbClr val="5394E3"/>
              </a:solidFill>
              <a:ln w="6350">
                <a:solidFill>
                  <a:schemeClr val="bg1"/>
                </a:solidFill>
              </a:ln>
              <a:effectLst/>
            </c:spPr>
            <c:extLst>
              <c:ext xmlns:c16="http://schemas.microsoft.com/office/drawing/2014/chart" uri="{C3380CC4-5D6E-409C-BE32-E72D297353CC}">
                <c16:uniqueId val="{00000005-A9E6-476F-90A2-C07BA28CEACB}"/>
              </c:ext>
            </c:extLst>
          </c:dPt>
          <c:dPt>
            <c:idx val="3"/>
            <c:bubble3D val="0"/>
            <c:spPr>
              <a:solidFill>
                <a:srgbClr val="A7D5FF"/>
              </a:solidFill>
              <a:ln w="6350">
                <a:solidFill>
                  <a:schemeClr val="bg1"/>
                </a:solidFill>
              </a:ln>
              <a:effectLst/>
            </c:spPr>
            <c:extLst>
              <c:ext xmlns:c16="http://schemas.microsoft.com/office/drawing/2014/chart" uri="{C3380CC4-5D6E-409C-BE32-E72D297353CC}">
                <c16:uniqueId val="{00000007-A9E6-476F-90A2-C07BA28CEACB}"/>
              </c:ext>
            </c:extLst>
          </c:dPt>
          <c:dPt>
            <c:idx val="4"/>
            <c:bubble3D val="0"/>
            <c:spPr>
              <a:solidFill>
                <a:srgbClr val="7EC8EF"/>
              </a:solidFill>
              <a:ln w="6350">
                <a:solidFill>
                  <a:schemeClr val="bg1"/>
                </a:solidFill>
              </a:ln>
              <a:effectLst/>
            </c:spPr>
            <c:extLst>
              <c:ext xmlns:c16="http://schemas.microsoft.com/office/drawing/2014/chart" uri="{C3380CC4-5D6E-409C-BE32-E72D297353CC}">
                <c16:uniqueId val="{00000009-A9E6-476F-90A2-C07BA28CEACB}"/>
              </c:ext>
            </c:extLst>
          </c:dPt>
          <c:dPt>
            <c:idx val="5"/>
            <c:bubble3D val="0"/>
            <c:spPr>
              <a:solidFill>
                <a:srgbClr val="E5F3FF"/>
              </a:solidFill>
              <a:ln w="6350">
                <a:solidFill>
                  <a:schemeClr val="bg1"/>
                </a:solidFill>
              </a:ln>
              <a:effectLst/>
            </c:spPr>
            <c:extLst>
              <c:ext xmlns:c16="http://schemas.microsoft.com/office/drawing/2014/chart" uri="{C3380CC4-5D6E-409C-BE32-E72D297353CC}">
                <c16:uniqueId val="{0000000B-A9E6-476F-90A2-C07BA28CEACB}"/>
              </c:ext>
            </c:extLst>
          </c:dPt>
          <c:dPt>
            <c:idx val="6"/>
            <c:bubble3D val="0"/>
            <c:spPr>
              <a:solidFill>
                <a:srgbClr val="C0C0C0"/>
              </a:solidFill>
              <a:ln w="6350">
                <a:solidFill>
                  <a:schemeClr val="bg1"/>
                </a:solidFill>
              </a:ln>
              <a:effectLst/>
            </c:spPr>
            <c:extLst>
              <c:ext xmlns:c16="http://schemas.microsoft.com/office/drawing/2014/chart" uri="{C3380CC4-5D6E-409C-BE32-E72D297353CC}">
                <c16:uniqueId val="{0000000D-A9E6-476F-90A2-C07BA28CEACB}"/>
              </c:ext>
            </c:extLst>
          </c:dPt>
          <c:dPt>
            <c:idx val="7"/>
            <c:bubble3D val="0"/>
            <c:spPr>
              <a:solidFill>
                <a:schemeClr val="accent2">
                  <a:lumMod val="60000"/>
                  <a:lumOff val="40000"/>
                </a:schemeClr>
              </a:solidFill>
              <a:ln w="6350">
                <a:solidFill>
                  <a:schemeClr val="bg1"/>
                </a:solidFill>
              </a:ln>
              <a:effectLst/>
            </c:spPr>
            <c:extLst>
              <c:ext xmlns:c16="http://schemas.microsoft.com/office/drawing/2014/chart" uri="{C3380CC4-5D6E-409C-BE32-E72D297353CC}">
                <c16:uniqueId val="{0000000F-A9E6-476F-90A2-C07BA28CEACB}"/>
              </c:ext>
            </c:extLst>
          </c:dPt>
          <c:dPt>
            <c:idx val="8"/>
            <c:bubble3D val="0"/>
            <c:spPr>
              <a:solidFill>
                <a:schemeClr val="accent3">
                  <a:lumMod val="60000"/>
                </a:schemeClr>
              </a:solidFill>
              <a:ln w="6350">
                <a:solidFill>
                  <a:schemeClr val="bg1"/>
                </a:solidFill>
              </a:ln>
              <a:effectLst/>
            </c:spPr>
            <c:extLst>
              <c:ext xmlns:c16="http://schemas.microsoft.com/office/drawing/2014/chart" uri="{C3380CC4-5D6E-409C-BE32-E72D297353CC}">
                <c16:uniqueId val="{00000011-4CDD-4035-8158-E633F33C7B9C}"/>
              </c:ext>
            </c:extLst>
          </c:dPt>
          <c:dLbls>
            <c:dLbl>
              <c:idx val="0"/>
              <c:layout>
                <c:manualLayout>
                  <c:x val="-0.12502388307908072"/>
                  <c:y val="5.4741847712072765E-2"/>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r>
                      <a:rPr lang="ja-JP" altLang="en-US" dirty="0">
                        <a:solidFill>
                          <a:schemeClr val="bg1"/>
                        </a:solidFill>
                        <a:latin typeface="HGPｺﾞｼｯｸE" panose="020B0900000000000000" pitchFamily="50" charset="-128"/>
                        <a:ea typeface="HGPｺﾞｼｯｸE" panose="020B0900000000000000" pitchFamily="50" charset="-128"/>
                      </a:rPr>
                      <a:t>県税</a:t>
                    </a:r>
                  </a:p>
                  <a:p>
                    <a:pPr>
                      <a:defRPr>
                        <a:solidFill>
                          <a:schemeClr val="bg1"/>
                        </a:solidFill>
                      </a:defRPr>
                    </a:pPr>
                    <a:r>
                      <a:rPr lang="en-US" altLang="ja-JP" baseline="0" dirty="0">
                        <a:solidFill>
                          <a:schemeClr val="bg1"/>
                        </a:solidFill>
                        <a:latin typeface="HGPｺﾞｼｯｸE" panose="020B0900000000000000" pitchFamily="50" charset="-128"/>
                        <a:ea typeface="HGPｺﾞｼｯｸE" panose="020B0900000000000000" pitchFamily="50" charset="-128"/>
                      </a:rPr>
                      <a:t>984</a:t>
                    </a:r>
                    <a:r>
                      <a:rPr lang="ja-JP" altLang="en-US" baseline="0" dirty="0">
                        <a:solidFill>
                          <a:schemeClr val="bg1"/>
                        </a:solidFill>
                        <a:latin typeface="HGPｺﾞｼｯｸE" panose="020B0900000000000000" pitchFamily="50" charset="-128"/>
                        <a:ea typeface="HGPｺﾞｼｯｸE" panose="020B0900000000000000" pitchFamily="50" charset="-128"/>
                      </a:rPr>
                      <a:t>億円</a:t>
                    </a:r>
                  </a:p>
                  <a:p>
                    <a:pPr>
                      <a:defRPr>
                        <a:solidFill>
                          <a:schemeClr val="bg1"/>
                        </a:solidFill>
                      </a:defRPr>
                    </a:pPr>
                    <a:r>
                      <a:rPr lang="ja-JP" altLang="en-US" dirty="0">
                        <a:solidFill>
                          <a:schemeClr val="bg1"/>
                        </a:solidFill>
                        <a:latin typeface="HGPｺﾞｼｯｸE" panose="020B0900000000000000" pitchFamily="50" charset="-128"/>
                        <a:ea typeface="HGPｺﾞｼｯｸE" panose="020B0900000000000000" pitchFamily="50" charset="-128"/>
                      </a:rPr>
                      <a:t>（</a:t>
                    </a:r>
                    <a:r>
                      <a:rPr lang="en-US" altLang="ja-JP" dirty="0">
                        <a:solidFill>
                          <a:schemeClr val="bg1"/>
                        </a:solidFill>
                        <a:latin typeface="HGPｺﾞｼｯｸE" panose="020B0900000000000000" pitchFamily="50" charset="-128"/>
                        <a:ea typeface="HGPｺﾞｼｯｸE" panose="020B0900000000000000" pitchFamily="50" charset="-128"/>
                      </a:rPr>
                      <a:t>16.0</a:t>
                    </a:r>
                    <a:r>
                      <a:rPr lang="ja-JP" altLang="en-US" dirty="0">
                        <a:solidFill>
                          <a:schemeClr val="bg1"/>
                        </a:solidFill>
                        <a:latin typeface="HGPｺﾞｼｯｸE" panose="020B0900000000000000" pitchFamily="50" charset="-128"/>
                        <a:ea typeface="HGPｺﾞｼｯｸE" panose="020B0900000000000000" pitchFamily="50" charset="-128"/>
                      </a:rPr>
                      <a:t>％）</a:t>
                    </a: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ja-JP"/>
                </a:p>
              </c:txPr>
              <c:dLblPos val="bestFit"/>
              <c:showLegendKey val="0"/>
              <c:showVal val="0"/>
              <c:showCatName val="0"/>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1-A9E6-476F-90A2-C07BA28CEACB}"/>
                </c:ext>
              </c:extLst>
            </c:dLbl>
            <c:dLbl>
              <c:idx val="1"/>
              <c:layout>
                <c:manualLayout>
                  <c:x val="-0.11787044982236317"/>
                  <c:y val="4.8959880505836252E-2"/>
                </c:manualLayout>
              </c:layout>
              <c:tx>
                <c:rich>
                  <a:bodyPr/>
                  <a:lstStyle/>
                  <a:p>
                    <a:fld id="{C5D7E6A5-DF1F-43B7-B565-4D7803BEAE09}" type="CELLRANGE">
                      <a:rPr lang="zh-TW" altLang="en-US" smtClean="0">
                        <a:solidFill>
                          <a:schemeClr val="bg1"/>
                        </a:solidFill>
                        <a:latin typeface="HGPｺﾞｼｯｸE" panose="020B0900000000000000" pitchFamily="50" charset="-128"/>
                        <a:ea typeface="HGPｺﾞｼｯｸE" panose="020B0900000000000000" pitchFamily="50" charset="-128"/>
                      </a:rPr>
                      <a:pPr/>
                      <a:t>[CELLRANGE]</a:t>
                    </a:fld>
                    <a:endParaRPr lang="zh-TW" altLang="en-US" dirty="0">
                      <a:solidFill>
                        <a:schemeClr val="bg1"/>
                      </a:solidFill>
                      <a:latin typeface="HGPｺﾞｼｯｸE" panose="020B0900000000000000" pitchFamily="50" charset="-128"/>
                      <a:ea typeface="HGPｺﾞｼｯｸE" panose="020B0900000000000000" pitchFamily="50" charset="-128"/>
                    </a:endParaRPr>
                  </a:p>
                  <a:p>
                    <a:r>
                      <a:rPr lang="en-US" altLang="zh-TW" baseline="0" dirty="0">
                        <a:solidFill>
                          <a:schemeClr val="bg1"/>
                        </a:solidFill>
                        <a:latin typeface="HGPｺﾞｼｯｸE" panose="020B0900000000000000" pitchFamily="50" charset="-128"/>
                        <a:ea typeface="HGPｺﾞｼｯｸE" panose="020B0900000000000000" pitchFamily="50" charset="-128"/>
                      </a:rPr>
                      <a:t>945</a:t>
                    </a:r>
                    <a:r>
                      <a:rPr lang="zh-TW" altLang="en-US" baseline="0" dirty="0">
                        <a:solidFill>
                          <a:schemeClr val="bg1"/>
                        </a:solidFill>
                        <a:latin typeface="HGPｺﾞｼｯｸE" panose="020B0900000000000000" pitchFamily="50" charset="-128"/>
                        <a:ea typeface="HGPｺﾞｼｯｸE" panose="020B0900000000000000" pitchFamily="50" charset="-128"/>
                      </a:rPr>
                      <a:t>億円</a:t>
                    </a:r>
                  </a:p>
                  <a:p>
                    <a:r>
                      <a:rPr lang="zh-TW" altLang="en-US" dirty="0">
                        <a:solidFill>
                          <a:schemeClr val="bg1"/>
                        </a:solidFill>
                        <a:latin typeface="HGPｺﾞｼｯｸE" panose="020B0900000000000000" pitchFamily="50" charset="-128"/>
                        <a:ea typeface="HGPｺﾞｼｯｸE" panose="020B0900000000000000" pitchFamily="50" charset="-128"/>
                      </a:rPr>
                      <a:t>（</a:t>
                    </a:r>
                    <a:fld id="{46A641A0-F091-4E58-8811-598F494E48DA}" type="PERCENTAGE">
                      <a:rPr lang="en-US" altLang="zh-TW" smtClean="0">
                        <a:solidFill>
                          <a:schemeClr val="bg1"/>
                        </a:solidFill>
                        <a:latin typeface="HGPｺﾞｼｯｸE" panose="020B0900000000000000" pitchFamily="50" charset="-128"/>
                        <a:ea typeface="HGPｺﾞｼｯｸE" panose="020B0900000000000000" pitchFamily="50" charset="-128"/>
                      </a:rPr>
                      <a:pPr/>
                      <a:t>[パーセンテージ]</a:t>
                    </a:fld>
                    <a:r>
                      <a:rPr lang="zh-TW" altLang="en-US" dirty="0">
                        <a:solidFill>
                          <a:schemeClr val="bg1"/>
                        </a:solidFill>
                      </a:rPr>
                      <a:t>）</a:t>
                    </a:r>
                  </a:p>
                </c:rich>
              </c:tx>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14967385162020733"/>
                      <c:h val="0.21412110040305951"/>
                    </c:manualLayout>
                  </c15:layout>
                  <c15:dlblFieldTable/>
                  <c15:showDataLabelsRange val="1"/>
                </c:ext>
                <c:ext xmlns:c16="http://schemas.microsoft.com/office/drawing/2014/chart" uri="{C3380CC4-5D6E-409C-BE32-E72D297353CC}">
                  <c16:uniqueId val="{00000003-A9E6-476F-90A2-C07BA28CEACB}"/>
                </c:ext>
              </c:extLst>
            </c:dLbl>
            <c:dLbl>
              <c:idx val="2"/>
              <c:layout>
                <c:manualLayout>
                  <c:x val="-1.7074739698178746E-2"/>
                  <c:y val="-0.1026938371136790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D87D6D1F-9DEA-42A2-8F8D-FDE89C0549D1}" type="CELLRANGE">
                      <a:rPr lang="zh-TW" altLang="en-US" smtClean="0">
                        <a:latin typeface="HGPｺﾞｼｯｸE" panose="020B0900000000000000" pitchFamily="50" charset="-128"/>
                        <a:ea typeface="HGPｺﾞｼｯｸE" panose="020B0900000000000000" pitchFamily="50" charset="-128"/>
                      </a:rPr>
                      <a:pPr>
                        <a:defRPr/>
                      </a:pPr>
                      <a:t>[CELLRANGE]</a:t>
                    </a:fld>
                    <a:endParaRPr lang="zh-TW" altLang="en-US" dirty="0">
                      <a:latin typeface="HGPｺﾞｼｯｸE" panose="020B0900000000000000" pitchFamily="50" charset="-128"/>
                      <a:ea typeface="HGPｺﾞｼｯｸE" panose="020B0900000000000000" pitchFamily="50" charset="-128"/>
                    </a:endParaRPr>
                  </a:p>
                  <a:p>
                    <a:pPr>
                      <a:defRPr/>
                    </a:pPr>
                    <a:r>
                      <a:rPr lang="en-US" altLang="zh-TW" baseline="0" dirty="0">
                        <a:latin typeface="HGPｺﾞｼｯｸE" panose="020B0900000000000000" pitchFamily="50" charset="-128"/>
                        <a:ea typeface="HGPｺﾞｼｯｸE" panose="020B0900000000000000" pitchFamily="50" charset="-128"/>
                      </a:rPr>
                      <a:t>466</a:t>
                    </a:r>
                    <a:r>
                      <a:rPr lang="zh-TW" altLang="en-US" baseline="0" dirty="0">
                        <a:latin typeface="HGPｺﾞｼｯｸE" panose="020B0900000000000000" pitchFamily="50" charset="-128"/>
                        <a:ea typeface="HGPｺﾞｼｯｸE" panose="020B0900000000000000" pitchFamily="50" charset="-128"/>
                      </a:rPr>
                      <a:t>億円</a:t>
                    </a:r>
                    <a:r>
                      <a:rPr lang="zh-TW" altLang="en-US" dirty="0">
                        <a:latin typeface="HGPｺﾞｼｯｸE" panose="020B0900000000000000" pitchFamily="50" charset="-128"/>
                        <a:ea typeface="HGPｺﾞｼｯｸE" panose="020B0900000000000000" pitchFamily="50" charset="-128"/>
                      </a:rPr>
                      <a:t>（</a:t>
                    </a:r>
                    <a:fld id="{4BE23F6B-403B-4141-9B1A-DF3B29307207}" type="PERCENTAGE">
                      <a:rPr lang="en-US" altLang="zh-TW" smtClean="0">
                        <a:latin typeface="HGPｺﾞｼｯｸE" panose="020B0900000000000000" pitchFamily="50" charset="-128"/>
                        <a:ea typeface="HGPｺﾞｼｯｸE" panose="020B0900000000000000" pitchFamily="50" charset="-128"/>
                      </a:rPr>
                      <a:pPr>
                        <a:defRPr/>
                      </a:pPr>
                      <a:t>[パーセンテージ]</a:t>
                    </a:fld>
                    <a:r>
                      <a:rPr lang="zh-TW" altLang="en-US" dirty="0">
                        <a:latin typeface="HGPｺﾞｼｯｸE" panose="020B0900000000000000" pitchFamily="50" charset="-128"/>
                        <a:ea typeface="HGPｺﾞｼｯｸE" panose="020B0900000000000000" pitchFamily="50" charset="-128"/>
                      </a:rPr>
                      <a:t>）</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zh-TW" altLang="en-US"/>
                </a:p>
              </c:tx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26285783309915567"/>
                      <c:h val="0.16512054309426105"/>
                    </c:manualLayout>
                  </c15:layout>
                  <c15:dlblFieldTable/>
                  <c15:showDataLabelsRange val="1"/>
                </c:ext>
                <c:ext xmlns:c16="http://schemas.microsoft.com/office/drawing/2014/chart" uri="{C3380CC4-5D6E-409C-BE32-E72D297353CC}">
                  <c16:uniqueId val="{00000005-A9E6-476F-90A2-C07BA28CEACB}"/>
                </c:ext>
              </c:extLst>
            </c:dLbl>
            <c:dLbl>
              <c:idx val="3"/>
              <c:layout>
                <c:manualLayout>
                  <c:x val="-0.16420162902541463"/>
                  <c:y val="-6.3192031904270404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3D6042A3-434F-49D6-93F8-92D1CBAC604A}" type="CELLRANGE">
                      <a:rPr lang="zh-TW" altLang="en-US" smtClean="0">
                        <a:latin typeface="HGPｺﾞｼｯｸE" panose="020B0900000000000000" pitchFamily="50" charset="-128"/>
                        <a:ea typeface="HGPｺﾞｼｯｸE" panose="020B0900000000000000" pitchFamily="50" charset="-128"/>
                      </a:rPr>
                      <a:pPr>
                        <a:defRPr/>
                      </a:pPr>
                      <a:t>[CELLRANGE]</a:t>
                    </a:fld>
                    <a:endParaRPr lang="zh-TW" altLang="en-US" dirty="0">
                      <a:latin typeface="HGPｺﾞｼｯｸE" panose="020B0900000000000000" pitchFamily="50" charset="-128"/>
                      <a:ea typeface="HGPｺﾞｼｯｸE" panose="020B0900000000000000" pitchFamily="50" charset="-128"/>
                    </a:endParaRPr>
                  </a:p>
                  <a:p>
                    <a:pPr>
                      <a:defRPr/>
                    </a:pPr>
                    <a:r>
                      <a:rPr lang="en-US" altLang="zh-TW" baseline="0" dirty="0">
                        <a:latin typeface="HGPｺﾞｼｯｸE" panose="020B0900000000000000" pitchFamily="50" charset="-128"/>
                        <a:ea typeface="HGPｺﾞｼｯｸE" panose="020B0900000000000000" pitchFamily="50" charset="-128"/>
                      </a:rPr>
                      <a:t>347</a:t>
                    </a:r>
                    <a:r>
                      <a:rPr lang="zh-TW" altLang="en-US" baseline="0" dirty="0">
                        <a:latin typeface="HGPｺﾞｼｯｸE" panose="020B0900000000000000" pitchFamily="50" charset="-128"/>
                        <a:ea typeface="HGPｺﾞｼｯｸE" panose="020B0900000000000000" pitchFamily="50" charset="-128"/>
                      </a:rPr>
                      <a:t>億円</a:t>
                    </a:r>
                  </a:p>
                  <a:p>
                    <a:pPr>
                      <a:defRPr/>
                    </a:pPr>
                    <a:r>
                      <a:rPr lang="zh-TW" altLang="en-US" dirty="0">
                        <a:latin typeface="HGPｺﾞｼｯｸE" panose="020B0900000000000000" pitchFamily="50" charset="-128"/>
                        <a:ea typeface="HGPｺﾞｼｯｸE" panose="020B0900000000000000" pitchFamily="50" charset="-128"/>
                      </a:rPr>
                      <a:t>（</a:t>
                    </a:r>
                    <a:fld id="{13DA163A-B8DD-4FE2-918B-03CCEB8F10F8}" type="PERCENTAGE">
                      <a:rPr lang="en-US" altLang="zh-TW" smtClean="0">
                        <a:latin typeface="HGPｺﾞｼｯｸE" panose="020B0900000000000000" pitchFamily="50" charset="-128"/>
                        <a:ea typeface="HGPｺﾞｼｯｸE" panose="020B0900000000000000" pitchFamily="50" charset="-128"/>
                      </a:rPr>
                      <a:pPr>
                        <a:defRPr/>
                      </a:pPr>
                      <a:t>[パーセンテージ]</a:t>
                    </a:fld>
                    <a:r>
                      <a:rPr lang="zh-TW" altLang="en-US" dirty="0">
                        <a:latin typeface="HGPｺﾞｼｯｸE" panose="020B0900000000000000" pitchFamily="50" charset="-128"/>
                        <a:ea typeface="HGPｺﾞｼｯｸE" panose="020B0900000000000000" pitchFamily="50" charset="-128"/>
                      </a:rPr>
                      <a:t>）</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zh-TW" altLang="en-US"/>
                </a:p>
              </c:tx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23440675199652489"/>
                      <c:h val="0.16783281748883963"/>
                    </c:manualLayout>
                  </c15:layout>
                  <c15:dlblFieldTable/>
                  <c15:showDataLabelsRange val="1"/>
                </c:ext>
                <c:ext xmlns:c16="http://schemas.microsoft.com/office/drawing/2014/chart" uri="{C3380CC4-5D6E-409C-BE32-E72D297353CC}">
                  <c16:uniqueId val="{00000007-A9E6-476F-90A2-C07BA28CEACB}"/>
                </c:ext>
              </c:extLst>
            </c:dLbl>
            <c:dLbl>
              <c:idx val="4"/>
              <c:layout>
                <c:manualLayout>
                  <c:x val="0.17851254956388746"/>
                  <c:y val="-0.11854812030790401"/>
                </c:manualLayout>
              </c:layout>
              <c:tx>
                <c:rich>
                  <a:bodyPr/>
                  <a:lstStyle/>
                  <a:p>
                    <a:fld id="{0EDE9594-F256-41CD-A495-A3A3DE91A52A}" type="CELLRANGE">
                      <a:rPr lang="zh-TW" altLang="en-US" smtClean="0">
                        <a:latin typeface="HGPｺﾞｼｯｸE" panose="020B0900000000000000" pitchFamily="50" charset="-128"/>
                        <a:ea typeface="HGPｺﾞｼｯｸE" panose="020B0900000000000000" pitchFamily="50" charset="-128"/>
                      </a:rPr>
                      <a:pPr/>
                      <a:t>[CELLRANGE]</a:t>
                    </a:fld>
                    <a:endParaRPr lang="zh-TW" altLang="en-US" dirty="0">
                      <a:latin typeface="HGPｺﾞｼｯｸE" panose="020B0900000000000000" pitchFamily="50" charset="-128"/>
                      <a:ea typeface="HGPｺﾞｼｯｸE" panose="020B0900000000000000" pitchFamily="50" charset="-128"/>
                    </a:endParaRPr>
                  </a:p>
                  <a:p>
                    <a:r>
                      <a:rPr lang="en-US" altLang="zh-TW" baseline="0" dirty="0">
                        <a:latin typeface="HGPｺﾞｼｯｸE" panose="020B0900000000000000" pitchFamily="50" charset="-128"/>
                        <a:ea typeface="HGPｺﾞｼｯｸE" panose="020B0900000000000000" pitchFamily="50" charset="-128"/>
                      </a:rPr>
                      <a:t>1830</a:t>
                    </a:r>
                    <a:r>
                      <a:rPr lang="zh-TW" altLang="en-US" baseline="0" dirty="0">
                        <a:latin typeface="HGPｺﾞｼｯｸE" panose="020B0900000000000000" pitchFamily="50" charset="-128"/>
                        <a:ea typeface="HGPｺﾞｼｯｸE" panose="020B0900000000000000" pitchFamily="50" charset="-128"/>
                      </a:rPr>
                      <a:t>億円</a:t>
                    </a:r>
                  </a:p>
                  <a:p>
                    <a:r>
                      <a:rPr lang="zh-TW" altLang="en-US" dirty="0">
                        <a:latin typeface="HGPｺﾞｼｯｸE" panose="020B0900000000000000" pitchFamily="50" charset="-128"/>
                        <a:ea typeface="HGPｺﾞｼｯｸE" panose="020B0900000000000000" pitchFamily="50" charset="-128"/>
                      </a:rPr>
                      <a:t>（</a:t>
                    </a:r>
                    <a:fld id="{0C3FD42A-2F29-497C-9776-580D76C644D8}" type="PERCENTAGE">
                      <a:rPr lang="en-US" altLang="zh-TW" smtClean="0">
                        <a:latin typeface="HGPｺﾞｼｯｸE" panose="020B0900000000000000" pitchFamily="50" charset="-128"/>
                        <a:ea typeface="HGPｺﾞｼｯｸE" panose="020B0900000000000000" pitchFamily="50" charset="-128"/>
                      </a:rPr>
                      <a:pPr/>
                      <a:t>[パーセンテージ]</a:t>
                    </a:fld>
                    <a:r>
                      <a:rPr lang="zh-TW" altLang="en-US" dirty="0">
                        <a:latin typeface="HGPｺﾞｼｯｸE" panose="020B0900000000000000" pitchFamily="50" charset="-128"/>
                        <a:ea typeface="HGPｺﾞｼｯｸE" panose="020B0900000000000000" pitchFamily="50" charset="-128"/>
                      </a:rPr>
                      <a:t>）</a:t>
                    </a:r>
                  </a:p>
                </c:rich>
              </c:tx>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28177551083199714"/>
                      <c:h val="0.21727231914340139"/>
                    </c:manualLayout>
                  </c15:layout>
                  <c15:dlblFieldTable/>
                  <c15:showDataLabelsRange val="1"/>
                </c:ext>
                <c:ext xmlns:c16="http://schemas.microsoft.com/office/drawing/2014/chart" uri="{C3380CC4-5D6E-409C-BE32-E72D297353CC}">
                  <c16:uniqueId val="{00000009-A9E6-476F-90A2-C07BA28CEACB}"/>
                </c:ext>
              </c:extLst>
            </c:dLbl>
            <c:dLbl>
              <c:idx val="5"/>
              <c:layout>
                <c:manualLayout>
                  <c:x val="0.14567956523869593"/>
                  <c:y val="0.12454345299532596"/>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C9EB0D1A-06DB-49E6-9761-765C32C9A89C}" type="CELLRANGE">
                      <a:rPr lang="zh-TW" altLang="en-US" smtClean="0">
                        <a:latin typeface="HGPｺﾞｼｯｸE" panose="020B0900000000000000" pitchFamily="50" charset="-128"/>
                        <a:ea typeface="HGPｺﾞｼｯｸE" panose="020B0900000000000000" pitchFamily="50" charset="-128"/>
                      </a:rPr>
                      <a:pPr>
                        <a:defRPr/>
                      </a:pPr>
                      <a:t>[CELLRANGE]</a:t>
                    </a:fld>
                    <a:endParaRPr lang="zh-TW" altLang="en-US" dirty="0">
                      <a:latin typeface="HGPｺﾞｼｯｸE" panose="020B0900000000000000" pitchFamily="50" charset="-128"/>
                      <a:ea typeface="HGPｺﾞｼｯｸE" panose="020B0900000000000000" pitchFamily="50" charset="-128"/>
                    </a:endParaRPr>
                  </a:p>
                  <a:p>
                    <a:pPr>
                      <a:defRPr/>
                    </a:pPr>
                    <a:r>
                      <a:rPr lang="en-US" altLang="zh-TW" baseline="0" dirty="0">
                        <a:latin typeface="HGPｺﾞｼｯｸE" panose="020B0900000000000000" pitchFamily="50" charset="-128"/>
                        <a:ea typeface="HGPｺﾞｼｯｸE" panose="020B0900000000000000" pitchFamily="50" charset="-128"/>
                      </a:rPr>
                      <a:t>816</a:t>
                    </a:r>
                    <a:r>
                      <a:rPr lang="zh-TW" altLang="en-US" baseline="0" dirty="0">
                        <a:latin typeface="HGPｺﾞｼｯｸE" panose="020B0900000000000000" pitchFamily="50" charset="-128"/>
                        <a:ea typeface="HGPｺﾞｼｯｸE" panose="020B0900000000000000" pitchFamily="50" charset="-128"/>
                      </a:rPr>
                      <a:t>億円</a:t>
                    </a:r>
                  </a:p>
                  <a:p>
                    <a:pPr>
                      <a:defRPr/>
                    </a:pPr>
                    <a:r>
                      <a:rPr lang="zh-TW" altLang="en-US" dirty="0">
                        <a:latin typeface="HGPｺﾞｼｯｸE" panose="020B0900000000000000" pitchFamily="50" charset="-128"/>
                        <a:ea typeface="HGPｺﾞｼｯｸE" panose="020B0900000000000000" pitchFamily="50" charset="-128"/>
                      </a:rPr>
                      <a:t>（</a:t>
                    </a:r>
                    <a:fld id="{BE267637-FD7B-43A3-B196-1400B15DB857}" type="PERCENTAGE">
                      <a:rPr lang="en-US" altLang="zh-TW" smtClean="0">
                        <a:latin typeface="HGPｺﾞｼｯｸE" panose="020B0900000000000000" pitchFamily="50" charset="-128"/>
                        <a:ea typeface="HGPｺﾞｼｯｸE" panose="020B0900000000000000" pitchFamily="50" charset="-128"/>
                      </a:rPr>
                      <a:pPr>
                        <a:defRPr/>
                      </a:pPr>
                      <a:t>[パーセンテージ]</a:t>
                    </a:fld>
                    <a:r>
                      <a:rPr lang="zh-TW" altLang="en-US" dirty="0"/>
                      <a:t>）</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zh-TW" altLang="en-US"/>
                </a:p>
              </c:tx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24189300947697226"/>
                      <c:h val="0.1788718064282209"/>
                    </c:manualLayout>
                  </c15:layout>
                  <c15:dlblFieldTable/>
                  <c15:showDataLabelsRange val="1"/>
                </c:ext>
                <c:ext xmlns:c16="http://schemas.microsoft.com/office/drawing/2014/chart" uri="{C3380CC4-5D6E-409C-BE32-E72D297353CC}">
                  <c16:uniqueId val="{0000000B-A9E6-476F-90A2-C07BA28CEACB}"/>
                </c:ext>
              </c:extLst>
            </c:dLbl>
            <c:dLbl>
              <c:idx val="6"/>
              <c:layout>
                <c:manualLayout>
                  <c:x val="9.692769590107482E-2"/>
                  <c:y val="6.5331325680336311E-2"/>
                </c:manualLayout>
              </c:layout>
              <c:tx>
                <c:rich>
                  <a:bodyPr/>
                  <a:lstStyle/>
                  <a:p>
                    <a:fld id="{1FEDB424-2479-44B7-B26A-592DC4CA1D76}" type="CELLRANGE">
                      <a:rPr lang="zh-TW" altLang="en-US" smtClean="0">
                        <a:latin typeface="HGPｺﾞｼｯｸE" panose="020B0900000000000000" pitchFamily="50" charset="-128"/>
                        <a:ea typeface="HGPｺﾞｼｯｸE" panose="020B0900000000000000" pitchFamily="50" charset="-128"/>
                      </a:rPr>
                      <a:pPr/>
                      <a:t>[CELLRANGE]</a:t>
                    </a:fld>
                    <a:endParaRPr lang="zh-TW" altLang="en-US" dirty="0">
                      <a:latin typeface="HGPｺﾞｼｯｸE" panose="020B0900000000000000" pitchFamily="50" charset="-128"/>
                      <a:ea typeface="HGPｺﾞｼｯｸE" panose="020B0900000000000000" pitchFamily="50" charset="-128"/>
                    </a:endParaRPr>
                  </a:p>
                  <a:p>
                    <a:r>
                      <a:rPr lang="en-US" altLang="zh-TW" baseline="0" dirty="0">
                        <a:latin typeface="HGPｺﾞｼｯｸE" panose="020B0900000000000000" pitchFamily="50" charset="-128"/>
                        <a:ea typeface="HGPｺﾞｼｯｸE" panose="020B0900000000000000" pitchFamily="50" charset="-128"/>
                      </a:rPr>
                      <a:t>536</a:t>
                    </a:r>
                    <a:r>
                      <a:rPr lang="zh-TW" altLang="en-US" baseline="0" dirty="0">
                        <a:latin typeface="HGPｺﾞｼｯｸE" panose="020B0900000000000000" pitchFamily="50" charset="-128"/>
                        <a:ea typeface="HGPｺﾞｼｯｸE" panose="020B0900000000000000" pitchFamily="50" charset="-128"/>
                      </a:rPr>
                      <a:t>億円</a:t>
                    </a:r>
                  </a:p>
                  <a:p>
                    <a:r>
                      <a:rPr lang="zh-TW" altLang="en-US" dirty="0">
                        <a:latin typeface="HGPｺﾞｼｯｸE" panose="020B0900000000000000" pitchFamily="50" charset="-128"/>
                        <a:ea typeface="HGPｺﾞｼｯｸE" panose="020B0900000000000000" pitchFamily="50" charset="-128"/>
                      </a:rPr>
                      <a:t>（</a:t>
                    </a:r>
                    <a:fld id="{5C163AE5-77C8-44A6-8E28-2DF837A66259}" type="PERCENTAGE">
                      <a:rPr lang="en-US" altLang="zh-TW" smtClean="0">
                        <a:latin typeface="HGPｺﾞｼｯｸE" panose="020B0900000000000000" pitchFamily="50" charset="-128"/>
                        <a:ea typeface="HGPｺﾞｼｯｸE" panose="020B0900000000000000" pitchFamily="50" charset="-128"/>
                      </a:rPr>
                      <a:pPr/>
                      <a:t>[パーセンテージ]</a:t>
                    </a:fld>
                    <a:r>
                      <a:rPr lang="zh-TW" altLang="en-US" dirty="0">
                        <a:latin typeface="HGPｺﾞｼｯｸE" panose="020B0900000000000000" pitchFamily="50" charset="-128"/>
                        <a:ea typeface="HGPｺﾞｼｯｸE" panose="020B0900000000000000" pitchFamily="50" charset="-128"/>
                      </a:rPr>
                      <a:t>）</a:t>
                    </a:r>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D-A9E6-476F-90A2-C07BA28CEACB}"/>
                </c:ext>
              </c:extLst>
            </c:dLbl>
            <c:dLbl>
              <c:idx val="7"/>
              <c:layout>
                <c:manualLayout>
                  <c:x val="-0.27548519211111983"/>
                  <c:y val="1.6971695659105976E-3"/>
                </c:manualLayout>
              </c:layout>
              <c:tx>
                <c:rich>
                  <a:bodyPr/>
                  <a:lstStyle/>
                  <a:p>
                    <a:fld id="{5E2B7238-B0A3-4770-BCB7-2416189114D6}" type="CELLRANGE">
                      <a:rPr lang="ja-JP" altLang="en-US" smtClean="0">
                        <a:latin typeface="HGPｺﾞｼｯｸE" panose="020B0900000000000000" pitchFamily="50" charset="-128"/>
                        <a:ea typeface="HGPｺﾞｼｯｸE" panose="020B0900000000000000" pitchFamily="50" charset="-128"/>
                        <a:cs typeface="Arial" panose="020B0604020202020204" pitchFamily="34" charset="0"/>
                      </a:rPr>
                      <a:pPr/>
                      <a:t>[CELLRANGE]</a:t>
                    </a:fld>
                    <a:endParaRPr lang="ja-JP" altLang="en-US" dirty="0">
                      <a:latin typeface="HGPｺﾞｼｯｸE" panose="020B0900000000000000" pitchFamily="50" charset="-128"/>
                      <a:ea typeface="HGPｺﾞｼｯｸE" panose="020B0900000000000000" pitchFamily="50" charset="-128"/>
                      <a:cs typeface="Arial" panose="020B0604020202020204" pitchFamily="34" charset="0"/>
                    </a:endParaRPr>
                  </a:p>
                  <a:p>
                    <a:r>
                      <a:rPr lang="en-US" altLang="ja-JP" baseline="0" dirty="0">
                        <a:latin typeface="HGPｺﾞｼｯｸE" panose="020B0900000000000000" pitchFamily="50" charset="-128"/>
                        <a:ea typeface="HGPｺﾞｼｯｸE" panose="020B0900000000000000" pitchFamily="50" charset="-128"/>
                        <a:cs typeface="Arial" panose="020B0604020202020204" pitchFamily="34" charset="0"/>
                      </a:rPr>
                      <a:t>214</a:t>
                    </a:r>
                    <a:r>
                      <a:rPr lang="ja-JP" altLang="en-US" baseline="0" dirty="0">
                        <a:latin typeface="HGPｺﾞｼｯｸE" panose="020B0900000000000000" pitchFamily="50" charset="-128"/>
                        <a:ea typeface="HGPｺﾞｼｯｸE" panose="020B0900000000000000" pitchFamily="50" charset="-128"/>
                        <a:cs typeface="Arial" panose="020B0604020202020204" pitchFamily="34" charset="0"/>
                      </a:rPr>
                      <a:t>億円</a:t>
                    </a:r>
                  </a:p>
                  <a:p>
                    <a:fld id="{B92B6DD1-0B66-4195-8A8D-4ACB8B4FDB80}" type="PERCENTAGE">
                      <a:rPr lang="en-US" altLang="ja-JP">
                        <a:latin typeface="HGPｺﾞｼｯｸE" panose="020B0900000000000000" pitchFamily="50" charset="-128"/>
                        <a:ea typeface="HGPｺﾞｼｯｸE" panose="020B0900000000000000" pitchFamily="50" charset="-128"/>
                        <a:cs typeface="Arial" panose="020B0604020202020204" pitchFamily="34" charset="0"/>
                      </a:rPr>
                      <a:pPr/>
                      <a:t>[パーセンテージ]</a:t>
                    </a:fld>
                    <a:endParaRPr lang="ja-JP" altLang="en-US"/>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F-A9E6-476F-90A2-C07BA28CEACB}"/>
                </c:ext>
              </c:extLst>
            </c:dLbl>
            <c:dLbl>
              <c:idx val="8"/>
              <c:layout>
                <c:manualLayout>
                  <c:x val="-0.15056181017390463"/>
                  <c:y val="1.3799315575678652E-2"/>
                </c:manualLayout>
              </c:layout>
              <c:tx>
                <c:rich>
                  <a:bodyPr/>
                  <a:lstStyle/>
                  <a:p>
                    <a:fld id="{7B41AE1E-09E3-4FF8-9847-3B6908F5D4C5}" type="CELLRANGE">
                      <a:rPr lang="zh-TW" altLang="en-US" smtClean="0"/>
                      <a:pPr/>
                      <a:t>[CELLRANGE]</a:t>
                    </a:fld>
                    <a:endParaRPr lang="zh-TW" altLang="en-US" dirty="0"/>
                  </a:p>
                  <a:p>
                    <a:r>
                      <a:rPr lang="en-US" altLang="zh-TW" baseline="0" dirty="0"/>
                      <a:t>658</a:t>
                    </a:r>
                    <a:r>
                      <a:rPr lang="zh-TW" altLang="en-US" baseline="0" dirty="0"/>
                      <a:t>億円（</a:t>
                    </a:r>
                    <a:fld id="{96C4AF1C-97EC-466D-B83E-DDEA1BD4798E}" type="PERCENTAGE">
                      <a:rPr lang="en-US" altLang="zh-TW" smtClean="0"/>
                      <a:pPr/>
                      <a:t>[パーセンテージ]</a:t>
                    </a:fld>
                    <a:r>
                      <a:rPr lang="zh-TW" altLang="en-US" dirty="0"/>
                      <a:t>）</a:t>
                    </a:r>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1-4CDD-4035-8158-E633F33C7B9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0"/>
            <c:showSerName val="0"/>
            <c:showPercent val="1"/>
            <c:showBubbleSize val="0"/>
            <c:separator>
</c:separator>
            <c:showLeaderLines val="0"/>
            <c:extLst>
              <c:ext xmlns:c15="http://schemas.microsoft.com/office/drawing/2012/chart" uri="{CE6537A1-D6FC-4f65-9D91-7224C49458BB}">
                <c15:showDataLabelsRange val="1"/>
              </c:ext>
            </c:extLst>
          </c:dLbls>
          <c:val>
            <c:numRef>
              <c:f>Sheet1!$B$2:$B$10</c:f>
              <c:numCache>
                <c:formatCode>General</c:formatCode>
                <c:ptCount val="9"/>
                <c:pt idx="0">
                  <c:v>984</c:v>
                </c:pt>
                <c:pt idx="1">
                  <c:v>945</c:v>
                </c:pt>
                <c:pt idx="2">
                  <c:v>466</c:v>
                </c:pt>
                <c:pt idx="3">
                  <c:v>348</c:v>
                </c:pt>
                <c:pt idx="4">
                  <c:v>1830</c:v>
                </c:pt>
                <c:pt idx="5">
                  <c:v>816</c:v>
                </c:pt>
                <c:pt idx="6">
                  <c:v>536</c:v>
                </c:pt>
                <c:pt idx="7">
                  <c:v>214</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歳入</c:v>
                      </c:pt>
                    </c:strCache>
                  </c:strRef>
                </c15:tx>
              </c15:filteredSeriesTitle>
            </c:ext>
            <c:ext xmlns:c15="http://schemas.microsoft.com/office/drawing/2012/chart" uri="{02D57815-91ED-43cb-92C2-25804820EDAC}">
              <c15:filteredCategoryTitle>
                <c15:cat>
                  <c:strRef>
                    <c:extLst>
                      <c:ext uri="{02D57815-91ED-43cb-92C2-25804820EDAC}">
                        <c15:formulaRef>
                          <c15:sqref>Sheet1!$A$2:$A$10</c15:sqref>
                        </c15:formulaRef>
                      </c:ext>
                    </c:extLst>
                    <c:strCache>
                      <c:ptCount val="8"/>
                      <c:pt idx="0">
                        <c:v>県税</c:v>
                      </c:pt>
                      <c:pt idx="1">
                        <c:v>諸収入</c:v>
                      </c:pt>
                      <c:pt idx="2">
                        <c:v>地方消費税清算金</c:v>
                      </c:pt>
                      <c:pt idx="3">
                        <c:v>繰入金等</c:v>
                      </c:pt>
                      <c:pt idx="4">
                        <c:v>地方交付税交付金</c:v>
                      </c:pt>
                      <c:pt idx="5">
                        <c:v>国庫支出金</c:v>
                      </c:pt>
                      <c:pt idx="6">
                        <c:v>県債</c:v>
                      </c:pt>
                      <c:pt idx="7">
                        <c:v>地方譲与税等</c:v>
                      </c:pt>
                    </c:strCache>
                  </c:strRef>
                </c15:cat>
              </c15:filteredCategoryTitle>
            </c:ext>
            <c:ext xmlns:c15="http://schemas.microsoft.com/office/drawing/2012/chart" uri="{02D57815-91ED-43cb-92C2-25804820EDAC}">
              <c15:datalabelsRange>
                <c15:f>Sheet1!$A$2:$A$10</c15:f>
                <c15:dlblRangeCache>
                  <c:ptCount val="9"/>
                  <c:pt idx="0">
                    <c:v>県税</c:v>
                  </c:pt>
                  <c:pt idx="1">
                    <c:v>諸収入</c:v>
                  </c:pt>
                  <c:pt idx="2">
                    <c:v>地方消費税清算金</c:v>
                  </c:pt>
                  <c:pt idx="3">
                    <c:v>繰入金等</c:v>
                  </c:pt>
                  <c:pt idx="4">
                    <c:v>地方交付税交付金</c:v>
                  </c:pt>
                  <c:pt idx="5">
                    <c:v>国庫支出金</c:v>
                  </c:pt>
                  <c:pt idx="6">
                    <c:v>県債</c:v>
                  </c:pt>
                  <c:pt idx="7">
                    <c:v>地方譲与税等</c:v>
                  </c:pt>
                </c15:dlblRangeCache>
              </c15:datalabelsRange>
            </c:ext>
            <c:ext xmlns:c16="http://schemas.microsoft.com/office/drawing/2014/chart" uri="{C3380CC4-5D6E-409C-BE32-E72D297353CC}">
              <c16:uniqueId val="{00000010-A9E6-476F-90A2-C07BA28CEACB}"/>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列1</c:v>
                </c:pt>
              </c:strCache>
            </c:strRef>
          </c:tx>
          <c:explosion val="1"/>
          <c:dPt>
            <c:idx val="0"/>
            <c:bubble3D val="0"/>
            <c:spPr>
              <a:solidFill>
                <a:srgbClr val="FFFF00"/>
              </a:solidFill>
              <a:ln w="19050">
                <a:solidFill>
                  <a:schemeClr val="lt1"/>
                </a:solidFill>
              </a:ln>
              <a:effectLst/>
            </c:spPr>
            <c:extLst>
              <c:ext xmlns:c16="http://schemas.microsoft.com/office/drawing/2014/chart" uri="{C3380CC4-5D6E-409C-BE32-E72D297353CC}">
                <c16:uniqueId val="{00000001-AE3F-4BC2-AE6F-DA2266901E5D}"/>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2-AE3F-4BC2-AE6F-DA2266901E5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AE3F-4BC2-AE6F-DA2266901E5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4-AE3F-4BC2-AE6F-DA2266901E5D}"/>
              </c:ext>
            </c:extLst>
          </c:dPt>
          <c:dLbls>
            <c:dLbl>
              <c:idx val="0"/>
              <c:layout>
                <c:manualLayout>
                  <c:x val="-9.4624577422021822E-2"/>
                  <c:y val="-0.12297195146646744"/>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zh-TW" altLang="en-US" dirty="0">
                        <a:solidFill>
                          <a:srgbClr val="FF0000"/>
                        </a:solidFill>
                        <a:latin typeface="HGPｺﾞｼｯｸE" panose="020B0900000000000000" pitchFamily="50" charset="-128"/>
                        <a:ea typeface="HGPｺﾞｼｯｸE" panose="020B0900000000000000" pitchFamily="50" charset="-128"/>
                      </a:rPr>
                      <a:t>自主財源</a:t>
                    </a:r>
                  </a:p>
                  <a:p>
                    <a:pPr>
                      <a:defRPr/>
                    </a:pPr>
                    <a:fld id="{32B0A8C8-C58B-4E6A-940D-86909385B2AD}" type="VALUE">
                      <a:rPr lang="en-US" altLang="zh-TW" smtClean="0">
                        <a:solidFill>
                          <a:srgbClr val="FF0000"/>
                        </a:solidFill>
                        <a:latin typeface="HGPｺﾞｼｯｸE" panose="020B0900000000000000" pitchFamily="50" charset="-128"/>
                        <a:ea typeface="HGPｺﾞｼｯｸE" panose="020B0900000000000000" pitchFamily="50" charset="-128"/>
                      </a:rPr>
                      <a:pPr>
                        <a:defRPr/>
                      </a:pPr>
                      <a:t>[値]</a:t>
                    </a:fld>
                    <a:r>
                      <a:rPr lang="zh-TW" altLang="en-US" dirty="0">
                        <a:solidFill>
                          <a:srgbClr val="FF0000"/>
                        </a:solidFill>
                        <a:latin typeface="HGPｺﾞｼｯｸE" panose="020B0900000000000000" pitchFamily="50" charset="-128"/>
                        <a:ea typeface="HGPｺﾞｼｯｸE" panose="020B0900000000000000" pitchFamily="50" charset="-128"/>
                      </a:rPr>
                      <a:t>億円（</a:t>
                    </a:r>
                    <a:r>
                      <a:rPr lang="en-US" altLang="zh-TW" dirty="0">
                        <a:solidFill>
                          <a:srgbClr val="FF0000"/>
                        </a:solidFill>
                        <a:latin typeface="HGPｺﾞｼｯｸE" panose="020B0900000000000000" pitchFamily="50" charset="-128"/>
                        <a:ea typeface="HGPｺﾞｼｯｸE" panose="020B0900000000000000" pitchFamily="50" charset="-128"/>
                      </a:rPr>
                      <a:t>44.7</a:t>
                    </a:r>
                    <a:r>
                      <a:rPr lang="zh-TW" altLang="en-US" dirty="0">
                        <a:solidFill>
                          <a:srgbClr val="FF0000"/>
                        </a:solidFill>
                        <a:latin typeface="HGPｺﾞｼｯｸE" panose="020B0900000000000000" pitchFamily="50" charset="-128"/>
                        <a:ea typeface="HGPｺﾞｼｯｸE" panose="020B0900000000000000" pitchFamily="50" charset="-128"/>
                      </a:rPr>
                      <a:t>％）</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1"/>
              <c:showBubbleSize val="0"/>
              <c:extLst>
                <c:ext xmlns:c15="http://schemas.microsoft.com/office/drawing/2012/chart" uri="{CE6537A1-D6FC-4f65-9D91-7224C49458BB}">
                  <c15:layout>
                    <c:manualLayout>
                      <c:w val="0.31842521040049976"/>
                      <c:h val="0.3437211917135945"/>
                    </c:manualLayout>
                  </c15:layout>
                  <c15:dlblFieldTable/>
                  <c15:showDataLabelsRange val="1"/>
                </c:ext>
                <c:ext xmlns:c16="http://schemas.microsoft.com/office/drawing/2014/chart" uri="{C3380CC4-5D6E-409C-BE32-E72D297353CC}">
                  <c16:uniqueId val="{00000001-AE3F-4BC2-AE6F-DA2266901E5D}"/>
                </c:ext>
              </c:extLst>
            </c:dLbl>
            <c:dLbl>
              <c:idx val="1"/>
              <c:layout>
                <c:manualLayout>
                  <c:x val="9.3197538915831074E-2"/>
                  <c:y val="0.16264066485412809"/>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zh-TW" altLang="en-US" dirty="0">
                        <a:solidFill>
                          <a:srgbClr val="FF0000"/>
                        </a:solidFill>
                        <a:latin typeface="HGPｺﾞｼｯｸE" panose="020B0900000000000000" pitchFamily="50" charset="-128"/>
                        <a:ea typeface="HGPｺﾞｼｯｸE" panose="020B0900000000000000" pitchFamily="50" charset="-128"/>
                      </a:rPr>
                      <a:t>依存財源</a:t>
                    </a:r>
                  </a:p>
                  <a:p>
                    <a:pPr>
                      <a:defRPr/>
                    </a:pPr>
                    <a:fld id="{59F0692F-BB04-4A4C-853A-F9F86925C8BC}" type="VALUE">
                      <a:rPr lang="en-US" altLang="zh-TW" smtClean="0">
                        <a:solidFill>
                          <a:srgbClr val="FF0000"/>
                        </a:solidFill>
                        <a:latin typeface="HGPｺﾞｼｯｸE" panose="020B0900000000000000" pitchFamily="50" charset="-128"/>
                        <a:ea typeface="HGPｺﾞｼｯｸE" panose="020B0900000000000000" pitchFamily="50" charset="-128"/>
                      </a:rPr>
                      <a:pPr>
                        <a:defRPr/>
                      </a:pPr>
                      <a:t>[値]</a:t>
                    </a:fld>
                    <a:r>
                      <a:rPr lang="zh-TW" altLang="en-US" dirty="0">
                        <a:solidFill>
                          <a:srgbClr val="FF0000"/>
                        </a:solidFill>
                        <a:latin typeface="HGPｺﾞｼｯｸE" panose="020B0900000000000000" pitchFamily="50" charset="-128"/>
                        <a:ea typeface="HGPｺﾞｼｯｸE" panose="020B0900000000000000" pitchFamily="50" charset="-128"/>
                      </a:rPr>
                      <a:t>億円（</a:t>
                    </a:r>
                    <a:r>
                      <a:rPr lang="en-US" altLang="zh-TW" dirty="0">
                        <a:solidFill>
                          <a:srgbClr val="FF0000"/>
                        </a:solidFill>
                        <a:latin typeface="HGPｺﾞｼｯｸE" panose="020B0900000000000000" pitchFamily="50" charset="-128"/>
                        <a:ea typeface="HGPｺﾞｼｯｸE" panose="020B0900000000000000" pitchFamily="50" charset="-128"/>
                      </a:rPr>
                      <a:t>55.3</a:t>
                    </a:r>
                    <a:r>
                      <a:rPr lang="zh-TW" altLang="en-US" dirty="0">
                        <a:solidFill>
                          <a:srgbClr val="FF0000"/>
                        </a:solidFill>
                        <a:latin typeface="HGPｺﾞｼｯｸE" panose="020B0900000000000000" pitchFamily="50" charset="-128"/>
                        <a:ea typeface="HGPｺﾞｼｯｸE" panose="020B0900000000000000" pitchFamily="50" charset="-128"/>
                      </a:rPr>
                      <a:t>％）</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1"/>
              <c:showBubbleSize val="0"/>
              <c:extLst>
                <c:ext xmlns:c15="http://schemas.microsoft.com/office/drawing/2012/chart" uri="{CE6537A1-D6FC-4f65-9D91-7224C49458BB}">
                  <c15:layout>
                    <c:manualLayout>
                      <c:w val="0.31900923102063194"/>
                      <c:h val="0.30132665692246363"/>
                    </c:manualLayout>
                  </c15:layout>
                  <c15:dlblFieldTable/>
                  <c15:showDataLabelsRange val="1"/>
                </c:ext>
                <c:ext xmlns:c16="http://schemas.microsoft.com/office/drawing/2014/chart" uri="{C3380CC4-5D6E-409C-BE32-E72D297353CC}">
                  <c16:uniqueId val="{00000002-AE3F-4BC2-AE6F-DA2266901E5D}"/>
                </c:ext>
              </c:extLst>
            </c:dLbl>
            <c:dLbl>
              <c:idx val="2"/>
              <c:tx>
                <c:rich>
                  <a:bodyPr/>
                  <a:lstStyle/>
                  <a:p>
                    <a:endParaRPr lang="ja-JP" altLang="en-US"/>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AE3F-4BC2-AE6F-DA2266901E5D}"/>
                </c:ext>
              </c:extLst>
            </c:dLbl>
            <c:dLbl>
              <c:idx val="3"/>
              <c:tx>
                <c:rich>
                  <a:bodyPr/>
                  <a:lstStyle/>
                  <a:p>
                    <a:endParaRPr lang="ja-JP" altLang="en-US"/>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4-AE3F-4BC2-AE6F-DA2266901E5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1"/>
            <c:showBubbleSize val="0"/>
            <c:showLeaderLines val="0"/>
            <c:extLst>
              <c:ext xmlns:c15="http://schemas.microsoft.com/office/drawing/2012/chart" uri="{CE6537A1-D6FC-4f65-9D91-7224C49458BB}">
                <c15:showDataLabelsRange val="1"/>
              </c:ext>
            </c:extLst>
          </c:dLbls>
          <c:cat>
            <c:strRef>
              <c:f>Sheet1!$A$2:$A$5</c:f>
              <c:strCache>
                <c:ptCount val="2"/>
                <c:pt idx="0">
                  <c:v>自主財源</c:v>
                </c:pt>
                <c:pt idx="1">
                  <c:v>依存財源</c:v>
                </c:pt>
              </c:strCache>
            </c:strRef>
          </c:cat>
          <c:val>
            <c:numRef>
              <c:f>Sheet1!$B$2:$B$5</c:f>
              <c:numCache>
                <c:formatCode>General</c:formatCode>
                <c:ptCount val="4"/>
                <c:pt idx="0">
                  <c:v>2742</c:v>
                </c:pt>
                <c:pt idx="1">
                  <c:v>3396</c:v>
                </c:pt>
              </c:numCache>
            </c:numRef>
          </c:val>
          <c:extLst>
            <c:ext xmlns:c15="http://schemas.microsoft.com/office/drawing/2012/chart" uri="{02D57815-91ED-43cb-92C2-25804820EDAC}">
              <c15:datalabelsRange>
                <c15:f>Sheet1!$A$1:$B$1</c15:f>
                <c15:dlblRangeCache>
                  <c:ptCount val="2"/>
                  <c:pt idx="0">
                    <c:v> </c:v>
                  </c:pt>
                  <c:pt idx="1">
                    <c:v>列1</c:v>
                  </c:pt>
                </c15:dlblRangeCache>
              </c15:datalabelsRange>
            </c:ext>
            <c:ext xmlns:c16="http://schemas.microsoft.com/office/drawing/2014/chart" uri="{C3380CC4-5D6E-409C-BE32-E72D297353CC}">
              <c16:uniqueId val="{00000000-AE3F-4BC2-AE6F-DA2266901E5D}"/>
            </c:ext>
          </c:extLst>
        </c:ser>
        <c:dLbls>
          <c:showLegendKey val="0"/>
          <c:showVal val="0"/>
          <c:showCatName val="0"/>
          <c:showSerName val="0"/>
          <c:showPercent val="0"/>
          <c:showBubbleSize val="0"/>
          <c:showLeaderLines val="0"/>
        </c:dLbls>
        <c:firstSliceAng val="0"/>
        <c:holeSize val="5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88624511766108"/>
          <c:y val="0.10516641563058192"/>
          <c:w val="0.60418335833538073"/>
          <c:h val="0.89483358436941807"/>
        </c:manualLayout>
      </c:layout>
      <c:pieChart>
        <c:varyColors val="1"/>
        <c:ser>
          <c:idx val="0"/>
          <c:order val="0"/>
          <c:spPr>
            <a:ln w="6350">
              <a:solidFill>
                <a:schemeClr val="bg1"/>
              </a:solidFill>
            </a:ln>
          </c:spPr>
          <c:dPt>
            <c:idx val="0"/>
            <c:bubble3D val="0"/>
            <c:spPr>
              <a:solidFill>
                <a:srgbClr val="15FF7F"/>
              </a:solidFill>
              <a:ln w="6350">
                <a:solidFill>
                  <a:schemeClr val="bg1"/>
                </a:solidFill>
              </a:ln>
              <a:effectLst/>
            </c:spPr>
            <c:extLst>
              <c:ext xmlns:c16="http://schemas.microsoft.com/office/drawing/2014/chart" uri="{C3380CC4-5D6E-409C-BE32-E72D297353CC}">
                <c16:uniqueId val="{00000001-0E33-4B78-94F4-23C8A4302D82}"/>
              </c:ext>
            </c:extLst>
          </c:dPt>
          <c:dPt>
            <c:idx val="1"/>
            <c:bubble3D val="0"/>
            <c:spPr>
              <a:solidFill>
                <a:srgbClr val="EEC92E"/>
              </a:solidFill>
              <a:ln w="6350">
                <a:solidFill>
                  <a:schemeClr val="bg1"/>
                </a:solidFill>
              </a:ln>
              <a:effectLst/>
            </c:spPr>
            <c:extLst>
              <c:ext xmlns:c16="http://schemas.microsoft.com/office/drawing/2014/chart" uri="{C3380CC4-5D6E-409C-BE32-E72D297353CC}">
                <c16:uniqueId val="{00000003-0E33-4B78-94F4-23C8A4302D82}"/>
              </c:ext>
            </c:extLst>
          </c:dPt>
          <c:dPt>
            <c:idx val="2"/>
            <c:bubble3D val="0"/>
            <c:spPr>
              <a:solidFill>
                <a:schemeClr val="accent2">
                  <a:lumMod val="60000"/>
                  <a:lumOff val="40000"/>
                </a:schemeClr>
              </a:solidFill>
              <a:ln w="6350">
                <a:solidFill>
                  <a:schemeClr val="bg1"/>
                </a:solidFill>
              </a:ln>
              <a:effectLst/>
            </c:spPr>
            <c:extLst>
              <c:ext xmlns:c16="http://schemas.microsoft.com/office/drawing/2014/chart" uri="{C3380CC4-5D6E-409C-BE32-E72D297353CC}">
                <c16:uniqueId val="{00000005-0E33-4B78-94F4-23C8A4302D82}"/>
              </c:ext>
            </c:extLst>
          </c:dPt>
          <c:dPt>
            <c:idx val="3"/>
            <c:bubble3D val="0"/>
            <c:spPr>
              <a:solidFill>
                <a:srgbClr val="FFCCCC"/>
              </a:solidFill>
              <a:ln w="6350">
                <a:solidFill>
                  <a:schemeClr val="bg1"/>
                </a:solidFill>
              </a:ln>
              <a:effectLst/>
            </c:spPr>
            <c:extLst>
              <c:ext xmlns:c16="http://schemas.microsoft.com/office/drawing/2014/chart" uri="{C3380CC4-5D6E-409C-BE32-E72D297353CC}">
                <c16:uniqueId val="{00000007-0E33-4B78-94F4-23C8A4302D82}"/>
              </c:ext>
            </c:extLst>
          </c:dPt>
          <c:dPt>
            <c:idx val="4"/>
            <c:bubble3D val="0"/>
            <c:spPr>
              <a:solidFill>
                <a:srgbClr val="FF9966"/>
              </a:solidFill>
              <a:ln w="6350">
                <a:solidFill>
                  <a:schemeClr val="bg1"/>
                </a:solidFill>
              </a:ln>
              <a:effectLst/>
            </c:spPr>
            <c:extLst>
              <c:ext xmlns:c16="http://schemas.microsoft.com/office/drawing/2014/chart" uri="{C3380CC4-5D6E-409C-BE32-E72D297353CC}">
                <c16:uniqueId val="{00000009-0E33-4B78-94F4-23C8A4302D82}"/>
              </c:ext>
            </c:extLst>
          </c:dPt>
          <c:dPt>
            <c:idx val="5"/>
            <c:bubble3D val="0"/>
            <c:spPr>
              <a:solidFill>
                <a:srgbClr val="A79CD8"/>
              </a:solidFill>
              <a:ln w="6350">
                <a:solidFill>
                  <a:schemeClr val="bg1"/>
                </a:solidFill>
              </a:ln>
              <a:effectLst/>
            </c:spPr>
            <c:extLst>
              <c:ext xmlns:c16="http://schemas.microsoft.com/office/drawing/2014/chart" uri="{C3380CC4-5D6E-409C-BE32-E72D297353CC}">
                <c16:uniqueId val="{0000000B-0E33-4B78-94F4-23C8A4302D82}"/>
              </c:ext>
            </c:extLst>
          </c:dPt>
          <c:dPt>
            <c:idx val="6"/>
            <c:bubble3D val="0"/>
            <c:spPr>
              <a:solidFill>
                <a:srgbClr val="C0C0C0"/>
              </a:solidFill>
              <a:ln w="6350">
                <a:solidFill>
                  <a:schemeClr val="bg1"/>
                </a:solidFill>
              </a:ln>
              <a:effectLst/>
            </c:spPr>
            <c:extLst>
              <c:ext xmlns:c16="http://schemas.microsoft.com/office/drawing/2014/chart" uri="{C3380CC4-5D6E-409C-BE32-E72D297353CC}">
                <c16:uniqueId val="{0000000D-0E33-4B78-94F4-23C8A4302D82}"/>
              </c:ext>
            </c:extLst>
          </c:dPt>
          <c:dPt>
            <c:idx val="7"/>
            <c:bubble3D val="0"/>
            <c:spPr>
              <a:solidFill>
                <a:srgbClr val="A7D5FF"/>
              </a:solidFill>
              <a:ln w="6350">
                <a:solidFill>
                  <a:schemeClr val="bg1"/>
                </a:solidFill>
              </a:ln>
              <a:effectLst/>
            </c:spPr>
            <c:extLst>
              <c:ext xmlns:c16="http://schemas.microsoft.com/office/drawing/2014/chart" uri="{C3380CC4-5D6E-409C-BE32-E72D297353CC}">
                <c16:uniqueId val="{0000000F-0E33-4B78-94F4-23C8A4302D82}"/>
              </c:ext>
            </c:extLst>
          </c:dPt>
          <c:dPt>
            <c:idx val="8"/>
            <c:bubble3D val="0"/>
            <c:spPr>
              <a:solidFill>
                <a:schemeClr val="accent3">
                  <a:lumMod val="60000"/>
                </a:schemeClr>
              </a:solidFill>
              <a:ln w="6350">
                <a:solidFill>
                  <a:schemeClr val="bg1"/>
                </a:solidFill>
              </a:ln>
              <a:effectLst/>
            </c:spPr>
            <c:extLst>
              <c:ext xmlns:c16="http://schemas.microsoft.com/office/drawing/2014/chart" uri="{C3380CC4-5D6E-409C-BE32-E72D297353CC}">
                <c16:uniqueId val="{00000011-0E33-4B78-94F4-23C8A4302D82}"/>
              </c:ext>
            </c:extLst>
          </c:dPt>
          <c:dPt>
            <c:idx val="9"/>
            <c:bubble3D val="0"/>
            <c:spPr>
              <a:solidFill>
                <a:schemeClr val="accent6">
                  <a:lumMod val="20000"/>
                  <a:lumOff val="80000"/>
                </a:schemeClr>
              </a:solidFill>
              <a:ln w="6350">
                <a:solidFill>
                  <a:schemeClr val="bg1"/>
                </a:solidFill>
              </a:ln>
              <a:effectLst/>
            </c:spPr>
            <c:extLst>
              <c:ext xmlns:c16="http://schemas.microsoft.com/office/drawing/2014/chart" uri="{C3380CC4-5D6E-409C-BE32-E72D297353CC}">
                <c16:uniqueId val="{00000013-0E33-4B78-94F4-23C8A4302D82}"/>
              </c:ext>
            </c:extLst>
          </c:dPt>
          <c:dPt>
            <c:idx val="10"/>
            <c:bubble3D val="0"/>
            <c:spPr>
              <a:solidFill>
                <a:schemeClr val="accent5">
                  <a:lumMod val="60000"/>
                </a:schemeClr>
              </a:solidFill>
              <a:ln w="6350">
                <a:solidFill>
                  <a:schemeClr val="bg1"/>
                </a:solidFill>
              </a:ln>
              <a:effectLst/>
            </c:spPr>
            <c:extLst>
              <c:ext xmlns:c16="http://schemas.microsoft.com/office/drawing/2014/chart" uri="{C3380CC4-5D6E-409C-BE32-E72D297353CC}">
                <c16:uniqueId val="{00000014-0E33-4B78-94F4-23C8A4302D82}"/>
              </c:ext>
            </c:extLst>
          </c:dPt>
          <c:dPt>
            <c:idx val="11"/>
            <c:bubble3D val="0"/>
            <c:spPr>
              <a:solidFill>
                <a:schemeClr val="accent6">
                  <a:lumMod val="60000"/>
                </a:schemeClr>
              </a:solidFill>
              <a:ln w="6350">
                <a:solidFill>
                  <a:schemeClr val="bg1"/>
                </a:solidFill>
              </a:ln>
              <a:effectLst/>
            </c:spPr>
            <c:extLst>
              <c:ext xmlns:c16="http://schemas.microsoft.com/office/drawing/2014/chart" uri="{C3380CC4-5D6E-409C-BE32-E72D297353CC}">
                <c16:uniqueId val="{00000015-0E33-4B78-94F4-23C8A4302D82}"/>
              </c:ext>
            </c:extLst>
          </c:dPt>
          <c:dPt>
            <c:idx val="12"/>
            <c:bubble3D val="0"/>
            <c:spPr>
              <a:solidFill>
                <a:schemeClr val="accent1">
                  <a:lumMod val="80000"/>
                  <a:lumOff val="20000"/>
                </a:schemeClr>
              </a:solidFill>
              <a:ln w="6350">
                <a:solidFill>
                  <a:schemeClr val="bg1"/>
                </a:solidFill>
              </a:ln>
              <a:effectLst/>
            </c:spPr>
            <c:extLst>
              <c:ext xmlns:c16="http://schemas.microsoft.com/office/drawing/2014/chart" uri="{C3380CC4-5D6E-409C-BE32-E72D297353CC}">
                <c16:uniqueId val="{00000016-0E33-4B78-94F4-23C8A4302D82}"/>
              </c:ext>
            </c:extLst>
          </c:dPt>
          <c:dPt>
            <c:idx val="13"/>
            <c:bubble3D val="0"/>
            <c:spPr>
              <a:solidFill>
                <a:schemeClr val="accent2">
                  <a:lumMod val="80000"/>
                  <a:lumOff val="20000"/>
                </a:schemeClr>
              </a:solidFill>
              <a:ln w="6350">
                <a:solidFill>
                  <a:schemeClr val="bg1"/>
                </a:solidFill>
              </a:ln>
              <a:effectLst/>
            </c:spPr>
            <c:extLst>
              <c:ext xmlns:c16="http://schemas.microsoft.com/office/drawing/2014/chart" uri="{C3380CC4-5D6E-409C-BE32-E72D297353CC}">
                <c16:uniqueId val="{00000017-0E33-4B78-94F4-23C8A4302D82}"/>
              </c:ext>
            </c:extLst>
          </c:dPt>
          <c:dLbls>
            <c:dLbl>
              <c:idx val="0"/>
              <c:layout>
                <c:manualLayout>
                  <c:x val="-0.1338128251777024"/>
                  <c:y val="0.18250960649105524"/>
                </c:manualLayout>
              </c:layout>
              <c:tx>
                <c:rich>
                  <a:bodyPr/>
                  <a:lstStyle/>
                  <a:p>
                    <a:fld id="{91189BF5-D76D-4A03-9B88-AD0D47B2CED7}" type="CELLRANGE">
                      <a:rPr lang="zh-TW" altLang="en-US" sz="1600" b="1" smtClean="0">
                        <a:solidFill>
                          <a:srgbClr val="FF0000"/>
                        </a:solidFill>
                        <a:latin typeface="HGPｺﾞｼｯｸE" panose="020B0900000000000000" pitchFamily="50" charset="-128"/>
                        <a:ea typeface="HGPｺﾞｼｯｸE" panose="020B0900000000000000" pitchFamily="50" charset="-128"/>
                      </a:rPr>
                      <a:pPr/>
                      <a:t>[CELLRANGE]</a:t>
                    </a:fld>
                    <a:endParaRPr lang="zh-TW" altLang="en-US" sz="1600" b="1" dirty="0">
                      <a:solidFill>
                        <a:srgbClr val="FF0000"/>
                      </a:solidFill>
                      <a:latin typeface="HGPｺﾞｼｯｸE" panose="020B0900000000000000" pitchFamily="50" charset="-128"/>
                      <a:ea typeface="HGPｺﾞｼｯｸE" panose="020B0900000000000000" pitchFamily="50" charset="-128"/>
                    </a:endParaRPr>
                  </a:p>
                  <a:p>
                    <a:r>
                      <a:rPr lang="en-US" altLang="zh-TW" sz="1600" b="1" baseline="0" dirty="0">
                        <a:solidFill>
                          <a:srgbClr val="FF0000"/>
                        </a:solidFill>
                        <a:latin typeface="HGPｺﾞｼｯｸE" panose="020B0900000000000000" pitchFamily="50" charset="-128"/>
                        <a:ea typeface="HGPｺﾞｼｯｸE" panose="020B0900000000000000" pitchFamily="50" charset="-128"/>
                      </a:rPr>
                      <a:t>1159</a:t>
                    </a:r>
                    <a:r>
                      <a:rPr lang="zh-TW" altLang="en-US" sz="1600" b="1" baseline="0" dirty="0">
                        <a:solidFill>
                          <a:srgbClr val="FF0000"/>
                        </a:solidFill>
                        <a:latin typeface="HGPｺﾞｼｯｸE" panose="020B0900000000000000" pitchFamily="50" charset="-128"/>
                        <a:ea typeface="HGPｺﾞｼｯｸE" panose="020B0900000000000000" pitchFamily="50" charset="-128"/>
                      </a:rPr>
                      <a:t>億円</a:t>
                    </a:r>
                  </a:p>
                  <a:p>
                    <a:r>
                      <a:rPr lang="zh-TW" altLang="en-US" sz="1600" b="1" dirty="0">
                        <a:solidFill>
                          <a:srgbClr val="FF0000"/>
                        </a:solidFill>
                        <a:latin typeface="HGPｺﾞｼｯｸE" panose="020B0900000000000000" pitchFamily="50" charset="-128"/>
                        <a:ea typeface="HGPｺﾞｼｯｸE" panose="020B0900000000000000" pitchFamily="50" charset="-128"/>
                      </a:rPr>
                      <a:t>（</a:t>
                    </a:r>
                    <a:r>
                      <a:rPr lang="en-US" altLang="zh-TW" sz="1600" b="1" dirty="0">
                        <a:solidFill>
                          <a:srgbClr val="FF0000"/>
                        </a:solidFill>
                        <a:latin typeface="HGPｺﾞｼｯｸE" panose="020B0900000000000000" pitchFamily="50" charset="-128"/>
                        <a:ea typeface="HGPｺﾞｼｯｸE" panose="020B0900000000000000" pitchFamily="50" charset="-128"/>
                      </a:rPr>
                      <a:t>18.9</a:t>
                    </a:r>
                    <a:r>
                      <a:rPr lang="zh-TW" altLang="en-US" sz="1600" b="1" dirty="0">
                        <a:solidFill>
                          <a:srgbClr val="FF0000"/>
                        </a:solidFill>
                        <a:latin typeface="HGPｺﾞｼｯｸE" panose="020B0900000000000000" pitchFamily="50" charset="-128"/>
                        <a:ea typeface="HGPｺﾞｼｯｸE" panose="020B0900000000000000" pitchFamily="50" charset="-128"/>
                      </a:rPr>
                      <a:t>％）</a:t>
                    </a:r>
                  </a:p>
                </c:rich>
              </c:tx>
              <c:dLblPos val="bestFit"/>
              <c:showLegendKey val="0"/>
              <c:showVal val="1"/>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0E33-4B78-94F4-23C8A4302D82}"/>
                </c:ext>
              </c:extLst>
            </c:dLbl>
            <c:dLbl>
              <c:idx val="1"/>
              <c:layout>
                <c:manualLayout>
                  <c:x val="-0.17988503629524016"/>
                  <c:y val="-2.1722290291046848E-2"/>
                </c:manualLayout>
              </c:layout>
              <c:tx>
                <c:rich>
                  <a:bodyPr/>
                  <a:lstStyle/>
                  <a:p>
                    <a:fld id="{C5D7E6A5-DF1F-43B7-B565-4D7803BEAE09}" type="CELLRANGE">
                      <a:rPr lang="zh-TW" altLang="en-US" sz="1400" smtClean="0">
                        <a:solidFill>
                          <a:srgbClr val="002060"/>
                        </a:solidFill>
                        <a:latin typeface="HGPｺﾞｼｯｸE" panose="020B0900000000000000" pitchFamily="50" charset="-128"/>
                        <a:ea typeface="HGPｺﾞｼｯｸE" panose="020B0900000000000000" pitchFamily="50" charset="-128"/>
                      </a:rPr>
                      <a:pPr/>
                      <a:t>[CELLRANGE]</a:t>
                    </a:fld>
                    <a:endParaRPr lang="zh-TW" altLang="en-US" sz="1400" dirty="0">
                      <a:solidFill>
                        <a:srgbClr val="002060"/>
                      </a:solidFill>
                      <a:latin typeface="HGPｺﾞｼｯｸE" panose="020B0900000000000000" pitchFamily="50" charset="-128"/>
                      <a:ea typeface="HGPｺﾞｼｯｸE" panose="020B0900000000000000" pitchFamily="50" charset="-128"/>
                    </a:endParaRPr>
                  </a:p>
                  <a:p>
                    <a:r>
                      <a:rPr lang="en-US" altLang="zh-TW" sz="1400" baseline="0" dirty="0">
                        <a:solidFill>
                          <a:srgbClr val="002060"/>
                        </a:solidFill>
                        <a:latin typeface="HGPｺﾞｼｯｸE" panose="020B0900000000000000" pitchFamily="50" charset="-128"/>
                        <a:ea typeface="HGPｺﾞｼｯｸE" panose="020B0900000000000000" pitchFamily="50" charset="-128"/>
                      </a:rPr>
                      <a:t>909 </a:t>
                    </a:r>
                    <a:r>
                      <a:rPr lang="zh-TW" altLang="en-US" sz="1400" baseline="0" dirty="0">
                        <a:solidFill>
                          <a:srgbClr val="002060"/>
                        </a:solidFill>
                        <a:latin typeface="HGPｺﾞｼｯｸE" panose="020B0900000000000000" pitchFamily="50" charset="-128"/>
                        <a:ea typeface="HGPｺﾞｼｯｸE" panose="020B0900000000000000" pitchFamily="50" charset="-128"/>
                      </a:rPr>
                      <a:t>億円</a:t>
                    </a:r>
                  </a:p>
                  <a:p>
                    <a:r>
                      <a:rPr lang="zh-TW" altLang="en-US" sz="1400" dirty="0">
                        <a:solidFill>
                          <a:srgbClr val="002060"/>
                        </a:solidFill>
                        <a:latin typeface="HGPｺﾞｼｯｸE" panose="020B0900000000000000" pitchFamily="50" charset="-128"/>
                        <a:ea typeface="HGPｺﾞｼｯｸE" panose="020B0900000000000000" pitchFamily="50" charset="-128"/>
                      </a:rPr>
                      <a:t>（</a:t>
                    </a:r>
                    <a:r>
                      <a:rPr lang="en-US" altLang="zh-TW" sz="1400" dirty="0">
                        <a:solidFill>
                          <a:srgbClr val="002060"/>
                        </a:solidFill>
                        <a:latin typeface="HGPｺﾞｼｯｸE" panose="020B0900000000000000" pitchFamily="50" charset="-128"/>
                        <a:ea typeface="HGPｺﾞｼｯｸE" panose="020B0900000000000000" pitchFamily="50" charset="-128"/>
                      </a:rPr>
                      <a:t>14.8%</a:t>
                    </a:r>
                    <a:r>
                      <a:rPr lang="zh-TW" altLang="en-US" sz="1400" dirty="0">
                        <a:solidFill>
                          <a:srgbClr val="002060"/>
                        </a:solidFill>
                        <a:latin typeface="HGPｺﾞｼｯｸE" panose="020B0900000000000000" pitchFamily="50" charset="-128"/>
                        <a:ea typeface="HGPｺﾞｼｯｸE" panose="020B0900000000000000" pitchFamily="50" charset="-128"/>
                      </a:rPr>
                      <a:t>）</a:t>
                    </a:r>
                  </a:p>
                </c:rich>
              </c:tx>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14751351690560896"/>
                      <c:h val="0.21412108623595827"/>
                    </c:manualLayout>
                  </c15:layout>
                  <c15:dlblFieldTable/>
                  <c15:showDataLabelsRange val="1"/>
                </c:ext>
                <c:ext xmlns:c16="http://schemas.microsoft.com/office/drawing/2014/chart" uri="{C3380CC4-5D6E-409C-BE32-E72D297353CC}">
                  <c16:uniqueId val="{00000003-0E33-4B78-94F4-23C8A4302D82}"/>
                </c:ext>
              </c:extLst>
            </c:dLbl>
            <c:dLbl>
              <c:idx val="2"/>
              <c:layout>
                <c:manualLayout>
                  <c:x val="-0.12057111406799312"/>
                  <c:y val="-0.12696127550153791"/>
                </c:manualLayout>
              </c:layout>
              <c:tx>
                <c:rich>
                  <a:bodyPr/>
                  <a:lstStyle/>
                  <a:p>
                    <a:fld id="{D87D6D1F-9DEA-42A2-8F8D-FDE89C0549D1}" type="CELLRANGE">
                      <a:rPr lang="zh-TW" altLang="en-US" sz="1400" smtClean="0">
                        <a:solidFill>
                          <a:srgbClr val="002060"/>
                        </a:solidFill>
                        <a:latin typeface="HGPｺﾞｼｯｸE" panose="020B0900000000000000" pitchFamily="50" charset="-128"/>
                        <a:ea typeface="HGPｺﾞｼｯｸE" panose="020B0900000000000000" pitchFamily="50" charset="-128"/>
                      </a:rPr>
                      <a:pPr/>
                      <a:t>[CELLRANGE]</a:t>
                    </a:fld>
                    <a:endParaRPr lang="zh-TW" altLang="en-US" sz="1400" dirty="0">
                      <a:solidFill>
                        <a:srgbClr val="002060"/>
                      </a:solidFill>
                      <a:latin typeface="HGPｺﾞｼｯｸE" panose="020B0900000000000000" pitchFamily="50" charset="-128"/>
                      <a:ea typeface="HGPｺﾞｼｯｸE" panose="020B0900000000000000" pitchFamily="50" charset="-128"/>
                    </a:endParaRPr>
                  </a:p>
                  <a:p>
                    <a:r>
                      <a:rPr lang="en-US" altLang="zh-TW" sz="1400" baseline="0" dirty="0">
                        <a:solidFill>
                          <a:srgbClr val="002060"/>
                        </a:solidFill>
                        <a:latin typeface="HGPｺﾞｼｯｸE" panose="020B0900000000000000" pitchFamily="50" charset="-128"/>
                        <a:ea typeface="HGPｺﾞｼｯｸE" panose="020B0900000000000000" pitchFamily="50" charset="-128"/>
                      </a:rPr>
                      <a:t>845</a:t>
                    </a:r>
                    <a:r>
                      <a:rPr lang="zh-TW" altLang="en-US" sz="1400" baseline="0" dirty="0">
                        <a:solidFill>
                          <a:srgbClr val="002060"/>
                        </a:solidFill>
                        <a:latin typeface="HGPｺﾞｼｯｸE" panose="020B0900000000000000" pitchFamily="50" charset="-128"/>
                        <a:ea typeface="HGPｺﾞｼｯｸE" panose="020B0900000000000000" pitchFamily="50" charset="-128"/>
                      </a:rPr>
                      <a:t>億円</a:t>
                    </a:r>
                  </a:p>
                  <a:p>
                    <a:r>
                      <a:rPr lang="zh-TW" altLang="en-US" sz="1400" dirty="0">
                        <a:solidFill>
                          <a:srgbClr val="002060"/>
                        </a:solidFill>
                        <a:latin typeface="HGPｺﾞｼｯｸE" panose="020B0900000000000000" pitchFamily="50" charset="-128"/>
                        <a:ea typeface="HGPｺﾞｼｯｸE" panose="020B0900000000000000" pitchFamily="50" charset="-128"/>
                      </a:rPr>
                      <a:t>（</a:t>
                    </a:r>
                    <a:fld id="{4BE23F6B-403B-4141-9B1A-DF3B29307207}" type="PERCENTAGE">
                      <a:rPr lang="en-US" altLang="zh-TW" sz="1400" smtClean="0">
                        <a:solidFill>
                          <a:srgbClr val="002060"/>
                        </a:solidFill>
                        <a:latin typeface="HGPｺﾞｼｯｸE" panose="020B0900000000000000" pitchFamily="50" charset="-128"/>
                        <a:ea typeface="HGPｺﾞｼｯｸE" panose="020B0900000000000000" pitchFamily="50" charset="-128"/>
                      </a:rPr>
                      <a:pPr/>
                      <a:t>[パーセンテージ]</a:t>
                    </a:fld>
                    <a:r>
                      <a:rPr lang="zh-TW" altLang="en-US" sz="1400" dirty="0">
                        <a:solidFill>
                          <a:srgbClr val="002060"/>
                        </a:solidFill>
                        <a:latin typeface="HGPｺﾞｼｯｸE" panose="020B0900000000000000" pitchFamily="50" charset="-128"/>
                        <a:ea typeface="HGPｺﾞｼｯｸE" panose="020B0900000000000000" pitchFamily="50" charset="-128"/>
                      </a:rPr>
                      <a:t>）</a:t>
                    </a:r>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5-0E33-4B78-94F4-23C8A4302D82}"/>
                </c:ext>
              </c:extLst>
            </c:dLbl>
            <c:dLbl>
              <c:idx val="3"/>
              <c:layout>
                <c:manualLayout>
                  <c:x val="8.3564724129572596E-2"/>
                  <c:y val="-2.8570998503573655E-2"/>
                </c:manualLayout>
              </c:layout>
              <c:tx>
                <c:rich>
                  <a:bodyPr/>
                  <a:lstStyle/>
                  <a:p>
                    <a:fld id="{3D6042A3-434F-49D6-93F8-92D1CBAC604A}" type="CELLRANGE">
                      <a:rPr lang="zh-TW" altLang="en-US" smtClean="0">
                        <a:latin typeface="HGPｺﾞｼｯｸE" panose="020B0900000000000000" pitchFamily="50" charset="-128"/>
                        <a:ea typeface="HGPｺﾞｼｯｸE" panose="020B0900000000000000" pitchFamily="50" charset="-128"/>
                      </a:rPr>
                      <a:pPr/>
                      <a:t>[CELLRANGE]</a:t>
                    </a:fld>
                    <a:endParaRPr lang="zh-TW" altLang="en-US" dirty="0">
                      <a:latin typeface="HGPｺﾞｼｯｸE" panose="020B0900000000000000" pitchFamily="50" charset="-128"/>
                      <a:ea typeface="HGPｺﾞｼｯｸE" panose="020B0900000000000000" pitchFamily="50" charset="-128"/>
                    </a:endParaRPr>
                  </a:p>
                  <a:p>
                    <a:r>
                      <a:rPr lang="en-US" altLang="zh-TW" baseline="0" dirty="0">
                        <a:latin typeface="HGPｺﾞｼｯｸE" panose="020B0900000000000000" pitchFamily="50" charset="-128"/>
                        <a:ea typeface="HGPｺﾞｼｯｸE" panose="020B0900000000000000" pitchFamily="50" charset="-128"/>
                      </a:rPr>
                      <a:t>821</a:t>
                    </a:r>
                    <a:r>
                      <a:rPr lang="zh-TW" altLang="en-US" baseline="0" dirty="0">
                        <a:latin typeface="HGPｺﾞｼｯｸE" panose="020B0900000000000000" pitchFamily="50" charset="-128"/>
                        <a:ea typeface="HGPｺﾞｼｯｸE" panose="020B0900000000000000" pitchFamily="50" charset="-128"/>
                      </a:rPr>
                      <a:t>億円</a:t>
                    </a:r>
                  </a:p>
                  <a:p>
                    <a:r>
                      <a:rPr lang="zh-TW" altLang="en-US" dirty="0">
                        <a:latin typeface="HGPｺﾞｼｯｸE" panose="020B0900000000000000" pitchFamily="50" charset="-128"/>
                        <a:ea typeface="HGPｺﾞｼｯｸE" panose="020B0900000000000000" pitchFamily="50" charset="-128"/>
                      </a:rPr>
                      <a:t>（</a:t>
                    </a:r>
                    <a:r>
                      <a:rPr lang="en-US" altLang="zh-TW" dirty="0">
                        <a:latin typeface="HGPｺﾞｼｯｸE" panose="020B0900000000000000" pitchFamily="50" charset="-128"/>
                        <a:ea typeface="HGPｺﾞｼｯｸE" panose="020B0900000000000000" pitchFamily="50" charset="-128"/>
                      </a:rPr>
                      <a:t>13.4%</a:t>
                    </a:r>
                    <a:r>
                      <a:rPr lang="zh-TW" altLang="en-US" dirty="0">
                        <a:latin typeface="HGPｺﾞｼｯｸE" panose="020B0900000000000000" pitchFamily="50" charset="-128"/>
                        <a:ea typeface="HGPｺﾞｼｯｸE" panose="020B0900000000000000" pitchFamily="50" charset="-128"/>
                      </a:rPr>
                      <a:t>）</a:t>
                    </a:r>
                  </a:p>
                </c:rich>
              </c:tx>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13176428755896025"/>
                      <c:h val="0.20923070371198904"/>
                    </c:manualLayout>
                  </c15:layout>
                  <c15:dlblFieldTable/>
                  <c15:showDataLabelsRange val="1"/>
                </c:ext>
                <c:ext xmlns:c16="http://schemas.microsoft.com/office/drawing/2014/chart" uri="{C3380CC4-5D6E-409C-BE32-E72D297353CC}">
                  <c16:uniqueId val="{00000007-0E33-4B78-94F4-23C8A4302D82}"/>
                </c:ext>
              </c:extLst>
            </c:dLbl>
            <c:dLbl>
              <c:idx val="4"/>
              <c:layout>
                <c:manualLayout>
                  <c:x val="0.13793827041569051"/>
                  <c:y val="-0.11303648255123804"/>
                </c:manualLayout>
              </c:layout>
              <c:tx>
                <c:rich>
                  <a:bodyPr/>
                  <a:lstStyle/>
                  <a:p>
                    <a:fld id="{0EDE9594-F256-41CD-A495-A3A3DE91A52A}" type="CELLRANGE">
                      <a:rPr lang="zh-TW" altLang="en-US" smtClean="0">
                        <a:latin typeface="HGPｺﾞｼｯｸE" panose="020B0900000000000000" pitchFamily="50" charset="-128"/>
                        <a:ea typeface="HGPｺﾞｼｯｸE" panose="020B0900000000000000" pitchFamily="50" charset="-128"/>
                      </a:rPr>
                      <a:pPr/>
                      <a:t>[CELLRANGE]</a:t>
                    </a:fld>
                    <a:endParaRPr lang="zh-TW" altLang="en-US" dirty="0">
                      <a:latin typeface="HGPｺﾞｼｯｸE" panose="020B0900000000000000" pitchFamily="50" charset="-128"/>
                      <a:ea typeface="HGPｺﾞｼｯｸE" panose="020B0900000000000000" pitchFamily="50" charset="-128"/>
                    </a:endParaRPr>
                  </a:p>
                  <a:p>
                    <a:r>
                      <a:rPr lang="en-US" altLang="zh-TW" baseline="0" dirty="0">
                        <a:latin typeface="HGPｺﾞｼｯｸE" panose="020B0900000000000000" pitchFamily="50" charset="-128"/>
                        <a:ea typeface="HGPｺﾞｼｯｸE" panose="020B0900000000000000" pitchFamily="50" charset="-128"/>
                      </a:rPr>
                      <a:t>724</a:t>
                    </a:r>
                    <a:r>
                      <a:rPr lang="zh-TW" altLang="en-US" baseline="0" dirty="0">
                        <a:latin typeface="HGPｺﾞｼｯｸE" panose="020B0900000000000000" pitchFamily="50" charset="-128"/>
                        <a:ea typeface="HGPｺﾞｼｯｸE" panose="020B0900000000000000" pitchFamily="50" charset="-128"/>
                      </a:rPr>
                      <a:t>億円</a:t>
                    </a:r>
                  </a:p>
                  <a:p>
                    <a:r>
                      <a:rPr lang="zh-TW" altLang="en-US" dirty="0">
                        <a:latin typeface="HGPｺﾞｼｯｸE" panose="020B0900000000000000" pitchFamily="50" charset="-128"/>
                        <a:ea typeface="HGPｺﾞｼｯｸE" panose="020B0900000000000000" pitchFamily="50" charset="-128"/>
                      </a:rPr>
                      <a:t>（</a:t>
                    </a:r>
                    <a:fld id="{0C3FD42A-2F29-497C-9776-580D76C644D8}" type="PERCENTAGE">
                      <a:rPr lang="en-US" altLang="zh-TW" smtClean="0">
                        <a:latin typeface="HGPｺﾞｼｯｸE" panose="020B0900000000000000" pitchFamily="50" charset="-128"/>
                        <a:ea typeface="HGPｺﾞｼｯｸE" panose="020B0900000000000000" pitchFamily="50" charset="-128"/>
                      </a:rPr>
                      <a:pPr/>
                      <a:t>[パーセンテージ]</a:t>
                    </a:fld>
                    <a:r>
                      <a:rPr lang="zh-TW" altLang="en-US" dirty="0">
                        <a:latin typeface="HGPｺﾞｼｯｸE" panose="020B0900000000000000" pitchFamily="50" charset="-128"/>
                        <a:ea typeface="HGPｺﾞｼｯｸE" panose="020B0900000000000000" pitchFamily="50" charset="-128"/>
                      </a:rPr>
                      <a:t>）</a:t>
                    </a:r>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9-0E33-4B78-94F4-23C8A4302D82}"/>
                </c:ext>
              </c:extLst>
            </c:dLbl>
            <c:dLbl>
              <c:idx val="5"/>
              <c:layout>
                <c:manualLayout>
                  <c:x val="0.12812931095304478"/>
                  <c:y val="-5.5987492088324887E-3"/>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C9EB0D1A-06DB-49E6-9761-765C32C9A89C}" type="CELLRANGE">
                      <a:rPr lang="zh-TW" altLang="en-US" smtClean="0">
                        <a:latin typeface="HGPｺﾞｼｯｸE" panose="020B0900000000000000" pitchFamily="50" charset="-128"/>
                        <a:ea typeface="HGPｺﾞｼｯｸE" panose="020B0900000000000000" pitchFamily="50" charset="-128"/>
                      </a:rPr>
                      <a:pPr>
                        <a:defRPr/>
                      </a:pPr>
                      <a:t>[CELLRANGE]</a:t>
                    </a:fld>
                    <a:endParaRPr lang="zh-TW" altLang="en-US" dirty="0">
                      <a:latin typeface="HGPｺﾞｼｯｸE" panose="020B0900000000000000" pitchFamily="50" charset="-128"/>
                      <a:ea typeface="HGPｺﾞｼｯｸE" panose="020B0900000000000000" pitchFamily="50" charset="-128"/>
                    </a:endParaRPr>
                  </a:p>
                  <a:p>
                    <a:pPr>
                      <a:defRPr/>
                    </a:pPr>
                    <a:r>
                      <a:rPr lang="en-US" altLang="zh-TW" baseline="0" dirty="0">
                        <a:latin typeface="HGPｺﾞｼｯｸE" panose="020B0900000000000000" pitchFamily="50" charset="-128"/>
                        <a:ea typeface="HGPｺﾞｼｯｸE" panose="020B0900000000000000" pitchFamily="50" charset="-128"/>
                      </a:rPr>
                      <a:t>310</a:t>
                    </a:r>
                    <a:r>
                      <a:rPr lang="zh-TW" altLang="en-US" baseline="0" dirty="0">
                        <a:latin typeface="HGPｺﾞｼｯｸE" panose="020B0900000000000000" pitchFamily="50" charset="-128"/>
                        <a:ea typeface="HGPｺﾞｼｯｸE" panose="020B0900000000000000" pitchFamily="50" charset="-128"/>
                      </a:rPr>
                      <a:t>億円</a:t>
                    </a:r>
                    <a:r>
                      <a:rPr lang="zh-TW" altLang="en-US" dirty="0">
                        <a:latin typeface="HGPｺﾞｼｯｸE" panose="020B0900000000000000" pitchFamily="50" charset="-128"/>
                        <a:ea typeface="HGPｺﾞｼｯｸE" panose="020B0900000000000000" pitchFamily="50" charset="-128"/>
                      </a:rPr>
                      <a:t>（</a:t>
                    </a:r>
                    <a:fld id="{BE267637-FD7B-43A3-B196-1400B15DB857}" type="PERCENTAGE">
                      <a:rPr lang="en-US" altLang="zh-TW" smtClean="0">
                        <a:latin typeface="HGPｺﾞｼｯｸE" panose="020B0900000000000000" pitchFamily="50" charset="-128"/>
                        <a:ea typeface="HGPｺﾞｼｯｸE" panose="020B0900000000000000" pitchFamily="50" charset="-128"/>
                      </a:rPr>
                      <a:pPr>
                        <a:defRPr/>
                      </a:pPr>
                      <a:t>[パーセンテージ]</a:t>
                    </a:fld>
                    <a:r>
                      <a:rPr lang="zh-TW" altLang="en-US" dirty="0">
                        <a:latin typeface="HGPｺﾞｼｯｸE" panose="020B0900000000000000" pitchFamily="50" charset="-128"/>
                        <a:ea typeface="HGPｺﾞｼｯｸE" panose="020B0900000000000000" pitchFamily="50" charset="-128"/>
                      </a:rPr>
                      <a:t>）</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zh-TW" altLang="en-US"/>
                </a:p>
              </c:tx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20222472038370096"/>
                      <c:h val="0.17887177123048795"/>
                    </c:manualLayout>
                  </c15:layout>
                  <c15:dlblFieldTable/>
                  <c15:showDataLabelsRange val="1"/>
                </c:ext>
                <c:ext xmlns:c16="http://schemas.microsoft.com/office/drawing/2014/chart" uri="{C3380CC4-5D6E-409C-BE32-E72D297353CC}">
                  <c16:uniqueId val="{0000000B-0E33-4B78-94F4-23C8A4302D82}"/>
                </c:ext>
              </c:extLst>
            </c:dLbl>
            <c:dLbl>
              <c:idx val="6"/>
              <c:layout>
                <c:manualLayout>
                  <c:x val="8.1838401459575411E-2"/>
                  <c:y val="4.1591792319323834E-2"/>
                </c:manualLayout>
              </c:layout>
              <c:tx>
                <c:rich>
                  <a:bodyPr/>
                  <a:lstStyle/>
                  <a:p>
                    <a:fld id="{1FEDB424-2479-44B7-B26A-592DC4CA1D76}" type="CELLRANGE">
                      <a:rPr lang="zh-TW" altLang="en-US" smtClean="0">
                        <a:latin typeface="HGPｺﾞｼｯｸE" panose="020B0900000000000000" pitchFamily="50" charset="-128"/>
                        <a:ea typeface="HGPｺﾞｼｯｸE" panose="020B0900000000000000" pitchFamily="50" charset="-128"/>
                      </a:rPr>
                      <a:pPr/>
                      <a:t>[CELLRANGE]</a:t>
                    </a:fld>
                    <a:endParaRPr lang="zh-TW" altLang="en-US" dirty="0">
                      <a:latin typeface="HGPｺﾞｼｯｸE" panose="020B0900000000000000" pitchFamily="50" charset="-128"/>
                      <a:ea typeface="HGPｺﾞｼｯｸE" panose="020B0900000000000000" pitchFamily="50" charset="-128"/>
                    </a:endParaRPr>
                  </a:p>
                  <a:p>
                    <a:r>
                      <a:rPr lang="en-US" altLang="zh-TW" baseline="0" dirty="0">
                        <a:latin typeface="HGPｺﾞｼｯｸE" panose="020B0900000000000000" pitchFamily="50" charset="-128"/>
                        <a:ea typeface="HGPｺﾞｼｯｸE" panose="020B0900000000000000" pitchFamily="50" charset="-128"/>
                      </a:rPr>
                      <a:t>242</a:t>
                    </a:r>
                    <a:r>
                      <a:rPr lang="zh-TW" altLang="en-US" baseline="0" dirty="0">
                        <a:latin typeface="HGPｺﾞｼｯｸE" panose="020B0900000000000000" pitchFamily="50" charset="-128"/>
                        <a:ea typeface="HGPｺﾞｼｯｸE" panose="020B0900000000000000" pitchFamily="50" charset="-128"/>
                      </a:rPr>
                      <a:t>億円</a:t>
                    </a:r>
                    <a:r>
                      <a:rPr lang="zh-TW" altLang="en-US" dirty="0">
                        <a:latin typeface="HGPｺﾞｼｯｸE" panose="020B0900000000000000" pitchFamily="50" charset="-128"/>
                        <a:ea typeface="HGPｺﾞｼｯｸE" panose="020B0900000000000000" pitchFamily="50" charset="-128"/>
                      </a:rPr>
                      <a:t>（</a:t>
                    </a:r>
                    <a:fld id="{5C163AE5-77C8-44A6-8E28-2DF837A66259}" type="PERCENTAGE">
                      <a:rPr lang="en-US" altLang="zh-TW" smtClean="0">
                        <a:latin typeface="HGPｺﾞｼｯｸE" panose="020B0900000000000000" pitchFamily="50" charset="-128"/>
                        <a:ea typeface="HGPｺﾞｼｯｸE" panose="020B0900000000000000" pitchFamily="50" charset="-128"/>
                      </a:rPr>
                      <a:pPr/>
                      <a:t>[パーセンテージ]</a:t>
                    </a:fld>
                    <a:r>
                      <a:rPr lang="zh-TW" altLang="en-US" dirty="0"/>
                      <a:t>）</a:t>
                    </a:r>
                  </a:p>
                </c:rich>
              </c:tx>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D-0E33-4B78-94F4-23C8A4302D82}"/>
                </c:ext>
              </c:extLst>
            </c:dLbl>
            <c:dLbl>
              <c:idx val="7"/>
              <c:layout>
                <c:manualLayout>
                  <c:x val="8.6035159945084164E-2"/>
                  <c:y val="2.1937061982008618E-2"/>
                </c:manualLayout>
              </c:layout>
              <c:tx>
                <c:rich>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fld id="{5E2B7238-B0A3-4770-BCB7-2416189114D6}" type="CELLRANGE">
                      <a:rPr lang="zh-TW" altLang="en-US" smtClean="0">
                        <a:latin typeface="HGPｺﾞｼｯｸE" panose="020B0900000000000000" pitchFamily="50" charset="-128"/>
                        <a:ea typeface="HGPｺﾞｼｯｸE" panose="020B0900000000000000" pitchFamily="50" charset="-128"/>
                      </a:rPr>
                      <a:pPr algn="l">
                        <a:defRPr/>
                      </a:pPr>
                      <a:t>[CELLRANGE]</a:t>
                    </a:fld>
                    <a:endParaRPr lang="zh-TW" altLang="en-US" dirty="0">
                      <a:latin typeface="HGPｺﾞｼｯｸE" panose="020B0900000000000000" pitchFamily="50" charset="-128"/>
                      <a:ea typeface="HGPｺﾞｼｯｸE" panose="020B0900000000000000" pitchFamily="50" charset="-128"/>
                    </a:endParaRPr>
                  </a:p>
                  <a:p>
                    <a:pPr algn="l">
                      <a:defRPr/>
                    </a:pPr>
                    <a:r>
                      <a:rPr lang="en-US" altLang="zh-TW" baseline="0" dirty="0">
                        <a:latin typeface="HGPｺﾞｼｯｸE" panose="020B0900000000000000" pitchFamily="50" charset="-128"/>
                        <a:ea typeface="HGPｺﾞｼｯｸE" panose="020B0900000000000000" pitchFamily="50" charset="-128"/>
                      </a:rPr>
                      <a:t>160</a:t>
                    </a:r>
                    <a:r>
                      <a:rPr lang="zh-TW" altLang="en-US" baseline="0" dirty="0">
                        <a:latin typeface="HGPｺﾞｼｯｸE" panose="020B0900000000000000" pitchFamily="50" charset="-128"/>
                        <a:ea typeface="HGPｺﾞｼｯｸE" panose="020B0900000000000000" pitchFamily="50" charset="-128"/>
                      </a:rPr>
                      <a:t>億円（</a:t>
                    </a:r>
                    <a:fld id="{B92B6DD1-0B66-4195-8A8D-4ACB8B4FDB80}" type="PERCENTAGE">
                      <a:rPr lang="en-US" altLang="zh-TW" smtClean="0">
                        <a:latin typeface="HGPｺﾞｼｯｸE" panose="020B0900000000000000" pitchFamily="50" charset="-128"/>
                        <a:ea typeface="HGPｺﾞｼｯｸE" panose="020B0900000000000000" pitchFamily="50" charset="-128"/>
                      </a:rPr>
                      <a:pPr algn="l">
                        <a:defRPr/>
                      </a:pPr>
                      <a:t>[パーセンテージ]</a:t>
                    </a:fld>
                    <a:r>
                      <a:rPr lang="zh-TW" altLang="en-US" dirty="0">
                        <a:latin typeface="HGPｺﾞｼｯｸE" panose="020B0900000000000000" pitchFamily="50" charset="-128"/>
                        <a:ea typeface="HGPｺﾞｼｯｸE" panose="020B0900000000000000" pitchFamily="50" charset="-128"/>
                      </a:rPr>
                      <a:t>）</a:t>
                    </a:r>
                  </a:p>
                </c:rich>
              </c:tx>
              <c:numFmt formatCode="0.0%" sourceLinked="0"/>
              <c:spPr>
                <a:noFill/>
                <a:ln>
                  <a:noFill/>
                </a:ln>
                <a:effectLst/>
              </c:spPr>
              <c:txPr>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endParaRPr lang="zh-TW" altLang="en-US"/>
                </a:p>
              </c:tx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24681804264948887"/>
                      <c:h val="0.11223295495986768"/>
                    </c:manualLayout>
                  </c15:layout>
                  <c15:dlblFieldTable/>
                  <c15:showDataLabelsRange val="1"/>
                </c:ext>
                <c:ext xmlns:c16="http://schemas.microsoft.com/office/drawing/2014/chart" uri="{C3380CC4-5D6E-409C-BE32-E72D297353CC}">
                  <c16:uniqueId val="{0000000F-0E33-4B78-94F4-23C8A4302D82}"/>
                </c:ext>
              </c:extLst>
            </c:dLbl>
            <c:dLbl>
              <c:idx val="8"/>
              <c:layout>
                <c:manualLayout>
                  <c:x val="5.8649331803661546E-2"/>
                  <c:y val="-3.105743047499249E-2"/>
                </c:manualLayout>
              </c:layout>
              <c:tx>
                <c:rich>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fld id="{7B41AE1E-09E3-4FF8-9847-3B6908F5D4C5}" type="CELLRANGE">
                      <a:rPr lang="zh-TW" altLang="en-US" smtClean="0">
                        <a:latin typeface="HGPｺﾞｼｯｸE" panose="020B0900000000000000" pitchFamily="50" charset="-128"/>
                        <a:ea typeface="HGPｺﾞｼｯｸE" panose="020B0900000000000000" pitchFamily="50" charset="-128"/>
                      </a:rPr>
                      <a:pPr algn="l">
                        <a:defRPr/>
                      </a:pPr>
                      <a:t>[CELLRANGE]</a:t>
                    </a:fld>
                    <a:endParaRPr lang="zh-TW" altLang="en-US" dirty="0">
                      <a:latin typeface="HGPｺﾞｼｯｸE" panose="020B0900000000000000" pitchFamily="50" charset="-128"/>
                      <a:ea typeface="HGPｺﾞｼｯｸE" panose="020B0900000000000000" pitchFamily="50" charset="-128"/>
                    </a:endParaRPr>
                  </a:p>
                  <a:p>
                    <a:pPr algn="l">
                      <a:defRPr/>
                    </a:pPr>
                    <a:r>
                      <a:rPr lang="en-US" altLang="zh-TW" baseline="0" dirty="0">
                        <a:latin typeface="HGPｺﾞｼｯｸE" panose="020B0900000000000000" pitchFamily="50" charset="-128"/>
                        <a:ea typeface="HGPｺﾞｼｯｸE" panose="020B0900000000000000" pitchFamily="50" charset="-128"/>
                      </a:rPr>
                      <a:t>104</a:t>
                    </a:r>
                    <a:r>
                      <a:rPr lang="zh-TW" altLang="en-US" baseline="0" dirty="0">
                        <a:latin typeface="HGPｺﾞｼｯｸE" panose="020B0900000000000000" pitchFamily="50" charset="-128"/>
                        <a:ea typeface="HGPｺﾞｼｯｸE" panose="020B0900000000000000" pitchFamily="50" charset="-128"/>
                      </a:rPr>
                      <a:t>億円（</a:t>
                    </a:r>
                    <a:fld id="{96C4AF1C-97EC-466D-B83E-DDEA1BD4798E}" type="PERCENTAGE">
                      <a:rPr lang="en-US" altLang="zh-TW" smtClean="0">
                        <a:latin typeface="HGPｺﾞｼｯｸE" panose="020B0900000000000000" pitchFamily="50" charset="-128"/>
                        <a:ea typeface="HGPｺﾞｼｯｸE" panose="020B0900000000000000" pitchFamily="50" charset="-128"/>
                      </a:rPr>
                      <a:pPr algn="l">
                        <a:defRPr/>
                      </a:pPr>
                      <a:t>[パーセンテージ]</a:t>
                    </a:fld>
                    <a:r>
                      <a:rPr lang="zh-TW" altLang="en-US" dirty="0">
                        <a:latin typeface="HGPｺﾞｼｯｸE" panose="020B0900000000000000" pitchFamily="50" charset="-128"/>
                        <a:ea typeface="HGPｺﾞｼｯｸE" panose="020B0900000000000000" pitchFamily="50" charset="-128"/>
                      </a:rPr>
                      <a:t>）</a:t>
                    </a:r>
                  </a:p>
                </c:rich>
              </c:tx>
              <c:numFmt formatCode="0.0%" sourceLinked="0"/>
              <c:spPr>
                <a:noFill/>
                <a:ln>
                  <a:noFill/>
                </a:ln>
                <a:effectLst/>
              </c:spPr>
              <c:txPr>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endParaRPr lang="zh-TW" altLang="en-US"/>
                </a:p>
              </c:tx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21405723665111248"/>
                      <c:h val="0.15297520592383157"/>
                    </c:manualLayout>
                  </c15:layout>
                  <c15:dlblFieldTable/>
                  <c15:showDataLabelsRange val="1"/>
                </c:ext>
                <c:ext xmlns:c16="http://schemas.microsoft.com/office/drawing/2014/chart" uri="{C3380CC4-5D6E-409C-BE32-E72D297353CC}">
                  <c16:uniqueId val="{00000011-0E33-4B78-94F4-23C8A4302D82}"/>
                </c:ext>
              </c:extLst>
            </c:dLbl>
            <c:dLbl>
              <c:idx val="9"/>
              <c:layout>
                <c:manualLayout>
                  <c:x val="0.157694321591376"/>
                  <c:y val="0.15845255711703207"/>
                </c:manualLayout>
              </c:layout>
              <c:tx>
                <c:rich>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fld id="{A0F0423A-533E-4226-A5CD-6F04362E7E8A}" type="CELLRANGE">
                      <a:rPr lang="ja-JP" altLang="en-US" smtClean="0">
                        <a:latin typeface="HGPｺﾞｼｯｸE" panose="020B0900000000000000" pitchFamily="50" charset="-128"/>
                        <a:ea typeface="HGPｺﾞｼｯｸE" panose="020B0900000000000000" pitchFamily="50" charset="-128"/>
                      </a:rPr>
                      <a:pPr algn="l">
                        <a:defRPr/>
                      </a:pPr>
                      <a:t>[CELLRANGE]</a:t>
                    </a:fld>
                    <a:endParaRPr lang="ja-JP" altLang="en-US" dirty="0">
                      <a:latin typeface="HGPｺﾞｼｯｸE" panose="020B0900000000000000" pitchFamily="50" charset="-128"/>
                      <a:ea typeface="HGPｺﾞｼｯｸE" panose="020B0900000000000000" pitchFamily="50" charset="-128"/>
                    </a:endParaRPr>
                  </a:p>
                  <a:p>
                    <a:pPr algn="l">
                      <a:defRPr/>
                    </a:pPr>
                    <a:r>
                      <a:rPr lang="en-US" altLang="ja-JP" baseline="0" dirty="0">
                        <a:latin typeface="HGPｺﾞｼｯｸE" panose="020B0900000000000000" pitchFamily="50" charset="-128"/>
                        <a:ea typeface="HGPｺﾞｼｯｸE" panose="020B0900000000000000" pitchFamily="50" charset="-128"/>
                      </a:rPr>
                      <a:t>864</a:t>
                    </a:r>
                    <a:r>
                      <a:rPr lang="ja-JP" altLang="en-US" baseline="0" dirty="0">
                        <a:latin typeface="HGPｺﾞｼｯｸE" panose="020B0900000000000000" pitchFamily="50" charset="-128"/>
                        <a:ea typeface="HGPｺﾞｼｯｸE" panose="020B0900000000000000" pitchFamily="50" charset="-128"/>
                      </a:rPr>
                      <a:t>億円</a:t>
                    </a:r>
                  </a:p>
                  <a:p>
                    <a:pPr algn="l">
                      <a:defRPr/>
                    </a:pPr>
                    <a:r>
                      <a:rPr lang="ja-JP" altLang="en-US" baseline="0" dirty="0">
                        <a:latin typeface="HGPｺﾞｼｯｸE" panose="020B0900000000000000" pitchFamily="50" charset="-128"/>
                        <a:ea typeface="HGPｺﾞｼｯｸE" panose="020B0900000000000000" pitchFamily="50" charset="-128"/>
                      </a:rPr>
                      <a:t>（</a:t>
                    </a:r>
                    <a:fld id="{BA5527FE-1741-4388-B180-EB21EB9179DD}" type="PERCENTAGE">
                      <a:rPr lang="en-US" altLang="ja-JP" baseline="0" smtClean="0">
                        <a:latin typeface="HGPｺﾞｼｯｸE" panose="020B0900000000000000" pitchFamily="50" charset="-128"/>
                        <a:ea typeface="HGPｺﾞｼｯｸE" panose="020B0900000000000000" pitchFamily="50" charset="-128"/>
                      </a:rPr>
                      <a:pPr algn="l">
                        <a:defRPr/>
                      </a:pPr>
                      <a:t>[パーセンテージ]</a:t>
                    </a:fld>
                    <a:r>
                      <a:rPr lang="ja-JP" altLang="en-US" baseline="0" dirty="0">
                        <a:latin typeface="HGPｺﾞｼｯｸE" panose="020B0900000000000000" pitchFamily="50" charset="-128"/>
                        <a:ea typeface="HGPｺﾞｼｯｸE" panose="020B0900000000000000" pitchFamily="50" charset="-128"/>
                      </a:rPr>
                      <a:t>）</a:t>
                    </a:r>
                  </a:p>
                </c:rich>
              </c:tx>
              <c:numFmt formatCode="0.0%" sourceLinked="0"/>
              <c:spPr>
                <a:noFill/>
                <a:ln>
                  <a:noFill/>
                </a:ln>
                <a:effectLst/>
              </c:spPr>
              <c:txPr>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endParaRPr lang="ja-JP" altLang="en-US"/>
                </a:p>
              </c:tx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14435894160954804"/>
                      <c:h val="0.21478515243527849"/>
                    </c:manualLayout>
                  </c15:layout>
                  <c15:dlblFieldTable/>
                  <c15:showDataLabelsRange val="1"/>
                </c:ext>
                <c:ext xmlns:c16="http://schemas.microsoft.com/office/drawing/2014/chart" uri="{C3380CC4-5D6E-409C-BE32-E72D297353CC}">
                  <c16:uniqueId val="{00000013-0E33-4B78-94F4-23C8A4302D82}"/>
                </c:ext>
              </c:extLst>
            </c:dLbl>
            <c:dLbl>
              <c:idx val="10"/>
              <c:layout>
                <c:manualLayout>
                  <c:x val="-0.2975124804746343"/>
                  <c:y val="1.8631522587977758E-2"/>
                </c:manualLayout>
              </c:layout>
              <c:tx>
                <c:rich>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fld id="{276BEE34-F620-4FAC-B512-BEB35875409F}" type="CELLRANGE">
                      <a:rPr lang="zh-TW" altLang="en-US" smtClean="0"/>
                      <a:pPr algn="l">
                        <a:defRPr/>
                      </a:pPr>
                      <a:t>[CELLRANGE]</a:t>
                    </a:fld>
                    <a:r>
                      <a:rPr lang="en-US" altLang="zh-TW" dirty="0"/>
                      <a:t>43</a:t>
                    </a:r>
                    <a:r>
                      <a:rPr lang="zh-TW" altLang="en-US" dirty="0"/>
                      <a:t>億円（</a:t>
                    </a:r>
                    <a:fld id="{78042ACE-AC48-41A6-AF22-54BB7F9F2AAB}" type="PERCENTAGE">
                      <a:rPr lang="en-US" altLang="zh-TW" baseline="0" smtClean="0"/>
                      <a:pPr algn="l">
                        <a:defRPr/>
                      </a:pPr>
                      <a:t>[パーセンテージ]</a:t>
                    </a:fld>
                    <a:r>
                      <a:rPr lang="zh-TW" altLang="en-US" baseline="0" dirty="0"/>
                      <a:t>）</a:t>
                    </a:r>
                  </a:p>
                </c:rich>
              </c:tx>
              <c:numFmt formatCode="0.0%" sourceLinked="0"/>
              <c:spPr>
                <a:noFill/>
                <a:ln>
                  <a:noFill/>
                </a:ln>
                <a:effectLst/>
              </c:spPr>
              <c:txPr>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28489073887874072"/>
                      <c:h val="6.6328220413200814E-2"/>
                    </c:manualLayout>
                  </c15:layout>
                  <c15:dlblFieldTable/>
                  <c15:showDataLabelsRange val="1"/>
                </c:ext>
                <c:ext xmlns:c16="http://schemas.microsoft.com/office/drawing/2014/chart" uri="{C3380CC4-5D6E-409C-BE32-E72D297353CC}">
                  <c16:uniqueId val="{00000014-0E33-4B78-94F4-23C8A4302D82}"/>
                </c:ext>
              </c:extLst>
            </c:dLbl>
            <c:dLbl>
              <c:idx val="11"/>
              <c:layout>
                <c:manualLayout>
                  <c:x val="0.15685424901891254"/>
                  <c:y val="-3.1032566542335778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094CDAF8-2147-41E4-A7FF-C0C6892B5906}" type="CELLRANGE">
                      <a:rPr lang="zh-TW" altLang="en-US" smtClean="0"/>
                      <a:pPr>
                        <a:defRPr/>
                      </a:pPr>
                      <a:t>[CELLRANGE]</a:t>
                    </a:fld>
                    <a:r>
                      <a:rPr lang="en-US" altLang="zh-TW" dirty="0"/>
                      <a:t>20</a:t>
                    </a:r>
                    <a:r>
                      <a:rPr lang="zh-TW" altLang="en-US" dirty="0"/>
                      <a:t>億円（</a:t>
                    </a:r>
                    <a:fld id="{65C6B566-5D0C-4C0F-811F-269090BAA519}" type="PERCENTAGE">
                      <a:rPr lang="en-US" altLang="zh-TW" baseline="0" smtClean="0"/>
                      <a:pPr>
                        <a:defRPr/>
                      </a:pPr>
                      <a:t>[パーセンテージ]</a:t>
                    </a:fld>
                    <a:r>
                      <a:rPr lang="zh-TW" altLang="en-US" baseline="0" dirty="0"/>
                      <a:t>）</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26637696705322411"/>
                      <c:h val="5.8130310707046905E-2"/>
                    </c:manualLayout>
                  </c15:layout>
                  <c15:dlblFieldTable/>
                  <c15:showDataLabelsRange val="1"/>
                </c:ext>
                <c:ext xmlns:c16="http://schemas.microsoft.com/office/drawing/2014/chart" uri="{C3380CC4-5D6E-409C-BE32-E72D297353CC}">
                  <c16:uniqueId val="{00000015-0E33-4B78-94F4-23C8A4302D82}"/>
                </c:ext>
              </c:extLst>
            </c:dLbl>
            <c:dLbl>
              <c:idx val="12"/>
              <c:layout>
                <c:manualLayout>
                  <c:x val="0.16213927287401372"/>
                  <c:y val="3.5027239522642188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4CEE5811-BFEB-407A-9338-600A5924C1B6}" type="CELLRANGE">
                      <a:rPr lang="zh-TW" altLang="en-US" smtClean="0"/>
                      <a:pPr>
                        <a:defRPr/>
                      </a:pPr>
                      <a:t>[CELLRANGE]</a:t>
                    </a:fld>
                    <a:r>
                      <a:rPr lang="en-US" altLang="zh-TW" dirty="0"/>
                      <a:t>13</a:t>
                    </a:r>
                    <a:r>
                      <a:rPr lang="zh-TW" altLang="en-US" dirty="0"/>
                      <a:t>億円（</a:t>
                    </a:r>
                    <a:fld id="{51C0866A-6539-4EBA-821E-BA6D290EDBAE}" type="PERCENTAGE">
                      <a:rPr lang="en-US" altLang="zh-TW" baseline="0" smtClean="0"/>
                      <a:pPr>
                        <a:defRPr/>
                      </a:pPr>
                      <a:t>[パーセンテージ]</a:t>
                    </a:fld>
                    <a:r>
                      <a:rPr lang="zh-TW" altLang="en-US" baseline="0" dirty="0"/>
                      <a:t>）</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29552411713526333"/>
                      <c:h val="6.7073435431207959E-2"/>
                    </c:manualLayout>
                  </c15:layout>
                  <c15:dlblFieldTable/>
                  <c15:showDataLabelsRange val="1"/>
                </c:ext>
                <c:ext xmlns:c16="http://schemas.microsoft.com/office/drawing/2014/chart" uri="{C3380CC4-5D6E-409C-BE32-E72D297353CC}">
                  <c16:uniqueId val="{00000016-0E33-4B78-94F4-23C8A4302D82}"/>
                </c:ext>
              </c:extLst>
            </c:dLbl>
            <c:dLbl>
              <c:idx val="13"/>
              <c:layout>
                <c:manualLayout>
                  <c:x val="0.13922815221118956"/>
                  <c:y val="9.1667066660577501E-2"/>
                </c:manualLayout>
              </c:layout>
              <c:tx>
                <c:rich>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fld id="{5CAA3F9E-20A3-4A1D-A2A1-A752922D9B77}" type="CELLRANGE">
                      <a:rPr lang="zh-TW" altLang="en-US" smtClean="0"/>
                      <a:pPr algn="l">
                        <a:defRPr/>
                      </a:pPr>
                      <a:t>[CELLRANGE]</a:t>
                    </a:fld>
                    <a:r>
                      <a:rPr lang="en-US" altLang="zh-TW" dirty="0"/>
                      <a:t>3</a:t>
                    </a:r>
                    <a:r>
                      <a:rPr lang="zh-TW" altLang="en-US" dirty="0"/>
                      <a:t>億円（</a:t>
                    </a:r>
                    <a:fld id="{142218ED-316A-4A29-9ACB-F977726A356F}" type="PERCENTAGE">
                      <a:rPr lang="en-US" altLang="zh-TW" baseline="0" smtClean="0"/>
                      <a:pPr algn="l">
                        <a:defRPr/>
                      </a:pPr>
                      <a:t>[パーセンテージ]</a:t>
                    </a:fld>
                    <a:r>
                      <a:rPr lang="zh-TW" altLang="en-US" baseline="0" dirty="0"/>
                      <a:t>）</a:t>
                    </a:r>
                  </a:p>
                </c:rich>
              </c:tx>
              <c:numFmt formatCode="0.0%" sourceLinked="0"/>
              <c:spPr>
                <a:noFill/>
                <a:ln>
                  <a:noFill/>
                </a:ln>
                <a:effectLst/>
              </c:spPr>
              <c:txPr>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25862213905740361"/>
                      <c:h val="7.154499779328849E-2"/>
                    </c:manualLayout>
                  </c15:layout>
                  <c15:dlblFieldTable/>
                  <c15:showDataLabelsRange val="1"/>
                </c:ext>
                <c:ext xmlns:c16="http://schemas.microsoft.com/office/drawing/2014/chart" uri="{C3380CC4-5D6E-409C-BE32-E72D297353CC}">
                  <c16:uniqueId val="{00000017-0E33-4B78-94F4-23C8A4302D8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0"/>
            <c:showSerName val="0"/>
            <c:showPercent val="1"/>
            <c:showBubbleSize val="0"/>
            <c:separator>
</c:separator>
            <c:showLeaderLines val="0"/>
            <c:extLst>
              <c:ext xmlns:c15="http://schemas.microsoft.com/office/drawing/2012/chart" uri="{CE6537A1-D6FC-4f65-9D91-7224C49458BB}">
                <c15:showDataLabelsRange val="1"/>
              </c:ext>
            </c:extLst>
          </c:dLbls>
          <c:val>
            <c:numRef>
              <c:f>Sheet1!$B$2:$B$15</c:f>
              <c:numCache>
                <c:formatCode>General</c:formatCode>
                <c:ptCount val="14"/>
                <c:pt idx="0">
                  <c:v>1159</c:v>
                </c:pt>
                <c:pt idx="1">
                  <c:v>909</c:v>
                </c:pt>
                <c:pt idx="2">
                  <c:v>845</c:v>
                </c:pt>
                <c:pt idx="3">
                  <c:v>821</c:v>
                </c:pt>
                <c:pt idx="4">
                  <c:v>724</c:v>
                </c:pt>
                <c:pt idx="5">
                  <c:v>310</c:v>
                </c:pt>
                <c:pt idx="6">
                  <c:v>242</c:v>
                </c:pt>
                <c:pt idx="7">
                  <c:v>160</c:v>
                </c:pt>
                <c:pt idx="8">
                  <c:v>104</c:v>
                </c:pt>
                <c:pt idx="9">
                  <c:v>864</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歳出</c:v>
                      </c:pt>
                    </c:strCache>
                  </c:strRef>
                </c15:tx>
              </c15:filteredSeriesTitle>
            </c:ext>
            <c:ext xmlns:c15="http://schemas.microsoft.com/office/drawing/2012/chart" uri="{02D57815-91ED-43cb-92C2-25804820EDAC}">
              <c15:filteredCategoryTitle>
                <c15:cat>
                  <c:strRef>
                    <c:extLst>
                      <c:ext uri="{02D57815-91ED-43cb-92C2-25804820EDAC}">
                        <c15:formulaRef>
                          <c15:sqref>Sheet1!$A$2:$A$15</c15:sqref>
                        </c15:formulaRef>
                      </c:ext>
                    </c:extLst>
                    <c:strCache>
                      <c:ptCount val="10"/>
                      <c:pt idx="0">
                        <c:v>教育費</c:v>
                      </c:pt>
                      <c:pt idx="1">
                        <c:v>商工費</c:v>
                      </c:pt>
                      <c:pt idx="2">
                        <c:v>民生費</c:v>
                      </c:pt>
                      <c:pt idx="3">
                        <c:v>公債費</c:v>
                      </c:pt>
                      <c:pt idx="4">
                        <c:v>土木費</c:v>
                      </c:pt>
                      <c:pt idx="5">
                        <c:v>警察費</c:v>
                      </c:pt>
                      <c:pt idx="6">
                        <c:v>農林水産業費</c:v>
                      </c:pt>
                      <c:pt idx="7">
                        <c:v>衛生費</c:v>
                      </c:pt>
                      <c:pt idx="8">
                        <c:v>災害復旧費</c:v>
                      </c:pt>
                      <c:pt idx="9">
                        <c:v>その他</c:v>
                      </c:pt>
                    </c:strCache>
                  </c:strRef>
                </c15:cat>
              </c15:filteredCategoryTitle>
            </c:ext>
            <c:ext xmlns:c15="http://schemas.microsoft.com/office/drawing/2012/chart" uri="{02D57815-91ED-43cb-92C2-25804820EDAC}">
              <c15:datalabelsRange>
                <c15:f>Sheet1!$A$2:$A$15</c15:f>
                <c15:dlblRangeCache>
                  <c:ptCount val="14"/>
                  <c:pt idx="0">
                    <c:v>教育費</c:v>
                  </c:pt>
                  <c:pt idx="1">
                    <c:v>商工費</c:v>
                  </c:pt>
                  <c:pt idx="2">
                    <c:v>民生費</c:v>
                  </c:pt>
                  <c:pt idx="3">
                    <c:v>公債費</c:v>
                  </c:pt>
                  <c:pt idx="4">
                    <c:v>土木費</c:v>
                  </c:pt>
                  <c:pt idx="5">
                    <c:v>警察費</c:v>
                  </c:pt>
                  <c:pt idx="6">
                    <c:v>農林水産業費</c:v>
                  </c:pt>
                  <c:pt idx="7">
                    <c:v>衛生費</c:v>
                  </c:pt>
                  <c:pt idx="8">
                    <c:v>災害復旧費</c:v>
                  </c:pt>
                  <c:pt idx="9">
                    <c:v>その他</c:v>
                  </c:pt>
                </c15:dlblRangeCache>
              </c15:datalabelsRange>
            </c:ext>
            <c:ext xmlns:c16="http://schemas.microsoft.com/office/drawing/2014/chart" uri="{C3380CC4-5D6E-409C-BE32-E72D297353CC}">
              <c16:uniqueId val="{00000012-0E33-4B78-94F4-23C8A4302D82}"/>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254F68-6EC6-4F43-AC99-10D783189AE7}" type="doc">
      <dgm:prSet loTypeId="urn:microsoft.com/office/officeart/2005/8/layout/target3" loCatId="relationship" qsTypeId="urn:microsoft.com/office/officeart/2005/8/quickstyle/3d2" qsCatId="3D" csTypeId="urn:microsoft.com/office/officeart/2005/8/colors/accent1_2" csCatId="accent1" phldr="1"/>
      <dgm:spPr/>
      <dgm:t>
        <a:bodyPr/>
        <a:lstStyle/>
        <a:p>
          <a:endParaRPr kumimoji="1" lang="ja-JP" altLang="en-US"/>
        </a:p>
      </dgm:t>
    </dgm:pt>
    <dgm:pt modelId="{94579C9A-200D-4AD4-A9F3-F24640E65E80}">
      <dgm:prSet custT="1"/>
      <dgm:spPr/>
      <dgm:t>
        <a:bodyPr/>
        <a:lstStyle/>
        <a:p>
          <a:pPr rtl="0"/>
          <a:r>
            <a:rPr kumimoji="1" lang="ja-JP" altLang="en-US" sz="4800" b="1" dirty="0">
              <a:latin typeface="HG丸ｺﾞｼｯｸM-PRO" panose="020F0600000000000000" pitchFamily="50" charset="-128"/>
              <a:ea typeface="HG丸ｺﾞｼｯｸM-PRO" panose="020F0600000000000000" pitchFamily="50" charset="-128"/>
            </a:rPr>
            <a:t>わたしたちの生活と税金</a:t>
          </a:r>
          <a:endParaRPr lang="ja-JP" altLang="en-US" sz="4800" dirty="0">
            <a:latin typeface="HG丸ｺﾞｼｯｸM-PRO" panose="020F0600000000000000" pitchFamily="50" charset="-128"/>
            <a:ea typeface="HG丸ｺﾞｼｯｸM-PRO" panose="020F0600000000000000" pitchFamily="50" charset="-128"/>
          </a:endParaRPr>
        </a:p>
      </dgm:t>
    </dgm:pt>
    <dgm:pt modelId="{91394D93-7C33-4C97-9B2E-54FE72DD936C}" type="sibTrans" cxnId="{4107B679-34EC-449C-8C46-841D1327B3C1}">
      <dgm:prSet/>
      <dgm:spPr/>
      <dgm:t>
        <a:bodyPr/>
        <a:lstStyle/>
        <a:p>
          <a:endParaRPr kumimoji="1" lang="ja-JP" altLang="en-US"/>
        </a:p>
      </dgm:t>
    </dgm:pt>
    <dgm:pt modelId="{73729E19-967A-4DA9-8B4A-A28811295A22}" type="parTrans" cxnId="{4107B679-34EC-449C-8C46-841D1327B3C1}">
      <dgm:prSet/>
      <dgm:spPr/>
      <dgm:t>
        <a:bodyPr/>
        <a:lstStyle/>
        <a:p>
          <a:endParaRPr kumimoji="1" lang="ja-JP" altLang="en-US"/>
        </a:p>
      </dgm:t>
    </dgm:pt>
    <dgm:pt modelId="{E09F8803-0CFF-4B12-92A7-603672A4EF33}" type="pres">
      <dgm:prSet presAssocID="{D5254F68-6EC6-4F43-AC99-10D783189AE7}" presName="Name0" presStyleCnt="0">
        <dgm:presLayoutVars>
          <dgm:chMax val="7"/>
          <dgm:dir/>
          <dgm:animLvl val="lvl"/>
          <dgm:resizeHandles val="exact"/>
        </dgm:presLayoutVars>
      </dgm:prSet>
      <dgm:spPr/>
    </dgm:pt>
    <dgm:pt modelId="{F3355540-ABFD-4B48-BA76-D2ABFDB9FB05}" type="pres">
      <dgm:prSet presAssocID="{94579C9A-200D-4AD4-A9F3-F24640E65E80}" presName="circle1" presStyleLbl="node1" presStyleIdx="0" presStyleCnt="1"/>
      <dgm:spPr/>
    </dgm:pt>
    <dgm:pt modelId="{D47126A5-5B05-42B7-B40F-0645863198E4}" type="pres">
      <dgm:prSet presAssocID="{94579C9A-200D-4AD4-A9F3-F24640E65E80}" presName="space" presStyleCnt="0"/>
      <dgm:spPr/>
    </dgm:pt>
    <dgm:pt modelId="{EF655FCE-5063-466E-9CFF-379533B081B3}" type="pres">
      <dgm:prSet presAssocID="{94579C9A-200D-4AD4-A9F3-F24640E65E80}" presName="rect1" presStyleLbl="alignAcc1" presStyleIdx="0" presStyleCnt="1" custScaleX="100000" custScaleY="100000" custLinFactNeighborX="-2337" custLinFactNeighborY="18402"/>
      <dgm:spPr/>
    </dgm:pt>
    <dgm:pt modelId="{DE96E29A-CFB6-4BAE-A05D-A52EEE19790F}" type="pres">
      <dgm:prSet presAssocID="{94579C9A-200D-4AD4-A9F3-F24640E65E80}" presName="rect1ParTxNoCh" presStyleLbl="alignAcc1" presStyleIdx="0" presStyleCnt="1">
        <dgm:presLayoutVars>
          <dgm:chMax val="1"/>
          <dgm:bulletEnabled val="1"/>
        </dgm:presLayoutVars>
      </dgm:prSet>
      <dgm:spPr/>
    </dgm:pt>
  </dgm:ptLst>
  <dgm:cxnLst>
    <dgm:cxn modelId="{DD0AB40D-DD76-4A75-A08C-26ED668FB9CD}" type="presOf" srcId="{D5254F68-6EC6-4F43-AC99-10D783189AE7}" destId="{E09F8803-0CFF-4B12-92A7-603672A4EF33}" srcOrd="0" destOrd="0" presId="urn:microsoft.com/office/officeart/2005/8/layout/target3"/>
    <dgm:cxn modelId="{C038F52B-DE22-41FF-B675-23728910F9EA}" type="presOf" srcId="{94579C9A-200D-4AD4-A9F3-F24640E65E80}" destId="{DE96E29A-CFB6-4BAE-A05D-A52EEE19790F}" srcOrd="1" destOrd="0" presId="urn:microsoft.com/office/officeart/2005/8/layout/target3"/>
    <dgm:cxn modelId="{9B944D4B-B68C-4475-B02A-30FD3CC10249}" type="presOf" srcId="{94579C9A-200D-4AD4-A9F3-F24640E65E80}" destId="{EF655FCE-5063-466E-9CFF-379533B081B3}" srcOrd="0" destOrd="0" presId="urn:microsoft.com/office/officeart/2005/8/layout/target3"/>
    <dgm:cxn modelId="{4107B679-34EC-449C-8C46-841D1327B3C1}" srcId="{D5254F68-6EC6-4F43-AC99-10D783189AE7}" destId="{94579C9A-200D-4AD4-A9F3-F24640E65E80}" srcOrd="0" destOrd="0" parTransId="{73729E19-967A-4DA9-8B4A-A28811295A22}" sibTransId="{91394D93-7C33-4C97-9B2E-54FE72DD936C}"/>
    <dgm:cxn modelId="{3D70B5A0-026B-4291-86FE-B0767DABCA9B}" type="presParOf" srcId="{E09F8803-0CFF-4B12-92A7-603672A4EF33}" destId="{F3355540-ABFD-4B48-BA76-D2ABFDB9FB05}" srcOrd="0" destOrd="0" presId="urn:microsoft.com/office/officeart/2005/8/layout/target3"/>
    <dgm:cxn modelId="{93755AA1-11C2-4A72-91B3-666E8C5553B5}" type="presParOf" srcId="{E09F8803-0CFF-4B12-92A7-603672A4EF33}" destId="{D47126A5-5B05-42B7-B40F-0645863198E4}" srcOrd="1" destOrd="0" presId="urn:microsoft.com/office/officeart/2005/8/layout/target3"/>
    <dgm:cxn modelId="{0B50E0C0-CD01-49EF-AE0E-2E7695811F0D}" type="presParOf" srcId="{E09F8803-0CFF-4B12-92A7-603672A4EF33}" destId="{EF655FCE-5063-466E-9CFF-379533B081B3}" srcOrd="2" destOrd="0" presId="urn:microsoft.com/office/officeart/2005/8/layout/target3"/>
    <dgm:cxn modelId="{7675C778-EDEE-4A25-8B9C-E49ECACAED5C}" type="presParOf" srcId="{E09F8803-0CFF-4B12-92A7-603672A4EF33}" destId="{DE96E29A-CFB6-4BAE-A05D-A52EEE19790F}"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355540-ABFD-4B48-BA76-D2ABFDB9FB05}">
      <dsp:nvSpPr>
        <dsp:cNvPr id="0" name=""/>
        <dsp:cNvSpPr/>
      </dsp:nvSpPr>
      <dsp:spPr>
        <a:xfrm>
          <a:off x="0" y="0"/>
          <a:ext cx="899915" cy="899915"/>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F655FCE-5063-466E-9CFF-379533B081B3}">
      <dsp:nvSpPr>
        <dsp:cNvPr id="0" name=""/>
        <dsp:cNvSpPr/>
      </dsp:nvSpPr>
      <dsp:spPr>
        <a:xfrm>
          <a:off x="251796" y="0"/>
          <a:ext cx="8479299" cy="89991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82880" tIns="182880" rIns="182880" bIns="182880" numCol="1" spcCol="1270" anchor="ctr" anchorCtr="0">
          <a:noAutofit/>
        </a:bodyPr>
        <a:lstStyle/>
        <a:p>
          <a:pPr marL="0" lvl="0" indent="0" algn="ctr" defTabSz="2133600" rtl="0">
            <a:lnSpc>
              <a:spcPct val="90000"/>
            </a:lnSpc>
            <a:spcBef>
              <a:spcPct val="0"/>
            </a:spcBef>
            <a:spcAft>
              <a:spcPct val="35000"/>
            </a:spcAft>
            <a:buNone/>
          </a:pPr>
          <a:r>
            <a:rPr kumimoji="1" lang="ja-JP" altLang="en-US" sz="4800" b="1" kern="1200" dirty="0">
              <a:latin typeface="HG丸ｺﾞｼｯｸM-PRO" panose="020F0600000000000000" pitchFamily="50" charset="-128"/>
              <a:ea typeface="HG丸ｺﾞｼｯｸM-PRO" panose="020F0600000000000000" pitchFamily="50" charset="-128"/>
            </a:rPr>
            <a:t>わたしたちの生活と税金</a:t>
          </a:r>
          <a:endParaRPr lang="ja-JP" altLang="en-US" sz="4800" kern="1200" dirty="0">
            <a:latin typeface="HG丸ｺﾞｼｯｸM-PRO" panose="020F0600000000000000" pitchFamily="50" charset="-128"/>
            <a:ea typeface="HG丸ｺﾞｼｯｸM-PRO" panose="020F0600000000000000" pitchFamily="50" charset="-128"/>
          </a:endParaRPr>
        </a:p>
      </dsp:txBody>
      <dsp:txXfrm>
        <a:off x="251796" y="0"/>
        <a:ext cx="8479299" cy="899915"/>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0.248</cdr:x>
      <cdr:y>0.37755</cdr:y>
    </cdr:from>
    <cdr:to>
      <cdr:x>0.45385</cdr:x>
      <cdr:y>0.60432</cdr:y>
    </cdr:to>
    <cdr:sp macro="" textlink="">
      <cdr:nvSpPr>
        <cdr:cNvPr id="3" name="正方形/長方形 2"/>
        <cdr:cNvSpPr/>
      </cdr:nvSpPr>
      <cdr:spPr>
        <a:xfrm xmlns:a="http://schemas.openxmlformats.org/drawingml/2006/main">
          <a:off x="1857530" y="2490857"/>
          <a:ext cx="1541826" cy="149608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25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公債金</a:t>
          </a:r>
          <a:endParaRPr lang="en-US" altLang="ja-JP" sz="25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28.6</a:t>
          </a:r>
          <a:r>
            <a:rPr lang="ja-JP" altLang="en-US"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lang="en-US" alt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24.9</a:t>
          </a:r>
          <a:r>
            <a:rPr lang="ja-JP" altLang="en-US"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cdr:txBody>
    </cdr:sp>
  </cdr:relSizeAnchor>
  <cdr:relSizeAnchor xmlns:cdr="http://schemas.openxmlformats.org/drawingml/2006/chartDrawing">
    <cdr:from>
      <cdr:x>0.50286</cdr:x>
      <cdr:y>0.36744</cdr:y>
    </cdr:from>
    <cdr:to>
      <cdr:x>0.70467</cdr:x>
      <cdr:y>0.59421</cdr:y>
    </cdr:to>
    <cdr:sp macro="" textlink="">
      <cdr:nvSpPr>
        <cdr:cNvPr id="4" name="正方形/長方形 3"/>
        <cdr:cNvSpPr/>
      </cdr:nvSpPr>
      <cdr:spPr>
        <a:xfrm xmlns:a="http://schemas.openxmlformats.org/drawingml/2006/main">
          <a:off x="3766468" y="2424153"/>
          <a:ext cx="1511565" cy="149608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所得税</a:t>
          </a:r>
          <a:endParaRPr lang="en-US" altLang="ja-JP"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22.7</a:t>
          </a:r>
          <a:r>
            <a:rPr lang="ja-JP" altLang="en-US"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19.7</a:t>
          </a:r>
          <a:r>
            <a:rPr lang="ja-JP" altLang="en-US"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cdr:txBody>
    </cdr:sp>
  </cdr:relSizeAnchor>
  <cdr:relSizeAnchor xmlns:cdr="http://schemas.openxmlformats.org/drawingml/2006/chartDrawing">
    <cdr:from>
      <cdr:x>0.56387</cdr:x>
      <cdr:y>0.57213</cdr:y>
    </cdr:from>
    <cdr:to>
      <cdr:x>0.76165</cdr:x>
      <cdr:y>0.79071</cdr:y>
    </cdr:to>
    <cdr:sp macro="" textlink="">
      <cdr:nvSpPr>
        <cdr:cNvPr id="5" name="正方形/長方形 4"/>
        <cdr:cNvSpPr/>
      </cdr:nvSpPr>
      <cdr:spPr>
        <a:xfrm xmlns:a="http://schemas.openxmlformats.org/drawingml/2006/main">
          <a:off x="4223410" y="3774542"/>
          <a:ext cx="1481381" cy="144205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法人税</a:t>
          </a:r>
          <a:endParaRPr lang="en-US" altLang="ja-JP"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19.2</a:t>
          </a:r>
          <a:r>
            <a:rPr lang="ja-JP" altLang="en-US"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16.7</a:t>
          </a:r>
          <a:r>
            <a:rPr lang="ja-JP" altLang="en-US"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cdr:txBody>
    </cdr:sp>
  </cdr:relSizeAnchor>
  <cdr:relSizeAnchor xmlns:cdr="http://schemas.openxmlformats.org/drawingml/2006/chartDrawing">
    <cdr:from>
      <cdr:x>0.43168</cdr:x>
      <cdr:y>0.72857</cdr:y>
    </cdr:from>
    <cdr:to>
      <cdr:x>0.62946</cdr:x>
      <cdr:y>0.95261</cdr:y>
    </cdr:to>
    <cdr:sp macro="" textlink="">
      <cdr:nvSpPr>
        <cdr:cNvPr id="6" name="正方形/長方形 5"/>
        <cdr:cNvSpPr/>
      </cdr:nvSpPr>
      <cdr:spPr>
        <a:xfrm xmlns:a="http://schemas.openxmlformats.org/drawingml/2006/main">
          <a:off x="3233317" y="4806633"/>
          <a:ext cx="1481381" cy="147807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消費税</a:t>
          </a:r>
          <a:endParaRPr lang="en-US" altLang="ja-JP"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24.9</a:t>
          </a:r>
          <a:r>
            <a:rPr lang="ja-JP" altLang="en-US"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21.6</a:t>
          </a:r>
          <a:r>
            <a:rPr lang="ja-JP" altLang="en-US"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cdr:txBody>
    </cdr:sp>
  </cdr:relSizeAnchor>
  <cdr:relSizeAnchor xmlns:cdr="http://schemas.openxmlformats.org/drawingml/2006/chartDrawing">
    <cdr:from>
      <cdr:x>0.24872</cdr:x>
      <cdr:y>0.71193</cdr:y>
    </cdr:from>
    <cdr:to>
      <cdr:x>0.4687</cdr:x>
      <cdr:y>0.93051</cdr:y>
    </cdr:to>
    <cdr:sp macro="" textlink="">
      <cdr:nvSpPr>
        <cdr:cNvPr id="7" name="正方形/長方形 6"/>
        <cdr:cNvSpPr/>
      </cdr:nvSpPr>
      <cdr:spPr>
        <a:xfrm xmlns:a="http://schemas.openxmlformats.org/drawingml/2006/main">
          <a:off x="1862947" y="4696834"/>
          <a:ext cx="1647661" cy="144205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16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その他</a:t>
          </a:r>
          <a:endParaRPr lang="en-US" altLang="ja-JP" sz="16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税・印紙</a:t>
          </a:r>
          <a:r>
            <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p>
        <a:p xmlns:a="http://schemas.openxmlformats.org/drawingml/2006/main">
          <a:pPr algn="ctr"/>
          <a:r>
            <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110</a:t>
          </a:r>
          <a:r>
            <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9.5</a:t>
          </a:r>
          <a:r>
            <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cdr:txBody>
    </cdr:sp>
  </cdr:relSizeAnchor>
  <cdr:relSizeAnchor xmlns:cdr="http://schemas.openxmlformats.org/drawingml/2006/chartDrawing">
    <cdr:from>
      <cdr:x>0.19523</cdr:x>
      <cdr:y>0.61718</cdr:y>
    </cdr:from>
    <cdr:to>
      <cdr:x>0.39099</cdr:x>
      <cdr:y>0.8139</cdr:y>
    </cdr:to>
    <cdr:sp macro="" textlink="">
      <cdr:nvSpPr>
        <cdr:cNvPr id="8" name="正方形/長方形 7"/>
        <cdr:cNvSpPr/>
      </cdr:nvSpPr>
      <cdr:spPr>
        <a:xfrm xmlns:a="http://schemas.openxmlformats.org/drawingml/2006/main">
          <a:off x="1462274" y="4071729"/>
          <a:ext cx="1466251" cy="129783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16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その他収入</a:t>
          </a:r>
          <a:endParaRPr lang="en-US" altLang="ja-JP" sz="16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87</a:t>
          </a:r>
          <a:r>
            <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兆円</a:t>
          </a:r>
          <a:endPar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xmlns:a="http://schemas.openxmlformats.org/drawingml/2006/main">
          <a:pPr algn="ctr"/>
          <a:r>
            <a:rPr lang="en-US" alt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7.6</a:t>
          </a:r>
          <a:r>
            <a:rPr lang="ja-JP" altLang="en-US"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sz="9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0.31181</cdr:x>
      <cdr:y>0.07104</cdr:y>
    </cdr:from>
    <cdr:to>
      <cdr:x>0.76186</cdr:x>
      <cdr:y>0.20492</cdr:y>
    </cdr:to>
    <cdr:sp macro="" textlink="">
      <cdr:nvSpPr>
        <cdr:cNvPr id="2" name="正方形/長方形 1"/>
        <cdr:cNvSpPr/>
      </cdr:nvSpPr>
      <cdr:spPr>
        <a:xfrm xmlns:a="http://schemas.openxmlformats.org/drawingml/2006/main">
          <a:off x="1471620" y="247660"/>
          <a:ext cx="2124073" cy="466726"/>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cdr:txBody>
    </cdr:sp>
  </cdr:relSizeAnchor>
  <cdr:relSizeAnchor xmlns:cdr="http://schemas.openxmlformats.org/drawingml/2006/chartDrawing">
    <cdr:from>
      <cdr:x>0.19726</cdr:x>
      <cdr:y>0</cdr:y>
    </cdr:from>
    <cdr:to>
      <cdr:x>0.78993</cdr:x>
      <cdr:y>0.76394</cdr:y>
    </cdr:to>
    <cdr:sp macro="" textlink="">
      <cdr:nvSpPr>
        <cdr:cNvPr id="3" name="パイ 5">
          <a:extLst xmlns:a="http://schemas.openxmlformats.org/drawingml/2006/main">
            <a:ext uri="{FF2B5EF4-FFF2-40B4-BE49-F238E27FC236}">
              <a16:creationId xmlns:a16="http://schemas.microsoft.com/office/drawing/2014/main" id="{7E54F5D5-2DA9-4256-BCE9-8C5A23E59E81}"/>
            </a:ext>
          </a:extLst>
        </cdr:cNvPr>
        <cdr:cNvSpPr/>
      </cdr:nvSpPr>
      <cdr:spPr>
        <a:xfrm xmlns:a="http://schemas.openxmlformats.org/drawingml/2006/main" rot="15323416">
          <a:off x="1444974" y="-1690025"/>
          <a:ext cx="4379824" cy="4364455"/>
        </a:xfrm>
        <a:prstGeom xmlns:a="http://schemas.openxmlformats.org/drawingml/2006/main" prst="pie">
          <a:avLst>
            <a:gd name="adj1" fmla="val 860650"/>
            <a:gd name="adj2" fmla="val 17082724"/>
          </a:avLst>
        </a:prstGeom>
        <a:noFill xmlns:a="http://schemas.openxmlformats.org/drawingml/2006/main"/>
        <a:ln xmlns:a="http://schemas.openxmlformats.org/drawingml/2006/main" w="571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algn="l" rtl="0" eaLnBrk="0" fontAlgn="base" hangingPunct="0">
            <a:spcBef>
              <a:spcPct val="0"/>
            </a:spcBef>
            <a:spcAft>
              <a:spcPct val="0"/>
            </a:spcAft>
            <a:defRPr kumimoji="1" sz="2400" kern="1200">
              <a:solidFill>
                <a:schemeClr val="lt1"/>
              </a:solidFill>
              <a:latin typeface="+mn-lt"/>
              <a:ea typeface="+mn-ea"/>
              <a:cs typeface="+mn-cs"/>
            </a:defRPr>
          </a:lvl1pPr>
          <a:lvl2pPr marL="457182" algn="l" rtl="0" eaLnBrk="0" fontAlgn="base" hangingPunct="0">
            <a:spcBef>
              <a:spcPct val="0"/>
            </a:spcBef>
            <a:spcAft>
              <a:spcPct val="0"/>
            </a:spcAft>
            <a:defRPr kumimoji="1" sz="2400" kern="1200">
              <a:solidFill>
                <a:schemeClr val="lt1"/>
              </a:solidFill>
              <a:latin typeface="+mn-lt"/>
              <a:ea typeface="+mn-ea"/>
              <a:cs typeface="+mn-cs"/>
            </a:defRPr>
          </a:lvl2pPr>
          <a:lvl3pPr marL="914363" algn="l" rtl="0" eaLnBrk="0" fontAlgn="base" hangingPunct="0">
            <a:spcBef>
              <a:spcPct val="0"/>
            </a:spcBef>
            <a:spcAft>
              <a:spcPct val="0"/>
            </a:spcAft>
            <a:defRPr kumimoji="1" sz="2400" kern="1200">
              <a:solidFill>
                <a:schemeClr val="lt1"/>
              </a:solidFill>
              <a:latin typeface="+mn-lt"/>
              <a:ea typeface="+mn-ea"/>
              <a:cs typeface="+mn-cs"/>
            </a:defRPr>
          </a:lvl3pPr>
          <a:lvl4pPr marL="1371545" algn="l" rtl="0" eaLnBrk="0" fontAlgn="base" hangingPunct="0">
            <a:spcBef>
              <a:spcPct val="0"/>
            </a:spcBef>
            <a:spcAft>
              <a:spcPct val="0"/>
            </a:spcAft>
            <a:defRPr kumimoji="1" sz="2400" kern="1200">
              <a:solidFill>
                <a:schemeClr val="lt1"/>
              </a:solidFill>
              <a:latin typeface="+mn-lt"/>
              <a:ea typeface="+mn-ea"/>
              <a:cs typeface="+mn-cs"/>
            </a:defRPr>
          </a:lvl4pPr>
          <a:lvl5pPr marL="1828727" algn="l" rtl="0" eaLnBrk="0" fontAlgn="base" hangingPunct="0">
            <a:spcBef>
              <a:spcPct val="0"/>
            </a:spcBef>
            <a:spcAft>
              <a:spcPct val="0"/>
            </a:spcAft>
            <a:defRPr kumimoji="1" sz="2400" kern="1200">
              <a:solidFill>
                <a:schemeClr val="lt1"/>
              </a:solidFill>
              <a:latin typeface="+mn-lt"/>
              <a:ea typeface="+mn-ea"/>
              <a:cs typeface="+mn-cs"/>
            </a:defRPr>
          </a:lvl5pPr>
          <a:lvl6pPr marL="2285909" algn="l" defTabSz="914363" rtl="0" eaLnBrk="1" latinLnBrk="0" hangingPunct="1">
            <a:defRPr kumimoji="1" sz="2400" kern="1200">
              <a:solidFill>
                <a:schemeClr val="lt1"/>
              </a:solidFill>
              <a:latin typeface="+mn-lt"/>
              <a:ea typeface="+mn-ea"/>
              <a:cs typeface="+mn-cs"/>
            </a:defRPr>
          </a:lvl6pPr>
          <a:lvl7pPr marL="2743090" algn="l" defTabSz="914363" rtl="0" eaLnBrk="1" latinLnBrk="0" hangingPunct="1">
            <a:defRPr kumimoji="1" sz="2400" kern="1200">
              <a:solidFill>
                <a:schemeClr val="lt1"/>
              </a:solidFill>
              <a:latin typeface="+mn-lt"/>
              <a:ea typeface="+mn-ea"/>
              <a:cs typeface="+mn-cs"/>
            </a:defRPr>
          </a:lvl7pPr>
          <a:lvl8pPr marL="3200272" algn="l" defTabSz="914363" rtl="0" eaLnBrk="1" latinLnBrk="0" hangingPunct="1">
            <a:defRPr kumimoji="1" sz="2400" kern="1200">
              <a:solidFill>
                <a:schemeClr val="lt1"/>
              </a:solidFill>
              <a:latin typeface="+mn-lt"/>
              <a:ea typeface="+mn-ea"/>
              <a:cs typeface="+mn-cs"/>
            </a:defRPr>
          </a:lvl8pPr>
          <a:lvl9pPr marL="3657454" algn="l" defTabSz="914363" rtl="0" eaLnBrk="1" latinLnBrk="0" hangingPunct="1">
            <a:defRPr kumimoji="1" sz="2400" kern="1200">
              <a:solidFill>
                <a:schemeClr val="lt1"/>
              </a:solidFill>
              <a:latin typeface="+mn-lt"/>
              <a:ea typeface="+mn-ea"/>
              <a:cs typeface="+mn-cs"/>
            </a:defRPr>
          </a:lvl9pPr>
        </a:lstStyle>
        <a:p xmlns:a="http://schemas.openxmlformats.org/drawingml/2006/main">
          <a:pPr algn="ctr"/>
          <a:endParaRPr kumimoji="1" lang="ja-JP" altLang="en-US">
            <a:solidFill>
              <a:schemeClr val="tx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0.30272</cdr:x>
      <cdr:y>0.27437</cdr:y>
    </cdr:from>
    <cdr:to>
      <cdr:x>0.4884</cdr:x>
      <cdr:y>0.49569</cdr:y>
    </cdr:to>
    <cdr:sp macro="" textlink="">
      <cdr:nvSpPr>
        <cdr:cNvPr id="3" name="正方形/長方形 2"/>
        <cdr:cNvSpPr/>
      </cdr:nvSpPr>
      <cdr:spPr>
        <a:xfrm xmlns:a="http://schemas.openxmlformats.org/drawingml/2006/main">
          <a:off x="1428751" y="1042753"/>
          <a:ext cx="876300" cy="84108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2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国債費</a:t>
          </a:r>
          <a:endParaRPr lang="en-US" altLang="ja-JP" sz="2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28.2</a:t>
          </a:r>
          <a:r>
            <a:rPr lang="ja-JP" altLang="en-US"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兆円</a:t>
          </a:r>
          <a:endParaRPr lang="en-US" alt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24.5</a:t>
          </a:r>
          <a:r>
            <a:rPr lang="ja-JP" altLang="en-US"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a:t>
          </a:r>
          <a:endParaRPr 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0.54569</cdr:x>
      <cdr:y>0.80202</cdr:y>
    </cdr:from>
    <cdr:to>
      <cdr:x>0.73529</cdr:x>
      <cdr:y>0.94738</cdr:y>
    </cdr:to>
    <cdr:sp macro="" textlink="">
      <cdr:nvSpPr>
        <cdr:cNvPr id="4" name="正方形/長方形 3"/>
        <cdr:cNvSpPr/>
      </cdr:nvSpPr>
      <cdr:spPr>
        <a:xfrm xmlns:a="http://schemas.openxmlformats.org/drawingml/2006/main">
          <a:off x="4087211" y="4443156"/>
          <a:ext cx="1420112" cy="80528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1800" dirty="0">
              <a:solidFill>
                <a:schemeClr val="tx1"/>
              </a:solidFill>
              <a:latin typeface="HG丸ｺﾞｼｯｸM-PRO" panose="020F0600000000000000" pitchFamily="50" charset="-128"/>
              <a:ea typeface="HG丸ｺﾞｼｯｸM-PRO" panose="020F0600000000000000" pitchFamily="50" charset="-128"/>
            </a:rPr>
            <a:t>公共事業</a:t>
          </a: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6.</a:t>
          </a:r>
          <a:r>
            <a:rPr lang="ja-JP" altLang="en-US" sz="1000" dirty="0">
              <a:solidFill>
                <a:schemeClr val="tx1"/>
              </a:solidFill>
              <a:latin typeface="HG丸ｺﾞｼｯｸM-PRO" panose="020F0600000000000000" pitchFamily="50" charset="-128"/>
              <a:ea typeface="HG丸ｺﾞｼｯｸM-PRO" panose="020F0600000000000000" pitchFamily="50" charset="-128"/>
            </a:rPr>
            <a:t>１兆円</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5.3</a:t>
          </a:r>
          <a:r>
            <a:rPr lang="ja-JP" altLang="en-US" sz="1000" dirty="0">
              <a:solidFill>
                <a:schemeClr val="tx1"/>
              </a:solidFill>
              <a:latin typeface="HG丸ｺﾞｼｯｸM-PRO" panose="020F0600000000000000" pitchFamily="50" charset="-128"/>
              <a:ea typeface="HG丸ｺﾞｼｯｸM-PRO" panose="020F0600000000000000" pitchFamily="50" charset="-128"/>
            </a:rPr>
            <a:t>％</a:t>
          </a:r>
          <a:endParaRPr lang="ja-JP" sz="1000" dirty="0">
            <a:solidFill>
              <a:schemeClr val="tx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0.2427</cdr:x>
      <cdr:y>0.58425</cdr:y>
    </cdr:from>
    <cdr:to>
      <cdr:x>0.45784</cdr:x>
      <cdr:y>0.775</cdr:y>
    </cdr:to>
    <cdr:sp macro="" textlink="">
      <cdr:nvSpPr>
        <cdr:cNvPr id="5" name="正方形/長方形 4"/>
        <cdr:cNvSpPr/>
      </cdr:nvSpPr>
      <cdr:spPr>
        <a:xfrm xmlns:a="http://schemas.openxmlformats.org/drawingml/2006/main">
          <a:off x="1817821" y="3236710"/>
          <a:ext cx="1611423" cy="105675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地方交付税等交付金</a:t>
          </a:r>
          <a:endParaRPr lang="en-US" altLang="ja-JP" sz="1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18.9</a:t>
          </a:r>
          <a:r>
            <a:rPr lang="ja-JP" altLang="en-US"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兆円</a:t>
          </a:r>
          <a:endParaRPr lang="en-US" altLang="ja-JP"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16.4</a:t>
          </a:r>
          <a:r>
            <a:rPr lang="ja-JP" altLang="en-US"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a:t>
          </a:r>
          <a:endParaRPr lang="ja-JP" sz="14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0.52407</cdr:x>
      <cdr:y>0.38784</cdr:y>
    </cdr:from>
    <cdr:to>
      <cdr:x>0.82189</cdr:x>
      <cdr:y>0.60915</cdr:y>
    </cdr:to>
    <cdr:sp macro="" textlink="">
      <cdr:nvSpPr>
        <cdr:cNvPr id="6" name="正方形/長方形 5"/>
        <cdr:cNvSpPr/>
      </cdr:nvSpPr>
      <cdr:spPr>
        <a:xfrm xmlns:a="http://schemas.openxmlformats.org/drawingml/2006/main">
          <a:off x="3783480" y="2120681"/>
          <a:ext cx="2150030" cy="121010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2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社会保障</a:t>
          </a:r>
          <a:endParaRPr lang="en-US" altLang="ja-JP" sz="28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6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38.3</a:t>
          </a:r>
          <a:r>
            <a:rPr lang="ja-JP" altLang="en-US" sz="16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兆円</a:t>
          </a:r>
          <a:endParaRPr lang="en-US" altLang="ja-JP" sz="16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6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33.2</a:t>
          </a:r>
          <a:r>
            <a:rPr lang="ja-JP" altLang="en-US" sz="16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rPr>
            <a:t>％</a:t>
          </a:r>
          <a:endParaRPr lang="ja-JP" sz="1600" dirty="0">
            <a:ln>
              <a:solidFill>
                <a:schemeClr val="bg1"/>
              </a:solidFill>
            </a:ln>
            <a:solidFill>
              <a:schemeClr val="bg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0.55963</cdr:x>
      <cdr:y>0.66284</cdr:y>
    </cdr:from>
    <cdr:to>
      <cdr:x>0.7453</cdr:x>
      <cdr:y>0.81899</cdr:y>
    </cdr:to>
    <cdr:sp macro="" textlink="">
      <cdr:nvSpPr>
        <cdr:cNvPr id="8" name="正方形/長方形 7"/>
        <cdr:cNvSpPr/>
      </cdr:nvSpPr>
      <cdr:spPr>
        <a:xfrm xmlns:a="http://schemas.openxmlformats.org/drawingml/2006/main">
          <a:off x="4191664" y="3672101"/>
          <a:ext cx="1390677" cy="86506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1800" dirty="0">
              <a:solidFill>
                <a:schemeClr val="tx1"/>
              </a:solidFill>
              <a:latin typeface="HG丸ｺﾞｼｯｸM-PRO" panose="020F0600000000000000" pitchFamily="50" charset="-128"/>
              <a:ea typeface="HG丸ｺﾞｼｯｸM-PRO" panose="020F0600000000000000" pitchFamily="50" charset="-128"/>
            </a:rPr>
            <a:t>防衛費</a:t>
          </a: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8.7</a:t>
          </a:r>
          <a:r>
            <a:rPr lang="ja-JP" altLang="en-US" sz="1000" dirty="0">
              <a:solidFill>
                <a:schemeClr val="tx1"/>
              </a:solidFill>
              <a:latin typeface="HG丸ｺﾞｼｯｸM-PRO" panose="020F0600000000000000" pitchFamily="50" charset="-128"/>
              <a:ea typeface="HG丸ｺﾞｼｯｸM-PRO" panose="020F0600000000000000" pitchFamily="50" charset="-128"/>
            </a:rPr>
            <a:t>兆円</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7.5</a:t>
          </a:r>
          <a:r>
            <a:rPr lang="ja-JP" altLang="en-US" sz="1000" dirty="0">
              <a:solidFill>
                <a:schemeClr val="tx1"/>
              </a:solidFill>
              <a:latin typeface="HG丸ｺﾞｼｯｸM-PRO" panose="020F0600000000000000" pitchFamily="50" charset="-128"/>
              <a:ea typeface="HG丸ｺﾞｼｯｸM-PRO" panose="020F0600000000000000" pitchFamily="50" charset="-128"/>
            </a:rPr>
            <a:t>％</a:t>
          </a:r>
          <a:endParaRPr lang="ja-JP" sz="1000" dirty="0">
            <a:solidFill>
              <a:schemeClr val="tx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0.65323</cdr:x>
      <cdr:y>0.90556</cdr:y>
    </cdr:from>
    <cdr:to>
      <cdr:x>0.95601</cdr:x>
      <cdr:y>0.9945</cdr:y>
    </cdr:to>
    <cdr:sp macro="" textlink="">
      <cdr:nvSpPr>
        <cdr:cNvPr id="9" name="正方形/長方形 8"/>
        <cdr:cNvSpPr/>
      </cdr:nvSpPr>
      <cdr:spPr>
        <a:xfrm xmlns:a="http://schemas.openxmlformats.org/drawingml/2006/main">
          <a:off x="4892721" y="5016766"/>
          <a:ext cx="2267820" cy="49272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1600" dirty="0">
              <a:solidFill>
                <a:schemeClr val="tx1"/>
              </a:solidFill>
              <a:latin typeface="HG丸ｺﾞｼｯｸM-PRO" panose="020F0600000000000000" pitchFamily="50" charset="-128"/>
              <a:ea typeface="HG丸ｺﾞｼｯｸM-PRO" panose="020F0600000000000000" pitchFamily="50" charset="-128"/>
            </a:rPr>
            <a:t>文教及び科学振興費</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5.7</a:t>
          </a:r>
          <a:r>
            <a:rPr lang="ja-JP" altLang="en-US" sz="1000" dirty="0">
              <a:solidFill>
                <a:schemeClr val="tx1"/>
              </a:solidFill>
              <a:latin typeface="HG丸ｺﾞｼｯｸM-PRO" panose="020F0600000000000000" pitchFamily="50" charset="-128"/>
              <a:ea typeface="HG丸ｺﾞｼｯｸM-PRO" panose="020F0600000000000000" pitchFamily="50" charset="-128"/>
            </a:rPr>
            <a:t>兆円　</a:t>
          </a:r>
          <a:r>
            <a:rPr lang="en-US" altLang="ja-JP" sz="1000" dirty="0">
              <a:solidFill>
                <a:schemeClr val="tx1"/>
              </a:solidFill>
              <a:latin typeface="HG丸ｺﾞｼｯｸM-PRO" panose="020F0600000000000000" pitchFamily="50" charset="-128"/>
              <a:ea typeface="HG丸ｺﾞｼｯｸM-PRO" panose="020F0600000000000000" pitchFamily="50" charset="-128"/>
            </a:rPr>
            <a:t>4.9</a:t>
          </a:r>
          <a:r>
            <a:rPr lang="ja-JP" altLang="en-US" sz="1000" dirty="0">
              <a:solidFill>
                <a:schemeClr val="tx1"/>
              </a:solidFill>
              <a:latin typeface="HG丸ｺﾞｼｯｸM-PRO" panose="020F0600000000000000" pitchFamily="50" charset="-128"/>
              <a:ea typeface="HG丸ｺﾞｼｯｸM-PRO" panose="020F0600000000000000" pitchFamily="50" charset="-128"/>
            </a:rPr>
            <a:t>％</a:t>
          </a:r>
          <a:endParaRPr lang="ja-JP" sz="1000" dirty="0">
            <a:solidFill>
              <a:schemeClr val="tx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0.32284</cdr:x>
      <cdr:y>0.79852</cdr:y>
    </cdr:from>
    <cdr:to>
      <cdr:x>0.5926</cdr:x>
      <cdr:y>0.91093</cdr:y>
    </cdr:to>
    <cdr:sp macro="" textlink="">
      <cdr:nvSpPr>
        <cdr:cNvPr id="11" name="正方形/長方形 10">
          <a:extLst xmlns:a="http://schemas.openxmlformats.org/drawingml/2006/main">
            <a:ext uri="{FF2B5EF4-FFF2-40B4-BE49-F238E27FC236}">
              <a16:creationId xmlns:a16="http://schemas.microsoft.com/office/drawing/2014/main" id="{D3D1D878-DAEC-48A2-9768-C87F81E48B61}"/>
            </a:ext>
          </a:extLst>
        </cdr:cNvPr>
        <cdr:cNvSpPr/>
      </cdr:nvSpPr>
      <cdr:spPr>
        <a:xfrm xmlns:a="http://schemas.openxmlformats.org/drawingml/2006/main">
          <a:off x="2418082" y="4423724"/>
          <a:ext cx="2020515" cy="62274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1800" dirty="0">
              <a:solidFill>
                <a:schemeClr val="tx1"/>
              </a:solidFill>
              <a:latin typeface="HG丸ｺﾞｼｯｸM-PRO" panose="020F0600000000000000" pitchFamily="50" charset="-128"/>
              <a:ea typeface="HG丸ｺﾞｼｯｸM-PRO" panose="020F0600000000000000" pitchFamily="50" charset="-128"/>
            </a:rPr>
            <a:t>その他</a:t>
          </a: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9.4</a:t>
          </a:r>
          <a:r>
            <a:rPr lang="ja-JP" altLang="en-US" sz="1000" dirty="0">
              <a:solidFill>
                <a:schemeClr val="tx1"/>
              </a:solidFill>
              <a:latin typeface="HG丸ｺﾞｼｯｸM-PRO" panose="020F0600000000000000" pitchFamily="50" charset="-128"/>
              <a:ea typeface="HG丸ｺﾞｼｯｸM-PRO" panose="020F0600000000000000" pitchFamily="50" charset="-128"/>
            </a:rPr>
            <a:t>兆円</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pPr algn="ctr"/>
          <a:r>
            <a:rPr lang="en-US" altLang="ja-JP" sz="1000" dirty="0">
              <a:solidFill>
                <a:schemeClr val="tx1"/>
              </a:solidFill>
              <a:latin typeface="HG丸ｺﾞｼｯｸM-PRO" panose="020F0600000000000000" pitchFamily="50" charset="-128"/>
              <a:ea typeface="HG丸ｺﾞｼｯｸM-PRO" panose="020F0600000000000000" pitchFamily="50" charset="-128"/>
            </a:rPr>
            <a:t>8.2</a:t>
          </a:r>
          <a:r>
            <a:rPr lang="ja-JP" altLang="en-US" sz="1000" dirty="0">
              <a:solidFill>
                <a:schemeClr val="tx1"/>
              </a:solidFill>
              <a:latin typeface="HG丸ｺﾞｼｯｸM-PRO" panose="020F0600000000000000" pitchFamily="50" charset="-128"/>
              <a:ea typeface="HG丸ｺﾞｼｯｸM-PRO" panose="020F0600000000000000" pitchFamily="50" charset="-128"/>
            </a:rPr>
            <a:t>％</a:t>
          </a:r>
          <a:endParaRPr lang="ja-JP" sz="1000" dirty="0">
            <a:solidFill>
              <a:schemeClr val="tx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0.54411</cdr:x>
      <cdr:y>0.93879</cdr:y>
    </cdr:from>
    <cdr:to>
      <cdr:x>0.7212</cdr:x>
      <cdr:y>0.98531</cdr:y>
    </cdr:to>
    <cdr:cxnSp macro="">
      <cdr:nvCxnSpPr>
        <cdr:cNvPr id="10" name="コネクタ: カギ線 9">
          <a:extLst xmlns:a="http://schemas.openxmlformats.org/drawingml/2006/main">
            <a:ext uri="{FF2B5EF4-FFF2-40B4-BE49-F238E27FC236}">
              <a16:creationId xmlns:a16="http://schemas.microsoft.com/office/drawing/2014/main" id="{B5BF230F-1E65-4C5E-A7E9-3F41E021917D}"/>
            </a:ext>
          </a:extLst>
        </cdr:cNvPr>
        <cdr:cNvCxnSpPr/>
      </cdr:nvCxnSpPr>
      <cdr:spPr>
        <a:xfrm xmlns:a="http://schemas.openxmlformats.org/drawingml/2006/main" rot="10800000">
          <a:off x="4075435" y="5200863"/>
          <a:ext cx="1326370" cy="257681"/>
        </a:xfrm>
        <a:prstGeom xmlns:a="http://schemas.openxmlformats.org/drawingml/2006/main" prst="bentConnector3">
          <a:avLst>
            <a:gd name="adj1" fmla="val 50000"/>
          </a:avLst>
        </a:prstGeom>
        <a:ln xmlns:a="http://schemas.openxmlformats.org/drawingml/2006/main" w="38100">
          <a:solidFill>
            <a:srgbClr val="0070C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0.27123</cdr:x>
      <cdr:y>0.02746</cdr:y>
    </cdr:from>
    <cdr:to>
      <cdr:x>0.5</cdr:x>
      <cdr:y>0.05979</cdr:y>
    </cdr:to>
    <cdr:cxnSp macro="">
      <cdr:nvCxnSpPr>
        <cdr:cNvPr id="4" name="コネクタ: カギ線 3">
          <a:extLst xmlns:a="http://schemas.openxmlformats.org/drawingml/2006/main">
            <a:ext uri="{FF2B5EF4-FFF2-40B4-BE49-F238E27FC236}">
              <a16:creationId xmlns:a16="http://schemas.microsoft.com/office/drawing/2014/main" id="{1FB02E78-D23D-419B-A655-DF9463729E3C}"/>
            </a:ext>
          </a:extLst>
        </cdr:cNvPr>
        <cdr:cNvCxnSpPr/>
      </cdr:nvCxnSpPr>
      <cdr:spPr bwMode="auto">
        <a:xfrm xmlns:a="http://schemas.openxmlformats.org/drawingml/2006/main">
          <a:off x="1428108" y="104705"/>
          <a:ext cx="1204509" cy="123290"/>
        </a:xfrm>
        <a:prstGeom xmlns:a="http://schemas.openxmlformats.org/drawingml/2006/main" prst="bentConnector3">
          <a:avLst/>
        </a:prstGeom>
        <a:noFill xmlns:a="http://schemas.openxmlformats.org/drawingml/2006/main"/>
        <a:ln xmlns:a="http://schemas.openxmlformats.org/drawingml/2006/main" w="6350" cap="flat" cmpd="sng" algn="ctr">
          <a:solidFill>
            <a:srgbClr val="254278"/>
          </a:solidFill>
          <a:prstDash val="solid"/>
          <a:round/>
          <a:headEnd type="none" w="med" len="med"/>
          <a:tailEnd type="none" w="med" len="med"/>
        </a:ln>
        <a:effectLst xmlns:a="http://schemas.openxmlformats.org/drawingml/2006/main"/>
      </cdr:spPr>
    </cdr:cxnSp>
  </cdr:relSizeAnchor>
</c:userShapes>
</file>

<file path=ppt/drawings/drawing5.xml><?xml version="1.0" encoding="utf-8"?>
<c:userShapes xmlns:c="http://schemas.openxmlformats.org/drawingml/2006/chart">
  <cdr:relSizeAnchor xmlns:cdr="http://schemas.openxmlformats.org/drawingml/2006/chartDrawing">
    <cdr:from>
      <cdr:x>0.36955</cdr:x>
      <cdr:y>0.38766</cdr:y>
    </cdr:from>
    <cdr:to>
      <cdr:x>0.5987</cdr:x>
      <cdr:y>0.71324</cdr:y>
    </cdr:to>
    <cdr:sp macro="" textlink="">
      <cdr:nvSpPr>
        <cdr:cNvPr id="2" name="楕円 1">
          <a:extLst xmlns:a="http://schemas.openxmlformats.org/drawingml/2006/main">
            <a:ext uri="{FF2B5EF4-FFF2-40B4-BE49-F238E27FC236}">
              <a16:creationId xmlns:a16="http://schemas.microsoft.com/office/drawing/2014/main" id="{ADBB36D4-EF57-F033-793D-75C141B74542}"/>
            </a:ext>
          </a:extLst>
        </cdr:cNvPr>
        <cdr:cNvSpPr/>
      </cdr:nvSpPr>
      <cdr:spPr bwMode="auto">
        <a:xfrm xmlns:a="http://schemas.openxmlformats.org/drawingml/2006/main">
          <a:off x="2236580" y="1583876"/>
          <a:ext cx="1386855" cy="1330233"/>
        </a:xfrm>
        <a:prstGeom xmlns:a="http://schemas.openxmlformats.org/drawingml/2006/main" prst="ellipse">
          <a:avLst/>
        </a:prstGeom>
        <a:solidFill xmlns:a="http://schemas.openxmlformats.org/drawingml/2006/main">
          <a:schemeClr val="bg1"/>
        </a:solidFill>
        <a:ln xmlns:a="http://schemas.openxmlformats.org/drawingml/2006/main" w="6350" cap="flat" cmpd="sng" algn="ctr">
          <a:noFill/>
          <a:prstDash val="solid"/>
          <a:round/>
          <a:headEnd type="none" w="med" len="med"/>
          <a:tailEnd type="none" w="med" len="med"/>
        </a:ln>
        <a:effectLst xmlns:a="http://schemas.openxmlformats.org/drawingml/2006/main"/>
      </cdr:spPr>
      <cdr:txBody>
        <a:bodyPr xmlns:a="http://schemas.openxmlformats.org/drawingml/2006/main" vert="horz" wrap="none" lIns="0" tIns="45720" rIns="0" bIns="45720" numCol="1" rtlCol="0" anchor="ctr" anchorCtr="0" compatLnSpc="1">
          <a:prstTxWarp prst="textNoShape">
            <a:avLst/>
          </a:prstTxWarp>
        </a:bodyPr>
        <a:lstStyle xmlns:a="http://schemas.openxmlformats.org/drawingml/2006/main">
          <a:defPPr>
            <a:defRPr lang="ja-JP"/>
          </a:defPPr>
          <a:lvl1pPr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1pPr>
          <a:lvl2pPr marL="4572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2pPr>
          <a:lvl3pPr marL="9144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3pPr>
          <a:lvl4pPr marL="13716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4pPr>
          <a:lvl5pPr marL="18288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5pPr>
          <a:lvl6pPr marL="2286000" algn="l" defTabSz="914400" rtl="0" eaLnBrk="1" latinLnBrk="0" hangingPunct="1">
            <a:defRPr kumimoji="1" sz="2400" kern="1200">
              <a:solidFill>
                <a:schemeClr val="tx1"/>
              </a:solidFill>
              <a:latin typeface="Times" panose="02020603050405020304" pitchFamily="18" charset="0"/>
              <a:ea typeface="Osaka" charset="-128"/>
              <a:cs typeface="+mn-cs"/>
            </a:defRPr>
          </a:lvl6pPr>
          <a:lvl7pPr marL="2743200" algn="l" defTabSz="914400" rtl="0" eaLnBrk="1" latinLnBrk="0" hangingPunct="1">
            <a:defRPr kumimoji="1" sz="2400" kern="1200">
              <a:solidFill>
                <a:schemeClr val="tx1"/>
              </a:solidFill>
              <a:latin typeface="Times" panose="02020603050405020304" pitchFamily="18" charset="0"/>
              <a:ea typeface="Osaka" charset="-128"/>
              <a:cs typeface="+mn-cs"/>
            </a:defRPr>
          </a:lvl7pPr>
          <a:lvl8pPr marL="3200400" algn="l" defTabSz="914400" rtl="0" eaLnBrk="1" latinLnBrk="0" hangingPunct="1">
            <a:defRPr kumimoji="1" sz="2400" kern="1200">
              <a:solidFill>
                <a:schemeClr val="tx1"/>
              </a:solidFill>
              <a:latin typeface="Times" panose="02020603050405020304" pitchFamily="18" charset="0"/>
              <a:ea typeface="Osaka" charset="-128"/>
              <a:cs typeface="+mn-cs"/>
            </a:defRPr>
          </a:lvl8pPr>
          <a:lvl9pPr marL="3657600" algn="l" defTabSz="914400" rtl="0" eaLnBrk="1" latinLnBrk="0" hangingPunct="1">
            <a:defRPr kumimoji="1" sz="2400" kern="1200">
              <a:solidFill>
                <a:schemeClr val="tx1"/>
              </a:solidFill>
              <a:latin typeface="Times" panose="02020603050405020304" pitchFamily="18" charset="0"/>
              <a:ea typeface="Osaka" charset="-128"/>
              <a:cs typeface="+mn-cs"/>
            </a:defRPr>
          </a:lvl9pPr>
        </a:lstStyle>
        <a:p xmlns:a="http://schemas.openxmlformats.org/drawingml/2006/main">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rPr>
            <a:t>歳　出</a:t>
          </a:r>
          <a:endParaRPr kumimoji="1" lang="en-US" altLang="ja-JP" sz="16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endParaRPr>
        </a:p>
        <a:p xmlns:a="http://schemas.openxmlformats.org/drawingml/2006/main">
          <a:pPr marL="0" marR="0" indent="0" algn="ctr" defTabSz="914400" rtl="0" eaLnBrk="1" fontAlgn="base" latinLnBrk="0" hangingPunct="1">
            <a:lnSpc>
              <a:spcPct val="100000"/>
            </a:lnSpc>
            <a:spcBef>
              <a:spcPct val="0"/>
            </a:spcBef>
            <a:spcAft>
              <a:spcPct val="0"/>
            </a:spcAft>
            <a:buClrTx/>
            <a:buSzTx/>
            <a:buFontTx/>
            <a:buNone/>
            <a:tabLst/>
          </a:pPr>
          <a:r>
            <a:rPr lang="en-US" altLang="ja-JP" sz="1600" dirty="0">
              <a:latin typeface="HGPｺﾞｼｯｸE" panose="020B0900000000000000" pitchFamily="50" charset="-128"/>
              <a:ea typeface="HGPｺﾞｼｯｸE" panose="020B0900000000000000" pitchFamily="50" charset="-128"/>
            </a:rPr>
            <a:t>6138</a:t>
          </a:r>
          <a:r>
            <a:rPr lang="ja-JP" altLang="en-US" sz="1600" dirty="0">
              <a:latin typeface="HGPｺﾞｼｯｸE" panose="020B0900000000000000" pitchFamily="50" charset="-128"/>
              <a:ea typeface="HGPｺﾞｼｯｸE" panose="020B0900000000000000" pitchFamily="50" charset="-128"/>
            </a:rPr>
            <a:t>億円</a:t>
          </a:r>
          <a:endParaRPr kumimoji="1" lang="ja-JP" altLang="en-US" sz="16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endParaRPr>
        </a:p>
      </cdr:txBody>
    </cdr:sp>
  </cdr:relSizeAnchor>
  <cdr:relSizeAnchor xmlns:cdr="http://schemas.openxmlformats.org/drawingml/2006/chartDrawing">
    <cdr:from>
      <cdr:x>0.21877</cdr:x>
      <cdr:y>0.22373</cdr:y>
    </cdr:from>
    <cdr:to>
      <cdr:x>0.23073</cdr:x>
      <cdr:y>0.27968</cdr:y>
    </cdr:to>
    <cdr:cxnSp macro="">
      <cdr:nvCxnSpPr>
        <cdr:cNvPr id="4" name="コネクタ: カギ線 3">
          <a:extLst xmlns:a="http://schemas.openxmlformats.org/drawingml/2006/main">
            <a:ext uri="{FF2B5EF4-FFF2-40B4-BE49-F238E27FC236}">
              <a16:creationId xmlns:a16="http://schemas.microsoft.com/office/drawing/2014/main" id="{A797DDD4-43D8-422C-9FBA-42E577382601}"/>
            </a:ext>
          </a:extLst>
        </cdr:cNvPr>
        <cdr:cNvCxnSpPr/>
      </cdr:nvCxnSpPr>
      <cdr:spPr bwMode="auto">
        <a:xfrm xmlns:a="http://schemas.openxmlformats.org/drawingml/2006/main" rot="16200000" flipH="1">
          <a:off x="1245904" y="992182"/>
          <a:ext cx="228598" cy="72395"/>
        </a:xfrm>
        <a:prstGeom xmlns:a="http://schemas.openxmlformats.org/drawingml/2006/main" prst="bentConnector3">
          <a:avLst/>
        </a:prstGeom>
        <a:noFill xmlns:a="http://schemas.openxmlformats.org/drawingml/2006/main"/>
        <a:ln xmlns:a="http://schemas.openxmlformats.org/drawingml/2006/main" w="6350" cap="flat" cmpd="sng" algn="ctr">
          <a:solidFill>
            <a:srgbClr val="002060"/>
          </a:solidFill>
          <a:prstDash val="solid"/>
          <a:round/>
          <a:headEnd type="none" w="med" len="med"/>
          <a:tailEnd type="none" w="med" len="med"/>
        </a:ln>
        <a:effectLst xmlns:a="http://schemas.openxmlformats.org/drawingml/2006/main"/>
      </cdr:spPr>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1"/>
            <a:ext cx="2917731" cy="491661"/>
          </a:xfrm>
          <a:prstGeom prst="rect">
            <a:avLst/>
          </a:prstGeom>
          <a:noFill/>
          <a:ln w="9525">
            <a:noFill/>
            <a:miter lim="800000"/>
            <a:headEnd/>
            <a:tailEnd/>
          </a:ln>
        </p:spPr>
        <p:txBody>
          <a:bodyPr vert="horz" wrap="square" lIns="89644" tIns="44826" rIns="89644" bIns="44826" numCol="1" anchor="t" anchorCtr="0" compatLnSpc="1">
            <a:prstTxWarp prst="textNoShape">
              <a:avLst/>
            </a:prstTxWarp>
          </a:bodyPr>
          <a:lstStyle>
            <a:lvl1pPr algn="l" defTabSz="895875" eaLnBrk="1" hangingPunct="1">
              <a:defRPr sz="1200">
                <a:latin typeface="Arial" charset="0"/>
                <a:ea typeface="ＭＳ Ｐゴシック" charset="-128"/>
                <a:cs typeface="+mn-cs"/>
              </a:defRPr>
            </a:lvl1pPr>
          </a:lstStyle>
          <a:p>
            <a:pPr>
              <a:defRPr/>
            </a:pPr>
            <a:endParaRPr lang="en-US" altLang="ja-JP"/>
          </a:p>
        </p:txBody>
      </p:sp>
      <p:sp>
        <p:nvSpPr>
          <p:cNvPr id="110595" name="Rectangle 3"/>
          <p:cNvSpPr>
            <a:spLocks noGrp="1" noChangeArrowheads="1"/>
          </p:cNvSpPr>
          <p:nvPr>
            <p:ph type="dt" sz="quarter" idx="1"/>
          </p:nvPr>
        </p:nvSpPr>
        <p:spPr bwMode="auto">
          <a:xfrm>
            <a:off x="3816463" y="1"/>
            <a:ext cx="2917730" cy="491661"/>
          </a:xfrm>
          <a:prstGeom prst="rect">
            <a:avLst/>
          </a:prstGeom>
          <a:noFill/>
          <a:ln w="9525">
            <a:noFill/>
            <a:miter lim="800000"/>
            <a:headEnd/>
            <a:tailEnd/>
          </a:ln>
        </p:spPr>
        <p:txBody>
          <a:bodyPr vert="horz" wrap="square" lIns="89644" tIns="44826" rIns="89644" bIns="44826" numCol="1" anchor="t" anchorCtr="0" compatLnSpc="1">
            <a:prstTxWarp prst="textNoShape">
              <a:avLst/>
            </a:prstTxWarp>
          </a:bodyPr>
          <a:lstStyle>
            <a:lvl1pPr algn="r" defTabSz="895875" eaLnBrk="1" hangingPunct="1">
              <a:defRPr sz="1200">
                <a:latin typeface="Arial" charset="0"/>
                <a:ea typeface="ＭＳ Ｐゴシック" charset="-128"/>
                <a:cs typeface="+mn-cs"/>
              </a:defRPr>
            </a:lvl1pPr>
          </a:lstStyle>
          <a:p>
            <a:pPr>
              <a:defRPr/>
            </a:pPr>
            <a:endParaRPr lang="en-US" altLang="ja-JP"/>
          </a:p>
        </p:txBody>
      </p:sp>
      <p:sp>
        <p:nvSpPr>
          <p:cNvPr id="110596" name="Rectangle 4"/>
          <p:cNvSpPr>
            <a:spLocks noGrp="1" noChangeArrowheads="1"/>
          </p:cNvSpPr>
          <p:nvPr>
            <p:ph type="ftr" sz="quarter" idx="2"/>
          </p:nvPr>
        </p:nvSpPr>
        <p:spPr bwMode="auto">
          <a:xfrm>
            <a:off x="0" y="9371502"/>
            <a:ext cx="2917731" cy="493236"/>
          </a:xfrm>
          <a:prstGeom prst="rect">
            <a:avLst/>
          </a:prstGeom>
          <a:noFill/>
          <a:ln w="9525">
            <a:noFill/>
            <a:miter lim="800000"/>
            <a:headEnd/>
            <a:tailEnd/>
          </a:ln>
        </p:spPr>
        <p:txBody>
          <a:bodyPr vert="horz" wrap="square" lIns="89644" tIns="44826" rIns="89644" bIns="44826" numCol="1" anchor="b" anchorCtr="0" compatLnSpc="1">
            <a:prstTxWarp prst="textNoShape">
              <a:avLst/>
            </a:prstTxWarp>
          </a:bodyPr>
          <a:lstStyle>
            <a:lvl1pPr algn="l" defTabSz="895875" eaLnBrk="1" hangingPunct="1">
              <a:defRPr sz="1200">
                <a:latin typeface="Arial" charset="0"/>
                <a:ea typeface="ＭＳ Ｐゴシック" charset="-128"/>
                <a:cs typeface="+mn-cs"/>
              </a:defRPr>
            </a:lvl1pPr>
          </a:lstStyle>
          <a:p>
            <a:pPr>
              <a:defRPr/>
            </a:pPr>
            <a:endParaRPr lang="en-US" altLang="ja-JP"/>
          </a:p>
        </p:txBody>
      </p:sp>
      <p:sp>
        <p:nvSpPr>
          <p:cNvPr id="110597" name="Rectangle 5"/>
          <p:cNvSpPr>
            <a:spLocks noGrp="1" noChangeArrowheads="1"/>
          </p:cNvSpPr>
          <p:nvPr>
            <p:ph type="sldNum" sz="quarter" idx="3"/>
          </p:nvPr>
        </p:nvSpPr>
        <p:spPr bwMode="auto">
          <a:xfrm>
            <a:off x="3816463" y="9371502"/>
            <a:ext cx="2917730" cy="493236"/>
          </a:xfrm>
          <a:prstGeom prst="rect">
            <a:avLst/>
          </a:prstGeom>
          <a:noFill/>
          <a:ln w="9525">
            <a:noFill/>
            <a:miter lim="800000"/>
            <a:headEnd/>
            <a:tailEnd/>
          </a:ln>
        </p:spPr>
        <p:txBody>
          <a:bodyPr vert="horz" wrap="square" lIns="89644" tIns="44826" rIns="89644" bIns="44826" numCol="1" anchor="b" anchorCtr="0" compatLnSpc="1">
            <a:prstTxWarp prst="textNoShape">
              <a:avLst/>
            </a:prstTxWarp>
          </a:bodyPr>
          <a:lstStyle>
            <a:lvl1pPr algn="r" defTabSz="895111" eaLnBrk="1" hangingPunct="1">
              <a:defRPr sz="1200">
                <a:ea typeface="ＭＳ Ｐゴシック" panose="020B0600070205080204" pitchFamily="50" charset="-128"/>
              </a:defRPr>
            </a:lvl1pPr>
          </a:lstStyle>
          <a:p>
            <a:pPr>
              <a:defRPr/>
            </a:pPr>
            <a:fld id="{C4E6DDBD-2234-4134-AF45-641657E5D5CB}" type="slidenum">
              <a:rPr lang="en-US" altLang="ja-JP"/>
              <a:pPr>
                <a:defRPr/>
              </a:pPr>
              <a:t>‹#›</a:t>
            </a:fld>
            <a:endParaRPr lang="en-US" altLang="ja-JP"/>
          </a:p>
        </p:txBody>
      </p:sp>
    </p:spTree>
    <p:extLst>
      <p:ext uri="{BB962C8B-B14F-4D97-AF65-F5344CB8AC3E}">
        <p14:creationId xmlns:p14="http://schemas.microsoft.com/office/powerpoint/2010/main" val="3990578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1"/>
            <a:ext cx="2917731" cy="491661"/>
          </a:xfrm>
          <a:prstGeom prst="rect">
            <a:avLst/>
          </a:prstGeom>
          <a:noFill/>
          <a:ln w="9525">
            <a:noFill/>
            <a:miter lim="800000"/>
            <a:headEnd/>
            <a:tailEnd/>
          </a:ln>
        </p:spPr>
        <p:txBody>
          <a:bodyPr vert="horz" wrap="square" lIns="94721" tIns="47363" rIns="94721" bIns="47363" numCol="1" anchor="t" anchorCtr="0" compatLnSpc="1">
            <a:prstTxWarp prst="textNoShape">
              <a:avLst/>
            </a:prstTxWarp>
          </a:bodyPr>
          <a:lstStyle>
            <a:lvl1pPr algn="l" defTabSz="947741" eaLnBrk="1" hangingPunct="1">
              <a:defRPr sz="1300">
                <a:latin typeface="Arial" charset="0"/>
                <a:ea typeface="ＭＳ Ｐゴシック" charset="-128"/>
                <a:cs typeface="+mn-cs"/>
              </a:defRPr>
            </a:lvl1pPr>
          </a:lstStyle>
          <a:p>
            <a:pPr>
              <a:defRPr/>
            </a:pPr>
            <a:endParaRPr lang="en-US" altLang="ja-JP"/>
          </a:p>
        </p:txBody>
      </p:sp>
      <p:sp>
        <p:nvSpPr>
          <p:cNvPr id="77827" name="Rectangle 3"/>
          <p:cNvSpPr>
            <a:spLocks noGrp="1" noChangeArrowheads="1"/>
          </p:cNvSpPr>
          <p:nvPr>
            <p:ph type="dt" idx="1"/>
          </p:nvPr>
        </p:nvSpPr>
        <p:spPr bwMode="auto">
          <a:xfrm>
            <a:off x="3816463" y="1"/>
            <a:ext cx="2917730" cy="491661"/>
          </a:xfrm>
          <a:prstGeom prst="rect">
            <a:avLst/>
          </a:prstGeom>
          <a:noFill/>
          <a:ln w="9525">
            <a:noFill/>
            <a:miter lim="800000"/>
            <a:headEnd/>
            <a:tailEnd/>
          </a:ln>
        </p:spPr>
        <p:txBody>
          <a:bodyPr vert="horz" wrap="square" lIns="94721" tIns="47363" rIns="94721" bIns="47363" numCol="1" anchor="t" anchorCtr="0" compatLnSpc="1">
            <a:prstTxWarp prst="textNoShape">
              <a:avLst/>
            </a:prstTxWarp>
          </a:bodyPr>
          <a:lstStyle>
            <a:lvl1pPr algn="r" defTabSz="947741" eaLnBrk="1" hangingPunct="1">
              <a:defRPr sz="1300">
                <a:latin typeface="Arial" charset="0"/>
                <a:ea typeface="ＭＳ Ｐゴシック" charset="-128"/>
                <a:cs typeface="+mn-cs"/>
              </a:defRPr>
            </a:lvl1pPr>
          </a:lstStyle>
          <a:p>
            <a:pPr>
              <a:defRPr/>
            </a:pPr>
            <a:endParaRPr lang="en-US" altLang="ja-JP"/>
          </a:p>
        </p:txBody>
      </p:sp>
      <p:sp>
        <p:nvSpPr>
          <p:cNvPr id="6148" name="Rectangle 4"/>
          <p:cNvSpPr>
            <a:spLocks noGrp="1" noRot="1" noChangeAspect="1" noChangeArrowheads="1" noTextEdit="1"/>
          </p:cNvSpPr>
          <p:nvPr>
            <p:ph type="sldImg" idx="2"/>
          </p:nvPr>
        </p:nvSpPr>
        <p:spPr bwMode="auto">
          <a:xfrm>
            <a:off x="193675" y="739775"/>
            <a:ext cx="5675313" cy="3192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674049" y="4179118"/>
            <a:ext cx="5387667" cy="4948127"/>
          </a:xfrm>
          <a:prstGeom prst="rect">
            <a:avLst/>
          </a:prstGeom>
          <a:noFill/>
          <a:ln w="9525">
            <a:noFill/>
            <a:miter lim="800000"/>
            <a:headEnd/>
            <a:tailEnd/>
          </a:ln>
        </p:spPr>
        <p:txBody>
          <a:bodyPr vert="horz" wrap="square" lIns="94721" tIns="47363" rIns="94721" bIns="47363"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77830" name="Rectangle 6"/>
          <p:cNvSpPr>
            <a:spLocks noGrp="1" noChangeArrowheads="1"/>
          </p:cNvSpPr>
          <p:nvPr>
            <p:ph type="ftr" sz="quarter" idx="4"/>
          </p:nvPr>
        </p:nvSpPr>
        <p:spPr bwMode="auto">
          <a:xfrm>
            <a:off x="0" y="9371502"/>
            <a:ext cx="2917731" cy="493236"/>
          </a:xfrm>
          <a:prstGeom prst="rect">
            <a:avLst/>
          </a:prstGeom>
          <a:noFill/>
          <a:ln w="9525">
            <a:noFill/>
            <a:miter lim="800000"/>
            <a:headEnd/>
            <a:tailEnd/>
          </a:ln>
        </p:spPr>
        <p:txBody>
          <a:bodyPr vert="horz" wrap="square" lIns="94721" tIns="47363" rIns="94721" bIns="47363" numCol="1" anchor="b" anchorCtr="0" compatLnSpc="1">
            <a:prstTxWarp prst="textNoShape">
              <a:avLst/>
            </a:prstTxWarp>
          </a:bodyPr>
          <a:lstStyle>
            <a:lvl1pPr algn="l" defTabSz="947741" eaLnBrk="1" hangingPunct="1">
              <a:defRPr sz="1300">
                <a:latin typeface="Arial" charset="0"/>
                <a:ea typeface="ＭＳ Ｐゴシック" charset="-128"/>
                <a:cs typeface="+mn-cs"/>
              </a:defRPr>
            </a:lvl1pPr>
          </a:lstStyle>
          <a:p>
            <a:pPr>
              <a:defRPr/>
            </a:pPr>
            <a:endParaRPr lang="en-US" altLang="ja-JP"/>
          </a:p>
        </p:txBody>
      </p:sp>
      <p:sp>
        <p:nvSpPr>
          <p:cNvPr id="77831" name="Rectangle 7"/>
          <p:cNvSpPr>
            <a:spLocks noGrp="1" noChangeArrowheads="1"/>
          </p:cNvSpPr>
          <p:nvPr>
            <p:ph type="sldNum" sz="quarter" idx="5"/>
          </p:nvPr>
        </p:nvSpPr>
        <p:spPr bwMode="auto">
          <a:xfrm>
            <a:off x="3816463" y="9371502"/>
            <a:ext cx="2917730" cy="493236"/>
          </a:xfrm>
          <a:prstGeom prst="rect">
            <a:avLst/>
          </a:prstGeom>
          <a:noFill/>
          <a:ln w="9525">
            <a:noFill/>
            <a:miter lim="800000"/>
            <a:headEnd/>
            <a:tailEnd/>
          </a:ln>
        </p:spPr>
        <p:txBody>
          <a:bodyPr vert="horz" wrap="square" lIns="94721" tIns="47363" rIns="94721" bIns="47363" numCol="1" anchor="b" anchorCtr="0" compatLnSpc="1">
            <a:prstTxWarp prst="textNoShape">
              <a:avLst/>
            </a:prstTxWarp>
          </a:bodyPr>
          <a:lstStyle>
            <a:lvl1pPr algn="r" defTabSz="947023" eaLnBrk="1" hangingPunct="1">
              <a:defRPr sz="1300">
                <a:ea typeface="ＭＳ Ｐゴシック" panose="020B0600070205080204" pitchFamily="50" charset="-128"/>
              </a:defRPr>
            </a:lvl1pPr>
          </a:lstStyle>
          <a:p>
            <a:pPr>
              <a:defRPr/>
            </a:pPr>
            <a:fld id="{BDDE838E-C0B7-4909-828D-F274E3B8FA8B}" type="slidenum">
              <a:rPr lang="en-US" altLang="ja-JP"/>
              <a:pPr>
                <a:defRPr/>
              </a:pPr>
              <a:t>‹#›</a:t>
            </a:fld>
            <a:endParaRPr lang="en-US" altLang="ja-JP"/>
          </a:p>
        </p:txBody>
      </p:sp>
    </p:spTree>
    <p:extLst>
      <p:ext uri="{BB962C8B-B14F-4D97-AF65-F5344CB8AC3E}">
        <p14:creationId xmlns:p14="http://schemas.microsoft.com/office/powerpoint/2010/main" val="2506778215"/>
      </p:ext>
    </p:extLst>
  </p:cSld>
  <p:clrMap bg1="lt1" tx1="dk1" bg2="lt2" tx2="dk2" accent1="accent1" accent2="accent2" accent3="accent3" accent4="accent4" accent5="accent5" accent6="accent6" hlink="hlink" folHlink="folHlink"/>
  <p:notesStyle>
    <a:lvl1pPr algn="l" rtl="0" eaLnBrk="0" fontAlgn="base" hangingPunct="0">
      <a:lnSpc>
        <a:spcPts val="1200"/>
      </a:lnSpc>
      <a:spcBef>
        <a:spcPct val="30000"/>
      </a:spcBef>
      <a:spcAft>
        <a:spcPct val="0"/>
      </a:spcAft>
      <a:defRPr kumimoji="1" sz="1200" kern="1200">
        <a:solidFill>
          <a:schemeClr val="tx1"/>
        </a:solidFill>
        <a:latin typeface="Arial" charset="0"/>
        <a:ea typeface="ＭＳ Ｐ明朝" pitchFamily="18" charset="-128"/>
        <a:cs typeface="+mn-cs"/>
      </a:defRPr>
    </a:lvl1pPr>
    <a:lvl2pPr marL="457182" algn="l" rtl="0" eaLnBrk="0" fontAlgn="base" hangingPunct="0">
      <a:lnSpc>
        <a:spcPts val="1200"/>
      </a:lnSpc>
      <a:spcBef>
        <a:spcPct val="30000"/>
      </a:spcBef>
      <a:spcAft>
        <a:spcPct val="0"/>
      </a:spcAft>
      <a:defRPr kumimoji="1" sz="1200" kern="1200">
        <a:solidFill>
          <a:schemeClr val="tx1"/>
        </a:solidFill>
        <a:latin typeface="Arial" charset="0"/>
        <a:ea typeface="ＭＳ Ｐ明朝" pitchFamily="18" charset="-128"/>
        <a:cs typeface="+mn-cs"/>
      </a:defRPr>
    </a:lvl2pPr>
    <a:lvl3pPr marL="914363" algn="l" rtl="0" eaLnBrk="0" fontAlgn="base" hangingPunct="0">
      <a:lnSpc>
        <a:spcPts val="1200"/>
      </a:lnSpc>
      <a:spcBef>
        <a:spcPct val="30000"/>
      </a:spcBef>
      <a:spcAft>
        <a:spcPct val="0"/>
      </a:spcAft>
      <a:defRPr kumimoji="1" sz="1200" kern="1200">
        <a:solidFill>
          <a:schemeClr val="tx1"/>
        </a:solidFill>
        <a:latin typeface="Arial" charset="0"/>
        <a:ea typeface="ＭＳ Ｐ明朝" pitchFamily="18" charset="-128"/>
        <a:cs typeface="+mn-cs"/>
      </a:defRPr>
    </a:lvl3pPr>
    <a:lvl4pPr marL="1371545" algn="l" rtl="0" eaLnBrk="0" fontAlgn="base" hangingPunct="0">
      <a:lnSpc>
        <a:spcPts val="1200"/>
      </a:lnSpc>
      <a:spcBef>
        <a:spcPct val="30000"/>
      </a:spcBef>
      <a:spcAft>
        <a:spcPct val="0"/>
      </a:spcAft>
      <a:defRPr kumimoji="1" sz="1200" kern="1200">
        <a:solidFill>
          <a:schemeClr val="tx1"/>
        </a:solidFill>
        <a:latin typeface="Arial" charset="0"/>
        <a:ea typeface="ＭＳ Ｐ明朝" pitchFamily="18" charset="-128"/>
        <a:cs typeface="+mn-cs"/>
      </a:defRPr>
    </a:lvl4pPr>
    <a:lvl5pPr marL="1828727" algn="l" rtl="0" eaLnBrk="0" fontAlgn="base" hangingPunct="0">
      <a:lnSpc>
        <a:spcPts val="1200"/>
      </a:lnSpc>
      <a:spcBef>
        <a:spcPct val="30000"/>
      </a:spcBef>
      <a:spcAft>
        <a:spcPct val="0"/>
      </a:spcAft>
      <a:defRPr kumimoji="1" sz="1200" kern="1200">
        <a:solidFill>
          <a:schemeClr val="tx1"/>
        </a:solidFill>
        <a:latin typeface="Arial" charset="0"/>
        <a:ea typeface="ＭＳ Ｐ明朝" pitchFamily="18" charset="-128"/>
        <a:cs typeface="+mn-cs"/>
      </a:defRPr>
    </a:lvl5pPr>
    <a:lvl6pPr marL="2285909" algn="l" defTabSz="914363" rtl="0" eaLnBrk="1" latinLnBrk="0" hangingPunct="1">
      <a:defRPr kumimoji="1" sz="1200" kern="1200">
        <a:solidFill>
          <a:schemeClr val="tx1"/>
        </a:solidFill>
        <a:latin typeface="+mn-lt"/>
        <a:ea typeface="+mn-ea"/>
        <a:cs typeface="+mn-cs"/>
      </a:defRPr>
    </a:lvl6pPr>
    <a:lvl7pPr marL="2743090" algn="l" defTabSz="914363" rtl="0" eaLnBrk="1" latinLnBrk="0" hangingPunct="1">
      <a:defRPr kumimoji="1" sz="1200" kern="1200">
        <a:solidFill>
          <a:schemeClr val="tx1"/>
        </a:solidFill>
        <a:latin typeface="+mn-lt"/>
        <a:ea typeface="+mn-ea"/>
        <a:cs typeface="+mn-cs"/>
      </a:defRPr>
    </a:lvl7pPr>
    <a:lvl8pPr marL="3200272" algn="l" defTabSz="914363" rtl="0" eaLnBrk="1" latinLnBrk="0" hangingPunct="1">
      <a:defRPr kumimoji="1" sz="1200" kern="1200">
        <a:solidFill>
          <a:schemeClr val="tx1"/>
        </a:solidFill>
        <a:latin typeface="+mn-lt"/>
        <a:ea typeface="+mn-ea"/>
        <a:cs typeface="+mn-cs"/>
      </a:defRPr>
    </a:lvl8pPr>
    <a:lvl9pPr marL="3657454" algn="l" defTabSz="914363"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28638" y="428625"/>
            <a:ext cx="5719762" cy="3217863"/>
          </a:xfrm>
        </p:spPr>
      </p:sp>
      <p:sp>
        <p:nvSpPr>
          <p:cNvPr id="3" name="ノート プレースホルダー 2"/>
          <p:cNvSpPr>
            <a:spLocks noGrp="1"/>
          </p:cNvSpPr>
          <p:nvPr>
            <p:ph type="body" idx="1"/>
          </p:nvPr>
        </p:nvSpPr>
        <p:spPr>
          <a:xfrm>
            <a:off x="517123" y="3932451"/>
            <a:ext cx="5700882" cy="5717681"/>
          </a:xfrm>
        </p:spPr>
        <p:txBody>
          <a:bodyPr/>
          <a:lstStyle/>
          <a:p>
            <a:pPr>
              <a:lnSpc>
                <a:spcPct val="100000"/>
              </a:lnSpc>
              <a:spcBef>
                <a:spcPts val="0"/>
              </a:spcBef>
            </a:pP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自己紹介など</a:t>
            </a:r>
            <a:r>
              <a:rPr lang="en-US" altLang="ja-JP" dirty="0">
                <a:latin typeface="ＭＳ Ｐゴシック" panose="020B0600070205080204" pitchFamily="50" charset="-128"/>
                <a:ea typeface="ＭＳ Ｐゴシック" panose="020B0600070205080204" pitchFamily="50" charset="-128"/>
              </a:rPr>
              <a:t>)</a:t>
            </a:r>
          </a:p>
          <a:p>
            <a:pPr>
              <a:lnSpc>
                <a:spcPct val="100000"/>
              </a:lnSpc>
              <a:spcBef>
                <a:spcPts val="0"/>
              </a:spcBef>
            </a:pPr>
            <a:endParaRPr lang="en-US" altLang="ja-JP" dirty="0">
              <a:latin typeface="ＭＳ Ｐゴシック" panose="020B0600070205080204" pitchFamily="50" charset="-128"/>
              <a:ea typeface="ＭＳ Ｐゴシック" panose="020B0600070205080204" pitchFamily="50" charset="-128"/>
            </a:endParaRPr>
          </a:p>
          <a:p>
            <a:pPr>
              <a:lnSpc>
                <a:spcPct val="100000"/>
              </a:lnSpc>
              <a:spcBef>
                <a:spcPts val="0"/>
              </a:spcBef>
            </a:pPr>
            <a:endParaRPr lang="en-US" altLang="ja-JP" dirty="0">
              <a:latin typeface="ＭＳ Ｐゴシック" panose="020B0600070205080204" pitchFamily="50" charset="-128"/>
              <a:ea typeface="ＭＳ Ｐゴシック" panose="020B0600070205080204" pitchFamily="50" charset="-128"/>
            </a:endParaRPr>
          </a:p>
          <a:p>
            <a:pPr>
              <a:lnSpc>
                <a:spcPct val="100000"/>
              </a:lnSpc>
              <a:spcBef>
                <a:spcPts val="0"/>
              </a:spcBef>
            </a:pPr>
            <a:r>
              <a:rPr kumimoji="1" lang="en-US" altLang="ja-JP" kern="1200" dirty="0">
                <a:effectLst/>
                <a:latin typeface="ＭＳ Ｐゴシック" panose="020B0600070205080204" pitchFamily="50" charset="-128"/>
                <a:ea typeface="ＭＳ Ｐゴシック" panose="020B0600070205080204" pitchFamily="50" charset="-128"/>
              </a:rPr>
              <a:t>【</a:t>
            </a:r>
            <a:r>
              <a:rPr kumimoji="1" lang="ja-JP" altLang="en-US" kern="1200" dirty="0">
                <a:effectLst/>
                <a:latin typeface="ＭＳ Ｐゴシック" panose="020B0600070205080204" pitchFamily="50" charset="-128"/>
                <a:ea typeface="ＭＳ Ｐゴシック" panose="020B0600070205080204" pitchFamily="50" charset="-128"/>
              </a:rPr>
              <a:t>クリック</a:t>
            </a:r>
            <a:r>
              <a:rPr kumimoji="1" lang="en-US" altLang="ja-JP" kern="1200" dirty="0">
                <a:effectLst/>
                <a:latin typeface="ＭＳ Ｐゴシック" panose="020B0600070205080204" pitchFamily="50" charset="-128"/>
                <a:ea typeface="ＭＳ Ｐゴシック" panose="020B0600070205080204" pitchFamily="50" charset="-128"/>
              </a:rPr>
              <a:t>】</a:t>
            </a:r>
          </a:p>
          <a:p>
            <a:pPr>
              <a:lnSpc>
                <a:spcPct val="100000"/>
              </a:lnSpc>
              <a:spcBef>
                <a:spcPts val="0"/>
              </a:spcBef>
            </a:pPr>
            <a:endParaRPr kumimoji="1" lang="en-US" altLang="ja-JP" kern="1200" dirty="0">
              <a:effectLst/>
              <a:latin typeface="ＭＳ Ｐゴシック" panose="020B0600070205080204" pitchFamily="50" charset="-128"/>
              <a:ea typeface="ＭＳ Ｐゴシック" panose="020B0600070205080204" pitchFamily="50" charset="-128"/>
            </a:endParaRPr>
          </a:p>
          <a:p>
            <a:pPr>
              <a:lnSpc>
                <a:spcPct val="100000"/>
              </a:lnSpc>
              <a:spcBef>
                <a:spcPts val="0"/>
              </a:spcBef>
            </a:pPr>
            <a:endParaRPr kumimoji="1" lang="en-US" altLang="ja-JP" kern="1200" dirty="0">
              <a:effectLst/>
              <a:latin typeface="ＭＳ Ｐゴシック" panose="020B0600070205080204" pitchFamily="50" charset="-128"/>
              <a:ea typeface="ＭＳ Ｐゴシック" panose="020B0600070205080204" pitchFamily="50" charset="-128"/>
            </a:endParaRPr>
          </a:p>
          <a:p>
            <a:pPr>
              <a:lnSpc>
                <a:spcPct val="100000"/>
              </a:lnSpc>
              <a:spcBef>
                <a:spcPts val="0"/>
              </a:spcBef>
            </a:pPr>
            <a:endParaRPr kumimoji="1" lang="en-US" altLang="ja-JP" kern="1200" dirty="0">
              <a:effectLst/>
              <a:latin typeface="ＭＳ Ｐゴシック" panose="020B0600070205080204" pitchFamily="50" charset="-128"/>
              <a:ea typeface="ＭＳ Ｐゴシック" panose="020B0600070205080204" pitchFamily="50" charset="-128"/>
            </a:endParaRPr>
          </a:p>
          <a:p>
            <a:pPr>
              <a:lnSpc>
                <a:spcPct val="100000"/>
              </a:lnSpc>
              <a:spcBef>
                <a:spcPts val="0"/>
              </a:spcBef>
            </a:pPr>
            <a:r>
              <a:rPr kumimoji="1" lang="en-US" altLang="ja-JP" kern="1200" dirty="0">
                <a:effectLst/>
                <a:latin typeface="ＭＳ Ｐゴシック" panose="020B0600070205080204" pitchFamily="50" charset="-128"/>
                <a:ea typeface="ＭＳ Ｐゴシック" panose="020B0600070205080204" pitchFamily="50" charset="-128"/>
              </a:rPr>
              <a:t>※</a:t>
            </a:r>
            <a:r>
              <a:rPr kumimoji="1" lang="ja-JP" altLang="en-US" kern="1200" dirty="0">
                <a:effectLst/>
                <a:latin typeface="ＭＳ Ｐゴシック" panose="020B0600070205080204" pitchFamily="50" charset="-128"/>
                <a:ea typeface="ＭＳ Ｐゴシック" panose="020B0600070205080204" pitchFamily="50" charset="-128"/>
              </a:rPr>
              <a:t>　生徒のみなさんには、「令和７年度版わたしたちの生活と税金」をタブレットにダウンロードし、手もと資料として受講していただいても結構です。無理な場合は、受講後に復習教材としてご紹介いただくカタチでも結構です。</a:t>
            </a:r>
            <a:endParaRPr kumimoji="1" lang="en-US" altLang="ja-JP" kern="1200" dirty="0">
              <a:effectLst/>
              <a:latin typeface="ＭＳ Ｐゴシック" panose="020B0600070205080204" pitchFamily="50" charset="-128"/>
              <a:ea typeface="ＭＳ Ｐゴシック" panose="020B0600070205080204" pitchFamily="50" charset="-128"/>
            </a:endParaRPr>
          </a:p>
          <a:p>
            <a:pPr>
              <a:lnSpc>
                <a:spcPct val="100000"/>
              </a:lnSpc>
              <a:spcBef>
                <a:spcPts val="0"/>
              </a:spcBef>
            </a:pPr>
            <a:endParaRPr kumimoji="1" lang="en-US" altLang="ja-JP" kern="1200" dirty="0">
              <a:effectLst/>
              <a:latin typeface="ＭＳ Ｐゴシック" panose="020B0600070205080204" pitchFamily="50" charset="-128"/>
              <a:ea typeface="ＭＳ Ｐゴシック" panose="020B0600070205080204" pitchFamily="50" charset="-128"/>
            </a:endParaRPr>
          </a:p>
          <a:p>
            <a:pPr>
              <a:lnSpc>
                <a:spcPct val="100000"/>
              </a:lnSpc>
              <a:spcBef>
                <a:spcPts val="0"/>
              </a:spcBef>
            </a:pPr>
            <a:r>
              <a:rPr kumimoji="1" lang="ja-JP" altLang="en-US" kern="1200" dirty="0">
                <a:effectLst/>
                <a:latin typeface="ＭＳ Ｐゴシック" panose="020B0600070205080204" pitchFamily="50" charset="-128"/>
                <a:ea typeface="ＭＳ Ｐゴシック" panose="020B0600070205080204" pitchFamily="50" charset="-128"/>
              </a:rPr>
              <a:t>　　ダウンロード方法　　</a:t>
            </a:r>
            <a:r>
              <a:rPr kumimoji="1" lang="en-US" altLang="ja-JP" kern="1200" dirty="0">
                <a:effectLst/>
                <a:latin typeface="ＭＳ Ｐゴシック" panose="020B0600070205080204" pitchFamily="50" charset="-128"/>
                <a:ea typeface="ＭＳ Ｐゴシック" panose="020B0600070205080204" pitchFamily="50" charset="-128"/>
              </a:rPr>
              <a:t>【</a:t>
            </a:r>
            <a:r>
              <a:rPr kumimoji="1" lang="ja-JP" altLang="en-US" kern="1200" dirty="0">
                <a:effectLst/>
                <a:latin typeface="ＭＳ Ｐゴシック" panose="020B0600070205080204" pitchFamily="50" charset="-128"/>
                <a:ea typeface="ＭＳ Ｐゴシック" panose="020B0600070205080204" pitchFamily="50" charset="-128"/>
              </a:rPr>
              <a:t>検索</a:t>
            </a:r>
            <a:r>
              <a:rPr kumimoji="1" lang="en-US" altLang="ja-JP" kern="1200" dirty="0">
                <a:effectLst/>
                <a:latin typeface="ＭＳ Ｐゴシック" panose="020B0600070205080204" pitchFamily="50" charset="-128"/>
                <a:ea typeface="ＭＳ Ｐゴシック" panose="020B0600070205080204" pitchFamily="50" charset="-128"/>
              </a:rPr>
              <a:t>】</a:t>
            </a:r>
            <a:r>
              <a:rPr kumimoji="1" lang="ja-JP" altLang="en-US" kern="1200" dirty="0">
                <a:effectLst/>
                <a:latin typeface="ＭＳ Ｐゴシック" panose="020B0600070205080204" pitchFamily="50" charset="-128"/>
                <a:ea typeface="ＭＳ Ｐゴシック" panose="020B0600070205080204" pitchFamily="50" charset="-128"/>
              </a:rPr>
              <a:t>　大阪国税局租税教育　⇒　社会科用補助教材　⇒　</a:t>
            </a:r>
            <a:endParaRPr kumimoji="1" lang="en-US" altLang="ja-JP" kern="1200" dirty="0">
              <a:effectLst/>
              <a:latin typeface="ＭＳ Ｐゴシック" panose="020B0600070205080204" pitchFamily="50" charset="-128"/>
              <a:ea typeface="ＭＳ Ｐゴシック" panose="020B0600070205080204" pitchFamily="50" charset="-128"/>
            </a:endParaRPr>
          </a:p>
          <a:p>
            <a:pPr>
              <a:lnSpc>
                <a:spcPct val="100000"/>
              </a:lnSpc>
              <a:spcBef>
                <a:spcPts val="0"/>
              </a:spcBef>
            </a:pPr>
            <a:r>
              <a:rPr kumimoji="1" lang="ja-JP" altLang="en-US" kern="1200" dirty="0">
                <a:effectLst/>
                <a:latin typeface="ＭＳ Ｐゴシック" panose="020B0600070205080204" pitchFamily="50" charset="-128"/>
                <a:ea typeface="ＭＳ Ｐゴシック" panose="020B0600070205080204" pitchFamily="50" charset="-128"/>
              </a:rPr>
              <a:t>　　　　　　　　　　　　　　　　　　　　中学生・生徒用「わたしたちの生活と税金」　</a:t>
            </a:r>
            <a:endParaRPr kumimoji="1" lang="en-US" altLang="ja-JP" kern="1200" dirty="0">
              <a:effectLst/>
              <a:latin typeface="ＭＳ Ｐゴシック" panose="020B0600070205080204" pitchFamily="50" charset="-128"/>
              <a:ea typeface="ＭＳ Ｐゴシック" panose="020B0600070205080204" pitchFamily="50" charset="-128"/>
            </a:endParaRPr>
          </a:p>
          <a:p>
            <a:pPr>
              <a:lnSpc>
                <a:spcPct val="100000"/>
              </a:lnSpc>
              <a:spcBef>
                <a:spcPts val="0"/>
              </a:spcBef>
            </a:pPr>
            <a:r>
              <a:rPr kumimoji="1" lang="ja-JP" altLang="en-US" kern="1200" dirty="0">
                <a:effectLst/>
                <a:latin typeface="ＭＳ Ｐゴシック" panose="020B0600070205080204" pitchFamily="50" charset="-128"/>
                <a:ea typeface="ＭＳ Ｐゴシック" panose="020B0600070205080204" pitchFamily="50" charset="-128"/>
              </a:rPr>
              <a:t>　　　　　　　　　　　　　　　　　　　　（令和７年６月発行予定）</a:t>
            </a:r>
            <a:endParaRPr kumimoji="1" lang="en-US" altLang="ja-JP" kern="1200" dirty="0">
              <a:effectLst/>
              <a:latin typeface="ＭＳ Ｐゴシック" panose="020B0600070205080204" pitchFamily="50" charset="-128"/>
              <a:ea typeface="ＭＳ Ｐゴシック" panose="020B0600070205080204" pitchFamily="50" charset="-128"/>
            </a:endParaRPr>
          </a:p>
        </p:txBody>
      </p:sp>
      <p:sp>
        <p:nvSpPr>
          <p:cNvPr id="5" name="スライド番号プレースホルダー 3">
            <a:extLst>
              <a:ext uri="{FF2B5EF4-FFF2-40B4-BE49-F238E27FC236}">
                <a16:creationId xmlns:a16="http://schemas.microsoft.com/office/drawing/2014/main" id="{1F9FF359-DBDF-49C4-A4DF-C2D81F16BD3A}"/>
              </a:ext>
            </a:extLst>
          </p:cNvPr>
          <p:cNvSpPr>
            <a:spLocks noGrp="1" noChangeAspect="1"/>
          </p:cNvSpPr>
          <p:nvPr>
            <p:ph type="sldNum" sz="quarter" idx="5"/>
          </p:nvPr>
        </p:nvSpPr>
        <p:spPr>
          <a:xfrm>
            <a:off x="6361178" y="9507849"/>
            <a:ext cx="356305" cy="35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defTabSz="945813">
              <a:defRPr kumimoji="1" sz="2400">
                <a:solidFill>
                  <a:schemeClr val="tx1"/>
                </a:solidFill>
                <a:latin typeface="Arial" panose="020B0604020202020204" pitchFamily="34" charset="0"/>
                <a:ea typeface="AR丸ゴシック体M"/>
                <a:cs typeface="AR丸ゴシック体M"/>
              </a:defRPr>
            </a:lvl1pPr>
            <a:lvl2pPr marL="736506" indent="-283272" defTabSz="945813">
              <a:defRPr kumimoji="1" sz="2400">
                <a:solidFill>
                  <a:schemeClr val="tx1"/>
                </a:solidFill>
                <a:latin typeface="Arial" panose="020B0604020202020204" pitchFamily="34" charset="0"/>
                <a:ea typeface="AR丸ゴシック体M"/>
                <a:cs typeface="AR丸ゴシック体M"/>
              </a:defRPr>
            </a:lvl2pPr>
            <a:lvl3pPr marL="1133086" indent="-226617" defTabSz="945813">
              <a:defRPr kumimoji="1" sz="2400">
                <a:solidFill>
                  <a:schemeClr val="tx1"/>
                </a:solidFill>
                <a:latin typeface="Arial" panose="020B0604020202020204" pitchFamily="34" charset="0"/>
                <a:ea typeface="AR丸ゴシック体M"/>
                <a:cs typeface="AR丸ゴシック体M"/>
              </a:defRPr>
            </a:lvl3pPr>
            <a:lvl4pPr marL="1586320" indent="-226617" defTabSz="945813">
              <a:defRPr kumimoji="1" sz="2400">
                <a:solidFill>
                  <a:schemeClr val="tx1"/>
                </a:solidFill>
                <a:latin typeface="Arial" panose="020B0604020202020204" pitchFamily="34" charset="0"/>
                <a:ea typeface="AR丸ゴシック体M"/>
                <a:cs typeface="AR丸ゴシック体M"/>
              </a:defRPr>
            </a:lvl4pPr>
            <a:lvl5pPr marL="2039555" indent="-226617" defTabSz="945813">
              <a:defRPr kumimoji="1" sz="2400">
                <a:solidFill>
                  <a:schemeClr val="tx1"/>
                </a:solidFill>
                <a:latin typeface="Arial" panose="020B0604020202020204" pitchFamily="34" charset="0"/>
                <a:ea typeface="AR丸ゴシック体M"/>
                <a:cs typeface="AR丸ゴシック体M"/>
              </a:defRPr>
            </a:lvl5pPr>
            <a:lvl6pPr marL="249279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025"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26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494"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algn="ctr"/>
            <a:fld id="{FDB2AC08-F21E-4DC9-A1E8-CA08D55DC0AA}" type="slidenum">
              <a:rPr lang="en-US" altLang="ja-JP" sz="1300">
                <a:ea typeface="ＭＳ Ｐゴシック" panose="020B0600070205080204" pitchFamily="50" charset="-128"/>
              </a:rPr>
              <a:pPr algn="ctr"/>
              <a:t>1</a:t>
            </a:fld>
            <a:endParaRPr lang="en-US" altLang="ja-JP" sz="1300" dirty="0">
              <a:ea typeface="ＭＳ Ｐゴシック" panose="020B0600070205080204" pitchFamily="50" charset="-128"/>
            </a:endParaRPr>
          </a:p>
        </p:txBody>
      </p:sp>
    </p:spTree>
    <p:extLst>
      <p:ext uri="{BB962C8B-B14F-4D97-AF65-F5344CB8AC3E}">
        <p14:creationId xmlns:p14="http://schemas.microsoft.com/office/powerpoint/2010/main" val="1385094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ー 1"/>
          <p:cNvSpPr>
            <a:spLocks noGrp="1" noRot="1" noChangeAspect="1" noTextEdit="1"/>
          </p:cNvSpPr>
          <p:nvPr>
            <p:ph type="sldImg"/>
          </p:nvPr>
        </p:nvSpPr>
        <p:spPr>
          <a:xfrm>
            <a:off x="587375" y="430213"/>
            <a:ext cx="5716588" cy="3216275"/>
          </a:xfrm>
          <a:ln/>
        </p:spPr>
      </p:sp>
      <p:sp>
        <p:nvSpPr>
          <p:cNvPr id="21507" name="ノート プレースホルダー 2"/>
          <p:cNvSpPr>
            <a:spLocks noGrp="1"/>
          </p:cNvSpPr>
          <p:nvPr>
            <p:ph type="body" idx="1"/>
          </p:nvPr>
        </p:nvSpPr>
        <p:spPr>
          <a:xfrm>
            <a:off x="587375" y="3997052"/>
            <a:ext cx="5939643" cy="2800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では、この大切な税金ですが、</a:t>
            </a:r>
            <a:r>
              <a:rPr lang="ja-JP" altLang="ja-JP" dirty="0">
                <a:latin typeface="ＭＳ Ｐゴシック" panose="020B0600070205080204" pitchFamily="50" charset="-128"/>
                <a:ea typeface="ＭＳ Ｐゴシック" panose="020B0600070205080204" pitchFamily="50" charset="-128"/>
              </a:rPr>
              <a:t>もし、税金がなくなってしまった場合、どのような世界になると思いますか？</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今から、皆さんに「ご案内します　アナザーワールドへ」という</a:t>
            </a:r>
            <a:r>
              <a:rPr lang="ja-JP" altLang="en-US" dirty="0">
                <a:latin typeface="ＭＳ Ｐゴシック" panose="020B0600070205080204" pitchFamily="50" charset="-128"/>
                <a:ea typeface="ＭＳ Ｐゴシック" panose="020B0600070205080204" pitchFamily="50" charset="-128"/>
              </a:rPr>
              <a:t>アニメ</a:t>
            </a:r>
            <a:r>
              <a:rPr lang="ja-JP" altLang="ja-JP" dirty="0">
                <a:latin typeface="ＭＳ Ｐゴシック" panose="020B0600070205080204" pitchFamily="50" charset="-128"/>
                <a:ea typeface="ＭＳ Ｐゴシック" panose="020B0600070205080204" pitchFamily="50" charset="-128"/>
              </a:rPr>
              <a:t>を見ていただきます。</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「税金なんか、なくなっちまえばいいんだ！」と言ったサラリーマン…。彼を取り巻く世界が一変します。</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税金がなくなるとどのような世界になってしまうのか、という視点でこの</a:t>
            </a:r>
            <a:r>
              <a:rPr lang="ja-JP" altLang="en-US" dirty="0">
                <a:latin typeface="ＭＳ Ｐゴシック" panose="020B0600070205080204" pitchFamily="50" charset="-128"/>
                <a:ea typeface="ＭＳ Ｐゴシック" panose="020B0600070205080204" pitchFamily="50" charset="-128"/>
              </a:rPr>
              <a:t>アニメ</a:t>
            </a:r>
            <a:r>
              <a:rPr lang="ja-JP" altLang="ja-JP" dirty="0">
                <a:latin typeface="ＭＳ Ｐゴシック" panose="020B0600070205080204" pitchFamily="50" charset="-128"/>
                <a:ea typeface="ＭＳ Ｐゴシック" panose="020B0600070205080204" pitchFamily="50" charset="-128"/>
              </a:rPr>
              <a:t>を見てください。</a:t>
            </a:r>
            <a:endParaRPr lang="en-US" altLang="ja-JP" dirty="0">
              <a:latin typeface="ＭＳ Ｐゴシック" panose="020B0600070205080204" pitchFamily="50" charset="-128"/>
              <a:ea typeface="ＭＳ Ｐゴシック" panose="020B0600070205080204" pitchFamily="50" charset="-128"/>
            </a:endParaRPr>
          </a:p>
          <a:p>
            <a:pPr algn="ct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　</a:t>
            </a:r>
            <a:r>
              <a:rPr lang="ja-JP" altLang="ja-JP" dirty="0">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アニメ</a:t>
            </a:r>
            <a:r>
              <a:rPr lang="ja-JP" altLang="ja-JP" dirty="0">
                <a:latin typeface="ＭＳ Ｐゴシック" panose="020B0600070205080204" pitchFamily="50" charset="-128"/>
                <a:ea typeface="ＭＳ Ｐゴシック" panose="020B0600070205080204" pitchFamily="50" charset="-128"/>
              </a:rPr>
              <a:t>上映（</a:t>
            </a:r>
            <a:r>
              <a:rPr lang="en-US" altLang="ja-JP" dirty="0">
                <a:latin typeface="ＭＳ Ｐゴシック" panose="020B0600070205080204" pitchFamily="50" charset="-128"/>
                <a:ea typeface="ＭＳ Ｐゴシック" panose="020B0600070205080204" pitchFamily="50" charset="-128"/>
              </a:rPr>
              <a:t>16</a:t>
            </a:r>
            <a:r>
              <a:rPr lang="ja-JP" altLang="ja-JP" dirty="0">
                <a:latin typeface="ＭＳ Ｐゴシック" panose="020B0600070205080204" pitchFamily="50" charset="-128"/>
                <a:ea typeface="ＭＳ Ｐゴシック" panose="020B0600070205080204" pitchFamily="50" charset="-128"/>
              </a:rPr>
              <a:t>分）　―</a:t>
            </a:r>
            <a:endParaRPr lang="ja-JP" altLang="en-US"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3">
            <a:extLst>
              <a:ext uri="{FF2B5EF4-FFF2-40B4-BE49-F238E27FC236}">
                <a16:creationId xmlns:a16="http://schemas.microsoft.com/office/drawing/2014/main" id="{3DF840CE-8D05-4B89-8201-47BE77B2B84D}"/>
              </a:ext>
            </a:extLst>
          </p:cNvPr>
          <p:cNvSpPr>
            <a:spLocks noGrp="1" noChangeAspect="1"/>
          </p:cNvSpPr>
          <p:nvPr>
            <p:ph type="sldNum" sz="quarter" idx="5"/>
          </p:nvPr>
        </p:nvSpPr>
        <p:spPr>
          <a:xfrm>
            <a:off x="6361178" y="9507849"/>
            <a:ext cx="356305" cy="35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defTabSz="945813">
              <a:defRPr kumimoji="1" sz="2400">
                <a:solidFill>
                  <a:schemeClr val="tx1"/>
                </a:solidFill>
                <a:latin typeface="Arial" panose="020B0604020202020204" pitchFamily="34" charset="0"/>
                <a:ea typeface="AR丸ゴシック体M"/>
                <a:cs typeface="AR丸ゴシック体M"/>
              </a:defRPr>
            </a:lvl1pPr>
            <a:lvl2pPr marL="736506" indent="-283272" defTabSz="945813">
              <a:defRPr kumimoji="1" sz="2400">
                <a:solidFill>
                  <a:schemeClr val="tx1"/>
                </a:solidFill>
                <a:latin typeface="Arial" panose="020B0604020202020204" pitchFamily="34" charset="0"/>
                <a:ea typeface="AR丸ゴシック体M"/>
                <a:cs typeface="AR丸ゴシック体M"/>
              </a:defRPr>
            </a:lvl2pPr>
            <a:lvl3pPr marL="1133086" indent="-226617" defTabSz="945813">
              <a:defRPr kumimoji="1" sz="2400">
                <a:solidFill>
                  <a:schemeClr val="tx1"/>
                </a:solidFill>
                <a:latin typeface="Arial" panose="020B0604020202020204" pitchFamily="34" charset="0"/>
                <a:ea typeface="AR丸ゴシック体M"/>
                <a:cs typeface="AR丸ゴシック体M"/>
              </a:defRPr>
            </a:lvl3pPr>
            <a:lvl4pPr marL="1586320" indent="-226617" defTabSz="945813">
              <a:defRPr kumimoji="1" sz="2400">
                <a:solidFill>
                  <a:schemeClr val="tx1"/>
                </a:solidFill>
                <a:latin typeface="Arial" panose="020B0604020202020204" pitchFamily="34" charset="0"/>
                <a:ea typeface="AR丸ゴシック体M"/>
                <a:cs typeface="AR丸ゴシック体M"/>
              </a:defRPr>
            </a:lvl4pPr>
            <a:lvl5pPr marL="2039555" indent="-226617" defTabSz="945813">
              <a:defRPr kumimoji="1" sz="2400">
                <a:solidFill>
                  <a:schemeClr val="tx1"/>
                </a:solidFill>
                <a:latin typeface="Arial" panose="020B0604020202020204" pitchFamily="34" charset="0"/>
                <a:ea typeface="AR丸ゴシック体M"/>
                <a:cs typeface="AR丸ゴシック体M"/>
              </a:defRPr>
            </a:lvl5pPr>
            <a:lvl6pPr marL="249279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025"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26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494"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algn="ctr"/>
            <a:fld id="{FDB2AC08-F21E-4DC9-A1E8-CA08D55DC0AA}" type="slidenum">
              <a:rPr lang="en-US" altLang="ja-JP" sz="1300">
                <a:solidFill>
                  <a:srgbClr val="000000"/>
                </a:solidFill>
                <a:ea typeface="ＭＳ Ｐゴシック" panose="020B0600070205080204" pitchFamily="50" charset="-128"/>
              </a:rPr>
              <a:pPr algn="ctr"/>
              <a:t>10</a:t>
            </a:fld>
            <a:endParaRPr lang="en-US" altLang="ja-JP" sz="13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2189832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いかがでしたか？</a:t>
            </a:r>
            <a:endParaRPr kumimoji="1" lang="en-US" altLang="ja-JP" dirty="0">
              <a:latin typeface="+mn-ea"/>
              <a:ea typeface="+mn-ea"/>
            </a:endParaRPr>
          </a:p>
          <a:p>
            <a:r>
              <a:rPr kumimoji="1" lang="ja-JP" altLang="en-US" dirty="0">
                <a:latin typeface="+mn-ea"/>
                <a:ea typeface="+mn-ea"/>
              </a:rPr>
              <a:t>税金がなくなった世界では、みなさんの生活はどのように変化するでしょうか？</a:t>
            </a:r>
            <a:endParaRPr kumimoji="1" lang="en-US" altLang="ja-JP" dirty="0">
              <a:latin typeface="+mn-ea"/>
              <a:ea typeface="+mn-ea"/>
            </a:endParaRPr>
          </a:p>
          <a:p>
            <a:endParaRPr kumimoji="1" lang="en-US" altLang="ja-JP" dirty="0">
              <a:latin typeface="+mn-ea"/>
              <a:ea typeface="+mn-ea"/>
            </a:endParaRPr>
          </a:p>
          <a:p>
            <a:r>
              <a:rPr kumimoji="1" lang="en-US" altLang="ja-JP" dirty="0">
                <a:latin typeface="+mn-ea"/>
                <a:ea typeface="+mn-ea"/>
              </a:rPr>
              <a:t>【</a:t>
            </a:r>
            <a:r>
              <a:rPr kumimoji="1" lang="ja-JP" altLang="en-US" dirty="0">
                <a:latin typeface="+mn-ea"/>
                <a:ea typeface="+mn-ea"/>
              </a:rPr>
              <a:t>クリック</a:t>
            </a:r>
            <a:r>
              <a:rPr kumimoji="1" lang="en-US" altLang="ja-JP" dirty="0">
                <a:latin typeface="+mn-ea"/>
                <a:ea typeface="+mn-ea"/>
              </a:rPr>
              <a:t>】</a:t>
            </a:r>
            <a:r>
              <a:rPr kumimoji="1" lang="ja-JP" altLang="en-US" dirty="0">
                <a:latin typeface="+mn-ea"/>
                <a:ea typeface="+mn-ea"/>
              </a:rPr>
              <a:t>まず、身近な生活と税金の関わりについて考えてみましょう。</a:t>
            </a:r>
            <a:r>
              <a:rPr kumimoji="1" lang="en-US" altLang="ja-JP" dirty="0">
                <a:latin typeface="+mn-ea"/>
                <a:ea typeface="+mn-ea"/>
              </a:rPr>
              <a:t>【</a:t>
            </a:r>
            <a:r>
              <a:rPr kumimoji="1" lang="ja-JP" altLang="en-US" dirty="0">
                <a:latin typeface="+mn-ea"/>
                <a:ea typeface="+mn-ea"/>
              </a:rPr>
              <a:t>クリック</a:t>
            </a:r>
            <a:r>
              <a:rPr kumimoji="1" lang="en-US" altLang="ja-JP" dirty="0">
                <a:latin typeface="+mn-ea"/>
                <a:ea typeface="+mn-ea"/>
              </a:rPr>
              <a:t>】</a:t>
            </a:r>
            <a:r>
              <a:rPr kumimoji="1" lang="ja-JP" altLang="en-US" dirty="0">
                <a:latin typeface="+mn-ea"/>
                <a:ea typeface="+mn-ea"/>
              </a:rPr>
              <a:t>みなさんの身近な税金といえば、教育費だと思います。ここでは公立学校の児童・生徒の教育に係る費用を紹介しますね。１年間で、みなさん１人１人にどのくらいの教育費が税金から賄われているかわかりますか？実は、</a:t>
            </a:r>
            <a:r>
              <a:rPr kumimoji="1" lang="en-US" altLang="ja-JP" dirty="0">
                <a:latin typeface="+mn-ea"/>
                <a:ea typeface="+mn-ea"/>
              </a:rPr>
              <a:t>【</a:t>
            </a:r>
            <a:r>
              <a:rPr kumimoji="1" lang="ja-JP" altLang="en-US" dirty="0">
                <a:latin typeface="+mn-ea"/>
                <a:ea typeface="+mn-ea"/>
              </a:rPr>
              <a:t>クリック</a:t>
            </a:r>
            <a:r>
              <a:rPr kumimoji="1" lang="en-US" altLang="ja-JP" dirty="0">
                <a:latin typeface="+mn-ea"/>
                <a:ea typeface="+mn-ea"/>
              </a:rPr>
              <a:t>】</a:t>
            </a:r>
            <a:r>
              <a:rPr kumimoji="1" lang="ja-JP" altLang="en-US" dirty="0">
                <a:latin typeface="+mn-ea"/>
                <a:ea typeface="+mn-ea"/>
              </a:rPr>
              <a:t>小学生で、約</a:t>
            </a:r>
            <a:r>
              <a:rPr kumimoji="1" lang="en-US" altLang="ja-JP" dirty="0">
                <a:latin typeface="+mn-ea"/>
                <a:ea typeface="+mn-ea"/>
              </a:rPr>
              <a:t>941,000</a:t>
            </a:r>
            <a:r>
              <a:rPr kumimoji="1" lang="ja-JP" altLang="en-US" dirty="0">
                <a:latin typeface="+mn-ea"/>
                <a:ea typeface="+mn-ea"/>
              </a:rPr>
              <a:t>円、</a:t>
            </a:r>
            <a:r>
              <a:rPr kumimoji="1" lang="en-US" altLang="ja-JP" dirty="0">
                <a:latin typeface="+mn-ea"/>
                <a:ea typeface="+mn-ea"/>
              </a:rPr>
              <a:t>【</a:t>
            </a:r>
            <a:r>
              <a:rPr kumimoji="1" lang="ja-JP" altLang="en-US" dirty="0">
                <a:latin typeface="+mn-ea"/>
                <a:ea typeface="+mn-ea"/>
              </a:rPr>
              <a:t>クリック</a:t>
            </a:r>
            <a:r>
              <a:rPr kumimoji="1" lang="en-US" altLang="ja-JP" dirty="0">
                <a:latin typeface="+mn-ea"/>
                <a:ea typeface="+mn-ea"/>
              </a:rPr>
              <a:t>】</a:t>
            </a:r>
            <a:r>
              <a:rPr kumimoji="1" lang="ja-JP" altLang="en-US" dirty="0">
                <a:latin typeface="+mn-ea"/>
                <a:ea typeface="+mn-ea"/>
              </a:rPr>
              <a:t>中学生で、約</a:t>
            </a:r>
            <a:r>
              <a:rPr kumimoji="1" lang="en-US" altLang="ja-JP" dirty="0">
                <a:latin typeface="+mn-ea"/>
                <a:ea typeface="+mn-ea"/>
              </a:rPr>
              <a:t>1,086,000</a:t>
            </a:r>
            <a:r>
              <a:rPr kumimoji="1" lang="ja-JP" altLang="en-US" dirty="0">
                <a:latin typeface="+mn-ea"/>
                <a:ea typeface="+mn-ea"/>
              </a:rPr>
              <a:t>円、</a:t>
            </a:r>
            <a:r>
              <a:rPr kumimoji="1" lang="en-US" altLang="ja-JP" dirty="0">
                <a:latin typeface="+mn-ea"/>
                <a:ea typeface="+mn-ea"/>
              </a:rPr>
              <a:t>【</a:t>
            </a:r>
            <a:r>
              <a:rPr kumimoji="1" lang="ja-JP" altLang="en-US" dirty="0">
                <a:latin typeface="+mn-ea"/>
                <a:ea typeface="+mn-ea"/>
              </a:rPr>
              <a:t>クリック</a:t>
            </a:r>
            <a:r>
              <a:rPr kumimoji="1" lang="en-US" altLang="ja-JP" dirty="0">
                <a:latin typeface="+mn-ea"/>
                <a:ea typeface="+mn-ea"/>
              </a:rPr>
              <a:t>】</a:t>
            </a:r>
            <a:r>
              <a:rPr kumimoji="1" lang="ja-JP" altLang="en-US" dirty="0">
                <a:latin typeface="+mn-ea"/>
                <a:ea typeface="+mn-ea"/>
              </a:rPr>
              <a:t>高校生で、約</a:t>
            </a:r>
            <a:r>
              <a:rPr kumimoji="1" lang="en-US" altLang="ja-JP" dirty="0">
                <a:latin typeface="+mn-ea"/>
                <a:ea typeface="+mn-ea"/>
              </a:rPr>
              <a:t>1,127,000</a:t>
            </a:r>
            <a:r>
              <a:rPr kumimoji="1" lang="ja-JP" altLang="en-US" dirty="0">
                <a:latin typeface="+mn-ea"/>
                <a:ea typeface="+mn-ea"/>
              </a:rPr>
              <a:t>円となり、１２年間を合計すると、</a:t>
            </a:r>
            <a:r>
              <a:rPr kumimoji="1" lang="en-US" altLang="ja-JP" dirty="0">
                <a:latin typeface="+mn-ea"/>
                <a:ea typeface="+mn-ea"/>
              </a:rPr>
              <a:t>【</a:t>
            </a:r>
            <a:r>
              <a:rPr kumimoji="1" lang="ja-JP" altLang="en-US" dirty="0">
                <a:latin typeface="+mn-ea"/>
                <a:ea typeface="+mn-ea"/>
              </a:rPr>
              <a:t>クリック</a:t>
            </a:r>
            <a:r>
              <a:rPr kumimoji="1" lang="en-US" altLang="ja-JP" dirty="0">
                <a:latin typeface="+mn-ea"/>
                <a:ea typeface="+mn-ea"/>
              </a:rPr>
              <a:t>】12,285,000</a:t>
            </a:r>
            <a:r>
              <a:rPr kumimoji="1" lang="ja-JP" altLang="en-US" dirty="0">
                <a:latin typeface="+mn-ea"/>
                <a:ea typeface="+mn-ea"/>
              </a:rPr>
              <a:t>円にもなるのです。先ほどの税金がない世界でしたら、この金額が支払える場合のみ、学校に通うことができるということですね。</a:t>
            </a:r>
            <a:r>
              <a:rPr kumimoji="1" lang="en-US" altLang="ja-JP" dirty="0">
                <a:latin typeface="+mn-ea"/>
                <a:ea typeface="+mn-ea"/>
              </a:rPr>
              <a:t>【</a:t>
            </a:r>
            <a:r>
              <a:rPr kumimoji="1" lang="ja-JP" altLang="en-US" dirty="0">
                <a:latin typeface="+mn-ea"/>
                <a:ea typeface="+mn-ea"/>
              </a:rPr>
              <a:t>クリック</a:t>
            </a:r>
            <a:r>
              <a:rPr kumimoji="1" lang="en-US" altLang="ja-JP" dirty="0">
                <a:latin typeface="+mn-ea"/>
                <a:ea typeface="+mn-ea"/>
              </a:rPr>
              <a:t>】</a:t>
            </a:r>
          </a:p>
          <a:p>
            <a:endParaRPr kumimoji="1" lang="en-US" altLang="ja-JP" dirty="0">
              <a:latin typeface="+mn-ea"/>
              <a:ea typeface="+mn-ea"/>
            </a:endParaRPr>
          </a:p>
          <a:p>
            <a:r>
              <a:rPr kumimoji="1" lang="en-US" altLang="ja-JP" dirty="0">
                <a:latin typeface="+mn-ea"/>
                <a:ea typeface="+mn-ea"/>
              </a:rPr>
              <a:t>【</a:t>
            </a:r>
            <a:r>
              <a:rPr kumimoji="1" lang="ja-JP" altLang="en-US" dirty="0">
                <a:latin typeface="+mn-ea"/>
                <a:ea typeface="+mn-ea"/>
              </a:rPr>
              <a:t>１億円を持参されている場合は、ここで紹介</a:t>
            </a:r>
            <a:r>
              <a:rPr kumimoji="1" lang="en-US" altLang="ja-JP" dirty="0">
                <a:latin typeface="+mn-ea"/>
                <a:ea typeface="+mn-ea"/>
              </a:rPr>
              <a:t>】</a:t>
            </a:r>
          </a:p>
          <a:p>
            <a:r>
              <a:rPr kumimoji="1" lang="ja-JP" altLang="en-US" dirty="0">
                <a:latin typeface="+mn-ea"/>
                <a:ea typeface="+mn-ea"/>
              </a:rPr>
              <a:t>・紹介方法の例</a:t>
            </a:r>
            <a:endParaRPr kumimoji="1" lang="en-US" altLang="ja-JP" dirty="0">
              <a:latin typeface="+mn-ea"/>
              <a:ea typeface="+mn-ea"/>
            </a:endParaRPr>
          </a:p>
          <a:p>
            <a:r>
              <a:rPr kumimoji="1" lang="ja-JP" altLang="en-US" dirty="0">
                <a:latin typeface="+mn-ea"/>
                <a:ea typeface="+mn-ea"/>
              </a:rPr>
              <a:t>　「みなさんは、中学３年生なので、すでに１人</a:t>
            </a:r>
            <a:r>
              <a:rPr kumimoji="1" lang="en-US" altLang="ja-JP" dirty="0">
                <a:latin typeface="+mn-ea"/>
                <a:ea typeface="+mn-ea"/>
              </a:rPr>
              <a:t>1000</a:t>
            </a:r>
            <a:r>
              <a:rPr kumimoji="1" lang="ja-JP" altLang="en-US" dirty="0">
                <a:latin typeface="+mn-ea"/>
                <a:ea typeface="+mn-ea"/>
              </a:rPr>
              <a:t>万円くらいの教育費が使用されていますね」　「このクラスは〇名なので、クラス〇名</a:t>
            </a:r>
            <a:r>
              <a:rPr kumimoji="1" lang="en-US" altLang="ja-JP" dirty="0">
                <a:latin typeface="+mn-ea"/>
                <a:ea typeface="+mn-ea"/>
              </a:rPr>
              <a:t>×1000</a:t>
            </a:r>
            <a:r>
              <a:rPr kumimoji="1" lang="ja-JP" altLang="en-US" dirty="0">
                <a:latin typeface="+mn-ea"/>
                <a:ea typeface="+mn-ea"/>
              </a:rPr>
              <a:t>万円＝〇億〇千万円となります」　このあと１億円の紹介</a:t>
            </a:r>
            <a:endParaRPr kumimoji="1" lang="en-US" altLang="ja-JP" dirty="0">
              <a:latin typeface="+mn-ea"/>
              <a:ea typeface="+mn-ea"/>
            </a:endParaRPr>
          </a:p>
        </p:txBody>
      </p:sp>
      <p:sp>
        <p:nvSpPr>
          <p:cNvPr id="4" name="スライド番号プレースホルダー 3"/>
          <p:cNvSpPr>
            <a:spLocks noGrp="1"/>
          </p:cNvSpPr>
          <p:nvPr>
            <p:ph type="sldNum" sz="quarter" idx="5"/>
          </p:nvPr>
        </p:nvSpPr>
        <p:spPr/>
        <p:txBody>
          <a:bodyPr/>
          <a:lstStyle/>
          <a:p>
            <a:pPr>
              <a:defRPr/>
            </a:pPr>
            <a:fld id="{BDDE838E-C0B7-4909-828D-F274E3B8FA8B}" type="slidenum">
              <a:rPr lang="en-US" altLang="ja-JP" smtClean="0"/>
              <a:pPr>
                <a:defRPr/>
              </a:pPr>
              <a:t>11</a:t>
            </a:fld>
            <a:endParaRPr lang="en-US" altLang="ja-JP"/>
          </a:p>
        </p:txBody>
      </p:sp>
    </p:spTree>
    <p:extLst>
      <p:ext uri="{BB962C8B-B14F-4D97-AF65-F5344CB8AC3E}">
        <p14:creationId xmlns:p14="http://schemas.microsoft.com/office/powerpoint/2010/main" val="3423036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ー 1"/>
          <p:cNvSpPr>
            <a:spLocks noGrp="1" noRot="1" noChangeAspect="1" noTextEdit="1"/>
          </p:cNvSpPr>
          <p:nvPr>
            <p:ph type="sldImg"/>
          </p:nvPr>
        </p:nvSpPr>
        <p:spPr>
          <a:xfrm>
            <a:off x="320675" y="325438"/>
            <a:ext cx="6094413" cy="3429000"/>
          </a:xfrm>
          <a:ln/>
        </p:spPr>
      </p:sp>
      <p:sp>
        <p:nvSpPr>
          <p:cNvPr id="41987" name="ノート プレースホルダー 2"/>
          <p:cNvSpPr>
            <a:spLocks noGrp="1"/>
          </p:cNvSpPr>
          <p:nvPr>
            <p:ph type="body" idx="1"/>
          </p:nvPr>
        </p:nvSpPr>
        <p:spPr>
          <a:xfrm>
            <a:off x="559569" y="3929488"/>
            <a:ext cx="5616624" cy="56886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spcBef>
                <a:spcPts val="0"/>
              </a:spcBef>
            </a:pPr>
            <a:r>
              <a:rPr lang="ja-JP" altLang="en-US" dirty="0">
                <a:latin typeface="+mn-ea"/>
                <a:ea typeface="+mn-ea"/>
              </a:rPr>
              <a:t>そのほか、まちの中を見渡してみましょう。</a:t>
            </a:r>
            <a:endParaRPr lang="en-US" altLang="ja-JP" dirty="0">
              <a:latin typeface="+mn-ea"/>
              <a:ea typeface="+mn-ea"/>
            </a:endParaRPr>
          </a:p>
          <a:p>
            <a:pPr>
              <a:lnSpc>
                <a:spcPct val="150000"/>
              </a:lnSpc>
              <a:spcBef>
                <a:spcPts val="0"/>
              </a:spcBef>
            </a:pPr>
            <a:r>
              <a:rPr lang="ja-JP" altLang="ja-JP" dirty="0">
                <a:latin typeface="+mn-ea"/>
                <a:ea typeface="+mn-ea"/>
              </a:rPr>
              <a:t>日本では、国民の生活を守る警察署や消防署などの運営費用は税金で賄われています。</a:t>
            </a:r>
            <a:endParaRPr lang="en-US" altLang="ja-JP" dirty="0">
              <a:latin typeface="+mn-ea"/>
              <a:ea typeface="+mn-ea"/>
            </a:endParaRPr>
          </a:p>
          <a:p>
            <a:pPr>
              <a:lnSpc>
                <a:spcPct val="150000"/>
              </a:lnSpc>
              <a:spcBef>
                <a:spcPts val="0"/>
              </a:spcBef>
            </a:pPr>
            <a:r>
              <a:rPr lang="ja-JP" altLang="ja-JP" dirty="0">
                <a:latin typeface="+mn-ea"/>
                <a:ea typeface="+mn-ea"/>
              </a:rPr>
              <a:t>では、一体、どのくらいの税金が使われているのでしょうか。</a:t>
            </a:r>
            <a:r>
              <a:rPr lang="ja-JP" altLang="en-US" dirty="0">
                <a:latin typeface="+mn-ea"/>
                <a:ea typeface="+mn-ea"/>
              </a:rPr>
              <a:t>私たちの身の回りには、国や地方公共団体による「公共サービス」や「公共施設」が多く存在しています。　</a:t>
            </a:r>
            <a:endParaRPr lang="en-US" altLang="ja-JP" dirty="0">
              <a:latin typeface="+mn-ea"/>
              <a:ea typeface="+mn-ea"/>
            </a:endParaRPr>
          </a:p>
          <a:p>
            <a:pPr>
              <a:lnSpc>
                <a:spcPct val="150000"/>
              </a:lnSpc>
              <a:spcBef>
                <a:spcPts val="0"/>
              </a:spcBef>
            </a:pPr>
            <a:r>
              <a:rPr lang="ja-JP" altLang="en-US" dirty="0">
                <a:latin typeface="+mn-ea"/>
                <a:ea typeface="+mn-ea"/>
              </a:rPr>
              <a:t>これらは、私たちが健康で文化的な生活を送るためにはなくてはならないものですが、提供するためには、たくさんの費用がかかります。　</a:t>
            </a:r>
            <a:endParaRPr lang="en-US" altLang="ja-JP" dirty="0">
              <a:latin typeface="+mn-ea"/>
              <a:ea typeface="+mn-ea"/>
            </a:endParaRPr>
          </a:p>
          <a:p>
            <a:pPr>
              <a:lnSpc>
                <a:spcPct val="150000"/>
              </a:lnSpc>
              <a:spcBef>
                <a:spcPts val="0"/>
              </a:spcBef>
            </a:pPr>
            <a:endParaRPr lang="en-US" altLang="ja-JP" spc="79" dirty="0">
              <a:latin typeface="+mn-ea"/>
              <a:ea typeface="+mn-ea"/>
            </a:endParaRPr>
          </a:p>
          <a:p>
            <a:pPr algn="just" defTabSz="942591">
              <a:defRPr/>
            </a:pPr>
            <a:r>
              <a:rPr lang="en-US" altLang="ja-JP" sz="1200" dirty="0">
                <a:solidFill>
                  <a:srgbClr val="000000"/>
                </a:solidFill>
                <a:latin typeface="+mn-ea"/>
                <a:ea typeface="+mn-ea"/>
              </a:rPr>
              <a:t>【</a:t>
            </a:r>
            <a:r>
              <a:rPr lang="ja-JP" altLang="en-US" sz="1200" dirty="0">
                <a:solidFill>
                  <a:srgbClr val="000000"/>
                </a:solidFill>
                <a:latin typeface="+mn-ea"/>
                <a:ea typeface="+mn-ea"/>
              </a:rPr>
              <a:t>クリック</a:t>
            </a:r>
            <a:r>
              <a:rPr lang="en-US" altLang="ja-JP" sz="1200" dirty="0">
                <a:solidFill>
                  <a:srgbClr val="000000"/>
                </a:solidFill>
                <a:latin typeface="+mn-ea"/>
                <a:ea typeface="+mn-ea"/>
              </a:rPr>
              <a:t>】</a:t>
            </a:r>
            <a:r>
              <a:rPr lang="ja-JP" altLang="en-US" sz="1200" dirty="0">
                <a:solidFill>
                  <a:srgbClr val="000000"/>
                </a:solidFill>
                <a:latin typeface="+mn-ea"/>
                <a:ea typeface="+mn-ea"/>
              </a:rPr>
              <a:t>警察費や消防費として１年間で約</a:t>
            </a:r>
            <a:r>
              <a:rPr lang="en-US" altLang="ja-JP" sz="1200" dirty="0">
                <a:solidFill>
                  <a:srgbClr val="000000"/>
                </a:solidFill>
                <a:latin typeface="+mn-ea"/>
                <a:ea typeface="+mn-ea"/>
              </a:rPr>
              <a:t>5</a:t>
            </a:r>
            <a:r>
              <a:rPr lang="ja-JP" altLang="en-US" sz="1200" dirty="0">
                <a:solidFill>
                  <a:srgbClr val="000000"/>
                </a:solidFill>
                <a:latin typeface="+mn-ea"/>
                <a:ea typeface="+mn-ea"/>
              </a:rPr>
              <a:t>兆</a:t>
            </a:r>
            <a:r>
              <a:rPr lang="en-US" altLang="ja-JP" sz="1200" dirty="0">
                <a:solidFill>
                  <a:srgbClr val="000000"/>
                </a:solidFill>
                <a:latin typeface="+mn-ea"/>
                <a:ea typeface="+mn-ea"/>
              </a:rPr>
              <a:t>3,177</a:t>
            </a:r>
            <a:r>
              <a:rPr lang="ja-JP" altLang="en-US" sz="1200" dirty="0">
                <a:solidFill>
                  <a:srgbClr val="000000"/>
                </a:solidFill>
                <a:latin typeface="+mn-ea"/>
                <a:ea typeface="+mn-ea"/>
              </a:rPr>
              <a:t>億円、</a:t>
            </a:r>
            <a:r>
              <a:rPr lang="en-US" altLang="ja-JP" sz="1200" dirty="0">
                <a:solidFill>
                  <a:srgbClr val="000000"/>
                </a:solidFill>
                <a:latin typeface="+mn-ea"/>
                <a:ea typeface="+mn-ea"/>
              </a:rPr>
              <a:t>【</a:t>
            </a:r>
            <a:r>
              <a:rPr lang="ja-JP" altLang="ja-JP" sz="1200" dirty="0">
                <a:solidFill>
                  <a:srgbClr val="000000"/>
                </a:solidFill>
                <a:latin typeface="+mn-ea"/>
                <a:ea typeface="+mn-ea"/>
              </a:rPr>
              <a:t>クリック</a:t>
            </a:r>
            <a:r>
              <a:rPr lang="en-US" altLang="ja-JP" sz="1200" dirty="0">
                <a:solidFill>
                  <a:srgbClr val="000000"/>
                </a:solidFill>
                <a:latin typeface="+mn-ea"/>
                <a:ea typeface="+mn-ea"/>
              </a:rPr>
              <a:t>】</a:t>
            </a:r>
            <a:r>
              <a:rPr lang="ja-JP" altLang="ja-JP" sz="1200" dirty="0">
                <a:solidFill>
                  <a:srgbClr val="000000"/>
                </a:solidFill>
                <a:latin typeface="+mn-ea"/>
                <a:ea typeface="+mn-ea"/>
              </a:rPr>
              <a:t>　</a:t>
            </a:r>
            <a:r>
              <a:rPr lang="ja-JP" altLang="en-US" sz="1200" dirty="0">
                <a:solidFill>
                  <a:srgbClr val="000000"/>
                </a:solidFill>
                <a:latin typeface="+mn-ea"/>
                <a:ea typeface="+mn-ea"/>
              </a:rPr>
              <a:t>ゴミ処理費用としては約</a:t>
            </a:r>
            <a:r>
              <a:rPr lang="en-US" altLang="ja-JP" sz="1200" dirty="0">
                <a:solidFill>
                  <a:srgbClr val="000000"/>
                </a:solidFill>
                <a:latin typeface="+mn-ea"/>
                <a:ea typeface="+mn-ea"/>
              </a:rPr>
              <a:t>2</a:t>
            </a:r>
            <a:r>
              <a:rPr lang="ja-JP" altLang="en-US" sz="1200" dirty="0">
                <a:solidFill>
                  <a:srgbClr val="000000"/>
                </a:solidFill>
                <a:latin typeface="+mn-ea"/>
                <a:ea typeface="+mn-ea"/>
              </a:rPr>
              <a:t>兆</a:t>
            </a:r>
            <a:r>
              <a:rPr lang="en-US" altLang="ja-JP" sz="1200" dirty="0">
                <a:solidFill>
                  <a:srgbClr val="000000"/>
                </a:solidFill>
                <a:latin typeface="+mn-ea"/>
                <a:ea typeface="+mn-ea"/>
              </a:rPr>
              <a:t>4,726</a:t>
            </a:r>
            <a:r>
              <a:rPr lang="ja-JP" altLang="en-US" sz="1200" dirty="0">
                <a:solidFill>
                  <a:srgbClr val="000000"/>
                </a:solidFill>
                <a:latin typeface="+mn-ea"/>
                <a:ea typeface="+mn-ea"/>
              </a:rPr>
              <a:t>億円、</a:t>
            </a:r>
            <a:r>
              <a:rPr lang="en-US" altLang="ja-JP" sz="1200" dirty="0">
                <a:solidFill>
                  <a:srgbClr val="000000"/>
                </a:solidFill>
                <a:latin typeface="+mn-ea"/>
                <a:ea typeface="+mn-ea"/>
              </a:rPr>
              <a:t>【</a:t>
            </a:r>
            <a:r>
              <a:rPr lang="ja-JP" altLang="ja-JP" sz="1200" dirty="0">
                <a:solidFill>
                  <a:srgbClr val="000000"/>
                </a:solidFill>
                <a:latin typeface="+mn-ea"/>
                <a:ea typeface="+mn-ea"/>
              </a:rPr>
              <a:t>クリック</a:t>
            </a:r>
            <a:r>
              <a:rPr lang="en-US" altLang="ja-JP" sz="1200" dirty="0">
                <a:solidFill>
                  <a:srgbClr val="000000"/>
                </a:solidFill>
                <a:latin typeface="+mn-ea"/>
                <a:ea typeface="+mn-ea"/>
              </a:rPr>
              <a:t>】</a:t>
            </a:r>
            <a:r>
              <a:rPr lang="ja-JP" altLang="ja-JP" sz="1200" dirty="0">
                <a:solidFill>
                  <a:srgbClr val="000000"/>
                </a:solidFill>
                <a:latin typeface="+mn-ea"/>
                <a:ea typeface="+mn-ea"/>
              </a:rPr>
              <a:t>　</a:t>
            </a:r>
            <a:r>
              <a:rPr lang="ja-JP" altLang="en-US" sz="1200" dirty="0">
                <a:solidFill>
                  <a:srgbClr val="000000"/>
                </a:solidFill>
                <a:latin typeface="+mn-ea"/>
                <a:ea typeface="+mn-ea"/>
              </a:rPr>
              <a:t>医療費では約</a:t>
            </a:r>
            <a:r>
              <a:rPr lang="en-US" altLang="ja-JP" sz="1200" dirty="0">
                <a:solidFill>
                  <a:srgbClr val="000000"/>
                </a:solidFill>
                <a:latin typeface="+mn-ea"/>
                <a:ea typeface="+mn-ea"/>
              </a:rPr>
              <a:t>17</a:t>
            </a:r>
            <a:r>
              <a:rPr lang="ja-JP" altLang="en-US" sz="1200" dirty="0">
                <a:solidFill>
                  <a:srgbClr val="000000"/>
                </a:solidFill>
                <a:latin typeface="+mn-ea"/>
                <a:ea typeface="+mn-ea"/>
              </a:rPr>
              <a:t>兆</a:t>
            </a:r>
            <a:r>
              <a:rPr lang="en-US" altLang="ja-JP" sz="1200" dirty="0">
                <a:solidFill>
                  <a:srgbClr val="000000"/>
                </a:solidFill>
                <a:latin typeface="+mn-ea"/>
                <a:ea typeface="+mn-ea"/>
              </a:rPr>
              <a:t>1,025</a:t>
            </a:r>
            <a:r>
              <a:rPr lang="ja-JP" altLang="en-US" sz="1200" dirty="0">
                <a:solidFill>
                  <a:srgbClr val="000000"/>
                </a:solidFill>
                <a:latin typeface="+mn-ea"/>
                <a:ea typeface="+mn-ea"/>
              </a:rPr>
              <a:t>億円となっています。</a:t>
            </a:r>
            <a:r>
              <a:rPr lang="en-US" altLang="ja-JP" sz="1200" dirty="0">
                <a:solidFill>
                  <a:srgbClr val="000000"/>
                </a:solidFill>
                <a:latin typeface="+mn-ea"/>
                <a:ea typeface="+mn-ea"/>
              </a:rPr>
              <a:t>【</a:t>
            </a:r>
            <a:r>
              <a:rPr lang="ja-JP" altLang="ja-JP" sz="1200" dirty="0">
                <a:solidFill>
                  <a:srgbClr val="000000"/>
                </a:solidFill>
                <a:latin typeface="+mn-ea"/>
                <a:ea typeface="+mn-ea"/>
              </a:rPr>
              <a:t>クリック</a:t>
            </a:r>
            <a:r>
              <a:rPr lang="en-US" altLang="ja-JP" sz="1200" dirty="0">
                <a:solidFill>
                  <a:srgbClr val="000000"/>
                </a:solidFill>
                <a:latin typeface="+mn-ea"/>
                <a:ea typeface="+mn-ea"/>
              </a:rPr>
              <a:t>】</a:t>
            </a:r>
            <a:r>
              <a:rPr lang="ja-JP" altLang="ja-JP" sz="1200" dirty="0">
                <a:solidFill>
                  <a:srgbClr val="000000"/>
                </a:solidFill>
                <a:latin typeface="+mn-ea"/>
                <a:ea typeface="+mn-ea"/>
              </a:rPr>
              <a:t>　</a:t>
            </a:r>
            <a:r>
              <a:rPr lang="ja-JP" altLang="en-US" sz="1200" dirty="0">
                <a:solidFill>
                  <a:srgbClr val="000000"/>
                </a:solidFill>
                <a:latin typeface="+mn-ea"/>
                <a:ea typeface="+mn-ea"/>
              </a:rPr>
              <a:t>道路整備事業費は１兆</a:t>
            </a:r>
            <a:r>
              <a:rPr lang="en-US" altLang="ja-JP" sz="1200" dirty="0">
                <a:solidFill>
                  <a:srgbClr val="000000"/>
                </a:solidFill>
                <a:latin typeface="+mn-ea"/>
                <a:ea typeface="+mn-ea"/>
              </a:rPr>
              <a:t>6,715</a:t>
            </a:r>
            <a:r>
              <a:rPr lang="ja-JP" altLang="en-US" sz="1200" dirty="0">
                <a:solidFill>
                  <a:srgbClr val="000000"/>
                </a:solidFill>
                <a:latin typeface="+mn-ea"/>
                <a:ea typeface="+mn-ea"/>
              </a:rPr>
              <a:t>億円、他にもまちの中には、</a:t>
            </a:r>
            <a:r>
              <a:rPr lang="en-US" altLang="ja-JP" sz="1200" dirty="0">
                <a:solidFill>
                  <a:srgbClr val="000000"/>
                </a:solidFill>
                <a:latin typeface="+mn-ea"/>
                <a:ea typeface="+mn-ea"/>
              </a:rPr>
              <a:t>【</a:t>
            </a:r>
            <a:r>
              <a:rPr lang="ja-JP" altLang="ja-JP" sz="1200" dirty="0">
                <a:solidFill>
                  <a:srgbClr val="000000"/>
                </a:solidFill>
                <a:latin typeface="+mn-ea"/>
                <a:ea typeface="+mn-ea"/>
              </a:rPr>
              <a:t>クリック</a:t>
            </a:r>
            <a:r>
              <a:rPr lang="en-US" altLang="ja-JP" sz="1200" dirty="0">
                <a:solidFill>
                  <a:srgbClr val="000000"/>
                </a:solidFill>
                <a:latin typeface="+mn-ea"/>
                <a:ea typeface="+mn-ea"/>
              </a:rPr>
              <a:t>】</a:t>
            </a:r>
            <a:r>
              <a:rPr lang="ja-JP" altLang="en-US" sz="1200" dirty="0">
                <a:solidFill>
                  <a:srgbClr val="000000"/>
                </a:solidFill>
                <a:latin typeface="+mn-ea"/>
                <a:ea typeface="+mn-ea"/>
              </a:rPr>
              <a:t>消防車があったり</a:t>
            </a:r>
            <a:r>
              <a:rPr lang="en-US" altLang="ja-JP" sz="1200" dirty="0">
                <a:solidFill>
                  <a:srgbClr val="000000"/>
                </a:solidFill>
                <a:latin typeface="+mn-ea"/>
                <a:ea typeface="+mn-ea"/>
              </a:rPr>
              <a:t>【</a:t>
            </a:r>
            <a:r>
              <a:rPr lang="ja-JP" altLang="ja-JP" sz="1200" dirty="0">
                <a:solidFill>
                  <a:srgbClr val="000000"/>
                </a:solidFill>
                <a:latin typeface="+mn-ea"/>
                <a:ea typeface="+mn-ea"/>
              </a:rPr>
              <a:t>クリック</a:t>
            </a:r>
            <a:r>
              <a:rPr lang="en-US" altLang="ja-JP" sz="1200" dirty="0">
                <a:solidFill>
                  <a:srgbClr val="000000"/>
                </a:solidFill>
                <a:latin typeface="+mn-ea"/>
                <a:ea typeface="+mn-ea"/>
              </a:rPr>
              <a:t>】</a:t>
            </a:r>
            <a:r>
              <a:rPr lang="ja-JP" altLang="ja-JP" sz="1200" dirty="0">
                <a:solidFill>
                  <a:srgbClr val="000000"/>
                </a:solidFill>
                <a:latin typeface="+mn-ea"/>
                <a:ea typeface="+mn-ea"/>
              </a:rPr>
              <a:t>　</a:t>
            </a:r>
            <a:r>
              <a:rPr kumimoji="1" lang="ja-JP" altLang="en-US" sz="1200" kern="1200" dirty="0">
                <a:solidFill>
                  <a:srgbClr val="000000"/>
                </a:solidFill>
                <a:latin typeface="+mn-ea"/>
                <a:ea typeface="+mn-ea"/>
                <a:cs typeface="+mn-cs"/>
              </a:rPr>
              <a:t>公園や図書館　もありますよね。</a:t>
            </a:r>
            <a:r>
              <a:rPr lang="ja-JP" altLang="en-US" sz="1200" dirty="0">
                <a:solidFill>
                  <a:srgbClr val="000000"/>
                </a:solidFill>
                <a:latin typeface="+mn-ea"/>
                <a:ea typeface="+mn-ea"/>
              </a:rPr>
              <a:t>そして、</a:t>
            </a:r>
            <a:r>
              <a:rPr lang="en-US" altLang="ja-JP" sz="1200" dirty="0">
                <a:solidFill>
                  <a:srgbClr val="000000"/>
                </a:solidFill>
                <a:latin typeface="+mn-ea"/>
                <a:ea typeface="+mn-ea"/>
              </a:rPr>
              <a:t>【</a:t>
            </a:r>
            <a:r>
              <a:rPr lang="ja-JP" altLang="en-US" sz="1200" dirty="0">
                <a:solidFill>
                  <a:srgbClr val="000000"/>
                </a:solidFill>
                <a:latin typeface="+mn-ea"/>
                <a:ea typeface="+mn-ea"/>
              </a:rPr>
              <a:t>クリック</a:t>
            </a:r>
            <a:r>
              <a:rPr lang="en-US" altLang="ja-JP" sz="1200" dirty="0">
                <a:solidFill>
                  <a:srgbClr val="000000"/>
                </a:solidFill>
                <a:latin typeface="+mn-ea"/>
                <a:ea typeface="+mn-ea"/>
              </a:rPr>
              <a:t>】</a:t>
            </a:r>
            <a:r>
              <a:rPr lang="ja-JP" altLang="en-US" sz="1200" dirty="0">
                <a:solidFill>
                  <a:srgbClr val="000000"/>
                </a:solidFill>
                <a:latin typeface="+mn-ea"/>
                <a:ea typeface="+mn-ea"/>
              </a:rPr>
              <a:t>みんなが通う学校も税金によって維持管理されていますよね。他にもまちを見渡せば、多くの公共施設、公共サービスがあふれています。私たちの生活を安全で豊かにするために、さまざまなところに税金が使われているのですね。</a:t>
            </a:r>
            <a:r>
              <a:rPr lang="ja-JP" altLang="ja-JP" sz="1200" dirty="0">
                <a:solidFill>
                  <a:srgbClr val="000000"/>
                </a:solidFill>
                <a:latin typeface="+mn-ea"/>
                <a:ea typeface="+mn-ea"/>
              </a:rPr>
              <a:t>　</a:t>
            </a:r>
            <a:endParaRPr lang="ja-JP" altLang="ja-JP" sz="1200" dirty="0">
              <a:latin typeface="+mn-ea"/>
              <a:ea typeface="+mn-ea"/>
            </a:endParaRPr>
          </a:p>
          <a:p>
            <a:pPr defTabSz="906335" eaLnBrk="1" fontAlgn="auto" hangingPunct="1">
              <a:lnSpc>
                <a:spcPct val="150000"/>
              </a:lnSpc>
              <a:spcBef>
                <a:spcPts val="0"/>
              </a:spcBef>
              <a:spcAft>
                <a:spcPts val="0"/>
              </a:spcAft>
              <a:defRPr/>
            </a:pPr>
            <a:r>
              <a:rPr lang="ja-JP" altLang="en-US" kern="100" dirty="0">
                <a:latin typeface="+mn-ea"/>
                <a:ea typeface="+mn-ea"/>
                <a:cs typeface="Times New Roman" panose="02020603050405020304" pitchFamily="18" charset="0"/>
              </a:rPr>
              <a:t>　　</a:t>
            </a:r>
            <a:endParaRPr lang="en-US" altLang="ja-JP" dirty="0">
              <a:latin typeface="+mn-ea"/>
              <a:ea typeface="+mn-ea"/>
            </a:endParaRPr>
          </a:p>
          <a:p>
            <a:pPr>
              <a:lnSpc>
                <a:spcPct val="150000"/>
              </a:lnSpc>
              <a:spcBef>
                <a:spcPts val="0"/>
              </a:spcBef>
            </a:pPr>
            <a:r>
              <a:rPr lang="ja-JP" altLang="en-US" dirty="0">
                <a:latin typeface="+mn-ea"/>
                <a:ea typeface="+mn-ea"/>
              </a:rPr>
              <a:t>そういった公共サービスや公共施設の費用は、私たち国民が「税金」という形で負担し、広く公平に分かち合い、支え合っているのです。</a:t>
            </a:r>
            <a:endParaRPr lang="en-US" altLang="ja-JP" dirty="0">
              <a:latin typeface="+mn-ea"/>
              <a:ea typeface="+mn-ea"/>
            </a:endParaRPr>
          </a:p>
          <a:p>
            <a:pPr marL="0" marR="0" lvl="0" indent="0" algn="l" defTabSz="914333" rtl="0" eaLnBrk="0" fontAlgn="base" latinLnBrk="0" hangingPunct="0">
              <a:lnSpc>
                <a:spcPct val="150000"/>
              </a:lnSpc>
              <a:spcBef>
                <a:spcPts val="0"/>
              </a:spcBef>
              <a:spcAft>
                <a:spcPct val="0"/>
              </a:spcAft>
              <a:buClrTx/>
              <a:buSzTx/>
              <a:buFontTx/>
              <a:buNone/>
              <a:tabLst/>
              <a:defRPr/>
            </a:pPr>
            <a:r>
              <a:rPr lang="ja-JP" altLang="en-US" dirty="0">
                <a:latin typeface="+mn-ea"/>
                <a:ea typeface="+mn-ea"/>
              </a:rPr>
              <a:t>このことから、税は「社会の会費のようなもの」といえます。</a:t>
            </a:r>
            <a:r>
              <a:rPr lang="en-US" altLang="ja-JP" dirty="0">
                <a:latin typeface="+mn-ea"/>
                <a:ea typeface="+mn-ea"/>
              </a:rPr>
              <a:t>【</a:t>
            </a:r>
            <a:r>
              <a:rPr lang="ja-JP" altLang="en-US" dirty="0">
                <a:latin typeface="+mn-ea"/>
                <a:ea typeface="+mn-ea"/>
              </a:rPr>
              <a:t>クリック</a:t>
            </a:r>
            <a:r>
              <a:rPr lang="en-US" altLang="ja-JP" dirty="0">
                <a:latin typeface="+mn-ea"/>
                <a:ea typeface="+mn-ea"/>
              </a:rPr>
              <a:t>】</a:t>
            </a:r>
            <a:r>
              <a:rPr lang="ja-JP" altLang="en-US" sz="1200" dirty="0">
                <a:solidFill>
                  <a:schemeClr val="tx1"/>
                </a:solidFill>
                <a:latin typeface="+mn-ea"/>
              </a:rPr>
              <a:t>最初に紹介した「学問のすすめ」に書かれている「税金とは国民と国との約束」というのは、このようなことなのでしょうね。</a:t>
            </a:r>
            <a:endParaRPr lang="ja-JP" altLang="ja-JP" dirty="0">
              <a:latin typeface="+mn-ea"/>
              <a:ea typeface="+mn-ea"/>
            </a:endParaRPr>
          </a:p>
          <a:p>
            <a:pPr defTabSz="914333">
              <a:lnSpc>
                <a:spcPct val="150000"/>
              </a:lnSpc>
              <a:spcBef>
                <a:spcPts val="0"/>
              </a:spcBef>
              <a:defRPr/>
            </a:pPr>
            <a:r>
              <a:rPr lang="ja-JP" altLang="en-US" dirty="0">
                <a:latin typeface="+mn-ea"/>
                <a:ea typeface="+mn-ea"/>
              </a:rPr>
              <a:t>税の役割を正しく理解し、関心を持つことは、社会の一員としてとても大切なことなのです。</a:t>
            </a:r>
            <a:r>
              <a:rPr lang="en-US" altLang="ja-JP" dirty="0">
                <a:latin typeface="+mn-ea"/>
                <a:ea typeface="+mn-ea"/>
              </a:rPr>
              <a:t>【</a:t>
            </a:r>
            <a:r>
              <a:rPr lang="ja-JP" altLang="en-US" dirty="0">
                <a:latin typeface="+mn-ea"/>
                <a:ea typeface="+mn-ea"/>
              </a:rPr>
              <a:t>クリック</a:t>
            </a:r>
            <a:r>
              <a:rPr lang="en-US" altLang="ja-JP" dirty="0">
                <a:latin typeface="+mn-ea"/>
                <a:ea typeface="+mn-ea"/>
              </a:rPr>
              <a:t>】</a:t>
            </a:r>
          </a:p>
        </p:txBody>
      </p:sp>
      <p:sp>
        <p:nvSpPr>
          <p:cNvPr id="4198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739">
              <a:defRPr kumimoji="1" sz="2400">
                <a:solidFill>
                  <a:schemeClr val="tx1"/>
                </a:solidFill>
                <a:latin typeface="Arial" panose="020B0604020202020204" pitchFamily="34" charset="0"/>
                <a:ea typeface="AR丸ゴシック体M"/>
                <a:cs typeface="AR丸ゴシック体M"/>
              </a:defRPr>
            </a:lvl1pPr>
            <a:lvl2pPr marL="736450" indent="-283250" defTabSz="945739">
              <a:defRPr kumimoji="1" sz="2400">
                <a:solidFill>
                  <a:schemeClr val="tx1"/>
                </a:solidFill>
                <a:latin typeface="Arial" panose="020B0604020202020204" pitchFamily="34" charset="0"/>
                <a:ea typeface="AR丸ゴシック体M"/>
                <a:cs typeface="AR丸ゴシック体M"/>
              </a:defRPr>
            </a:lvl2pPr>
            <a:lvl3pPr marL="1132998" indent="-226599" defTabSz="945739">
              <a:defRPr kumimoji="1" sz="2400">
                <a:solidFill>
                  <a:schemeClr val="tx1"/>
                </a:solidFill>
                <a:latin typeface="Arial" panose="020B0604020202020204" pitchFamily="34" charset="0"/>
                <a:ea typeface="AR丸ゴシック体M"/>
                <a:cs typeface="AR丸ゴシック体M"/>
              </a:defRPr>
            </a:lvl3pPr>
            <a:lvl4pPr marL="1586196" indent="-226599" defTabSz="945739">
              <a:defRPr kumimoji="1" sz="2400">
                <a:solidFill>
                  <a:schemeClr val="tx1"/>
                </a:solidFill>
                <a:latin typeface="Arial" panose="020B0604020202020204" pitchFamily="34" charset="0"/>
                <a:ea typeface="AR丸ゴシック体M"/>
                <a:cs typeface="AR丸ゴシック体M"/>
              </a:defRPr>
            </a:lvl4pPr>
            <a:lvl5pPr marL="2039397" indent="-226599" defTabSz="945739">
              <a:defRPr kumimoji="1" sz="2400">
                <a:solidFill>
                  <a:schemeClr val="tx1"/>
                </a:solidFill>
                <a:latin typeface="Arial" panose="020B0604020202020204" pitchFamily="34" charset="0"/>
                <a:ea typeface="AR丸ゴシック体M"/>
                <a:cs typeface="AR丸ゴシック体M"/>
              </a:defRPr>
            </a:lvl5pPr>
            <a:lvl6pPr marL="2492596" indent="-226599" defTabSz="945739"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5796" indent="-226599" defTabSz="945739"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8995" indent="-226599" defTabSz="945739"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194" indent="-226599" defTabSz="945739"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fld id="{0C56DFB0-61F2-42CC-94AF-1D7B470DF240}" type="slidenum">
              <a:rPr lang="en-US" altLang="ja-JP" sz="1300">
                <a:solidFill>
                  <a:srgbClr val="000000"/>
                </a:solidFill>
                <a:ea typeface="ＭＳ Ｐゴシック" panose="020B0600070205080204" pitchFamily="50" charset="-128"/>
              </a:rPr>
              <a:pPr/>
              <a:t>12</a:t>
            </a:fld>
            <a:endParaRPr lang="en-US" altLang="ja-JP" sz="130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2904320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73063" y="460375"/>
            <a:ext cx="5675312" cy="3192463"/>
          </a:xfrm>
        </p:spPr>
      </p:sp>
      <p:sp>
        <p:nvSpPr>
          <p:cNvPr id="4" name="スライド番号プレースホルダー 3"/>
          <p:cNvSpPr>
            <a:spLocks noGrp="1"/>
          </p:cNvSpPr>
          <p:nvPr>
            <p:ph type="sldNum" sz="quarter" idx="10"/>
          </p:nvPr>
        </p:nvSpPr>
        <p:spPr/>
        <p:txBody>
          <a:bodyPr/>
          <a:lstStyle/>
          <a:p>
            <a:pPr>
              <a:defRPr/>
            </a:pPr>
            <a:fld id="{8AB10FB3-0DA5-4480-9616-D72AC6B93C35}" type="slidenum">
              <a:rPr lang="ja-JP" altLang="en-US" smtClean="0"/>
              <a:pPr>
                <a:defRPr/>
              </a:pPr>
              <a:t>13</a:t>
            </a:fld>
            <a:endParaRPr lang="ja-JP" altLang="en-US"/>
          </a:p>
        </p:txBody>
      </p:sp>
      <p:sp>
        <p:nvSpPr>
          <p:cNvPr id="5" name="ノート プレースホルダー 4"/>
          <p:cNvSpPr>
            <a:spLocks noGrp="1"/>
          </p:cNvSpPr>
          <p:nvPr>
            <p:ph type="body" sz="quarter" idx="11"/>
          </p:nvPr>
        </p:nvSpPr>
        <p:spPr>
          <a:xfrm>
            <a:off x="674049" y="4179119"/>
            <a:ext cx="5387667" cy="1474118"/>
          </a:xfrm>
        </p:spPr>
        <p:txBody>
          <a:bodyPr/>
          <a:lstStyle/>
          <a:p>
            <a:pPr marL="0" indent="0">
              <a:buFont typeface="Arial" panose="020B0604020202020204" pitchFamily="34" charset="0"/>
              <a:buNone/>
            </a:pPr>
            <a:r>
              <a:rPr lang="ja-JP" altLang="en-US" dirty="0">
                <a:solidFill>
                  <a:schemeClr val="tx1"/>
                </a:solidFill>
                <a:latin typeface="+mn-ea"/>
                <a:ea typeface="+mn-ea"/>
              </a:rPr>
              <a:t>さて、皆さん、日本の国家予算って大体いくらぐらいだと思いますか？（生徒の反応をみる・・・）予算とは、国のお財布のことをいいます。</a:t>
            </a:r>
            <a:endParaRPr lang="en-US" altLang="ja-JP" dirty="0">
              <a:solidFill>
                <a:schemeClr val="tx1"/>
              </a:solidFill>
              <a:latin typeface="+mn-ea"/>
              <a:ea typeface="+mn-ea"/>
            </a:endParaRPr>
          </a:p>
          <a:p>
            <a:pPr marL="0" indent="0">
              <a:buFont typeface="Arial" panose="020B0604020202020204" pitchFamily="34" charset="0"/>
              <a:buNone/>
            </a:pPr>
            <a:r>
              <a:rPr lang="ja-JP" altLang="en-US" dirty="0">
                <a:solidFill>
                  <a:schemeClr val="tx1"/>
                </a:solidFill>
                <a:latin typeface="+mn-ea"/>
                <a:ea typeface="+mn-ea"/>
              </a:rPr>
              <a:t>今年度、令和７年度の国の当初予算は、</a:t>
            </a:r>
            <a:r>
              <a:rPr lang="en-US" altLang="ja-JP" dirty="0">
                <a:solidFill>
                  <a:schemeClr val="tx1"/>
                </a:solidFill>
                <a:latin typeface="+mn-ea"/>
                <a:ea typeface="+mn-ea"/>
              </a:rPr>
              <a:t>【</a:t>
            </a:r>
            <a:r>
              <a:rPr lang="ja-JP" altLang="en-US" dirty="0">
                <a:solidFill>
                  <a:schemeClr val="tx1"/>
                </a:solidFill>
                <a:latin typeface="+mn-ea"/>
                <a:ea typeface="+mn-ea"/>
              </a:rPr>
              <a:t>クリック</a:t>
            </a:r>
            <a:r>
              <a:rPr lang="en-US" altLang="ja-JP" dirty="0">
                <a:solidFill>
                  <a:schemeClr val="tx1"/>
                </a:solidFill>
                <a:latin typeface="+mn-ea"/>
                <a:ea typeface="+mn-ea"/>
              </a:rPr>
              <a:t>】115.2</a:t>
            </a:r>
            <a:r>
              <a:rPr lang="ja-JP" altLang="en-US" dirty="0">
                <a:solidFill>
                  <a:schemeClr val="tx1"/>
                </a:solidFill>
                <a:latin typeface="+mn-ea"/>
                <a:ea typeface="+mn-ea"/>
              </a:rPr>
              <a:t>兆円となっています。大きすぎて、なかなか想像がつかない額ですよね。</a:t>
            </a:r>
            <a:endParaRPr lang="en-US" altLang="ja-JP" dirty="0">
              <a:solidFill>
                <a:schemeClr val="tx1"/>
              </a:solidFill>
              <a:latin typeface="+mn-ea"/>
              <a:ea typeface="+mn-ea"/>
            </a:endParaRPr>
          </a:p>
          <a:p>
            <a:pPr marL="0" indent="0">
              <a:buFont typeface="Arial" panose="020B0604020202020204" pitchFamily="34" charset="0"/>
              <a:buNone/>
            </a:pPr>
            <a:r>
              <a:rPr lang="en-US" altLang="ja-JP" dirty="0">
                <a:solidFill>
                  <a:schemeClr val="tx1"/>
                </a:solidFill>
                <a:latin typeface="+mn-ea"/>
                <a:ea typeface="+mn-ea"/>
              </a:rPr>
              <a:t>1</a:t>
            </a:r>
            <a:r>
              <a:rPr lang="ja-JP" altLang="en-US" dirty="0">
                <a:solidFill>
                  <a:schemeClr val="tx1"/>
                </a:solidFill>
                <a:latin typeface="+mn-ea"/>
                <a:ea typeface="+mn-ea"/>
              </a:rPr>
              <a:t>万円札を</a:t>
            </a:r>
            <a:r>
              <a:rPr lang="en-US" altLang="ja-JP" dirty="0">
                <a:solidFill>
                  <a:schemeClr val="tx1"/>
                </a:solidFill>
                <a:latin typeface="+mn-ea"/>
                <a:ea typeface="+mn-ea"/>
              </a:rPr>
              <a:t>115</a:t>
            </a:r>
            <a:r>
              <a:rPr lang="ja-JP" altLang="en-US" dirty="0">
                <a:solidFill>
                  <a:schemeClr val="tx1"/>
                </a:solidFill>
                <a:latin typeface="+mn-ea"/>
                <a:ea typeface="+mn-ea"/>
              </a:rPr>
              <a:t>兆円分重ねると、なんと</a:t>
            </a:r>
            <a:r>
              <a:rPr lang="en-US" altLang="ja-JP" dirty="0">
                <a:solidFill>
                  <a:schemeClr val="tx1"/>
                </a:solidFill>
                <a:latin typeface="+mn-ea"/>
                <a:ea typeface="+mn-ea"/>
              </a:rPr>
              <a:t>1100</a:t>
            </a:r>
            <a:r>
              <a:rPr lang="ja-JP" altLang="en-US" dirty="0">
                <a:solidFill>
                  <a:schemeClr val="tx1"/>
                </a:solidFill>
                <a:latin typeface="+mn-ea"/>
                <a:ea typeface="+mn-ea"/>
              </a:rPr>
              <a:t>キロメートルにもなるんです。といっても、これまた大きすぎますが、大阪と東京を往復できる長さになります！</a:t>
            </a:r>
            <a:r>
              <a:rPr lang="en-US" altLang="ja-JP" dirty="0">
                <a:solidFill>
                  <a:schemeClr val="tx1"/>
                </a:solidFill>
                <a:latin typeface="+mn-ea"/>
                <a:ea typeface="+mn-ea"/>
              </a:rPr>
              <a:t>【</a:t>
            </a:r>
            <a:r>
              <a:rPr lang="ja-JP" altLang="en-US" dirty="0">
                <a:solidFill>
                  <a:schemeClr val="tx1"/>
                </a:solidFill>
                <a:latin typeface="+mn-ea"/>
                <a:ea typeface="+mn-ea"/>
              </a:rPr>
              <a:t>クリック</a:t>
            </a:r>
            <a:r>
              <a:rPr lang="en-US" altLang="ja-JP" dirty="0">
                <a:solidFill>
                  <a:schemeClr val="tx1"/>
                </a:solidFill>
                <a:latin typeface="+mn-ea"/>
                <a:ea typeface="+mn-ea"/>
              </a:rPr>
              <a:t>】</a:t>
            </a:r>
          </a:p>
          <a:p>
            <a:pPr marL="0" indent="0">
              <a:buFont typeface="Arial" panose="020B0604020202020204" pitchFamily="34" charset="0"/>
              <a:buNone/>
            </a:pPr>
            <a:r>
              <a:rPr lang="ja-JP" altLang="en-US" dirty="0">
                <a:solidFill>
                  <a:schemeClr val="tx1"/>
                </a:solidFill>
                <a:latin typeface="+mn-ea"/>
                <a:ea typeface="+mn-ea"/>
              </a:rPr>
              <a:t>びっくりするような金額ですね</a:t>
            </a:r>
            <a:r>
              <a:rPr lang="en-US" altLang="ja-JP" dirty="0">
                <a:solidFill>
                  <a:schemeClr val="tx1"/>
                </a:solidFill>
                <a:latin typeface="+mn-ea"/>
                <a:ea typeface="+mn-ea"/>
              </a:rPr>
              <a:t>【</a:t>
            </a:r>
            <a:r>
              <a:rPr lang="ja-JP" altLang="en-US" dirty="0">
                <a:solidFill>
                  <a:schemeClr val="tx1"/>
                </a:solidFill>
                <a:latin typeface="+mn-ea"/>
                <a:ea typeface="+mn-ea"/>
              </a:rPr>
              <a:t>クリック</a:t>
            </a:r>
            <a:r>
              <a:rPr lang="en-US" altLang="ja-JP" dirty="0">
                <a:solidFill>
                  <a:schemeClr val="tx1"/>
                </a:solidFill>
                <a:latin typeface="+mn-ea"/>
                <a:ea typeface="+mn-ea"/>
              </a:rPr>
              <a:t>】</a:t>
            </a:r>
          </a:p>
          <a:p>
            <a:pPr marL="0" indent="0">
              <a:buFont typeface="Arial" panose="020B0604020202020204" pitchFamily="34" charset="0"/>
              <a:buNone/>
            </a:pPr>
            <a:endParaRPr lang="en-US" altLang="ja-JP" dirty="0">
              <a:solidFill>
                <a:schemeClr val="tx1"/>
              </a:solidFill>
              <a:latin typeface="+mn-ea"/>
              <a:ea typeface="+mn-ea"/>
            </a:endParaRPr>
          </a:p>
          <a:p>
            <a:r>
              <a:rPr kumimoji="1" lang="en-US" altLang="ja-JP" sz="1200" kern="1200" dirty="0">
                <a:solidFill>
                  <a:schemeClr val="tx1"/>
                </a:solidFill>
                <a:latin typeface="+mn-ea"/>
                <a:ea typeface="+mn-ea"/>
                <a:cs typeface="+mn-cs"/>
              </a:rPr>
              <a:t>【</a:t>
            </a:r>
            <a:r>
              <a:rPr kumimoji="1" lang="ja-JP" altLang="en-US" sz="1200" kern="1200" dirty="0">
                <a:solidFill>
                  <a:schemeClr val="tx1"/>
                </a:solidFill>
                <a:latin typeface="+mn-ea"/>
                <a:ea typeface="+mn-ea"/>
                <a:cs typeface="+mn-cs"/>
              </a:rPr>
              <a:t>１億円を持参されている場合は、ここでも紹介</a:t>
            </a:r>
            <a:r>
              <a:rPr kumimoji="1" lang="en-US" altLang="ja-JP" sz="1200" kern="1200" dirty="0">
                <a:solidFill>
                  <a:schemeClr val="tx1"/>
                </a:solidFill>
                <a:latin typeface="+mn-ea"/>
                <a:ea typeface="+mn-ea"/>
                <a:cs typeface="+mn-cs"/>
              </a:rPr>
              <a:t>】</a:t>
            </a:r>
          </a:p>
          <a:p>
            <a:r>
              <a:rPr kumimoji="1" lang="ja-JP" altLang="en-US" sz="1200" kern="1200" dirty="0">
                <a:solidFill>
                  <a:schemeClr val="tx1"/>
                </a:solidFill>
                <a:latin typeface="+mn-ea"/>
                <a:ea typeface="+mn-ea"/>
                <a:cs typeface="+mn-cs"/>
              </a:rPr>
              <a:t>・紹介方法の例</a:t>
            </a:r>
            <a:endParaRPr kumimoji="1" lang="en-US" altLang="ja-JP" sz="1200" kern="1200" dirty="0">
              <a:solidFill>
                <a:schemeClr val="tx1"/>
              </a:solidFill>
              <a:latin typeface="+mn-ea"/>
              <a:ea typeface="+mn-ea"/>
              <a:cs typeface="+mn-cs"/>
            </a:endParaRPr>
          </a:p>
          <a:p>
            <a:r>
              <a:rPr lang="ja-JP" altLang="en-US" dirty="0">
                <a:solidFill>
                  <a:schemeClr val="tx1"/>
                </a:solidFill>
                <a:latin typeface="+mn-ea"/>
                <a:ea typeface="+mn-ea"/>
              </a:rPr>
              <a:t>　１億円を積み重ね、「東京</a:t>
            </a:r>
            <a:r>
              <a:rPr lang="ja-JP" altLang="en-US" dirty="0" err="1">
                <a:solidFill>
                  <a:schemeClr val="tx1"/>
                </a:solidFill>
                <a:latin typeface="+mn-ea"/>
                <a:ea typeface="+mn-ea"/>
              </a:rPr>
              <a:t>ー</a:t>
            </a:r>
            <a:r>
              <a:rPr lang="ja-JP" altLang="en-US" dirty="0">
                <a:solidFill>
                  <a:schemeClr val="tx1"/>
                </a:solidFill>
                <a:latin typeface="+mn-ea"/>
                <a:ea typeface="+mn-ea"/>
              </a:rPr>
              <a:t>大阪間を往復できるくらい」　と、紹介</a:t>
            </a:r>
            <a:endParaRPr lang="en-US" altLang="ja-JP" dirty="0">
              <a:solidFill>
                <a:schemeClr val="tx1"/>
              </a:solidFill>
              <a:latin typeface="+mn-ea"/>
              <a:ea typeface="+mn-ea"/>
            </a:endParaRPr>
          </a:p>
          <a:p>
            <a:pPr marL="285700" indent="-285700">
              <a:buFont typeface="Arial" panose="020B0604020202020204" pitchFamily="34" charset="0"/>
              <a:buChar char="•"/>
            </a:pPr>
            <a:endParaRPr kumimoji="1" lang="en-US" altLang="ja-JP" dirty="0"/>
          </a:p>
        </p:txBody>
      </p:sp>
    </p:spTree>
    <p:extLst>
      <p:ext uri="{BB962C8B-B14F-4D97-AF65-F5344CB8AC3E}">
        <p14:creationId xmlns:p14="http://schemas.microsoft.com/office/powerpoint/2010/main" val="1234624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30225" y="571500"/>
            <a:ext cx="5675313" cy="3192463"/>
          </a:xfrm>
        </p:spPr>
      </p:sp>
      <p:sp>
        <p:nvSpPr>
          <p:cNvPr id="3" name="ノート プレースホルダー 2"/>
          <p:cNvSpPr>
            <a:spLocks noGrp="1"/>
          </p:cNvSpPr>
          <p:nvPr>
            <p:ph type="body" idx="1"/>
          </p:nvPr>
        </p:nvSpPr>
        <p:spPr>
          <a:xfrm>
            <a:off x="530224" y="4179118"/>
            <a:ext cx="5675313" cy="5578574"/>
          </a:xfrm>
        </p:spPr>
        <p:txBody>
          <a:bodyPr/>
          <a:lstStyle/>
          <a:p>
            <a:pPr>
              <a:lnSpc>
                <a:spcPts val="1586"/>
              </a:lnSpc>
              <a:spcBef>
                <a:spcPts val="0"/>
              </a:spcBef>
            </a:pPr>
            <a:r>
              <a:rPr lang="ja-JP" altLang="en-US" dirty="0">
                <a:latin typeface="ＭＳ Ｐゴシック" panose="020B0600070205080204" pitchFamily="50" charset="-128"/>
                <a:ea typeface="ＭＳ Ｐゴシック" panose="020B0600070205080204" pitchFamily="50" charset="-128"/>
              </a:rPr>
              <a:t>では、詳しく国の予算を見てみていきましょう。</a:t>
            </a:r>
            <a:endParaRPr lang="en-US" altLang="ja-JP" dirty="0">
              <a:latin typeface="ＭＳ Ｐゴシック" panose="020B0600070205080204" pitchFamily="50" charset="-128"/>
              <a:ea typeface="ＭＳ Ｐゴシック" panose="020B0600070205080204" pitchFamily="50" charset="-128"/>
            </a:endParaRPr>
          </a:p>
          <a:p>
            <a:pPr>
              <a:lnSpc>
                <a:spcPts val="1586"/>
              </a:lnSpc>
              <a:spcBef>
                <a:spcPts val="0"/>
              </a:spcBef>
            </a:pPr>
            <a:r>
              <a:rPr lang="ja-JP" altLang="en-US" dirty="0">
                <a:latin typeface="ＭＳ Ｐゴシック" panose="020B0600070205080204" pitchFamily="50" charset="-128"/>
                <a:ea typeface="ＭＳ Ｐゴシック" panose="020B0600070205080204" pitchFamily="50" charset="-128"/>
              </a:rPr>
              <a:t>予算とは、これからの１年間の歳出と歳入の計画をいい、１年間とは４月１日～翌年３月</a:t>
            </a:r>
            <a:r>
              <a:rPr lang="en-US" altLang="ja-JP" dirty="0">
                <a:latin typeface="ＭＳ Ｐゴシック" panose="020B0600070205080204" pitchFamily="50" charset="-128"/>
                <a:ea typeface="ＭＳ Ｐゴシック" panose="020B0600070205080204" pitchFamily="50" charset="-128"/>
              </a:rPr>
              <a:t>31</a:t>
            </a:r>
            <a:r>
              <a:rPr lang="ja-JP" altLang="en-US" dirty="0">
                <a:latin typeface="ＭＳ Ｐゴシック" panose="020B0600070205080204" pitchFamily="50" charset="-128"/>
                <a:ea typeface="ＭＳ Ｐゴシック" panose="020B0600070205080204" pitchFamily="50" charset="-128"/>
              </a:rPr>
              <a:t>日をいいます。</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ts val="1586"/>
              </a:lnSpc>
              <a:spcBef>
                <a:spcPts val="0"/>
              </a:spcBef>
            </a:pPr>
            <a:r>
              <a:rPr lang="ja-JP" altLang="en-US" dirty="0">
                <a:latin typeface="ＭＳ Ｐゴシック" panose="020B0600070205080204" pitchFamily="50" charset="-128"/>
                <a:ea typeface="ＭＳ Ｐゴシック" panose="020B0600070205080204" pitchFamily="50" charset="-128"/>
              </a:rPr>
              <a:t>歳入とは収入のことを指し、歳出とは支出のことを指します。</a:t>
            </a:r>
            <a:endParaRPr lang="en-US" altLang="ja-JP" dirty="0">
              <a:latin typeface="ＭＳ Ｐゴシック" panose="020B0600070205080204" pitchFamily="50" charset="-128"/>
              <a:ea typeface="ＭＳ Ｐゴシック" panose="020B0600070205080204" pitchFamily="50" charset="-128"/>
            </a:endParaRPr>
          </a:p>
          <a:p>
            <a:pPr>
              <a:lnSpc>
                <a:spcPts val="1586"/>
              </a:lnSpc>
              <a:spcBef>
                <a:spcPts val="0"/>
              </a:spcBef>
            </a:pPr>
            <a:r>
              <a:rPr lang="ja-JP" altLang="en-US" dirty="0">
                <a:latin typeface="ＭＳ Ｐゴシック" panose="020B0600070205080204" pitchFamily="50" charset="-128"/>
                <a:ea typeface="ＭＳ Ｐゴシック" panose="020B0600070205080204" pitchFamily="50" charset="-128"/>
              </a:rPr>
              <a:t>これは</a:t>
            </a:r>
            <a:r>
              <a:rPr lang="en-US" altLang="ja-JP" dirty="0">
                <a:latin typeface="ＭＳ Ｐゴシック" panose="020B0600070205080204" pitchFamily="50" charset="-128"/>
                <a:ea typeface="ＭＳ Ｐゴシック" panose="020B0600070205080204" pitchFamily="50" charset="-128"/>
              </a:rPr>
              <a:t>2025</a:t>
            </a:r>
            <a:r>
              <a:rPr lang="ja-JP" altLang="en-US" dirty="0">
                <a:latin typeface="ＭＳ Ｐゴシック" panose="020B0600070205080204" pitchFamily="50" charset="-128"/>
                <a:ea typeface="ＭＳ Ｐゴシック" panose="020B0600070205080204" pitchFamily="50" charset="-128"/>
              </a:rPr>
              <a:t>年度の国の予算</a:t>
            </a:r>
            <a:r>
              <a:rPr lang="en-US" altLang="ja-JP" dirty="0">
                <a:latin typeface="ＭＳ Ｐゴシック" panose="020B0600070205080204" pitchFamily="50" charset="-128"/>
                <a:ea typeface="ＭＳ Ｐゴシック" panose="020B0600070205080204" pitchFamily="50" charset="-128"/>
              </a:rPr>
              <a:t>115.2</a:t>
            </a:r>
            <a:r>
              <a:rPr lang="ja-JP" altLang="en-US" dirty="0">
                <a:latin typeface="ＭＳ Ｐゴシック" panose="020B0600070205080204" pitchFamily="50" charset="-128"/>
                <a:ea typeface="ＭＳ Ｐゴシック" panose="020B0600070205080204" pitchFamily="50" charset="-128"/>
              </a:rPr>
              <a:t>兆円を現した円グラフです。</a:t>
            </a:r>
            <a:endParaRPr lang="en-US" altLang="ja-JP" dirty="0">
              <a:latin typeface="ＭＳ Ｐゴシック" panose="020B0600070205080204" pitchFamily="50" charset="-128"/>
              <a:ea typeface="ＭＳ Ｐゴシック" panose="020B0600070205080204" pitchFamily="50" charset="-128"/>
            </a:endParaRPr>
          </a:p>
          <a:p>
            <a:pPr>
              <a:lnSpc>
                <a:spcPts val="1586"/>
              </a:lnSpc>
              <a:spcBef>
                <a:spcPts val="0"/>
              </a:spcBef>
            </a:pPr>
            <a:r>
              <a:rPr lang="ja-JP" altLang="en-US" dirty="0">
                <a:latin typeface="ＭＳ Ｐゴシック" panose="020B0600070205080204" pitchFamily="50" charset="-128"/>
                <a:ea typeface="ＭＳ Ｐゴシック" panose="020B0600070205080204" pitchFamily="50" charset="-128"/>
              </a:rPr>
              <a:t>国の歳入・歳出には、国民の要望や国の進む方向性など（その時代の政策）が反映されています。　</a:t>
            </a:r>
            <a:endParaRPr lang="en-US" altLang="ja-JP" dirty="0">
              <a:latin typeface="ＭＳ Ｐゴシック" panose="020B0600070205080204" pitchFamily="50" charset="-128"/>
              <a:ea typeface="ＭＳ Ｐゴシック" panose="020B0600070205080204" pitchFamily="50" charset="-128"/>
            </a:endParaRPr>
          </a:p>
          <a:p>
            <a:pPr defTabSz="906469">
              <a:lnSpc>
                <a:spcPts val="1586"/>
              </a:lnSpc>
              <a:spcBef>
                <a:spcPts val="0"/>
              </a:spcBef>
              <a:defRPr/>
            </a:pPr>
            <a:r>
              <a:rPr lang="ja-JP" altLang="en-US" dirty="0">
                <a:latin typeface="ＭＳ Ｐゴシック" panose="020B0600070205080204" pitchFamily="50" charset="-128"/>
                <a:ea typeface="ＭＳ Ｐゴシック" panose="020B0600070205080204" pitchFamily="50" charset="-128"/>
              </a:rPr>
              <a:t>それでは、歳入をみてみましょう。</a:t>
            </a:r>
            <a:endParaRPr lang="en-US" altLang="ja-JP" dirty="0">
              <a:latin typeface="ＭＳ Ｐゴシック" panose="020B0600070205080204" pitchFamily="50" charset="-128"/>
              <a:ea typeface="ＭＳ Ｐゴシック" panose="020B0600070205080204" pitchFamily="50" charset="-128"/>
            </a:endParaRPr>
          </a:p>
          <a:p>
            <a:pPr>
              <a:lnSpc>
                <a:spcPts val="1586"/>
              </a:lnSpc>
              <a:spcBef>
                <a:spcPts val="0"/>
              </a:spcBef>
            </a:pPr>
            <a:r>
              <a:rPr lang="ja-JP" altLang="en-US" dirty="0">
                <a:latin typeface="ＭＳ Ｐゴシック" panose="020B0600070205080204" pitchFamily="50" charset="-128"/>
                <a:ea typeface="ＭＳ Ｐゴシック" panose="020B0600070205080204" pitchFamily="50" charset="-128"/>
              </a:rPr>
              <a:t>消費税、所得税、次いで法人税といった、税金や、その他の収入の合計は約</a:t>
            </a:r>
            <a:r>
              <a:rPr lang="en-US" altLang="ja-JP" dirty="0">
                <a:latin typeface="ＭＳ Ｐゴシック" panose="020B0600070205080204" pitchFamily="50" charset="-128"/>
                <a:ea typeface="ＭＳ Ｐゴシック" panose="020B0600070205080204" pitchFamily="50" charset="-128"/>
              </a:rPr>
              <a:t>75</a:t>
            </a:r>
            <a:r>
              <a:rPr lang="ja-JP" altLang="en-US" dirty="0">
                <a:latin typeface="ＭＳ Ｐゴシック" panose="020B0600070205080204" pitchFamily="50" charset="-128"/>
                <a:ea typeface="ＭＳ Ｐゴシック" panose="020B0600070205080204" pitchFamily="50" charset="-128"/>
              </a:rPr>
              <a:t>％で、</a:t>
            </a:r>
            <a:r>
              <a:rPr lang="ja-JP" altLang="en-US" spc="78" dirty="0">
                <a:latin typeface="ＭＳ Ｐゴシック" panose="020B0600070205080204" pitchFamily="50" charset="-128"/>
                <a:ea typeface="ＭＳ Ｐゴシック" panose="020B0600070205080204" pitchFamily="50" charset="-128"/>
              </a:rPr>
              <a:t>　</a:t>
            </a:r>
            <a:r>
              <a:rPr lang="en-US" altLang="ja-JP" spc="78" dirty="0">
                <a:latin typeface="ＭＳ Ｐゴシック" panose="020B0600070205080204" pitchFamily="50" charset="-128"/>
                <a:ea typeface="ＭＳ Ｐゴシック" panose="020B0600070205080204" pitchFamily="50" charset="-128"/>
              </a:rPr>
              <a:t>【</a:t>
            </a:r>
            <a:r>
              <a:rPr lang="ja-JP" altLang="en-US" spc="78" dirty="0">
                <a:latin typeface="ＭＳ Ｐゴシック" panose="020B0600070205080204" pitchFamily="50" charset="-128"/>
                <a:ea typeface="ＭＳ Ｐゴシック" panose="020B0600070205080204" pitchFamily="50" charset="-128"/>
              </a:rPr>
              <a:t>クリック</a:t>
            </a:r>
            <a:r>
              <a:rPr lang="en-US" altLang="ja-JP" spc="78" dirty="0">
                <a:latin typeface="ＭＳ Ｐゴシック" panose="020B0600070205080204" pitchFamily="50" charset="-128"/>
                <a:ea typeface="ＭＳ Ｐゴシック" panose="020B0600070205080204" pitchFamily="50" charset="-128"/>
              </a:rPr>
              <a:t>】</a:t>
            </a:r>
          </a:p>
          <a:p>
            <a:pPr>
              <a:lnSpc>
                <a:spcPts val="1586"/>
              </a:lnSpc>
              <a:spcBef>
                <a:spcPts val="0"/>
              </a:spcBef>
            </a:pPr>
            <a:r>
              <a:rPr lang="ja-JP" altLang="en-US" dirty="0">
                <a:latin typeface="ＭＳ Ｐゴシック" panose="020B0600070205080204" pitchFamily="50" charset="-128"/>
                <a:ea typeface="ＭＳ Ｐゴシック" panose="020B0600070205080204" pitchFamily="50" charset="-128"/>
              </a:rPr>
              <a:t>全て賄われていません。</a:t>
            </a:r>
            <a:endParaRPr lang="en-US" altLang="ja-JP" dirty="0">
              <a:latin typeface="ＭＳ Ｐゴシック" panose="020B0600070205080204" pitchFamily="50" charset="-128"/>
              <a:ea typeface="ＭＳ Ｐゴシック" panose="020B0600070205080204" pitchFamily="50" charset="-128"/>
            </a:endParaRPr>
          </a:p>
          <a:p>
            <a:pPr>
              <a:lnSpc>
                <a:spcPts val="1586"/>
              </a:lnSpc>
              <a:spcBef>
                <a:spcPts val="0"/>
              </a:spcBef>
            </a:pPr>
            <a:r>
              <a:rPr lang="ja-JP" altLang="en-US" dirty="0">
                <a:latin typeface="ＭＳ Ｐゴシック" panose="020B0600070205080204" pitchFamily="50" charset="-128"/>
                <a:ea typeface="ＭＳ Ｐゴシック" panose="020B0600070205080204" pitchFamily="50" charset="-128"/>
              </a:rPr>
              <a:t>不足部分の</a:t>
            </a:r>
            <a:r>
              <a:rPr lang="en-US" altLang="ja-JP" dirty="0">
                <a:latin typeface="ＭＳ Ｐゴシック" panose="020B0600070205080204" pitchFamily="50" charset="-128"/>
                <a:ea typeface="ＭＳ Ｐゴシック" panose="020B0600070205080204" pitchFamily="50" charset="-128"/>
              </a:rPr>
              <a:t>24.9</a:t>
            </a:r>
            <a:r>
              <a:rPr lang="ja-JP" altLang="en-US" dirty="0">
                <a:latin typeface="ＭＳ Ｐゴシック" panose="020B0600070205080204" pitchFamily="50" charset="-128"/>
                <a:ea typeface="ＭＳ Ｐゴシック" panose="020B0600070205080204" pitchFamily="50" charset="-128"/>
              </a:rPr>
              <a:t>％（</a:t>
            </a:r>
            <a:r>
              <a:rPr lang="en-US" altLang="ja-JP" dirty="0">
                <a:latin typeface="ＭＳ Ｐゴシック" panose="020B0600070205080204" pitchFamily="50" charset="-128"/>
                <a:ea typeface="ＭＳ Ｐゴシック" panose="020B0600070205080204" pitchFamily="50" charset="-128"/>
              </a:rPr>
              <a:t>28.6</a:t>
            </a:r>
            <a:r>
              <a:rPr lang="ja-JP" altLang="en-US" dirty="0">
                <a:latin typeface="ＭＳ Ｐゴシック" panose="020B0600070205080204" pitchFamily="50" charset="-128"/>
                <a:ea typeface="ＭＳ Ｐゴシック" panose="020B0600070205080204" pitchFamily="50" charset="-128"/>
              </a:rPr>
              <a:t>兆円）が公債金</a:t>
            </a:r>
            <a:r>
              <a:rPr lang="ja-JP" altLang="en-US" spc="78" dirty="0">
                <a:latin typeface="ＭＳ Ｐゴシック" panose="020B0600070205080204" pitchFamily="50" charset="-128"/>
                <a:ea typeface="ＭＳ Ｐゴシック" panose="020B0600070205080204" pitchFamily="50" charset="-128"/>
              </a:rPr>
              <a:t>　</a:t>
            </a:r>
            <a:r>
              <a:rPr lang="en-US" altLang="ja-JP" spc="78" dirty="0">
                <a:latin typeface="ＭＳ Ｐゴシック" panose="020B0600070205080204" pitchFamily="50" charset="-128"/>
                <a:ea typeface="ＭＳ Ｐゴシック" panose="020B0600070205080204" pitchFamily="50" charset="-128"/>
              </a:rPr>
              <a:t>【</a:t>
            </a:r>
            <a:r>
              <a:rPr lang="ja-JP" altLang="en-US" spc="78" dirty="0">
                <a:latin typeface="ＭＳ Ｐゴシック" panose="020B0600070205080204" pitchFamily="50" charset="-128"/>
                <a:ea typeface="ＭＳ Ｐゴシック" panose="020B0600070205080204" pitchFamily="50" charset="-128"/>
              </a:rPr>
              <a:t>クリック</a:t>
            </a:r>
            <a:r>
              <a:rPr lang="en-US" altLang="ja-JP" spc="78"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つまり、国が借金をしていることになります。</a:t>
            </a:r>
            <a:endParaRPr lang="en-US" altLang="ja-JP" dirty="0">
              <a:latin typeface="ＭＳ Ｐゴシック" panose="020B0600070205080204" pitchFamily="50" charset="-128"/>
              <a:ea typeface="ＭＳ Ｐゴシック" panose="020B0600070205080204" pitchFamily="50" charset="-128"/>
            </a:endParaRPr>
          </a:p>
          <a:p>
            <a:pPr defTabSz="906469">
              <a:lnSpc>
                <a:spcPts val="1586"/>
              </a:lnSpc>
              <a:spcBef>
                <a:spcPts val="0"/>
              </a:spcBef>
              <a:defRPr/>
            </a:pPr>
            <a:r>
              <a:rPr lang="ja-JP" altLang="en-US" dirty="0">
                <a:latin typeface="ＭＳ Ｐゴシック" panose="020B0600070205080204" pitchFamily="50" charset="-128"/>
                <a:ea typeface="ＭＳ Ｐゴシック" panose="020B0600070205080204" pitchFamily="50" charset="-128"/>
              </a:rPr>
              <a:t>次に歳出を見ていきましょう。</a:t>
            </a:r>
            <a:endParaRPr lang="en-US" altLang="ja-JP" dirty="0">
              <a:latin typeface="ＭＳ Ｐゴシック" panose="020B0600070205080204" pitchFamily="50" charset="-128"/>
              <a:ea typeface="ＭＳ Ｐゴシック" panose="020B0600070205080204" pitchFamily="50" charset="-128"/>
            </a:endParaRPr>
          </a:p>
          <a:p>
            <a:pPr defTabSz="906469">
              <a:lnSpc>
                <a:spcPts val="1586"/>
              </a:lnSpc>
              <a:spcBef>
                <a:spcPts val="0"/>
              </a:spcBef>
              <a:defRPr/>
            </a:pPr>
            <a:r>
              <a:rPr lang="ja-JP" altLang="en-US" dirty="0">
                <a:latin typeface="ＭＳ Ｐゴシック" panose="020B0600070205080204" pitchFamily="50" charset="-128"/>
                <a:ea typeface="ＭＳ Ｐゴシック" panose="020B0600070205080204" pitchFamily="50" charset="-128"/>
              </a:rPr>
              <a:t>１番多く支出されるのは「社会保障関係費」です。</a:t>
            </a:r>
            <a:r>
              <a:rPr lang="ja-JP" altLang="en-US" spc="78" dirty="0">
                <a:latin typeface="ＭＳ Ｐゴシック" panose="020B0600070205080204" pitchFamily="50" charset="-128"/>
                <a:ea typeface="ＭＳ Ｐゴシック" panose="020B0600070205080204" pitchFamily="50" charset="-128"/>
              </a:rPr>
              <a:t>　</a:t>
            </a:r>
            <a:r>
              <a:rPr lang="en-US" altLang="ja-JP" spc="78" dirty="0">
                <a:latin typeface="ＭＳ Ｐゴシック" panose="020B0600070205080204" pitchFamily="50" charset="-128"/>
                <a:ea typeface="ＭＳ Ｐゴシック" panose="020B0600070205080204" pitchFamily="50" charset="-128"/>
              </a:rPr>
              <a:t>【</a:t>
            </a:r>
            <a:r>
              <a:rPr lang="ja-JP" altLang="en-US" spc="78" dirty="0">
                <a:latin typeface="ＭＳ Ｐゴシック" panose="020B0600070205080204" pitchFamily="50" charset="-128"/>
                <a:ea typeface="ＭＳ Ｐゴシック" panose="020B0600070205080204" pitchFamily="50" charset="-128"/>
              </a:rPr>
              <a:t>クリック</a:t>
            </a:r>
            <a:r>
              <a:rPr lang="en-US" altLang="ja-JP" spc="78" dirty="0">
                <a:latin typeface="ＭＳ Ｐゴシック" panose="020B0600070205080204" pitchFamily="50" charset="-128"/>
                <a:ea typeface="ＭＳ Ｐゴシック" panose="020B0600070205080204" pitchFamily="50" charset="-128"/>
              </a:rPr>
              <a:t>】</a:t>
            </a:r>
          </a:p>
          <a:p>
            <a:pPr defTabSz="906469">
              <a:lnSpc>
                <a:spcPts val="1586"/>
              </a:lnSpc>
              <a:spcBef>
                <a:spcPts val="0"/>
              </a:spcBef>
              <a:defRPr/>
            </a:pPr>
            <a:r>
              <a:rPr lang="ja-JP" altLang="en-US" dirty="0">
                <a:latin typeface="ＭＳ Ｐゴシック" panose="020B0600070205080204" pitchFamily="50" charset="-128"/>
                <a:ea typeface="ＭＳ Ｐゴシック" panose="020B0600070205080204" pitchFamily="50" charset="-128"/>
              </a:rPr>
              <a:t>これは、私たちの健康や生活を守るために欠かせない「医療」、「年金」、「福祉」、「介護」、「生活保護」などの公的サービスを維持するために使われています。</a:t>
            </a:r>
            <a:endParaRPr lang="en-US" altLang="ja-JP" dirty="0">
              <a:latin typeface="ＭＳ Ｐゴシック" panose="020B0600070205080204" pitchFamily="50" charset="-128"/>
              <a:ea typeface="ＭＳ Ｐゴシック" panose="020B0600070205080204" pitchFamily="50" charset="-128"/>
            </a:endParaRPr>
          </a:p>
          <a:p>
            <a:pPr defTabSz="906469">
              <a:lnSpc>
                <a:spcPts val="1586"/>
              </a:lnSpc>
              <a:spcBef>
                <a:spcPts val="0"/>
              </a:spcBef>
              <a:defRPr/>
            </a:pPr>
            <a:r>
              <a:rPr lang="ja-JP" altLang="en-US" dirty="0">
                <a:latin typeface="ＭＳ Ｐゴシック" panose="020B0600070205080204" pitchFamily="50" charset="-128"/>
                <a:ea typeface="ＭＳ Ｐゴシック" panose="020B0600070205080204" pitchFamily="50" charset="-128"/>
              </a:rPr>
              <a:t>２番目が「国債費」つまり、借金の返済です。</a:t>
            </a:r>
            <a:r>
              <a:rPr lang="ja-JP" altLang="en-US" spc="78" dirty="0">
                <a:latin typeface="ＭＳ Ｐゴシック" panose="020B0600070205080204" pitchFamily="50" charset="-128"/>
                <a:ea typeface="ＭＳ Ｐゴシック" panose="020B0600070205080204" pitchFamily="50" charset="-128"/>
              </a:rPr>
              <a:t>　</a:t>
            </a:r>
            <a:r>
              <a:rPr lang="en-US" altLang="ja-JP" spc="78" dirty="0">
                <a:latin typeface="ＭＳ Ｐゴシック" panose="020B0600070205080204" pitchFamily="50" charset="-128"/>
                <a:ea typeface="ＭＳ Ｐゴシック" panose="020B0600070205080204" pitchFamily="50" charset="-128"/>
              </a:rPr>
              <a:t>【</a:t>
            </a:r>
            <a:r>
              <a:rPr lang="ja-JP" altLang="en-US" spc="78" dirty="0">
                <a:latin typeface="ＭＳ Ｐゴシック" panose="020B0600070205080204" pitchFamily="50" charset="-128"/>
                <a:ea typeface="ＭＳ Ｐゴシック" panose="020B0600070205080204" pitchFamily="50" charset="-128"/>
              </a:rPr>
              <a:t>クリック</a:t>
            </a:r>
            <a:r>
              <a:rPr lang="en-US" altLang="ja-JP" spc="78" dirty="0">
                <a:latin typeface="ＭＳ Ｐゴシック" panose="020B0600070205080204" pitchFamily="50" charset="-128"/>
                <a:ea typeface="ＭＳ Ｐゴシック" panose="020B0600070205080204" pitchFamily="50" charset="-128"/>
              </a:rPr>
              <a:t>】</a:t>
            </a:r>
            <a:endParaRPr lang="en-US" altLang="ja-JP" dirty="0">
              <a:latin typeface="ＭＳ Ｐゴシック" panose="020B0600070205080204" pitchFamily="50" charset="-128"/>
              <a:ea typeface="ＭＳ Ｐゴシック" panose="020B0600070205080204" pitchFamily="50" charset="-128"/>
            </a:endParaRPr>
          </a:p>
          <a:p>
            <a:pPr defTabSz="906469">
              <a:lnSpc>
                <a:spcPts val="1586"/>
              </a:lnSpc>
              <a:spcBef>
                <a:spcPts val="0"/>
              </a:spcBef>
              <a:defRPr/>
            </a:pPr>
            <a:r>
              <a:rPr lang="ja-JP" altLang="en-US" dirty="0">
                <a:latin typeface="ＭＳ Ｐゴシック" panose="020B0600070205080204" pitchFamily="50" charset="-128"/>
                <a:ea typeface="ＭＳ Ｐゴシック" panose="020B0600070205080204" pitchFamily="50" charset="-128"/>
              </a:rPr>
              <a:t>３番目が「地方交付税等交付金」です。</a:t>
            </a:r>
            <a:r>
              <a:rPr lang="ja-JP" altLang="en-US" spc="78" dirty="0">
                <a:latin typeface="ＭＳ Ｐゴシック" panose="020B0600070205080204" pitchFamily="50" charset="-128"/>
                <a:ea typeface="ＭＳ Ｐゴシック" panose="020B0600070205080204" pitchFamily="50" charset="-128"/>
              </a:rPr>
              <a:t>　</a:t>
            </a:r>
            <a:r>
              <a:rPr lang="en-US" altLang="ja-JP" spc="78" dirty="0">
                <a:latin typeface="ＭＳ Ｐゴシック" panose="020B0600070205080204" pitchFamily="50" charset="-128"/>
                <a:ea typeface="ＭＳ Ｐゴシック" panose="020B0600070205080204" pitchFamily="50" charset="-128"/>
              </a:rPr>
              <a:t>【</a:t>
            </a:r>
            <a:r>
              <a:rPr lang="ja-JP" altLang="en-US" spc="78" dirty="0">
                <a:latin typeface="ＭＳ Ｐゴシック" panose="020B0600070205080204" pitchFamily="50" charset="-128"/>
                <a:ea typeface="ＭＳ Ｐゴシック" panose="020B0600070205080204" pitchFamily="50" charset="-128"/>
              </a:rPr>
              <a:t>クリック</a:t>
            </a:r>
            <a:r>
              <a:rPr lang="en-US" altLang="ja-JP" spc="78" dirty="0">
                <a:latin typeface="ＭＳ Ｐゴシック" panose="020B0600070205080204" pitchFamily="50" charset="-128"/>
                <a:ea typeface="ＭＳ Ｐゴシック" panose="020B0600070205080204" pitchFamily="50" charset="-128"/>
              </a:rPr>
              <a:t>】</a:t>
            </a:r>
          </a:p>
          <a:p>
            <a:pPr defTabSz="906469">
              <a:lnSpc>
                <a:spcPts val="1586"/>
              </a:lnSpc>
              <a:spcBef>
                <a:spcPts val="0"/>
              </a:spcBef>
              <a:defRPr/>
            </a:pPr>
            <a:r>
              <a:rPr lang="ja-JP" altLang="en-US" dirty="0">
                <a:latin typeface="ＭＳ Ｐゴシック" panose="020B0600070205080204" pitchFamily="50" charset="-128"/>
                <a:ea typeface="ＭＳ Ｐゴシック" panose="020B0600070205080204" pitchFamily="50" charset="-128"/>
              </a:rPr>
              <a:t>これは、各市町村等によって、税収の多いところ、少ないところがあり、地域による格差を調整するために配分されています。</a:t>
            </a:r>
            <a:endParaRPr lang="en-US" altLang="ja-JP" dirty="0">
              <a:latin typeface="ＭＳ Ｐゴシック" panose="020B0600070205080204" pitchFamily="50" charset="-128"/>
              <a:ea typeface="ＭＳ Ｐゴシック" panose="020B0600070205080204" pitchFamily="50" charset="-128"/>
            </a:endParaRPr>
          </a:p>
          <a:p>
            <a:pPr defTabSz="906469">
              <a:lnSpc>
                <a:spcPts val="1586"/>
              </a:lnSpc>
              <a:spcBef>
                <a:spcPts val="0"/>
              </a:spcBef>
              <a:defRPr/>
            </a:pPr>
            <a:r>
              <a:rPr lang="ja-JP" altLang="en-US" dirty="0">
                <a:latin typeface="ＭＳ Ｐゴシック" panose="020B0600070205080204" pitchFamily="50" charset="-128"/>
                <a:ea typeface="ＭＳ Ｐゴシック" panose="020B0600070205080204" pitchFamily="50" charset="-128"/>
              </a:rPr>
              <a:t>赤い部分を比べてみると、借りるお金と返済するお金は、同じ様な金額ですが、借金の返済には利子が加わりますので、公債残高はどんどん増えていきますね。</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BDDE838E-C0B7-4909-828D-F274E3B8FA8B}" type="slidenum">
              <a:rPr lang="en-US" altLang="ja-JP" smtClean="0"/>
              <a:pPr>
                <a:defRPr/>
              </a:pPr>
              <a:t>14</a:t>
            </a:fld>
            <a:endParaRPr lang="en-US" altLang="ja-JP"/>
          </a:p>
        </p:txBody>
      </p:sp>
    </p:spTree>
    <p:extLst>
      <p:ext uri="{BB962C8B-B14F-4D97-AF65-F5344CB8AC3E}">
        <p14:creationId xmlns:p14="http://schemas.microsoft.com/office/powerpoint/2010/main" val="752392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82613" y="430213"/>
            <a:ext cx="5715000" cy="3216275"/>
          </a:xfrm>
        </p:spPr>
      </p:sp>
      <p:sp>
        <p:nvSpPr>
          <p:cNvPr id="3" name="ノート プレースホルダー 2"/>
          <p:cNvSpPr>
            <a:spLocks noGrp="1"/>
          </p:cNvSpPr>
          <p:nvPr>
            <p:ph type="body" idx="1"/>
          </p:nvPr>
        </p:nvSpPr>
        <p:spPr>
          <a:xfrm>
            <a:off x="415553" y="3932451"/>
            <a:ext cx="5874355" cy="5717681"/>
          </a:xfrm>
        </p:spPr>
        <p:txBody>
          <a:bodyPr/>
          <a:lstStyle/>
          <a:p>
            <a:pPr>
              <a:lnSpc>
                <a:spcPct val="150000"/>
              </a:lnSpc>
              <a:spcBef>
                <a:spcPts val="0"/>
              </a:spcBef>
            </a:pPr>
            <a:r>
              <a:rPr lang="ja-JP" altLang="en-US" dirty="0">
                <a:latin typeface="+mn-ea"/>
                <a:ea typeface="+mn-ea"/>
              </a:rPr>
              <a:t>ここまでお話ししたとおり、国の財政は、支出が税収を上回る状態が長く続いています。このような状態を　</a:t>
            </a:r>
            <a:r>
              <a:rPr lang="en-US" altLang="ja-JP" dirty="0">
                <a:latin typeface="+mn-ea"/>
                <a:ea typeface="+mn-ea"/>
              </a:rPr>
              <a:t>【</a:t>
            </a:r>
            <a:r>
              <a:rPr lang="ja-JP" altLang="en-US" dirty="0">
                <a:latin typeface="+mn-ea"/>
                <a:ea typeface="+mn-ea"/>
              </a:rPr>
              <a:t>クリック</a:t>
            </a:r>
            <a:r>
              <a:rPr lang="en-US" altLang="ja-JP" dirty="0">
                <a:latin typeface="+mn-ea"/>
                <a:ea typeface="+mn-ea"/>
              </a:rPr>
              <a:t>】</a:t>
            </a:r>
            <a:r>
              <a:rPr lang="ja-JP" altLang="en-US" dirty="0">
                <a:latin typeface="+mn-ea"/>
                <a:ea typeface="+mn-ea"/>
              </a:rPr>
              <a:t>　　財政赤字といいます。</a:t>
            </a:r>
            <a:endParaRPr lang="en-US" altLang="ja-JP" dirty="0">
              <a:latin typeface="+mn-ea"/>
              <a:ea typeface="+mn-ea"/>
            </a:endParaRPr>
          </a:p>
          <a:p>
            <a:pPr defTabSz="914333">
              <a:lnSpc>
                <a:spcPct val="150000"/>
              </a:lnSpc>
              <a:spcBef>
                <a:spcPts val="0"/>
              </a:spcBef>
              <a:defRPr/>
            </a:pPr>
            <a:r>
              <a:rPr lang="ja-JP" altLang="en-US" dirty="0">
                <a:latin typeface="+mn-ea"/>
                <a:ea typeface="+mn-ea"/>
              </a:rPr>
              <a:t>赤字のままでは財政は成り立ちませんので、国は、「国債」を発行し、国民や会社からお金を借りています。この国の借金を「公債金」といいます。</a:t>
            </a:r>
            <a:r>
              <a:rPr lang="en-US" altLang="ja-JP" dirty="0">
                <a:latin typeface="+mn-ea"/>
                <a:ea typeface="+mn-ea"/>
              </a:rPr>
              <a:t>【</a:t>
            </a:r>
            <a:r>
              <a:rPr lang="ja-JP" altLang="en-US" dirty="0">
                <a:latin typeface="+mn-ea"/>
                <a:ea typeface="+mn-ea"/>
              </a:rPr>
              <a:t>クリック</a:t>
            </a:r>
            <a:r>
              <a:rPr lang="en-US" altLang="ja-JP" dirty="0">
                <a:latin typeface="+mn-ea"/>
                <a:ea typeface="+mn-ea"/>
              </a:rPr>
              <a:t>】</a:t>
            </a:r>
          </a:p>
          <a:p>
            <a:pPr defTabSz="950843">
              <a:lnSpc>
                <a:spcPct val="150000"/>
              </a:lnSpc>
              <a:defRPr/>
            </a:pPr>
            <a:r>
              <a:rPr lang="ja-JP" altLang="en-US" dirty="0">
                <a:latin typeface="+mn-ea"/>
                <a:ea typeface="+mn-ea"/>
              </a:rPr>
              <a:t>このグラフは公債金の残高の推移を表しています。これまでも阪神淡路大震災や東日本大震災などの大きな災害の時や、記憶に新しい新型コロナウイルス対応の際は、国として経済や国民の生活を立て直すための費用を公債金で賄ってきました。</a:t>
            </a:r>
            <a:endParaRPr lang="en-US" altLang="ja-JP" dirty="0">
              <a:latin typeface="+mn-ea"/>
              <a:ea typeface="+mn-ea"/>
            </a:endParaRPr>
          </a:p>
          <a:p>
            <a:pPr defTabSz="914333">
              <a:lnSpc>
                <a:spcPct val="150000"/>
              </a:lnSpc>
              <a:spcBef>
                <a:spcPts val="0"/>
              </a:spcBef>
              <a:defRPr/>
            </a:pPr>
            <a:r>
              <a:rPr lang="ja-JP" altLang="en-US" dirty="0">
                <a:latin typeface="+mn-ea"/>
                <a:ea typeface="+mn-ea"/>
              </a:rPr>
              <a:t>その結果、この公債金、国の借金の残高は、年々増加しており、</a:t>
            </a:r>
            <a:r>
              <a:rPr lang="ja-JP" altLang="ja-JP" dirty="0">
                <a:latin typeface="+mn-ea"/>
                <a:ea typeface="+mn-ea"/>
              </a:rPr>
              <a:t>令和</a:t>
            </a:r>
            <a:r>
              <a:rPr lang="ja-JP" altLang="en-US" dirty="0">
                <a:latin typeface="+mn-ea"/>
                <a:ea typeface="+mn-ea"/>
              </a:rPr>
              <a:t>７</a:t>
            </a:r>
            <a:r>
              <a:rPr lang="ja-JP" altLang="ja-JP" dirty="0">
                <a:latin typeface="+mn-ea"/>
                <a:ea typeface="+mn-ea"/>
              </a:rPr>
              <a:t>年度末には、約</a:t>
            </a:r>
            <a:r>
              <a:rPr lang="en-US" altLang="ja-JP" dirty="0">
                <a:latin typeface="+mn-ea"/>
                <a:ea typeface="+mn-ea"/>
              </a:rPr>
              <a:t>1,129</a:t>
            </a:r>
            <a:r>
              <a:rPr lang="ja-JP" altLang="ja-JP" dirty="0">
                <a:latin typeface="+mn-ea"/>
                <a:ea typeface="+mn-ea"/>
              </a:rPr>
              <a:t>兆円</a:t>
            </a:r>
            <a:r>
              <a:rPr lang="ja-JP" altLang="en-US" dirty="0">
                <a:latin typeface="+mn-ea"/>
                <a:ea typeface="+mn-ea"/>
              </a:rPr>
              <a:t>にまで</a:t>
            </a:r>
            <a:r>
              <a:rPr lang="ja-JP" altLang="ja-JP" dirty="0">
                <a:latin typeface="+mn-ea"/>
                <a:ea typeface="+mn-ea"/>
              </a:rPr>
              <a:t>膨ら</a:t>
            </a:r>
            <a:r>
              <a:rPr lang="ja-JP" altLang="en-US" dirty="0">
                <a:latin typeface="+mn-ea"/>
                <a:ea typeface="+mn-ea"/>
              </a:rPr>
              <a:t>むと考えられています。これは、一般会計税収の</a:t>
            </a:r>
            <a:r>
              <a:rPr lang="en-US" altLang="ja-JP" dirty="0">
                <a:latin typeface="+mn-ea"/>
                <a:ea typeface="+mn-ea"/>
              </a:rPr>
              <a:t>【</a:t>
            </a:r>
            <a:r>
              <a:rPr lang="ja-JP" altLang="en-US" dirty="0">
                <a:latin typeface="+mn-ea"/>
                <a:ea typeface="+mn-ea"/>
              </a:rPr>
              <a:t>クリック</a:t>
            </a:r>
            <a:r>
              <a:rPr lang="en-US" altLang="ja-JP" dirty="0">
                <a:latin typeface="+mn-ea"/>
                <a:ea typeface="+mn-ea"/>
              </a:rPr>
              <a:t>】</a:t>
            </a:r>
            <a:r>
              <a:rPr lang="ja-JP" altLang="en-US" dirty="0">
                <a:latin typeface="+mn-ea"/>
                <a:ea typeface="+mn-ea"/>
              </a:rPr>
              <a:t>約</a:t>
            </a:r>
            <a:r>
              <a:rPr lang="en-US" altLang="ja-JP" dirty="0">
                <a:latin typeface="+mn-ea"/>
                <a:ea typeface="+mn-ea"/>
              </a:rPr>
              <a:t>15</a:t>
            </a:r>
            <a:r>
              <a:rPr lang="ja-JP" altLang="en-US" dirty="0">
                <a:latin typeface="+mn-ea"/>
                <a:ea typeface="+mn-ea"/>
              </a:rPr>
              <a:t>年分になります。</a:t>
            </a:r>
            <a:endParaRPr lang="en-US" altLang="ja-JP" dirty="0">
              <a:latin typeface="+mn-ea"/>
              <a:ea typeface="+mn-ea"/>
            </a:endParaRPr>
          </a:p>
          <a:p>
            <a:pPr defTabSz="914333">
              <a:lnSpc>
                <a:spcPct val="150000"/>
              </a:lnSpc>
              <a:spcBef>
                <a:spcPts val="0"/>
              </a:spcBef>
              <a:defRPr/>
            </a:pPr>
            <a:r>
              <a:rPr lang="ja-JP" altLang="en-US" dirty="0">
                <a:latin typeface="+mn-ea"/>
                <a:ea typeface="+mn-ea"/>
              </a:rPr>
              <a:t>毎年、税収全部を返済にあてても</a:t>
            </a:r>
            <a:r>
              <a:rPr lang="ja-JP" altLang="en-US">
                <a:latin typeface="+mn-ea"/>
                <a:ea typeface="+mn-ea"/>
              </a:rPr>
              <a:t>、</a:t>
            </a:r>
            <a:r>
              <a:rPr lang="en-US" altLang="ja-JP">
                <a:latin typeface="+mn-ea"/>
                <a:ea typeface="+mn-ea"/>
              </a:rPr>
              <a:t>15</a:t>
            </a:r>
            <a:r>
              <a:rPr lang="ja-JP" altLang="en-US">
                <a:latin typeface="+mn-ea"/>
                <a:ea typeface="+mn-ea"/>
              </a:rPr>
              <a:t>年</a:t>
            </a:r>
            <a:r>
              <a:rPr lang="ja-JP" altLang="en-US" dirty="0">
                <a:latin typeface="+mn-ea"/>
                <a:ea typeface="+mn-ea"/>
              </a:rPr>
              <a:t>かかるということです。</a:t>
            </a:r>
            <a:r>
              <a:rPr lang="en-US" altLang="ja-JP" dirty="0">
                <a:latin typeface="+mn-ea"/>
                <a:ea typeface="+mn-ea"/>
              </a:rPr>
              <a:t>【</a:t>
            </a:r>
            <a:r>
              <a:rPr lang="ja-JP" altLang="en-US" dirty="0">
                <a:latin typeface="+mn-ea"/>
                <a:ea typeface="+mn-ea"/>
              </a:rPr>
              <a:t>クリック</a:t>
            </a:r>
            <a:r>
              <a:rPr lang="en-US" altLang="ja-JP" dirty="0">
                <a:latin typeface="+mn-ea"/>
                <a:ea typeface="+mn-ea"/>
              </a:rPr>
              <a:t>】</a:t>
            </a:r>
            <a:endParaRPr lang="ja-JP" altLang="en-US" dirty="0">
              <a:latin typeface="+mn-ea"/>
              <a:ea typeface="+mn-ea"/>
            </a:endParaRPr>
          </a:p>
        </p:txBody>
      </p:sp>
      <p:sp>
        <p:nvSpPr>
          <p:cNvPr id="4" name="スライド番号プレースホルダー 3"/>
          <p:cNvSpPr>
            <a:spLocks noGrp="1" noChangeAspect="1"/>
          </p:cNvSpPr>
          <p:nvPr>
            <p:ph type="sldNum" sz="quarter" idx="10"/>
          </p:nvPr>
        </p:nvSpPr>
        <p:spPr>
          <a:xfrm>
            <a:off x="6361178" y="9507849"/>
            <a:ext cx="356305" cy="357355"/>
          </a:xfrm>
        </p:spPr>
        <p:txBody>
          <a:bodyPr lIns="0" tIns="0" rIns="0" bIns="0" anchor="ctr" anchorCtr="0"/>
          <a:lstStyle/>
          <a:p>
            <a:pPr algn="ctr"/>
            <a:fld id="{14F7904F-B7B8-4384-950F-CFC6C0FBA81B}" type="slidenum">
              <a:rPr kumimoji="1" lang="ja-JP" altLang="en-US" smtClean="0"/>
              <a:pPr algn="ctr"/>
              <a:t>15</a:t>
            </a:fld>
            <a:endParaRPr kumimoji="1" lang="ja-JP" altLang="en-US" dirty="0"/>
          </a:p>
        </p:txBody>
      </p:sp>
    </p:spTree>
    <p:extLst>
      <p:ext uri="{BB962C8B-B14F-4D97-AF65-F5344CB8AC3E}">
        <p14:creationId xmlns:p14="http://schemas.microsoft.com/office/powerpoint/2010/main" val="2855235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p:cNvSpPr>
            <a:spLocks noGrp="1" noRot="1" noChangeAspect="1" noTextEdit="1"/>
          </p:cNvSpPr>
          <p:nvPr>
            <p:ph type="sldImg"/>
          </p:nvPr>
        </p:nvSpPr>
        <p:spPr>
          <a:xfrm>
            <a:off x="82550" y="741363"/>
            <a:ext cx="6572250" cy="3697287"/>
          </a:xfrm>
          <a:ln/>
        </p:spPr>
      </p:sp>
      <p:sp>
        <p:nvSpPr>
          <p:cNvPr id="604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200" dirty="0">
                <a:latin typeface="+mn-ea"/>
              </a:rPr>
              <a:t>今度は、　もうひとつの問題である、日本の少子高齢化の状況について見てみましょう。</a:t>
            </a:r>
            <a:endParaRPr lang="en-US" altLang="ja-JP" sz="1200" dirty="0">
              <a:latin typeface="+mn-ea"/>
            </a:endParaRPr>
          </a:p>
          <a:p>
            <a:pPr defTabSz="950768">
              <a:defRPr/>
            </a:pPr>
            <a:r>
              <a:rPr lang="ja-JP" altLang="ja-JP" sz="1200" dirty="0">
                <a:latin typeface="+mn-ea"/>
              </a:rPr>
              <a:t>現在の日本は、出生率が大幅に低下している一方で、平均寿命は</a:t>
            </a:r>
            <a:r>
              <a:rPr lang="en-US" altLang="ja-JP" sz="1200" dirty="0">
                <a:latin typeface="+mn-ea"/>
              </a:rPr>
              <a:t>80</a:t>
            </a:r>
            <a:r>
              <a:rPr lang="ja-JP" altLang="ja-JP" sz="1200" dirty="0">
                <a:latin typeface="+mn-ea"/>
              </a:rPr>
              <a:t>歳を超え、人口の高齢化が急速に進んでいます。</a:t>
            </a:r>
          </a:p>
          <a:p>
            <a:pPr defTabSz="950768">
              <a:defRPr/>
            </a:pPr>
            <a:r>
              <a:rPr lang="en-US" altLang="ja-JP" sz="1200" dirty="0">
                <a:latin typeface="+mn-ea"/>
              </a:rPr>
              <a:t>2000</a:t>
            </a:r>
            <a:r>
              <a:rPr lang="ja-JP" altLang="ja-JP" sz="1200" dirty="0">
                <a:latin typeface="+mn-ea"/>
              </a:rPr>
              <a:t>年では、</a:t>
            </a:r>
            <a:r>
              <a:rPr lang="en-US" altLang="ja-JP" sz="1200" dirty="0">
                <a:latin typeface="+mn-ea"/>
              </a:rPr>
              <a:t>20</a:t>
            </a:r>
            <a:r>
              <a:rPr lang="ja-JP" altLang="ja-JP" sz="1200" dirty="0">
                <a:latin typeface="+mn-ea"/>
              </a:rPr>
              <a:t>～</a:t>
            </a:r>
            <a:r>
              <a:rPr lang="en-US" altLang="ja-JP" sz="1200" dirty="0">
                <a:latin typeface="+mn-ea"/>
              </a:rPr>
              <a:t>64</a:t>
            </a:r>
            <a:r>
              <a:rPr lang="ja-JP" altLang="ja-JP" sz="1200" dirty="0">
                <a:latin typeface="+mn-ea"/>
              </a:rPr>
              <a:t>歳の働き手と</a:t>
            </a:r>
            <a:r>
              <a:rPr lang="en-US" altLang="ja-JP" sz="1200" dirty="0">
                <a:latin typeface="+mn-ea"/>
              </a:rPr>
              <a:t>65</a:t>
            </a:r>
            <a:r>
              <a:rPr lang="ja-JP" altLang="ja-JP" sz="1200" dirty="0">
                <a:latin typeface="+mn-ea"/>
              </a:rPr>
              <a:t>歳以上の高齢者の比率は</a:t>
            </a:r>
            <a:r>
              <a:rPr lang="ja-JP" altLang="en-US" sz="1200" dirty="0">
                <a:latin typeface="+mn-ea"/>
              </a:rPr>
              <a:t>３</a:t>
            </a:r>
            <a:r>
              <a:rPr lang="en-US" altLang="ja-JP" sz="1200" dirty="0">
                <a:latin typeface="+mn-ea"/>
              </a:rPr>
              <a:t>.</a:t>
            </a:r>
            <a:r>
              <a:rPr lang="ja-JP" altLang="en-US" sz="1200" dirty="0">
                <a:latin typeface="+mn-ea"/>
              </a:rPr>
              <a:t>９</a:t>
            </a:r>
            <a:r>
              <a:rPr lang="ja-JP" altLang="ja-JP" sz="1200" dirty="0">
                <a:latin typeface="+mn-ea"/>
              </a:rPr>
              <a:t>：１でしたが、</a:t>
            </a:r>
            <a:r>
              <a:rPr lang="en-US" altLang="ja-JP" sz="1200" dirty="0">
                <a:latin typeface="+mn-ea"/>
              </a:rPr>
              <a:t>2050</a:t>
            </a:r>
            <a:r>
              <a:rPr lang="ja-JP" altLang="ja-JP" sz="1200" dirty="0">
                <a:latin typeface="+mn-ea"/>
              </a:rPr>
              <a:t>年には、その比率が</a:t>
            </a:r>
            <a:r>
              <a:rPr lang="ja-JP" altLang="en-US" sz="1200" dirty="0">
                <a:latin typeface="+mn-ea"/>
              </a:rPr>
              <a:t>１</a:t>
            </a:r>
            <a:r>
              <a:rPr lang="en-US" altLang="ja-JP" sz="1200" dirty="0">
                <a:latin typeface="+mn-ea"/>
              </a:rPr>
              <a:t>.</a:t>
            </a:r>
            <a:r>
              <a:rPr lang="ja-JP" altLang="en-US" sz="1200" dirty="0">
                <a:latin typeface="+mn-ea"/>
              </a:rPr>
              <a:t>４</a:t>
            </a:r>
            <a:r>
              <a:rPr lang="ja-JP" altLang="ja-JP" sz="1200" dirty="0">
                <a:latin typeface="+mn-ea"/>
              </a:rPr>
              <a:t>：１になると言われています。</a:t>
            </a:r>
            <a:r>
              <a:rPr lang="en-US" altLang="ja-JP" sz="1200" dirty="0">
                <a:solidFill>
                  <a:srgbClr val="000000"/>
                </a:solidFill>
                <a:latin typeface="+mn-ea"/>
              </a:rPr>
              <a:t>【</a:t>
            </a:r>
            <a:r>
              <a:rPr lang="ja-JP" altLang="ja-JP" sz="1200" dirty="0">
                <a:solidFill>
                  <a:srgbClr val="000000"/>
                </a:solidFill>
                <a:latin typeface="+mn-ea"/>
              </a:rPr>
              <a:t>クリック</a:t>
            </a:r>
            <a:r>
              <a:rPr lang="en-US" altLang="ja-JP" sz="1200" dirty="0">
                <a:solidFill>
                  <a:srgbClr val="000000"/>
                </a:solidFill>
                <a:latin typeface="+mn-ea"/>
              </a:rPr>
              <a:t>】</a:t>
            </a:r>
            <a:r>
              <a:rPr lang="ja-JP" altLang="ja-JP" sz="1200" dirty="0">
                <a:solidFill>
                  <a:srgbClr val="000000"/>
                </a:solidFill>
                <a:latin typeface="+mn-ea"/>
              </a:rPr>
              <a:t>　</a:t>
            </a:r>
            <a:endParaRPr lang="ja-JP" altLang="ja-JP" sz="1200" dirty="0">
              <a:latin typeface="+mn-ea"/>
            </a:endParaRPr>
          </a:p>
          <a:p>
            <a:pPr defTabSz="950768">
              <a:defRPr/>
            </a:pPr>
            <a:r>
              <a:rPr lang="ja-JP" altLang="en-US" sz="1200" dirty="0">
                <a:latin typeface="+mn-ea"/>
              </a:rPr>
              <a:t>どうしてこれが財政の</a:t>
            </a:r>
            <a:r>
              <a:rPr lang="ja-JP" altLang="ja-JP" sz="1200" dirty="0">
                <a:latin typeface="+mn-ea"/>
              </a:rPr>
              <a:t>問題</a:t>
            </a:r>
            <a:r>
              <a:rPr lang="ja-JP" altLang="en-US" sz="1200" dirty="0">
                <a:latin typeface="+mn-ea"/>
              </a:rPr>
              <a:t>なのかというと</a:t>
            </a:r>
            <a:r>
              <a:rPr lang="ja-JP" altLang="ja-JP" sz="1200" dirty="0">
                <a:latin typeface="+mn-ea"/>
              </a:rPr>
              <a:t>、</a:t>
            </a:r>
            <a:r>
              <a:rPr lang="ja-JP" altLang="en-US" sz="1200" dirty="0">
                <a:latin typeface="+mn-ea"/>
              </a:rPr>
              <a:t>　</a:t>
            </a:r>
            <a:r>
              <a:rPr lang="ja-JP" altLang="ja-JP" sz="1200" dirty="0">
                <a:latin typeface="+mn-ea"/>
              </a:rPr>
              <a:t>高齢者が増えることにより、医療費</a:t>
            </a:r>
            <a:r>
              <a:rPr lang="ja-JP" altLang="en-US" sz="1200" dirty="0">
                <a:latin typeface="+mn-ea"/>
              </a:rPr>
              <a:t>や年金</a:t>
            </a:r>
            <a:r>
              <a:rPr lang="ja-JP" altLang="ja-JP" sz="1200" dirty="0">
                <a:latin typeface="+mn-ea"/>
              </a:rPr>
              <a:t>など</a:t>
            </a:r>
            <a:r>
              <a:rPr lang="ja-JP" altLang="en-US" sz="1200" dirty="0">
                <a:latin typeface="+mn-ea"/>
              </a:rPr>
              <a:t>の</a:t>
            </a:r>
            <a:r>
              <a:rPr lang="ja-JP" altLang="ja-JP" sz="1200" dirty="0">
                <a:latin typeface="+mn-ea"/>
              </a:rPr>
              <a:t>社会保障関係の費用が増えていく一方で、その費用を負担するべき若い世代が</a:t>
            </a:r>
            <a:r>
              <a:rPr lang="ja-JP" altLang="en-US" sz="1200" dirty="0">
                <a:latin typeface="+mn-ea"/>
              </a:rPr>
              <a:t>少ないことにより税収が</a:t>
            </a:r>
            <a:r>
              <a:rPr lang="ja-JP" altLang="ja-JP" sz="1200" dirty="0">
                <a:latin typeface="+mn-ea"/>
              </a:rPr>
              <a:t>減っていくこと</a:t>
            </a:r>
            <a:r>
              <a:rPr lang="ja-JP" altLang="en-US" sz="1200" dirty="0">
                <a:latin typeface="+mn-ea"/>
              </a:rPr>
              <a:t>が大きな問題なの</a:t>
            </a:r>
            <a:r>
              <a:rPr lang="ja-JP" altLang="ja-JP" sz="1200" dirty="0">
                <a:latin typeface="+mn-ea"/>
              </a:rPr>
              <a:t>です。</a:t>
            </a:r>
            <a:r>
              <a:rPr lang="ja-JP" altLang="en-US" sz="1200" dirty="0">
                <a:latin typeface="+mn-ea"/>
              </a:rPr>
              <a:t>このままでは今の公共サービスの維持が難しくなるかもしれません。</a:t>
            </a:r>
            <a:endParaRPr lang="ja-JP" altLang="ja-JP" sz="1200" dirty="0">
              <a:latin typeface="+mn-ea"/>
            </a:endParaRPr>
          </a:p>
          <a:p>
            <a:r>
              <a:rPr lang="ja-JP" altLang="ja-JP" sz="1200" dirty="0">
                <a:latin typeface="+mn-ea"/>
              </a:rPr>
              <a:t>安全で豊かな社会</a:t>
            </a:r>
            <a:r>
              <a:rPr lang="ja-JP" altLang="en-US" sz="1200" dirty="0">
                <a:latin typeface="+mn-ea"/>
              </a:rPr>
              <a:t>や、</a:t>
            </a:r>
            <a:r>
              <a:rPr lang="ja-JP" altLang="ja-JP" sz="1200" dirty="0">
                <a:latin typeface="+mn-ea"/>
              </a:rPr>
              <a:t>老後の安定した生活を実現するためには、多くの費用が必要となります。</a:t>
            </a:r>
          </a:p>
          <a:p>
            <a:r>
              <a:rPr lang="ja-JP" altLang="ja-JP" sz="1200" dirty="0">
                <a:latin typeface="+mn-ea"/>
              </a:rPr>
              <a:t>その中心をなすものが「税金」です。</a:t>
            </a:r>
            <a:r>
              <a:rPr lang="ja-JP" altLang="ja-JP" sz="1200" dirty="0">
                <a:solidFill>
                  <a:srgbClr val="000000"/>
                </a:solidFill>
                <a:latin typeface="+mn-ea"/>
              </a:rPr>
              <a:t>　</a:t>
            </a:r>
            <a:endParaRPr lang="ja-JP" altLang="ja-JP" sz="1200" dirty="0">
              <a:latin typeface="+mn-ea"/>
            </a:endParaRPr>
          </a:p>
          <a:p>
            <a:pPr defTabSz="950768">
              <a:defRPr/>
            </a:pPr>
            <a:r>
              <a:rPr lang="ja-JP" altLang="ja-JP" sz="1200" dirty="0">
                <a:latin typeface="+mn-ea"/>
              </a:rPr>
              <a:t>私たちは、税金の果たす役割を正しく理解するとともに、今後の税金の在り方についても真剣に考えていく必要があります。</a:t>
            </a:r>
            <a:r>
              <a:rPr lang="en-US" altLang="ja-JP" sz="1200" dirty="0">
                <a:solidFill>
                  <a:srgbClr val="000000"/>
                </a:solidFill>
                <a:latin typeface="+mn-ea"/>
              </a:rPr>
              <a:t>【</a:t>
            </a:r>
            <a:r>
              <a:rPr lang="ja-JP" altLang="ja-JP" sz="1200" dirty="0">
                <a:solidFill>
                  <a:srgbClr val="000000"/>
                </a:solidFill>
                <a:latin typeface="+mn-ea"/>
              </a:rPr>
              <a:t>クリック</a:t>
            </a:r>
            <a:r>
              <a:rPr lang="en-US" altLang="ja-JP" sz="1200" dirty="0">
                <a:solidFill>
                  <a:srgbClr val="000000"/>
                </a:solidFill>
                <a:latin typeface="+mn-ea"/>
              </a:rPr>
              <a:t>】</a:t>
            </a:r>
            <a:r>
              <a:rPr lang="ja-JP" altLang="ja-JP" sz="1200" dirty="0">
                <a:solidFill>
                  <a:srgbClr val="000000"/>
                </a:solidFill>
                <a:latin typeface="+mn-ea"/>
              </a:rPr>
              <a:t>　</a:t>
            </a:r>
            <a:endParaRPr lang="ja-JP" altLang="ja-JP" sz="1200" dirty="0">
              <a:latin typeface="+mn-ea"/>
            </a:endParaRPr>
          </a:p>
        </p:txBody>
      </p:sp>
      <p:sp>
        <p:nvSpPr>
          <p:cNvPr id="6042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770">
              <a:defRPr kumimoji="1" sz="2400">
                <a:solidFill>
                  <a:schemeClr val="tx1"/>
                </a:solidFill>
                <a:latin typeface="Arial" panose="020B0604020202020204" pitchFamily="34" charset="0"/>
                <a:ea typeface="AR丸ゴシック体M"/>
                <a:cs typeface="AR丸ゴシック体M"/>
              </a:defRPr>
            </a:lvl1pPr>
            <a:lvl2pPr marL="739587" indent="-284457" defTabSz="949770">
              <a:defRPr kumimoji="1" sz="2400">
                <a:solidFill>
                  <a:schemeClr val="tx1"/>
                </a:solidFill>
                <a:latin typeface="Arial" panose="020B0604020202020204" pitchFamily="34" charset="0"/>
                <a:ea typeface="AR丸ゴシック体M"/>
                <a:cs typeface="AR丸ゴシック体M"/>
              </a:defRPr>
            </a:lvl2pPr>
            <a:lvl3pPr marL="1137828" indent="-227567" defTabSz="949770">
              <a:defRPr kumimoji="1" sz="2400">
                <a:solidFill>
                  <a:schemeClr val="tx1"/>
                </a:solidFill>
                <a:latin typeface="Arial" panose="020B0604020202020204" pitchFamily="34" charset="0"/>
                <a:ea typeface="AR丸ゴシック体M"/>
                <a:cs typeface="AR丸ゴシック体M"/>
              </a:defRPr>
            </a:lvl3pPr>
            <a:lvl4pPr marL="1592961" indent="-227567" defTabSz="949770">
              <a:defRPr kumimoji="1" sz="2400">
                <a:solidFill>
                  <a:schemeClr val="tx1"/>
                </a:solidFill>
                <a:latin typeface="Arial" panose="020B0604020202020204" pitchFamily="34" charset="0"/>
                <a:ea typeface="AR丸ゴシック体M"/>
                <a:cs typeface="AR丸ゴシック体M"/>
              </a:defRPr>
            </a:lvl4pPr>
            <a:lvl5pPr marL="2048092" indent="-227567" defTabSz="949770">
              <a:defRPr kumimoji="1" sz="2400">
                <a:solidFill>
                  <a:schemeClr val="tx1"/>
                </a:solidFill>
                <a:latin typeface="Arial" panose="020B0604020202020204" pitchFamily="34" charset="0"/>
                <a:ea typeface="AR丸ゴシック体M"/>
                <a:cs typeface="AR丸ゴシック体M"/>
              </a:defRPr>
            </a:lvl5pPr>
            <a:lvl6pPr marL="2503222" indent="-227567" defTabSz="94977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58354" indent="-227567" defTabSz="94977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413485" indent="-227567" defTabSz="94977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68615" indent="-227567" defTabSz="94977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fld id="{A7CA2F02-D254-4991-AF35-5B7013ECD8BC}" type="slidenum">
              <a:rPr lang="en-US" altLang="ja-JP" sz="1300">
                <a:ea typeface="ＭＳ Ｐゴシック" panose="020B0600070205080204" pitchFamily="50" charset="-128"/>
              </a:rPr>
              <a:pPr/>
              <a:t>16</a:t>
            </a:fld>
            <a:endParaRPr lang="en-US" altLang="ja-JP" sz="1300">
              <a:ea typeface="ＭＳ Ｐゴシック" panose="020B0600070205080204" pitchFamily="50" charset="-128"/>
            </a:endParaRPr>
          </a:p>
        </p:txBody>
      </p:sp>
    </p:spTree>
    <p:extLst>
      <p:ext uri="{BB962C8B-B14F-4D97-AF65-F5344CB8AC3E}">
        <p14:creationId xmlns:p14="http://schemas.microsoft.com/office/powerpoint/2010/main" val="160813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B34A9-B420-D6E3-78CA-88341DF8576D}"/>
            </a:ext>
          </a:extLst>
        </p:cNvPr>
        <p:cNvGrpSpPr/>
        <p:nvPr/>
      </p:nvGrpSpPr>
      <p:grpSpPr>
        <a:xfrm>
          <a:off x="0" y="0"/>
          <a:ext cx="0" cy="0"/>
          <a:chOff x="0" y="0"/>
          <a:chExt cx="0" cy="0"/>
        </a:xfrm>
      </p:grpSpPr>
      <p:sp>
        <p:nvSpPr>
          <p:cNvPr id="13315" name="ノート プレースホルダー 2">
            <a:extLst>
              <a:ext uri="{FF2B5EF4-FFF2-40B4-BE49-F238E27FC236}">
                <a16:creationId xmlns:a16="http://schemas.microsoft.com/office/drawing/2014/main" id="{C88CEF45-2EBA-095B-CB47-B0F16FC30967}"/>
              </a:ext>
            </a:extLst>
          </p:cNvPr>
          <p:cNvSpPr>
            <a:spLocks noGrp="1"/>
          </p:cNvSpPr>
          <p:nvPr>
            <p:ph type="body" idx="1"/>
          </p:nvPr>
        </p:nvSpPr>
        <p:spPr/>
        <p:txBody>
          <a:bodyPr/>
          <a:lstStyle/>
          <a:p>
            <a:pPr>
              <a:lnSpc>
                <a:spcPts val="1505"/>
              </a:lnSpc>
              <a:spcBef>
                <a:spcPts val="0"/>
              </a:spcBef>
              <a:defRPr/>
            </a:pPr>
            <a:r>
              <a:rPr kumimoji="1" lang="ja-JP" altLang="en-US" sz="1200" kern="1200" spc="81" dirty="0">
                <a:solidFill>
                  <a:schemeClr val="tx1"/>
                </a:solidFill>
                <a:latin typeface="+mn-ea"/>
                <a:ea typeface="+mn-ea"/>
                <a:cs typeface="+mn-cs"/>
              </a:rPr>
              <a:t>皆さん、なんだか不安な気持ちになってしまったかもしれませんが、</a:t>
            </a:r>
            <a:endParaRPr kumimoji="1" lang="en-US" altLang="ja-JP" sz="1200" kern="1200" spc="81" dirty="0">
              <a:solidFill>
                <a:schemeClr val="tx1"/>
              </a:solidFill>
              <a:latin typeface="+mn-ea"/>
              <a:ea typeface="+mn-ea"/>
              <a:cs typeface="+mn-cs"/>
            </a:endParaRPr>
          </a:p>
          <a:p>
            <a:pPr>
              <a:lnSpc>
                <a:spcPts val="1505"/>
              </a:lnSpc>
              <a:spcBef>
                <a:spcPts val="0"/>
              </a:spcBef>
              <a:defRPr/>
            </a:pPr>
            <a:r>
              <a:rPr kumimoji="1" lang="ja-JP" altLang="en-US" sz="1200" kern="1200" spc="81" dirty="0">
                <a:solidFill>
                  <a:schemeClr val="tx1"/>
                </a:solidFill>
                <a:latin typeface="+mn-ea"/>
                <a:ea typeface="+mn-ea"/>
                <a:cs typeface="+mn-cs"/>
              </a:rPr>
              <a:t>自分たちの未来をどのようなものにするのか、それを選択するのは私たちです。</a:t>
            </a:r>
            <a:r>
              <a:rPr lang="ja-JP" altLang="en-US" dirty="0">
                <a:latin typeface="+mn-ea"/>
                <a:ea typeface="+mn-ea"/>
              </a:rPr>
              <a:t>　そうです、「日本の将来はわたしたち国民が決める」ことができるのです。</a:t>
            </a:r>
            <a:endParaRPr kumimoji="1" lang="en-US" altLang="ja-JP" sz="1200" kern="1200" spc="81" dirty="0">
              <a:solidFill>
                <a:schemeClr val="tx1"/>
              </a:solidFill>
              <a:latin typeface="+mn-ea"/>
              <a:ea typeface="+mn-ea"/>
              <a:cs typeface="+mn-cs"/>
            </a:endParaRPr>
          </a:p>
          <a:p>
            <a:pPr>
              <a:lnSpc>
                <a:spcPct val="150000"/>
              </a:lnSpc>
              <a:spcBef>
                <a:spcPts val="0"/>
              </a:spcBef>
            </a:pPr>
            <a:endParaRPr kumimoji="1" lang="en-US" altLang="ja-JP" kern="1200" dirty="0">
              <a:solidFill>
                <a:schemeClr val="tx1"/>
              </a:solidFill>
              <a:effectLst/>
              <a:latin typeface="+mn-ea"/>
              <a:ea typeface="+mn-ea"/>
            </a:endParaRPr>
          </a:p>
          <a:p>
            <a:pPr>
              <a:lnSpc>
                <a:spcPct val="150000"/>
              </a:lnSpc>
              <a:spcBef>
                <a:spcPts val="0"/>
              </a:spcBef>
            </a:pPr>
            <a:r>
              <a:rPr kumimoji="1" lang="ja-JP" altLang="ja-JP" kern="1200" dirty="0">
                <a:solidFill>
                  <a:schemeClr val="tx1"/>
                </a:solidFill>
                <a:effectLst/>
                <a:latin typeface="+mn-ea"/>
                <a:ea typeface="+mn-ea"/>
              </a:rPr>
              <a:t>日本では税負担の方法（高くするのか、低くするか）と税の使いみち（高サービスにするのか、低サービスにするのか）は、</a:t>
            </a:r>
            <a:r>
              <a:rPr kumimoji="1" lang="en-US" altLang="ja-JP" kern="1200" dirty="0">
                <a:solidFill>
                  <a:schemeClr val="tx1"/>
                </a:solidFill>
                <a:effectLst/>
                <a:latin typeface="+mn-ea"/>
                <a:ea typeface="+mn-ea"/>
              </a:rPr>
              <a:t>【</a:t>
            </a:r>
            <a:r>
              <a:rPr kumimoji="1" lang="ja-JP" altLang="en-US" kern="1200" dirty="0">
                <a:solidFill>
                  <a:schemeClr val="tx1"/>
                </a:solidFill>
                <a:effectLst/>
                <a:latin typeface="+mn-ea"/>
                <a:ea typeface="+mn-ea"/>
              </a:rPr>
              <a:t>クリック</a:t>
            </a:r>
            <a:r>
              <a:rPr kumimoji="1" lang="en-US" altLang="ja-JP" kern="1200" dirty="0">
                <a:solidFill>
                  <a:schemeClr val="tx1"/>
                </a:solidFill>
                <a:effectLst/>
                <a:latin typeface="+mn-ea"/>
                <a:ea typeface="+mn-ea"/>
              </a:rPr>
              <a:t>】</a:t>
            </a:r>
            <a:r>
              <a:rPr kumimoji="1" lang="ja-JP" altLang="en-US" kern="1200" dirty="0">
                <a:solidFill>
                  <a:schemeClr val="tx1"/>
                </a:solidFill>
                <a:effectLst/>
                <a:latin typeface="+mn-ea"/>
                <a:ea typeface="+mn-ea"/>
              </a:rPr>
              <a:t>　</a:t>
            </a:r>
            <a:r>
              <a:rPr kumimoji="1" lang="ja-JP" altLang="ja-JP" kern="1200" dirty="0">
                <a:solidFill>
                  <a:schemeClr val="tx1"/>
                </a:solidFill>
                <a:effectLst/>
                <a:latin typeface="+mn-ea"/>
                <a:ea typeface="+mn-ea"/>
              </a:rPr>
              <a:t>私たちの代表である議員が国会</a:t>
            </a:r>
            <a:r>
              <a:rPr kumimoji="1" lang="ja-JP" altLang="en-US" kern="1200" dirty="0">
                <a:solidFill>
                  <a:schemeClr val="tx1"/>
                </a:solidFill>
                <a:effectLst/>
                <a:latin typeface="+mn-ea"/>
                <a:ea typeface="+mn-ea"/>
              </a:rPr>
              <a:t>や地方議会</a:t>
            </a:r>
            <a:r>
              <a:rPr kumimoji="1" lang="ja-JP" altLang="ja-JP" kern="1200" dirty="0">
                <a:solidFill>
                  <a:schemeClr val="tx1"/>
                </a:solidFill>
                <a:effectLst/>
                <a:latin typeface="+mn-ea"/>
                <a:ea typeface="+mn-ea"/>
              </a:rPr>
              <a:t>で決定しています。</a:t>
            </a:r>
            <a:r>
              <a:rPr lang="ja-JP" altLang="en-US" dirty="0">
                <a:latin typeface="+mn-ea"/>
                <a:ea typeface="+mn-ea"/>
              </a:rPr>
              <a:t>　国の場合は、私たちが納めた税金の使いみちを国会で話しあい決定しており、和歌山県では、和歌山県議会において、○○市（町・村）では○○市議会（町議会・村議会）で決定します。</a:t>
            </a:r>
            <a:endParaRPr kumimoji="1" lang="ja-JP" altLang="ja-JP" kern="1200" dirty="0">
              <a:solidFill>
                <a:schemeClr val="tx1"/>
              </a:solidFill>
              <a:effectLst/>
              <a:latin typeface="+mn-ea"/>
              <a:ea typeface="+mn-ea"/>
            </a:endParaRPr>
          </a:p>
          <a:p>
            <a:pPr>
              <a:lnSpc>
                <a:spcPct val="150000"/>
              </a:lnSpc>
              <a:spcBef>
                <a:spcPts val="0"/>
              </a:spcBef>
            </a:pPr>
            <a:r>
              <a:rPr kumimoji="1" lang="ja-JP" altLang="ja-JP" kern="1200" dirty="0">
                <a:solidFill>
                  <a:schemeClr val="tx1"/>
                </a:solidFill>
                <a:effectLst/>
                <a:latin typeface="+mn-ea"/>
                <a:ea typeface="+mn-ea"/>
              </a:rPr>
              <a:t>そして、</a:t>
            </a:r>
            <a:r>
              <a:rPr kumimoji="1" lang="ja-JP" altLang="en-US" kern="1200" dirty="0">
                <a:solidFill>
                  <a:schemeClr val="tx1"/>
                </a:solidFill>
                <a:effectLst/>
                <a:latin typeface="+mn-ea"/>
                <a:ea typeface="+mn-ea"/>
              </a:rPr>
              <a:t>わたしたちの代表である</a:t>
            </a:r>
            <a:r>
              <a:rPr kumimoji="1" lang="ja-JP" altLang="ja-JP" kern="1200" dirty="0">
                <a:solidFill>
                  <a:schemeClr val="tx1"/>
                </a:solidFill>
                <a:effectLst/>
                <a:latin typeface="+mn-ea"/>
                <a:ea typeface="+mn-ea"/>
              </a:rPr>
              <a:t>議員は選挙で選ばれています。</a:t>
            </a:r>
            <a:r>
              <a:rPr lang="ja-JP" altLang="en-US" dirty="0">
                <a:latin typeface="+mn-ea"/>
                <a:ea typeface="+mn-ea"/>
              </a:rPr>
              <a:t>　</a:t>
            </a:r>
            <a:r>
              <a:rPr lang="en-US" altLang="ja-JP" dirty="0">
                <a:latin typeface="+mn-ea"/>
                <a:ea typeface="+mn-ea"/>
              </a:rPr>
              <a:t>【</a:t>
            </a:r>
            <a:r>
              <a:rPr lang="ja-JP" altLang="en-US" dirty="0">
                <a:latin typeface="+mn-ea"/>
                <a:ea typeface="+mn-ea"/>
              </a:rPr>
              <a:t>クリック</a:t>
            </a:r>
            <a:r>
              <a:rPr lang="en-US" altLang="ja-JP" dirty="0">
                <a:latin typeface="+mn-ea"/>
                <a:ea typeface="+mn-ea"/>
              </a:rPr>
              <a:t>】</a:t>
            </a:r>
            <a:endParaRPr kumimoji="1" lang="en-US" altLang="ja-JP" kern="1200" dirty="0">
              <a:solidFill>
                <a:schemeClr val="tx1"/>
              </a:solidFill>
              <a:effectLst/>
              <a:latin typeface="+mn-ea"/>
              <a:ea typeface="+mn-ea"/>
            </a:endParaRPr>
          </a:p>
          <a:p>
            <a:pPr>
              <a:lnSpc>
                <a:spcPct val="150000"/>
              </a:lnSpc>
              <a:spcBef>
                <a:spcPts val="0"/>
              </a:spcBef>
            </a:pPr>
            <a:r>
              <a:rPr kumimoji="1" lang="en-US" altLang="ja-JP" kern="1200" dirty="0">
                <a:solidFill>
                  <a:schemeClr val="tx1"/>
                </a:solidFill>
                <a:effectLst/>
                <a:latin typeface="+mn-ea"/>
                <a:ea typeface="+mn-ea"/>
              </a:rPr>
              <a:t>18</a:t>
            </a:r>
            <a:r>
              <a:rPr kumimoji="1" lang="ja-JP" altLang="ja-JP" kern="1200" dirty="0">
                <a:solidFill>
                  <a:schemeClr val="tx1"/>
                </a:solidFill>
                <a:effectLst/>
                <a:latin typeface="+mn-ea"/>
                <a:ea typeface="+mn-ea"/>
              </a:rPr>
              <a:t>歳になれば皆さん</a:t>
            </a:r>
            <a:r>
              <a:rPr kumimoji="1" lang="ja-JP" altLang="en-US" kern="1200" dirty="0">
                <a:solidFill>
                  <a:schemeClr val="tx1"/>
                </a:solidFill>
                <a:effectLst/>
                <a:latin typeface="+mn-ea"/>
                <a:ea typeface="+mn-ea"/>
              </a:rPr>
              <a:t>は成年です。そして</a:t>
            </a:r>
            <a:r>
              <a:rPr kumimoji="1" lang="ja-JP" altLang="ja-JP" kern="1200" dirty="0">
                <a:solidFill>
                  <a:schemeClr val="tx1"/>
                </a:solidFill>
                <a:effectLst/>
                <a:latin typeface="+mn-ea"/>
                <a:ea typeface="+mn-ea"/>
              </a:rPr>
              <a:t>選挙権</a:t>
            </a:r>
            <a:r>
              <a:rPr kumimoji="1" lang="ja-JP" altLang="en-US" kern="1200" dirty="0">
                <a:solidFill>
                  <a:schemeClr val="tx1"/>
                </a:solidFill>
                <a:effectLst/>
                <a:latin typeface="+mn-ea"/>
                <a:ea typeface="+mn-ea"/>
              </a:rPr>
              <a:t>も</a:t>
            </a:r>
            <a:r>
              <a:rPr kumimoji="1" lang="ja-JP" altLang="ja-JP" kern="1200" dirty="0">
                <a:solidFill>
                  <a:schemeClr val="tx1"/>
                </a:solidFill>
                <a:effectLst/>
                <a:latin typeface="+mn-ea"/>
                <a:ea typeface="+mn-ea"/>
              </a:rPr>
              <a:t>与えられ</a:t>
            </a:r>
            <a:r>
              <a:rPr kumimoji="1" lang="ja-JP" altLang="en-US" kern="1200" dirty="0">
                <a:solidFill>
                  <a:schemeClr val="tx1"/>
                </a:solidFill>
                <a:effectLst/>
                <a:latin typeface="+mn-ea"/>
                <a:ea typeface="+mn-ea"/>
              </a:rPr>
              <a:t>ます。</a:t>
            </a:r>
            <a:r>
              <a:rPr kumimoji="1" lang="ja-JP" altLang="ja-JP" kern="1200" dirty="0">
                <a:solidFill>
                  <a:schemeClr val="tx1"/>
                </a:solidFill>
                <a:effectLst/>
                <a:latin typeface="+mn-ea"/>
                <a:ea typeface="+mn-ea"/>
              </a:rPr>
              <a:t>「選挙」という方法で、未来を託すことができる人に投票することができ</a:t>
            </a:r>
            <a:r>
              <a:rPr kumimoji="1" lang="ja-JP" altLang="en-US" kern="1200" dirty="0">
                <a:solidFill>
                  <a:schemeClr val="tx1"/>
                </a:solidFill>
                <a:effectLst/>
                <a:latin typeface="+mn-ea"/>
                <a:ea typeface="+mn-ea"/>
              </a:rPr>
              <a:t>るのです</a:t>
            </a:r>
            <a:r>
              <a:rPr kumimoji="1" lang="ja-JP" altLang="ja-JP" kern="1200" dirty="0">
                <a:solidFill>
                  <a:schemeClr val="tx1"/>
                </a:solidFill>
                <a:effectLst/>
                <a:latin typeface="+mn-ea"/>
                <a:ea typeface="+mn-ea"/>
              </a:rPr>
              <a:t>。</a:t>
            </a:r>
            <a:endParaRPr kumimoji="1" lang="en-US" altLang="ja-JP" kern="1200" dirty="0">
              <a:solidFill>
                <a:schemeClr val="tx1"/>
              </a:solidFill>
              <a:effectLst/>
              <a:latin typeface="+mn-ea"/>
              <a:ea typeface="+mn-ea"/>
            </a:endParaRPr>
          </a:p>
          <a:p>
            <a:pPr defTabSz="906466">
              <a:lnSpc>
                <a:spcPct val="150000"/>
              </a:lnSpc>
              <a:spcBef>
                <a:spcPts val="0"/>
              </a:spcBef>
              <a:defRPr/>
            </a:pPr>
            <a:r>
              <a:rPr lang="en-US" altLang="ja-JP" dirty="0">
                <a:latin typeface="+mn-ea"/>
                <a:ea typeface="+mn-ea"/>
              </a:rPr>
              <a:t>【</a:t>
            </a:r>
            <a:r>
              <a:rPr lang="ja-JP" altLang="en-US" dirty="0">
                <a:latin typeface="+mn-ea"/>
                <a:ea typeface="+mn-ea"/>
              </a:rPr>
              <a:t>クリック</a:t>
            </a:r>
            <a:r>
              <a:rPr lang="en-US" altLang="ja-JP" dirty="0">
                <a:latin typeface="+mn-ea"/>
                <a:ea typeface="+mn-ea"/>
              </a:rPr>
              <a:t>】</a:t>
            </a:r>
            <a:endParaRPr lang="ja-JP" altLang="en-US" dirty="0">
              <a:latin typeface="+mn-ea"/>
              <a:ea typeface="+mn-ea"/>
            </a:endParaRPr>
          </a:p>
        </p:txBody>
      </p:sp>
      <p:sp>
        <p:nvSpPr>
          <p:cNvPr id="3" name="スライド イメージ プレースホルダー 2">
            <a:extLst>
              <a:ext uri="{FF2B5EF4-FFF2-40B4-BE49-F238E27FC236}">
                <a16:creationId xmlns:a16="http://schemas.microsoft.com/office/drawing/2014/main" id="{31BA0D3E-ED9C-1578-31DF-A483382F8BD8}"/>
              </a:ext>
            </a:extLst>
          </p:cNvPr>
          <p:cNvSpPr>
            <a:spLocks noGrp="1" noRot="1" noChangeAspect="1"/>
          </p:cNvSpPr>
          <p:nvPr>
            <p:ph type="sldImg"/>
          </p:nvPr>
        </p:nvSpPr>
        <p:spPr>
          <a:xfrm>
            <a:off x="273050" y="596900"/>
            <a:ext cx="5788025" cy="3255963"/>
          </a:xfrm>
        </p:spPr>
      </p:sp>
      <p:sp>
        <p:nvSpPr>
          <p:cNvPr id="4" name="スライド番号プレースホルダー 3">
            <a:extLst>
              <a:ext uri="{FF2B5EF4-FFF2-40B4-BE49-F238E27FC236}">
                <a16:creationId xmlns:a16="http://schemas.microsoft.com/office/drawing/2014/main" id="{230F1326-9D75-4BEA-AC73-D2E90D0BDFE5}"/>
              </a:ext>
            </a:extLst>
          </p:cNvPr>
          <p:cNvSpPr txBox="1">
            <a:spLocks noChangeAspect="1"/>
          </p:cNvSpPr>
          <p:nvPr/>
        </p:nvSpPr>
        <p:spPr bwMode="auto">
          <a:xfrm>
            <a:off x="6361178" y="9507849"/>
            <a:ext cx="356305" cy="3573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ja-JP"/>
            </a:defPPr>
            <a:lvl1pPr algn="r" defTabSz="947023" rtl="0" eaLnBrk="1" fontAlgn="base" hangingPunct="1">
              <a:spcBef>
                <a:spcPct val="0"/>
              </a:spcBef>
              <a:spcAft>
                <a:spcPct val="0"/>
              </a:spcAft>
              <a:defRPr kumimoji="1" sz="1300" kern="1200">
                <a:solidFill>
                  <a:schemeClr val="tx1"/>
                </a:solidFill>
                <a:latin typeface="Arial" panose="020B0604020202020204" pitchFamily="34" charset="0"/>
                <a:ea typeface="ＭＳ Ｐゴシック" panose="020B0600070205080204" pitchFamily="50" charset="-128"/>
                <a:cs typeface="AR丸ゴシック体M"/>
              </a:defRPr>
            </a:lvl1pPr>
            <a:lvl2pPr marL="457182"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2pPr>
            <a:lvl3pPr marL="914363"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3pPr>
            <a:lvl4pPr marL="1371545"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4pPr>
            <a:lvl5pPr marL="1828727"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5pPr>
            <a:lvl6pPr marL="2285909"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6pPr>
            <a:lvl7pPr marL="2743090"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7pPr>
            <a:lvl8pPr marL="3200272"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8pPr>
            <a:lvl9pPr marL="3657454"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9pPr>
          </a:lstStyle>
          <a:p>
            <a:pPr algn="ctr"/>
            <a:fld id="{14F7904F-B7B8-4384-950F-CFC6C0FBA81B}" type="slidenum">
              <a:rPr lang="ja-JP" altLang="en-US" smtClean="0"/>
              <a:pPr algn="ctr"/>
              <a:t>17</a:t>
            </a:fld>
            <a:endParaRPr lang="ja-JP" altLang="en-US" dirty="0"/>
          </a:p>
        </p:txBody>
      </p:sp>
    </p:spTree>
    <p:extLst>
      <p:ext uri="{BB962C8B-B14F-4D97-AF65-F5344CB8AC3E}">
        <p14:creationId xmlns:p14="http://schemas.microsoft.com/office/powerpoint/2010/main" val="706326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latin typeface="+mn-ea"/>
                <a:ea typeface="+mn-ea"/>
              </a:rPr>
              <a:t>最後に、今年度の和歌山県の財政についてみて行こうと思います。</a:t>
            </a:r>
            <a:endParaRPr kumimoji="1" lang="en-US" altLang="ja-JP" sz="1200" dirty="0">
              <a:latin typeface="+mn-ea"/>
              <a:ea typeface="+mn-ea"/>
            </a:endParaRPr>
          </a:p>
          <a:p>
            <a:r>
              <a:rPr kumimoji="1" lang="ja-JP" altLang="en-US" sz="1200" dirty="0">
                <a:latin typeface="+mn-ea"/>
                <a:ea typeface="+mn-ea"/>
              </a:rPr>
              <a:t>和歌山県の歳入も、さきほど紹介した国の歳入と同じく、税金が支えています。</a:t>
            </a:r>
            <a:endParaRPr kumimoji="1" lang="en-US" altLang="ja-JP" sz="1200" dirty="0">
              <a:latin typeface="+mn-ea"/>
              <a:ea typeface="+mn-ea"/>
            </a:endParaRPr>
          </a:p>
          <a:p>
            <a:r>
              <a:rPr kumimoji="1" lang="ja-JP" altLang="en-US" sz="1200" dirty="0">
                <a:latin typeface="+mn-ea"/>
                <a:ea typeface="+mn-ea"/>
              </a:rPr>
              <a:t>しかし、和歌山県の場合、自主財源は</a:t>
            </a:r>
            <a:r>
              <a:rPr kumimoji="1" lang="en-US" altLang="ja-JP" sz="1200" dirty="0">
                <a:latin typeface="+mn-ea"/>
                <a:ea typeface="+mn-ea"/>
              </a:rPr>
              <a:t>44.7</a:t>
            </a:r>
            <a:r>
              <a:rPr kumimoji="1" lang="ja-JP" altLang="en-US" sz="1200" dirty="0">
                <a:latin typeface="+mn-ea"/>
                <a:ea typeface="+mn-ea"/>
              </a:rPr>
              <a:t>％で、国などに依存している財源である依存財源の</a:t>
            </a:r>
            <a:r>
              <a:rPr kumimoji="1" lang="en-US" altLang="ja-JP" sz="1200" dirty="0">
                <a:latin typeface="+mn-ea"/>
                <a:ea typeface="+mn-ea"/>
              </a:rPr>
              <a:t>55.3</a:t>
            </a:r>
            <a:r>
              <a:rPr kumimoji="1" lang="ja-JP" altLang="en-US" sz="1200" dirty="0">
                <a:latin typeface="+mn-ea"/>
                <a:ea typeface="+mn-ea"/>
              </a:rPr>
              <a:t>％を下回っています。</a:t>
            </a:r>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18</a:t>
            </a:fld>
            <a:endParaRPr lang="en-US" altLang="ja-JP"/>
          </a:p>
        </p:txBody>
      </p:sp>
    </p:spTree>
    <p:extLst>
      <p:ext uri="{BB962C8B-B14F-4D97-AF65-F5344CB8AC3E}">
        <p14:creationId xmlns:p14="http://schemas.microsoft.com/office/powerpoint/2010/main" val="2061197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latin typeface="+mn-ea"/>
                <a:ea typeface="+mn-ea"/>
              </a:rPr>
              <a:t>また、歳出をみてみると、和歌山県が県民のために使用している税金について知ることができます。</a:t>
            </a:r>
            <a:endParaRPr kumimoji="1" lang="en-US" altLang="ja-JP" sz="1200" dirty="0">
              <a:latin typeface="+mn-ea"/>
              <a:ea typeface="+mn-ea"/>
            </a:endParaRPr>
          </a:p>
          <a:p>
            <a:r>
              <a:rPr kumimoji="1" lang="ja-JP" altLang="en-US" sz="1200" dirty="0">
                <a:latin typeface="+mn-ea"/>
                <a:ea typeface="+mn-ea"/>
              </a:rPr>
              <a:t>さて問題です。和歌山県の歳出トップ３はなんだと思いますか？</a:t>
            </a:r>
            <a:endParaRPr kumimoji="1" lang="en-US" altLang="ja-JP" sz="1200" dirty="0">
              <a:latin typeface="+mn-ea"/>
              <a:ea typeface="+mn-ea"/>
            </a:endParaRPr>
          </a:p>
          <a:p>
            <a:r>
              <a:rPr kumimoji="1" lang="en-US" altLang="ja-JP" sz="1200" dirty="0">
                <a:latin typeface="+mn-ea"/>
                <a:ea typeface="+mn-ea"/>
              </a:rPr>
              <a:t>【</a:t>
            </a:r>
            <a:r>
              <a:rPr kumimoji="1" lang="ja-JP" altLang="en-US" sz="1200" dirty="0">
                <a:latin typeface="+mn-ea"/>
                <a:ea typeface="+mn-ea"/>
              </a:rPr>
              <a:t>クリック</a:t>
            </a:r>
            <a:r>
              <a:rPr kumimoji="1" lang="en-US" altLang="ja-JP" sz="1200" dirty="0">
                <a:latin typeface="+mn-ea"/>
                <a:ea typeface="+mn-ea"/>
              </a:rPr>
              <a:t>】</a:t>
            </a:r>
            <a:r>
              <a:rPr kumimoji="1" lang="ja-JP" altLang="en-US" sz="1200" dirty="0">
                <a:latin typeface="+mn-ea"/>
                <a:ea typeface="+mn-ea"/>
              </a:rPr>
              <a:t>第３位は、「民生費」といって、県民が安定した生活を送れるために使用される費用です。私たち子ども世代や、高齢者、障害者などのための福祉施設の整備や運営など、私たちが暮らしやすい生活を送れるために使用しています。</a:t>
            </a:r>
            <a:endParaRPr kumimoji="1" lang="en-US" altLang="ja-JP" sz="1200" dirty="0">
              <a:latin typeface="+mn-ea"/>
              <a:ea typeface="+mn-ea"/>
            </a:endParaRPr>
          </a:p>
          <a:p>
            <a:r>
              <a:rPr kumimoji="1" lang="en-US" altLang="ja-JP" sz="1200" dirty="0">
                <a:latin typeface="+mn-ea"/>
                <a:ea typeface="+mn-ea"/>
              </a:rPr>
              <a:t>【</a:t>
            </a:r>
            <a:r>
              <a:rPr kumimoji="1" lang="ja-JP" altLang="en-US" sz="1200" dirty="0">
                <a:latin typeface="+mn-ea"/>
                <a:ea typeface="+mn-ea"/>
              </a:rPr>
              <a:t>クリック</a:t>
            </a:r>
            <a:r>
              <a:rPr kumimoji="1" lang="en-US" altLang="ja-JP" sz="1200" dirty="0">
                <a:latin typeface="+mn-ea"/>
                <a:ea typeface="+mn-ea"/>
              </a:rPr>
              <a:t>】</a:t>
            </a:r>
            <a:r>
              <a:rPr kumimoji="1" lang="ja-JP" altLang="en-US" sz="1200" dirty="0">
                <a:latin typeface="+mn-ea"/>
                <a:ea typeface="+mn-ea"/>
              </a:rPr>
              <a:t>第２位は、「商工費」です。和歌山県内の商業や工業の発展や、観光業の振興のために使用されています。</a:t>
            </a:r>
            <a:endParaRPr kumimoji="1" lang="en-US" altLang="ja-JP" sz="1200" dirty="0">
              <a:latin typeface="+mn-ea"/>
              <a:ea typeface="+mn-ea"/>
            </a:endParaRPr>
          </a:p>
          <a:p>
            <a:r>
              <a:rPr kumimoji="1" lang="en-US" altLang="ja-JP" sz="1200" dirty="0">
                <a:latin typeface="+mn-ea"/>
                <a:ea typeface="+mn-ea"/>
              </a:rPr>
              <a:t>【</a:t>
            </a:r>
            <a:r>
              <a:rPr kumimoji="1" lang="ja-JP" altLang="en-US" sz="1200" dirty="0">
                <a:latin typeface="+mn-ea"/>
                <a:ea typeface="+mn-ea"/>
              </a:rPr>
              <a:t>クリック</a:t>
            </a:r>
            <a:r>
              <a:rPr kumimoji="1" lang="en-US" altLang="ja-JP" sz="1200" dirty="0">
                <a:latin typeface="+mn-ea"/>
                <a:ea typeface="+mn-ea"/>
              </a:rPr>
              <a:t>】</a:t>
            </a:r>
            <a:r>
              <a:rPr kumimoji="1" lang="ja-JP" altLang="en-US" sz="1200" dirty="0">
                <a:latin typeface="+mn-ea"/>
                <a:ea typeface="+mn-ea"/>
              </a:rPr>
              <a:t>第１位は、なんと「教育費」です。幼稚園や小・中・高等の運営のための教育費、公民館や体育館の費用など、教育全般に使用されています。和歌山県では、教育のために使用する税金が一番多いということがわかりましたね。今日学んだように、この学校の中にあるほとんどのものの多くは税金で購入されたものです。みんなで使用するものは、大切に使用するようにしましょう！</a:t>
            </a:r>
            <a:r>
              <a:rPr kumimoji="1" lang="en-US" altLang="ja-JP" sz="1200" dirty="0">
                <a:latin typeface="+mn-ea"/>
                <a:ea typeface="+mn-ea"/>
              </a:rPr>
              <a:t>【</a:t>
            </a:r>
            <a:r>
              <a:rPr kumimoji="1" lang="ja-JP" altLang="en-US" sz="1200" dirty="0">
                <a:latin typeface="+mn-ea"/>
                <a:ea typeface="+mn-ea"/>
              </a:rPr>
              <a:t>クリック</a:t>
            </a:r>
            <a:r>
              <a:rPr kumimoji="1" lang="en-US" altLang="ja-JP" sz="1200" dirty="0">
                <a:latin typeface="+mn-ea"/>
                <a:ea typeface="+mn-ea"/>
              </a:rPr>
              <a:t>】</a:t>
            </a:r>
            <a:endParaRPr kumimoji="1" lang="ja-JP" altLang="en-US" sz="1200" dirty="0">
              <a:latin typeface="+mn-ea"/>
              <a:ea typeface="+mn-ea"/>
            </a:endParaRPr>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19</a:t>
            </a:fld>
            <a:endParaRPr lang="en-US" altLang="ja-JP"/>
          </a:p>
        </p:txBody>
      </p:sp>
    </p:spTree>
    <p:extLst>
      <p:ext uri="{BB962C8B-B14F-4D97-AF65-F5344CB8AC3E}">
        <p14:creationId xmlns:p14="http://schemas.microsoft.com/office/powerpoint/2010/main" val="2423625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8120" indent="-28773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0953" indent="-23019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1333" indent="-23019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1715" indent="-23019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096" indent="-23019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92477" indent="-23019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52858" indent="-23019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13240" indent="-23019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152A1025-1B0A-45E2-B050-941288BACB14}" type="slidenum">
              <a:rPr lang="en-US" altLang="ja-JP" smtClean="0">
                <a:latin typeface="Times" panose="02020603050405020304" pitchFamily="18" charset="0"/>
                <a:ea typeface="ＭＳ Ｐゴシック" panose="020B0600070205080204" pitchFamily="50" charset="-128"/>
              </a:rPr>
              <a:pPr>
                <a:spcBef>
                  <a:spcPct val="0"/>
                </a:spcBef>
              </a:pPr>
              <a:t>2</a:t>
            </a:fld>
            <a:endParaRPr lang="en-US" altLang="ja-JP">
              <a:latin typeface="Times" panose="02020603050405020304" pitchFamily="18" charset="0"/>
              <a:ea typeface="ＭＳ Ｐゴシック" panose="020B0600070205080204" pitchFamily="50" charset="-128"/>
            </a:endParaRPr>
          </a:p>
        </p:txBody>
      </p:sp>
      <p:sp>
        <p:nvSpPr>
          <p:cNvPr id="12291" name="Rectangle 2"/>
          <p:cNvSpPr>
            <a:spLocks noGrp="1" noRot="1" noChangeAspect="1" noChangeArrowheads="1" noTextEdit="1"/>
          </p:cNvSpPr>
          <p:nvPr>
            <p:ph type="sldImg"/>
          </p:nvPr>
        </p:nvSpPr>
        <p:spPr>
          <a:xfrm>
            <a:off x="369888" y="744538"/>
            <a:ext cx="5675312" cy="3192462"/>
          </a:xfrm>
          <a:ln/>
        </p:spPr>
      </p:sp>
      <p:sp>
        <p:nvSpPr>
          <p:cNvPr id="12292" name="Rectangle 3"/>
          <p:cNvSpPr>
            <a:spLocks noGrp="1" noChangeArrowheads="1"/>
          </p:cNvSpPr>
          <p:nvPr>
            <p:ph type="body" idx="1"/>
          </p:nvPr>
        </p:nvSpPr>
        <p:spPr>
          <a:xfrm>
            <a:off x="547253" y="4166843"/>
            <a:ext cx="5321735" cy="503864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mn-ea"/>
                <a:ea typeface="+mn-ea"/>
              </a:rPr>
              <a:t>みなさん税金と聞くとどのようなイメージを持っていますか？</a:t>
            </a:r>
            <a:endParaRPr lang="en-US" altLang="ja-JP" dirty="0">
              <a:latin typeface="+mn-ea"/>
              <a:ea typeface="+mn-ea"/>
            </a:endParaRPr>
          </a:p>
          <a:p>
            <a:pPr eaLnBrk="1" hangingPunct="1"/>
            <a:r>
              <a:rPr lang="ja-JP" altLang="en-US" dirty="0">
                <a:latin typeface="+mn-ea"/>
                <a:ea typeface="+mn-ea"/>
              </a:rPr>
              <a:t>面倒くさいな　とか　なくなったらいいのにな　と思う方も多いと思います。まずは税金についての授業を進める前に、税にまつわるエピソードを１つ紹介します。</a:t>
            </a:r>
            <a:r>
              <a:rPr lang="en-US" altLang="ja-JP" dirty="0">
                <a:latin typeface="+mn-ea"/>
                <a:ea typeface="+mn-ea"/>
              </a:rPr>
              <a:t>【</a:t>
            </a:r>
            <a:r>
              <a:rPr lang="ja-JP" altLang="en-US" dirty="0">
                <a:latin typeface="+mn-ea"/>
                <a:ea typeface="+mn-ea"/>
              </a:rPr>
              <a:t>クリック</a:t>
            </a:r>
            <a:r>
              <a:rPr lang="en-US" altLang="ja-JP" dirty="0">
                <a:latin typeface="+mn-ea"/>
                <a:ea typeface="+mn-ea"/>
              </a:rPr>
              <a:t>】</a:t>
            </a:r>
          </a:p>
          <a:p>
            <a:pPr eaLnBrk="1" hangingPunct="1"/>
            <a:r>
              <a:rPr lang="ja-JP" altLang="en-US" dirty="0">
                <a:latin typeface="+mn-ea"/>
                <a:ea typeface="+mn-ea"/>
              </a:rPr>
              <a:t>今から約１５０年前、福澤諭吉が発表した「学問のすすめ」の一節です。</a:t>
            </a:r>
            <a:r>
              <a:rPr lang="en-US" altLang="ja-JP" dirty="0">
                <a:latin typeface="+mn-ea"/>
                <a:ea typeface="+mn-ea"/>
              </a:rPr>
              <a:t>【</a:t>
            </a:r>
            <a:r>
              <a:rPr lang="ja-JP" altLang="en-US" dirty="0">
                <a:latin typeface="+mn-ea"/>
                <a:ea typeface="+mn-ea"/>
              </a:rPr>
              <a:t>クリック</a:t>
            </a:r>
            <a:r>
              <a:rPr lang="en-US" altLang="ja-JP" dirty="0">
                <a:latin typeface="+mn-ea"/>
                <a:ea typeface="+mn-ea"/>
              </a:rPr>
              <a:t>】</a:t>
            </a:r>
          </a:p>
          <a:p>
            <a:pPr eaLnBrk="1" hangingPunct="1"/>
            <a:r>
              <a:rPr lang="ja-JP" altLang="en-US" dirty="0">
                <a:latin typeface="+mn-ea"/>
                <a:ea typeface="+mn-ea"/>
              </a:rPr>
              <a:t>福沢諭吉はなんといっていたのでしょう　</a:t>
            </a:r>
            <a:r>
              <a:rPr lang="en-US" altLang="ja-JP" dirty="0">
                <a:latin typeface="+mn-ea"/>
                <a:ea typeface="+mn-ea"/>
              </a:rPr>
              <a:t>【</a:t>
            </a:r>
            <a:r>
              <a:rPr lang="ja-JP" altLang="en-US" dirty="0">
                <a:latin typeface="+mn-ea"/>
                <a:ea typeface="+mn-ea"/>
              </a:rPr>
              <a:t>クリック</a:t>
            </a:r>
            <a:r>
              <a:rPr lang="en-US" altLang="ja-JP" dirty="0">
                <a:latin typeface="+mn-ea"/>
                <a:ea typeface="+mn-ea"/>
              </a:rPr>
              <a:t>】</a:t>
            </a:r>
          </a:p>
          <a:p>
            <a:pPr eaLnBrk="1" hangingPunct="1"/>
            <a:r>
              <a:rPr lang="ja-JP" altLang="en-US" dirty="0">
                <a:latin typeface="+mn-ea"/>
                <a:ea typeface="+mn-ea"/>
              </a:rPr>
              <a:t>福沢諭吉がなぜこのように考えたのか、なぜ納税が必要なのかということを考えながら授業をきいていただければ嬉しいです。</a:t>
            </a:r>
            <a:endParaRPr lang="en-US" altLang="ja-JP" dirty="0">
              <a:latin typeface="+mn-ea"/>
              <a:ea typeface="+mn-ea"/>
            </a:endParaRPr>
          </a:p>
          <a:p>
            <a:pPr eaLnBrk="1" hangingPunct="1"/>
            <a:endParaRPr lang="en-US" altLang="ja-JP" dirty="0">
              <a:latin typeface="+mn-ea"/>
              <a:ea typeface="+mn-ea"/>
            </a:endParaRPr>
          </a:p>
          <a:p>
            <a:pPr eaLnBrk="1" hangingPunct="1"/>
            <a:r>
              <a:rPr lang="en-US" altLang="ja-JP" dirty="0">
                <a:latin typeface="+mn-ea"/>
                <a:ea typeface="+mn-ea"/>
              </a:rPr>
              <a:t>【</a:t>
            </a:r>
            <a:r>
              <a:rPr lang="ja-JP" altLang="en-US" dirty="0">
                <a:latin typeface="+mn-ea"/>
                <a:ea typeface="+mn-ea"/>
              </a:rPr>
              <a:t>参考資料</a:t>
            </a:r>
            <a:r>
              <a:rPr lang="en-US" altLang="ja-JP" dirty="0">
                <a:latin typeface="+mn-ea"/>
                <a:ea typeface="+mn-ea"/>
              </a:rPr>
              <a:t>】</a:t>
            </a:r>
          </a:p>
          <a:p>
            <a:pPr eaLnBrk="1" hangingPunct="1"/>
            <a:r>
              <a:rPr lang="ja-JP" altLang="en-US" dirty="0">
                <a:latin typeface="+mn-ea"/>
                <a:ea typeface="+mn-ea"/>
              </a:rPr>
              <a:t>・「学問のすすめ」</a:t>
            </a:r>
          </a:p>
          <a:p>
            <a:pPr eaLnBrk="1" hangingPunct="1"/>
            <a:r>
              <a:rPr lang="ja-JP" altLang="en-US" dirty="0">
                <a:latin typeface="+mn-ea"/>
                <a:ea typeface="+mn-ea"/>
              </a:rPr>
              <a:t>　</a:t>
            </a:r>
            <a:r>
              <a:rPr lang="en-US" altLang="ja-JP" dirty="0">
                <a:latin typeface="+mn-ea"/>
                <a:ea typeface="+mn-ea"/>
              </a:rPr>
              <a:t>1872</a:t>
            </a:r>
            <a:r>
              <a:rPr lang="ja-JP" altLang="en-US" dirty="0">
                <a:latin typeface="+mn-ea"/>
                <a:ea typeface="+mn-ea"/>
              </a:rPr>
              <a:t>年から</a:t>
            </a:r>
            <a:r>
              <a:rPr lang="en-US" altLang="ja-JP" dirty="0">
                <a:latin typeface="+mn-ea"/>
                <a:ea typeface="+mn-ea"/>
              </a:rPr>
              <a:t>1876</a:t>
            </a:r>
            <a:r>
              <a:rPr lang="ja-JP" altLang="en-US" dirty="0">
                <a:latin typeface="+mn-ea"/>
                <a:ea typeface="+mn-ea"/>
              </a:rPr>
              <a:t>年までに発表した</a:t>
            </a:r>
            <a:r>
              <a:rPr lang="en-US" altLang="ja-JP" dirty="0">
                <a:latin typeface="+mn-ea"/>
                <a:ea typeface="+mn-ea"/>
              </a:rPr>
              <a:t>17</a:t>
            </a:r>
            <a:r>
              <a:rPr lang="ja-JP" altLang="en-US" dirty="0">
                <a:latin typeface="+mn-ea"/>
                <a:ea typeface="+mn-ea"/>
              </a:rPr>
              <a:t>編の小冊子。当時の大ベストセラーとなり、</a:t>
            </a:r>
            <a:r>
              <a:rPr lang="en-US" altLang="ja-JP" dirty="0">
                <a:latin typeface="+mn-ea"/>
                <a:ea typeface="+mn-ea"/>
              </a:rPr>
              <a:t>1880</a:t>
            </a:r>
            <a:r>
              <a:rPr lang="ja-JP" altLang="en-US" dirty="0">
                <a:latin typeface="+mn-ea"/>
                <a:ea typeface="+mn-ea"/>
              </a:rPr>
              <a:t>年までに</a:t>
            </a:r>
            <a:r>
              <a:rPr lang="en-US" altLang="ja-JP" dirty="0">
                <a:latin typeface="+mn-ea"/>
                <a:ea typeface="+mn-ea"/>
              </a:rPr>
              <a:t>70</a:t>
            </a:r>
            <a:r>
              <a:rPr lang="ja-JP" altLang="en-US" dirty="0">
                <a:latin typeface="+mn-ea"/>
                <a:ea typeface="+mn-ea"/>
              </a:rPr>
              <a:t>万部に及んだと伝えられる。</a:t>
            </a:r>
          </a:p>
          <a:p>
            <a:pPr eaLnBrk="1" hangingPunct="1"/>
            <a:r>
              <a:rPr lang="ja-JP" altLang="en-US" dirty="0">
                <a:latin typeface="+mn-ea"/>
                <a:ea typeface="+mn-ea"/>
              </a:rPr>
              <a:t>　福澤が初めて新しい時代の方向を示す思想を展開し、人間平等、実学の重要性、国家の独立、新しい社会の建設を説いている。</a:t>
            </a:r>
          </a:p>
          <a:p>
            <a:pPr eaLnBrk="1" hangingPunct="1"/>
            <a:r>
              <a:rPr lang="ja-JP" altLang="en-US" dirty="0">
                <a:latin typeface="+mn-ea"/>
                <a:ea typeface="+mn-ea"/>
              </a:rPr>
              <a:t>・福澤諭吉</a:t>
            </a:r>
          </a:p>
          <a:p>
            <a:pPr eaLnBrk="1" hangingPunct="1"/>
            <a:r>
              <a:rPr lang="ja-JP" altLang="en-US" dirty="0">
                <a:latin typeface="+mn-ea"/>
                <a:ea typeface="+mn-ea"/>
              </a:rPr>
              <a:t>　</a:t>
            </a:r>
            <a:r>
              <a:rPr lang="en-US" altLang="ja-JP" dirty="0">
                <a:latin typeface="+mn-ea"/>
                <a:ea typeface="+mn-ea"/>
              </a:rPr>
              <a:t>1835〜1901</a:t>
            </a:r>
            <a:r>
              <a:rPr lang="ja-JP" altLang="en-US" dirty="0">
                <a:latin typeface="+mn-ea"/>
                <a:ea typeface="+mn-ea"/>
              </a:rPr>
              <a:t>年。明治時代の啓蒙思想家・教育家。慶應義塾大学創設者。</a:t>
            </a:r>
          </a:p>
          <a:p>
            <a:pPr eaLnBrk="1" hangingPunct="1"/>
            <a:r>
              <a:rPr lang="ja-JP" altLang="en-US" dirty="0">
                <a:latin typeface="+mn-ea"/>
                <a:ea typeface="+mn-ea"/>
              </a:rPr>
              <a:t>・訳</a:t>
            </a:r>
          </a:p>
          <a:p>
            <a:pPr eaLnBrk="1" hangingPunct="1"/>
            <a:r>
              <a:rPr lang="ja-JP" altLang="en-US" dirty="0">
                <a:latin typeface="+mn-ea"/>
                <a:ea typeface="+mn-ea"/>
              </a:rPr>
              <a:t>「政府は法令を設けて悪人を取り締まり、善人を保護する（人々の生活や安全を守る）。しかし、それを行うには多くの費用が必要になるが、政府自体にはそのお金がないので、税金としてみんなに負担してもらう。これは政府と国民双方が一致した約束である。」</a:t>
            </a:r>
          </a:p>
          <a:p>
            <a:pPr eaLnBrk="1" hangingPunct="1"/>
            <a:endParaRPr lang="ja-JP" altLang="ja-JP" dirty="0">
              <a:latin typeface="Times" panose="02020603050405020304" pitchFamily="18" charset="0"/>
            </a:endParaRPr>
          </a:p>
        </p:txBody>
      </p:sp>
    </p:spTree>
    <p:extLst>
      <p:ext uri="{BB962C8B-B14F-4D97-AF65-F5344CB8AC3E}">
        <p14:creationId xmlns:p14="http://schemas.microsoft.com/office/powerpoint/2010/main" val="3547524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Rot="1" noChangeAspect="1" noChangeArrowheads="1" noTextEdit="1"/>
          </p:cNvSpPr>
          <p:nvPr>
            <p:ph type="sldImg"/>
          </p:nvPr>
        </p:nvSpPr>
        <p:spPr>
          <a:xfrm>
            <a:off x="338138" y="449263"/>
            <a:ext cx="6181725" cy="3478212"/>
          </a:xfrm>
          <a:ln/>
        </p:spPr>
      </p:sp>
      <p:sp>
        <p:nvSpPr>
          <p:cNvPr id="18437" name="Rectangle 3"/>
          <p:cNvSpPr>
            <a:spLocks noGrp="1" noChangeArrowheads="1"/>
          </p:cNvSpPr>
          <p:nvPr>
            <p:ph type="body" idx="1"/>
          </p:nvPr>
        </p:nvSpPr>
        <p:spPr>
          <a:xfrm>
            <a:off x="491448" y="4082408"/>
            <a:ext cx="6028415" cy="5603276"/>
          </a:xfrm>
          <a:ln/>
        </p:spPr>
        <p:txBody>
          <a:bodyPr lIns="99079" tIns="49538" rIns="99079" bIns="49538"/>
          <a:lstStyle/>
          <a:p>
            <a:pPr>
              <a:lnSpc>
                <a:spcPts val="1565"/>
              </a:lnSpc>
              <a:defRPr/>
            </a:pPr>
            <a:r>
              <a:rPr lang="en-US" altLang="ja-JP" spc="83" dirty="0">
                <a:latin typeface="+mn-ea"/>
                <a:ea typeface="+mn-ea"/>
              </a:rPr>
              <a:t>【</a:t>
            </a:r>
            <a:r>
              <a:rPr lang="ja-JP" altLang="en-US" spc="83" dirty="0">
                <a:latin typeface="+mn-ea"/>
                <a:ea typeface="+mn-ea"/>
              </a:rPr>
              <a:t>クイズ</a:t>
            </a:r>
            <a:r>
              <a:rPr lang="en-US" altLang="ja-JP" spc="83" dirty="0">
                <a:latin typeface="+mn-ea"/>
                <a:ea typeface="+mn-ea"/>
              </a:rPr>
              <a:t>】</a:t>
            </a:r>
          </a:p>
          <a:p>
            <a:pPr>
              <a:lnSpc>
                <a:spcPts val="1565"/>
              </a:lnSpc>
              <a:defRPr/>
            </a:pPr>
            <a:r>
              <a:rPr lang="ja-JP" altLang="en-US" spc="83" dirty="0">
                <a:latin typeface="+mn-ea"/>
                <a:ea typeface="+mn-ea"/>
              </a:rPr>
              <a:t>それでは、</a:t>
            </a:r>
            <a:r>
              <a:rPr lang="ja-JP" altLang="en-US" u="sng" spc="83" dirty="0">
                <a:latin typeface="+mn-ea"/>
                <a:ea typeface="+mn-ea"/>
              </a:rPr>
              <a:t>最後の問題です</a:t>
            </a:r>
            <a:r>
              <a:rPr lang="ja-JP" altLang="en-US" spc="83" dirty="0">
                <a:latin typeface="+mn-ea"/>
                <a:ea typeface="+mn-ea"/>
              </a:rPr>
              <a:t>。</a:t>
            </a:r>
            <a:r>
              <a:rPr lang="en-US" altLang="ja-JP" spc="83" dirty="0">
                <a:latin typeface="+mn-ea"/>
                <a:ea typeface="+mn-ea"/>
              </a:rPr>
              <a:t>【</a:t>
            </a:r>
            <a:r>
              <a:rPr lang="ja-JP" altLang="en-US" spc="83" dirty="0">
                <a:latin typeface="+mn-ea"/>
                <a:ea typeface="+mn-ea"/>
              </a:rPr>
              <a:t>クリック</a:t>
            </a:r>
            <a:r>
              <a:rPr lang="en-US" altLang="ja-JP" spc="83" dirty="0">
                <a:latin typeface="+mn-ea"/>
                <a:ea typeface="+mn-ea"/>
              </a:rPr>
              <a:t>】</a:t>
            </a:r>
            <a:r>
              <a:rPr lang="ja-JP" altLang="en-US" spc="83" dirty="0">
                <a:latin typeface="+mn-ea"/>
                <a:ea typeface="+mn-ea"/>
              </a:rPr>
              <a:t>日本に暮らす人が、１人当たり１日卵１個分（約６０ｇ）のごみを減らすと、１年間でどのくらいの税金を節約できるでしょうか？　</a:t>
            </a:r>
            <a:r>
              <a:rPr lang="en-US" altLang="ja-JP" spc="83" dirty="0">
                <a:latin typeface="+mn-ea"/>
                <a:ea typeface="+mn-ea"/>
              </a:rPr>
              <a:t>【</a:t>
            </a:r>
            <a:r>
              <a:rPr lang="ja-JP" altLang="en-US" spc="83" dirty="0">
                <a:latin typeface="+mn-ea"/>
                <a:ea typeface="+mn-ea"/>
              </a:rPr>
              <a:t>クリック</a:t>
            </a:r>
            <a:r>
              <a:rPr lang="en-US" altLang="ja-JP" spc="83" dirty="0">
                <a:latin typeface="+mn-ea"/>
                <a:ea typeface="+mn-ea"/>
              </a:rPr>
              <a:t>】</a:t>
            </a:r>
          </a:p>
          <a:p>
            <a:pPr>
              <a:lnSpc>
                <a:spcPts val="1565"/>
              </a:lnSpc>
              <a:defRPr/>
            </a:pPr>
            <a:r>
              <a:rPr lang="ja-JP" altLang="en-US" spc="83" dirty="0">
                <a:latin typeface="+mn-ea"/>
                <a:ea typeface="+mn-ea"/>
              </a:rPr>
              <a:t>①約１６億円　②約１６０億円　③約１６００億円</a:t>
            </a:r>
            <a:endParaRPr lang="en-US" altLang="ja-JP" spc="83" dirty="0">
              <a:latin typeface="+mn-ea"/>
              <a:ea typeface="+mn-ea"/>
            </a:endParaRPr>
          </a:p>
          <a:p>
            <a:pPr>
              <a:lnSpc>
                <a:spcPts val="1565"/>
              </a:lnSpc>
              <a:defRPr/>
            </a:pPr>
            <a:r>
              <a:rPr lang="en-US" altLang="ja-JP" spc="83" dirty="0">
                <a:latin typeface="+mn-ea"/>
                <a:ea typeface="+mn-ea"/>
              </a:rPr>
              <a:t>【</a:t>
            </a:r>
            <a:r>
              <a:rPr lang="ja-JP" altLang="en-US" spc="83" dirty="0">
                <a:latin typeface="+mn-ea"/>
                <a:ea typeface="+mn-ea"/>
              </a:rPr>
              <a:t>正解発表</a:t>
            </a:r>
            <a:r>
              <a:rPr lang="en-US" altLang="ja-JP" spc="83" dirty="0">
                <a:latin typeface="+mn-ea"/>
                <a:ea typeface="+mn-ea"/>
              </a:rPr>
              <a:t>】</a:t>
            </a:r>
          </a:p>
          <a:p>
            <a:pPr>
              <a:lnSpc>
                <a:spcPts val="1565"/>
              </a:lnSpc>
              <a:defRPr/>
            </a:pPr>
            <a:r>
              <a:rPr lang="ja-JP" altLang="en-US" spc="83" dirty="0">
                <a:latin typeface="+mn-ea"/>
                <a:ea typeface="+mn-ea"/>
              </a:rPr>
              <a:t>正解は　</a:t>
            </a:r>
            <a:r>
              <a:rPr lang="en-US" altLang="ja-JP" spc="83" dirty="0">
                <a:latin typeface="+mn-ea"/>
                <a:ea typeface="+mn-ea"/>
              </a:rPr>
              <a:t>【</a:t>
            </a:r>
            <a:r>
              <a:rPr lang="ja-JP" altLang="en-US" spc="83" dirty="0">
                <a:latin typeface="+mn-ea"/>
                <a:ea typeface="+mn-ea"/>
              </a:rPr>
              <a:t>クリック</a:t>
            </a:r>
            <a:r>
              <a:rPr lang="en-US" altLang="ja-JP" spc="83" dirty="0">
                <a:latin typeface="+mn-ea"/>
                <a:ea typeface="+mn-ea"/>
              </a:rPr>
              <a:t>】</a:t>
            </a:r>
            <a:r>
              <a:rPr lang="ja-JP" altLang="en-US" spc="83" dirty="0">
                <a:latin typeface="+mn-ea"/>
                <a:ea typeface="+mn-ea"/>
              </a:rPr>
              <a:t>　③番です。　　計算式でいうと、</a:t>
            </a:r>
            <a:r>
              <a:rPr lang="en-US" altLang="ja-JP" spc="83" dirty="0">
                <a:latin typeface="+mn-ea"/>
                <a:ea typeface="+mn-ea"/>
              </a:rPr>
              <a:t>【</a:t>
            </a:r>
            <a:r>
              <a:rPr lang="ja-JP" altLang="en-US" spc="83" dirty="0">
                <a:latin typeface="+mn-ea"/>
                <a:ea typeface="+mn-ea"/>
              </a:rPr>
              <a:t>クリック</a:t>
            </a:r>
            <a:r>
              <a:rPr lang="en-US" altLang="ja-JP" spc="83" dirty="0">
                <a:latin typeface="+mn-ea"/>
                <a:ea typeface="+mn-ea"/>
              </a:rPr>
              <a:t>】</a:t>
            </a:r>
            <a:r>
              <a:rPr lang="ja-JP" altLang="en-US" spc="83" dirty="0">
                <a:latin typeface="+mn-ea"/>
                <a:ea typeface="+mn-ea"/>
              </a:rPr>
              <a:t>１人が減らせるごみの量は、</a:t>
            </a:r>
            <a:r>
              <a:rPr lang="en-US" altLang="ja-JP" spc="83" dirty="0">
                <a:latin typeface="+mn-ea"/>
                <a:ea typeface="+mn-ea"/>
              </a:rPr>
              <a:t>60</a:t>
            </a:r>
            <a:r>
              <a:rPr lang="ja-JP" altLang="en-US" spc="83" dirty="0" err="1">
                <a:latin typeface="+mn-ea"/>
                <a:ea typeface="+mn-ea"/>
              </a:rPr>
              <a:t>ｇ</a:t>
            </a:r>
            <a:r>
              <a:rPr lang="en-US" altLang="ja-JP" spc="83" dirty="0">
                <a:latin typeface="+mn-ea"/>
                <a:ea typeface="+mn-ea"/>
              </a:rPr>
              <a:t>×365</a:t>
            </a:r>
            <a:r>
              <a:rPr lang="ja-JP" altLang="en-US" spc="83" dirty="0">
                <a:latin typeface="+mn-ea"/>
                <a:ea typeface="+mn-ea"/>
              </a:rPr>
              <a:t>日　で、約</a:t>
            </a:r>
            <a:r>
              <a:rPr lang="en-US" altLang="ja-JP" spc="83" dirty="0">
                <a:latin typeface="+mn-ea"/>
                <a:ea typeface="+mn-ea"/>
              </a:rPr>
              <a:t>22kg</a:t>
            </a:r>
            <a:r>
              <a:rPr lang="ja-JP" altLang="en-US" spc="83" dirty="0">
                <a:latin typeface="+mn-ea"/>
                <a:ea typeface="+mn-ea"/>
              </a:rPr>
              <a:t>です。　日本で減らせるごみの量は、</a:t>
            </a:r>
            <a:r>
              <a:rPr lang="en-US" altLang="ja-JP" spc="83" dirty="0">
                <a:latin typeface="+mn-ea"/>
                <a:ea typeface="+mn-ea"/>
              </a:rPr>
              <a:t>2022</a:t>
            </a:r>
            <a:r>
              <a:rPr lang="ja-JP" altLang="en-US" spc="83" dirty="0">
                <a:latin typeface="+mn-ea"/>
                <a:ea typeface="+mn-ea"/>
              </a:rPr>
              <a:t>年の日本の人口　約１億</a:t>
            </a:r>
            <a:r>
              <a:rPr lang="en-US" altLang="ja-JP" spc="83" dirty="0">
                <a:latin typeface="+mn-ea"/>
                <a:ea typeface="+mn-ea"/>
              </a:rPr>
              <a:t>2494</a:t>
            </a:r>
            <a:r>
              <a:rPr lang="ja-JP" altLang="en-US" spc="83" dirty="0">
                <a:latin typeface="+mn-ea"/>
                <a:ea typeface="+mn-ea"/>
              </a:rPr>
              <a:t>万人</a:t>
            </a:r>
            <a:r>
              <a:rPr lang="en-US" altLang="ja-JP" spc="83" dirty="0">
                <a:latin typeface="+mn-ea"/>
                <a:ea typeface="+mn-ea"/>
              </a:rPr>
              <a:t>×</a:t>
            </a:r>
            <a:r>
              <a:rPr lang="ja-JP" altLang="en-US" spc="83" dirty="0">
                <a:latin typeface="+mn-ea"/>
                <a:ea typeface="+mn-ea"/>
              </a:rPr>
              <a:t>約２２</a:t>
            </a:r>
            <a:r>
              <a:rPr lang="en-US" altLang="ja-JP" spc="83" dirty="0">
                <a:latin typeface="+mn-ea"/>
                <a:ea typeface="+mn-ea"/>
              </a:rPr>
              <a:t>kg</a:t>
            </a:r>
            <a:r>
              <a:rPr lang="ja-JP" altLang="en-US" spc="83" dirty="0">
                <a:latin typeface="+mn-ea"/>
                <a:ea typeface="+mn-ea"/>
              </a:rPr>
              <a:t>　で、約</a:t>
            </a:r>
            <a:r>
              <a:rPr lang="en-US" altLang="ja-JP" spc="83" dirty="0">
                <a:latin typeface="+mn-ea"/>
                <a:ea typeface="+mn-ea"/>
              </a:rPr>
              <a:t>274</a:t>
            </a:r>
            <a:r>
              <a:rPr lang="ja-JP" altLang="en-US" spc="83" dirty="0">
                <a:latin typeface="+mn-ea"/>
                <a:ea typeface="+mn-ea"/>
              </a:rPr>
              <a:t>万トン　　そして、１トン当たりのごみ処理費用は、</a:t>
            </a:r>
            <a:r>
              <a:rPr lang="en-US" altLang="ja-JP" spc="83" dirty="0">
                <a:latin typeface="+mn-ea"/>
                <a:ea typeface="+mn-ea"/>
              </a:rPr>
              <a:t>2022</a:t>
            </a:r>
            <a:r>
              <a:rPr lang="ja-JP" altLang="en-US" spc="83" dirty="0">
                <a:latin typeface="+mn-ea"/>
                <a:ea typeface="+mn-ea"/>
              </a:rPr>
              <a:t>年に税金で賄ったごみ処理費用 ２兆</a:t>
            </a:r>
            <a:r>
              <a:rPr lang="en-US" altLang="ja-JP" spc="83" dirty="0">
                <a:latin typeface="+mn-ea"/>
                <a:ea typeface="+mn-ea"/>
              </a:rPr>
              <a:t>4726</a:t>
            </a:r>
            <a:r>
              <a:rPr lang="ja-JP" altLang="en-US" spc="83" dirty="0">
                <a:latin typeface="+mn-ea"/>
                <a:ea typeface="+mn-ea"/>
              </a:rPr>
              <a:t>億円 </a:t>
            </a:r>
            <a:r>
              <a:rPr lang="en-US" altLang="ja-JP" spc="83" dirty="0">
                <a:latin typeface="+mn-ea"/>
                <a:ea typeface="+mn-ea"/>
              </a:rPr>
              <a:t>÷ 1</a:t>
            </a:r>
            <a:r>
              <a:rPr lang="ja-JP" altLang="en-US" spc="83" dirty="0">
                <a:latin typeface="+mn-ea"/>
                <a:ea typeface="+mn-ea"/>
              </a:rPr>
              <a:t>年間のごみの総量 </a:t>
            </a:r>
            <a:r>
              <a:rPr lang="en-US" altLang="ja-JP" spc="83" dirty="0">
                <a:latin typeface="+mn-ea"/>
                <a:ea typeface="+mn-ea"/>
              </a:rPr>
              <a:t>4034</a:t>
            </a:r>
            <a:r>
              <a:rPr lang="ja-JP" altLang="en-US" spc="83" dirty="0">
                <a:latin typeface="+mn-ea"/>
                <a:ea typeface="+mn-ea"/>
              </a:rPr>
              <a:t>万トン　で、約</a:t>
            </a:r>
            <a:r>
              <a:rPr lang="en-US" altLang="ja-JP" spc="83" dirty="0">
                <a:latin typeface="+mn-ea"/>
                <a:ea typeface="+mn-ea"/>
              </a:rPr>
              <a:t>61300</a:t>
            </a:r>
            <a:r>
              <a:rPr lang="ja-JP" altLang="en-US" spc="83" dirty="0">
                <a:latin typeface="+mn-ea"/>
                <a:ea typeface="+mn-ea"/>
              </a:rPr>
              <a:t>円となります。</a:t>
            </a:r>
            <a:endParaRPr lang="en-US" altLang="ja-JP" spc="83" dirty="0">
              <a:latin typeface="+mn-ea"/>
              <a:ea typeface="+mn-ea"/>
            </a:endParaRPr>
          </a:p>
          <a:p>
            <a:pPr>
              <a:lnSpc>
                <a:spcPts val="1565"/>
              </a:lnSpc>
              <a:defRPr/>
            </a:pPr>
            <a:r>
              <a:rPr lang="ja-JP" altLang="en-US" spc="83" dirty="0">
                <a:latin typeface="+mn-ea"/>
                <a:ea typeface="+mn-ea"/>
              </a:rPr>
              <a:t>そのため、１トン当たりのごみ処理費用 約</a:t>
            </a:r>
            <a:r>
              <a:rPr lang="en-US" altLang="ja-JP" spc="83" dirty="0">
                <a:latin typeface="+mn-ea"/>
                <a:ea typeface="+mn-ea"/>
              </a:rPr>
              <a:t>61300</a:t>
            </a:r>
            <a:r>
              <a:rPr lang="ja-JP" altLang="en-US" spc="83" dirty="0">
                <a:latin typeface="+mn-ea"/>
                <a:ea typeface="+mn-ea"/>
              </a:rPr>
              <a:t>円　</a:t>
            </a:r>
            <a:r>
              <a:rPr lang="en-US" altLang="ja-JP" spc="83" dirty="0">
                <a:latin typeface="+mn-ea"/>
                <a:ea typeface="+mn-ea"/>
              </a:rPr>
              <a:t>×</a:t>
            </a:r>
            <a:r>
              <a:rPr lang="ja-JP" altLang="en-US" spc="83" dirty="0">
                <a:latin typeface="+mn-ea"/>
                <a:ea typeface="+mn-ea"/>
              </a:rPr>
              <a:t>　減らすことができるごみ処理費用 約</a:t>
            </a:r>
            <a:r>
              <a:rPr lang="en-US" altLang="ja-JP" spc="83" dirty="0">
                <a:latin typeface="+mn-ea"/>
                <a:ea typeface="+mn-ea"/>
              </a:rPr>
              <a:t>274</a:t>
            </a:r>
            <a:r>
              <a:rPr lang="ja-JP" altLang="en-US" spc="83" dirty="0">
                <a:latin typeface="+mn-ea"/>
                <a:ea typeface="+mn-ea"/>
              </a:rPr>
              <a:t>万円 　で、答えは　約</a:t>
            </a:r>
            <a:r>
              <a:rPr lang="en-US" altLang="ja-JP" spc="83" dirty="0">
                <a:latin typeface="+mn-ea"/>
                <a:ea typeface="+mn-ea"/>
              </a:rPr>
              <a:t>1600</a:t>
            </a:r>
            <a:r>
              <a:rPr lang="ja-JP" altLang="en-US" spc="83" dirty="0">
                <a:latin typeface="+mn-ea"/>
                <a:ea typeface="+mn-ea"/>
              </a:rPr>
              <a:t>億円となります。</a:t>
            </a:r>
            <a:r>
              <a:rPr lang="en-US" altLang="ja-JP" spc="83" dirty="0">
                <a:latin typeface="+mn-ea"/>
                <a:ea typeface="+mn-ea"/>
              </a:rPr>
              <a:t>【</a:t>
            </a:r>
            <a:r>
              <a:rPr lang="ja-JP" altLang="en-US" spc="83" dirty="0">
                <a:latin typeface="+mn-ea"/>
                <a:ea typeface="+mn-ea"/>
              </a:rPr>
              <a:t>クリック</a:t>
            </a:r>
            <a:r>
              <a:rPr lang="en-US" altLang="ja-JP" spc="83" dirty="0">
                <a:latin typeface="+mn-ea"/>
                <a:ea typeface="+mn-ea"/>
              </a:rPr>
              <a:t>】</a:t>
            </a:r>
          </a:p>
          <a:p>
            <a:pPr>
              <a:lnSpc>
                <a:spcPts val="1565"/>
              </a:lnSpc>
              <a:defRPr/>
            </a:pPr>
            <a:r>
              <a:rPr lang="en-US" altLang="ja-JP" spc="83" dirty="0">
                <a:latin typeface="+mn-ea"/>
                <a:ea typeface="+mn-ea"/>
              </a:rPr>
              <a:t>【</a:t>
            </a:r>
            <a:r>
              <a:rPr lang="ja-JP" altLang="en-US" spc="83" dirty="0">
                <a:latin typeface="+mn-ea"/>
                <a:ea typeface="+mn-ea"/>
              </a:rPr>
              <a:t>まとめ</a:t>
            </a:r>
            <a:r>
              <a:rPr lang="en-US" altLang="ja-JP" spc="83" dirty="0">
                <a:latin typeface="+mn-ea"/>
                <a:ea typeface="+mn-ea"/>
              </a:rPr>
              <a:t>】</a:t>
            </a:r>
          </a:p>
          <a:p>
            <a:pPr>
              <a:lnSpc>
                <a:spcPts val="1565"/>
              </a:lnSpc>
              <a:defRPr/>
            </a:pPr>
            <a:r>
              <a:rPr lang="ja-JP" altLang="en-US" spc="83" dirty="0">
                <a:latin typeface="+mn-ea"/>
                <a:ea typeface="+mn-ea"/>
              </a:rPr>
              <a:t>今日の授業をきっかけに、１人</a:t>
            </a:r>
            <a:r>
              <a:rPr lang="en-US" altLang="ja-JP" spc="83" dirty="0">
                <a:latin typeface="+mn-ea"/>
                <a:ea typeface="+mn-ea"/>
              </a:rPr>
              <a:t>1</a:t>
            </a:r>
            <a:r>
              <a:rPr lang="ja-JP" altLang="en-US" spc="83" dirty="0">
                <a:latin typeface="+mn-ea"/>
                <a:ea typeface="+mn-ea"/>
              </a:rPr>
              <a:t>人が税金の使い方を考え、みんなが納めた税金が使われているものは大切に使用するという気持ちを持ってもらえたらうれしいです。</a:t>
            </a:r>
            <a:r>
              <a:rPr lang="en-US" altLang="ja-JP" spc="83" dirty="0">
                <a:latin typeface="+mn-ea"/>
                <a:ea typeface="+mn-ea"/>
              </a:rPr>
              <a:t>【</a:t>
            </a:r>
            <a:r>
              <a:rPr lang="ja-JP" altLang="en-US" spc="83" dirty="0">
                <a:latin typeface="+mn-ea"/>
                <a:ea typeface="+mn-ea"/>
              </a:rPr>
              <a:t>クリック</a:t>
            </a:r>
            <a:r>
              <a:rPr lang="en-US" altLang="ja-JP" spc="83" dirty="0">
                <a:latin typeface="+mn-ea"/>
                <a:ea typeface="+mn-ea"/>
              </a:rPr>
              <a:t>】</a:t>
            </a:r>
          </a:p>
        </p:txBody>
      </p:sp>
      <p:sp>
        <p:nvSpPr>
          <p:cNvPr id="4" name="スライド番号プレースホルダー 3">
            <a:extLst>
              <a:ext uri="{FF2B5EF4-FFF2-40B4-BE49-F238E27FC236}">
                <a16:creationId xmlns:a16="http://schemas.microsoft.com/office/drawing/2014/main" id="{E8E9B221-71F7-4109-BAB3-B5420A825317}"/>
              </a:ext>
            </a:extLst>
          </p:cNvPr>
          <p:cNvSpPr txBox="1">
            <a:spLocks noChangeAspect="1"/>
          </p:cNvSpPr>
          <p:nvPr/>
        </p:nvSpPr>
        <p:spPr bwMode="auto">
          <a:xfrm>
            <a:off x="6361178" y="9507849"/>
            <a:ext cx="356305" cy="3573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ja-JP"/>
            </a:defPPr>
            <a:lvl1pPr algn="r" defTabSz="947023" rtl="0" eaLnBrk="1" fontAlgn="base" hangingPunct="1">
              <a:spcBef>
                <a:spcPct val="0"/>
              </a:spcBef>
              <a:spcAft>
                <a:spcPct val="0"/>
              </a:spcAft>
              <a:defRPr kumimoji="1" sz="1300" kern="1200">
                <a:solidFill>
                  <a:schemeClr val="tx1"/>
                </a:solidFill>
                <a:latin typeface="Arial" panose="020B0604020202020204" pitchFamily="34" charset="0"/>
                <a:ea typeface="ＭＳ Ｐゴシック" panose="020B0600070205080204" pitchFamily="50" charset="-128"/>
                <a:cs typeface="AR丸ゴシック体M"/>
              </a:defRPr>
            </a:lvl1pPr>
            <a:lvl2pPr marL="457182"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2pPr>
            <a:lvl3pPr marL="914363"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3pPr>
            <a:lvl4pPr marL="1371545"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4pPr>
            <a:lvl5pPr marL="1828727"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5pPr>
            <a:lvl6pPr marL="2285909"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6pPr>
            <a:lvl7pPr marL="2743090"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7pPr>
            <a:lvl8pPr marL="3200272"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8pPr>
            <a:lvl9pPr marL="3657454"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9pPr>
          </a:lstStyle>
          <a:p>
            <a:pPr algn="ctr"/>
            <a:fld id="{14F7904F-B7B8-4384-950F-CFC6C0FBA81B}" type="slidenum">
              <a:rPr lang="ja-JP" altLang="en-US" smtClean="0"/>
              <a:pPr algn="ctr"/>
              <a:t>20</a:t>
            </a:fld>
            <a:endParaRPr lang="ja-JP" altLang="en-US" dirty="0"/>
          </a:p>
        </p:txBody>
      </p:sp>
    </p:spTree>
    <p:extLst>
      <p:ext uri="{BB962C8B-B14F-4D97-AF65-F5344CB8AC3E}">
        <p14:creationId xmlns:p14="http://schemas.microsoft.com/office/powerpoint/2010/main" val="3049176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0843">
              <a:lnSpc>
                <a:spcPct val="150000"/>
              </a:lnSpc>
              <a:defRPr/>
            </a:pPr>
            <a:r>
              <a:rPr lang="ja-JP" altLang="en-US" dirty="0">
                <a:latin typeface="+mn-ea"/>
                <a:ea typeface="+mn-ea"/>
              </a:rPr>
              <a:t>豊かで安心した生活のためには、公平な税負担と給付の関係について、ひとりひとりが考えることが大切です。</a:t>
            </a:r>
            <a:endParaRPr lang="en-US" altLang="ja-JP" dirty="0">
              <a:latin typeface="+mn-ea"/>
              <a:ea typeface="+mn-ea"/>
            </a:endParaRPr>
          </a:p>
          <a:p>
            <a:pPr defTabSz="950843">
              <a:lnSpc>
                <a:spcPct val="150000"/>
              </a:lnSpc>
              <a:defRPr/>
            </a:pPr>
            <a:r>
              <a:rPr lang="ja-JP" altLang="en-US" dirty="0">
                <a:latin typeface="+mn-ea"/>
                <a:ea typeface="+mn-ea"/>
              </a:rPr>
              <a:t>皆さんには</a:t>
            </a:r>
            <a:r>
              <a:rPr lang="ja-JP" altLang="ja-JP" dirty="0">
                <a:latin typeface="+mn-ea"/>
                <a:ea typeface="+mn-ea"/>
              </a:rPr>
              <a:t>、今日の授業を１つの</a:t>
            </a:r>
            <a:r>
              <a:rPr lang="ja-JP" altLang="en-US" dirty="0">
                <a:latin typeface="+mn-ea"/>
                <a:ea typeface="+mn-ea"/>
              </a:rPr>
              <a:t>きっかけ</a:t>
            </a:r>
            <a:r>
              <a:rPr lang="ja-JP" altLang="ja-JP" dirty="0">
                <a:latin typeface="+mn-ea"/>
                <a:ea typeface="+mn-ea"/>
              </a:rPr>
              <a:t>として、税金を正しく納める意識を高めて</a:t>
            </a:r>
            <a:r>
              <a:rPr lang="ja-JP" altLang="en-US" dirty="0">
                <a:latin typeface="+mn-ea"/>
                <a:ea typeface="+mn-ea"/>
              </a:rPr>
              <a:t>もらう</a:t>
            </a:r>
            <a:r>
              <a:rPr lang="ja-JP" altLang="ja-JP" dirty="0">
                <a:latin typeface="+mn-ea"/>
                <a:ea typeface="+mn-ea"/>
              </a:rPr>
              <a:t>ともに、その使い道などにもしっかりと目を向けて</a:t>
            </a:r>
            <a:r>
              <a:rPr lang="ja-JP" altLang="en-US" dirty="0">
                <a:latin typeface="+mn-ea"/>
                <a:ea typeface="+mn-ea"/>
              </a:rPr>
              <a:t>ほしい</a:t>
            </a:r>
            <a:r>
              <a:rPr lang="ja-JP" altLang="ja-JP" dirty="0">
                <a:latin typeface="+mn-ea"/>
                <a:ea typeface="+mn-ea"/>
              </a:rPr>
              <a:t>と思います。</a:t>
            </a:r>
            <a:endParaRPr lang="en-US" altLang="ja-JP" dirty="0">
              <a:latin typeface="+mn-ea"/>
              <a:ea typeface="+mn-ea"/>
            </a:endParaRPr>
          </a:p>
          <a:p>
            <a:pPr defTabSz="950843">
              <a:lnSpc>
                <a:spcPct val="150000"/>
              </a:lnSpc>
              <a:defRPr/>
            </a:pPr>
            <a:r>
              <a:rPr lang="en-US" altLang="ja-JP" dirty="0">
                <a:latin typeface="+mn-ea"/>
                <a:ea typeface="+mn-ea"/>
              </a:rPr>
              <a:t>2016</a:t>
            </a:r>
            <a:r>
              <a:rPr lang="ja-JP" altLang="en-US" dirty="0">
                <a:latin typeface="+mn-ea"/>
                <a:ea typeface="+mn-ea"/>
              </a:rPr>
              <a:t>年に選挙権年齢が</a:t>
            </a:r>
            <a:r>
              <a:rPr lang="en-US" altLang="ja-JP" dirty="0">
                <a:latin typeface="+mn-ea"/>
                <a:ea typeface="+mn-ea"/>
              </a:rPr>
              <a:t>18</a:t>
            </a:r>
            <a:r>
              <a:rPr lang="ja-JP" altLang="en-US" dirty="0">
                <a:latin typeface="+mn-ea"/>
                <a:ea typeface="+mn-ea"/>
              </a:rPr>
              <a:t>歳になり、</a:t>
            </a:r>
            <a:r>
              <a:rPr lang="en-US" altLang="ja-JP" dirty="0">
                <a:latin typeface="+mn-ea"/>
                <a:ea typeface="+mn-ea"/>
              </a:rPr>
              <a:t>2022</a:t>
            </a:r>
            <a:r>
              <a:rPr lang="ja-JP" altLang="en-US" dirty="0">
                <a:latin typeface="+mn-ea"/>
                <a:ea typeface="+mn-ea"/>
              </a:rPr>
              <a:t>年には成年年齢も</a:t>
            </a:r>
            <a:r>
              <a:rPr lang="en-US" altLang="ja-JP" dirty="0">
                <a:latin typeface="+mn-ea"/>
                <a:ea typeface="+mn-ea"/>
              </a:rPr>
              <a:t>18</a:t>
            </a:r>
            <a:r>
              <a:rPr lang="ja-JP" altLang="en-US" dirty="0">
                <a:latin typeface="+mn-ea"/>
                <a:ea typeface="+mn-ea"/>
              </a:rPr>
              <a:t>歳になりました。今日の租税教室をきっかけとして、未来について考える力をつけていただき、かっこいい</a:t>
            </a:r>
            <a:r>
              <a:rPr lang="en-US" altLang="ja-JP" dirty="0">
                <a:latin typeface="+mn-ea"/>
                <a:ea typeface="+mn-ea"/>
              </a:rPr>
              <a:t>18</a:t>
            </a:r>
            <a:r>
              <a:rPr lang="ja-JP" altLang="en-US" dirty="0">
                <a:latin typeface="+mn-ea"/>
                <a:ea typeface="+mn-ea"/>
              </a:rPr>
              <a:t>歳を迎えていただきたいと思います。勉強やスポーツもがんばっていただき、有意義な中学校生活を過ごしてください。</a:t>
            </a:r>
            <a:endParaRPr lang="en-US" altLang="ja-JP" dirty="0">
              <a:latin typeface="+mn-ea"/>
              <a:ea typeface="+mn-ea"/>
            </a:endParaRPr>
          </a:p>
          <a:p>
            <a:pPr>
              <a:lnSpc>
                <a:spcPct val="150000"/>
              </a:lnSpc>
            </a:pPr>
            <a:r>
              <a:rPr lang="ja-JP" altLang="en-US" dirty="0">
                <a:latin typeface="+mn-ea"/>
                <a:ea typeface="+mn-ea"/>
              </a:rPr>
              <a:t>以上で授業は終わります。</a:t>
            </a:r>
            <a:endParaRPr lang="en-US" altLang="ja-JP" dirty="0">
              <a:latin typeface="+mn-ea"/>
              <a:ea typeface="+mn-ea"/>
            </a:endParaRPr>
          </a:p>
          <a:p>
            <a:pPr>
              <a:lnSpc>
                <a:spcPct val="150000"/>
              </a:lnSpc>
            </a:pPr>
            <a:r>
              <a:rPr lang="ja-JP" altLang="en-US" dirty="0">
                <a:latin typeface="+mn-ea"/>
                <a:ea typeface="+mn-ea"/>
              </a:rPr>
              <a:t>ありがとうございました。</a:t>
            </a:r>
          </a:p>
        </p:txBody>
      </p:sp>
      <p:sp>
        <p:nvSpPr>
          <p:cNvPr id="4" name="スライド番号プレースホルダー 3"/>
          <p:cNvSpPr>
            <a:spLocks noGrp="1"/>
          </p:cNvSpPr>
          <p:nvPr>
            <p:ph type="sldNum" sz="quarter" idx="10"/>
          </p:nvPr>
        </p:nvSpPr>
        <p:spPr/>
        <p:txBody>
          <a:bodyPr/>
          <a:lstStyle/>
          <a:p>
            <a:pPr defTabSz="950474" fontAlgn="auto">
              <a:spcBef>
                <a:spcPts val="0"/>
              </a:spcBef>
              <a:spcAft>
                <a:spcPts val="0"/>
              </a:spcAft>
              <a:defRPr/>
            </a:pPr>
            <a:fld id="{8AB10FB3-0DA5-4480-9616-D72AC6B93C35}" type="slidenum">
              <a:rPr lang="ja-JP" altLang="en-US" sz="1200">
                <a:solidFill>
                  <a:prstClr val="black"/>
                </a:solidFill>
                <a:latin typeface="Calibri"/>
                <a:cs typeface="+mn-cs"/>
              </a:rPr>
              <a:pPr defTabSz="950474" fontAlgn="auto">
                <a:spcBef>
                  <a:spcPts val="0"/>
                </a:spcBef>
                <a:spcAft>
                  <a:spcPts val="0"/>
                </a:spcAft>
                <a:defRPr/>
              </a:pPr>
              <a:t>21</a:t>
            </a:fld>
            <a:endParaRPr lang="ja-JP" altLang="en-US" sz="1200">
              <a:solidFill>
                <a:prstClr val="black"/>
              </a:solidFill>
              <a:latin typeface="Calibri"/>
              <a:cs typeface="+mn-cs"/>
            </a:endParaRPr>
          </a:p>
        </p:txBody>
      </p:sp>
    </p:spTree>
    <p:extLst>
      <p:ext uri="{BB962C8B-B14F-4D97-AF65-F5344CB8AC3E}">
        <p14:creationId xmlns:p14="http://schemas.microsoft.com/office/powerpoint/2010/main" val="3495235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Rot="1" noChangeAspect="1" noChangeArrowheads="1" noTextEdit="1"/>
          </p:cNvSpPr>
          <p:nvPr>
            <p:ph type="sldImg"/>
          </p:nvPr>
        </p:nvSpPr>
        <p:spPr>
          <a:xfrm>
            <a:off x="227013" y="346075"/>
            <a:ext cx="6402387" cy="3602038"/>
          </a:xfrm>
          <a:ln/>
        </p:spPr>
      </p:sp>
      <p:sp>
        <p:nvSpPr>
          <p:cNvPr id="18437" name="Rectangle 3"/>
          <p:cNvSpPr>
            <a:spLocks noGrp="1" noChangeArrowheads="1"/>
          </p:cNvSpPr>
          <p:nvPr>
            <p:ph type="body" idx="1"/>
          </p:nvPr>
        </p:nvSpPr>
        <p:spPr>
          <a:xfrm>
            <a:off x="641907" y="4185741"/>
            <a:ext cx="5572597" cy="4780459"/>
          </a:xfrm>
          <a:ln/>
        </p:spPr>
        <p:txBody>
          <a:bodyPr lIns="99079" tIns="49538" rIns="99079" bIns="49538"/>
          <a:lstStyle/>
          <a:p>
            <a:pPr>
              <a:lnSpc>
                <a:spcPts val="1565"/>
              </a:lnSpc>
              <a:defRPr/>
            </a:pPr>
            <a:r>
              <a:rPr lang="en-US" altLang="ja-JP" spc="83" dirty="0">
                <a:latin typeface="+mn-ea"/>
                <a:ea typeface="+mn-ea"/>
              </a:rPr>
              <a:t>※</a:t>
            </a:r>
            <a:r>
              <a:rPr lang="ja-JP" altLang="en-US" spc="83" dirty="0">
                <a:latin typeface="+mn-ea"/>
                <a:ea typeface="+mn-ea"/>
              </a:rPr>
              <a:t>時間があまった場合等に活用してください</a:t>
            </a:r>
            <a:endParaRPr lang="en-US" altLang="ja-JP" spc="83" dirty="0">
              <a:latin typeface="+mn-ea"/>
              <a:ea typeface="+mn-ea"/>
            </a:endParaRPr>
          </a:p>
          <a:p>
            <a:pPr>
              <a:lnSpc>
                <a:spcPts val="1565"/>
              </a:lnSpc>
              <a:defRPr/>
            </a:pPr>
            <a:r>
              <a:rPr lang="en-US" altLang="ja-JP" spc="83" dirty="0">
                <a:latin typeface="+mn-ea"/>
                <a:ea typeface="+mn-ea"/>
              </a:rPr>
              <a:t>【</a:t>
            </a:r>
            <a:r>
              <a:rPr lang="ja-JP" altLang="en-US" spc="83" dirty="0">
                <a:latin typeface="+mn-ea"/>
                <a:ea typeface="+mn-ea"/>
              </a:rPr>
              <a:t>クイズ</a:t>
            </a:r>
            <a:r>
              <a:rPr lang="en-US" altLang="ja-JP" spc="83" dirty="0">
                <a:latin typeface="+mn-ea"/>
                <a:ea typeface="+mn-ea"/>
              </a:rPr>
              <a:t>】</a:t>
            </a:r>
          </a:p>
          <a:p>
            <a:pPr>
              <a:lnSpc>
                <a:spcPts val="1565"/>
              </a:lnSpc>
              <a:defRPr/>
            </a:pPr>
            <a:r>
              <a:rPr lang="ja-JP" altLang="en-US" spc="83" dirty="0">
                <a:latin typeface="+mn-ea"/>
                <a:ea typeface="+mn-ea"/>
              </a:rPr>
              <a:t>それでは、問題です。世界には様々な税金がありますが、次のうち、実際には　ない　税金はどれでしょうか？</a:t>
            </a:r>
            <a:endParaRPr lang="en-US" altLang="ja-JP" spc="83" dirty="0">
              <a:latin typeface="+mn-ea"/>
              <a:ea typeface="+mn-ea"/>
            </a:endParaRPr>
          </a:p>
          <a:p>
            <a:pPr>
              <a:lnSpc>
                <a:spcPts val="1565"/>
              </a:lnSpc>
              <a:defRPr/>
            </a:pPr>
            <a:r>
              <a:rPr lang="ja-JP" altLang="en-US" spc="83" dirty="0">
                <a:latin typeface="+mn-ea"/>
                <a:ea typeface="+mn-ea"/>
              </a:rPr>
              <a:t>①ポテトチップス税　②ソーセージ税　③ソーダ税</a:t>
            </a:r>
            <a:endParaRPr lang="en-US" altLang="ja-JP" spc="83" dirty="0">
              <a:latin typeface="+mn-ea"/>
              <a:ea typeface="+mn-ea"/>
            </a:endParaRPr>
          </a:p>
          <a:p>
            <a:pPr>
              <a:lnSpc>
                <a:spcPts val="1565"/>
              </a:lnSpc>
              <a:defRPr/>
            </a:pPr>
            <a:r>
              <a:rPr lang="en-US" altLang="ja-JP" spc="83" dirty="0">
                <a:latin typeface="+mn-ea"/>
                <a:ea typeface="+mn-ea"/>
              </a:rPr>
              <a:t>【</a:t>
            </a:r>
            <a:r>
              <a:rPr lang="ja-JP" altLang="en-US" spc="83" dirty="0">
                <a:latin typeface="+mn-ea"/>
                <a:ea typeface="+mn-ea"/>
              </a:rPr>
              <a:t>正解発表</a:t>
            </a:r>
            <a:r>
              <a:rPr lang="en-US" altLang="ja-JP" spc="83" dirty="0">
                <a:latin typeface="+mn-ea"/>
                <a:ea typeface="+mn-ea"/>
              </a:rPr>
              <a:t>】</a:t>
            </a:r>
          </a:p>
          <a:p>
            <a:pPr>
              <a:lnSpc>
                <a:spcPts val="1565"/>
              </a:lnSpc>
              <a:defRPr/>
            </a:pPr>
            <a:r>
              <a:rPr lang="ja-JP" altLang="en-US" spc="83" dirty="0">
                <a:latin typeface="+mn-ea"/>
                <a:ea typeface="+mn-ea"/>
              </a:rPr>
              <a:t>正解は　②番です。</a:t>
            </a:r>
            <a:endParaRPr lang="en-US" altLang="ja-JP" spc="83" dirty="0">
              <a:latin typeface="+mn-ea"/>
              <a:ea typeface="+mn-ea"/>
            </a:endParaRPr>
          </a:p>
          <a:p>
            <a:pPr>
              <a:lnSpc>
                <a:spcPts val="1565"/>
              </a:lnSpc>
              <a:defRPr/>
            </a:pPr>
            <a:r>
              <a:rPr lang="ja-JP" altLang="en-US" spc="83" dirty="0">
                <a:latin typeface="+mn-ea"/>
                <a:ea typeface="+mn-ea"/>
              </a:rPr>
              <a:t>①番のポテトチップス税はヨーロッパのハンガリーで</a:t>
            </a:r>
            <a:r>
              <a:rPr lang="en-US" altLang="ja-JP" spc="83" dirty="0">
                <a:latin typeface="+mn-ea"/>
                <a:ea typeface="+mn-ea"/>
              </a:rPr>
              <a:t>2011</a:t>
            </a:r>
            <a:r>
              <a:rPr lang="ja-JP" altLang="en-US" spc="83" dirty="0">
                <a:latin typeface="+mn-ea"/>
                <a:ea typeface="+mn-ea"/>
              </a:rPr>
              <a:t>年に導入されました。また、③番のソーダ税は、フランスで</a:t>
            </a:r>
            <a:r>
              <a:rPr lang="en-US" altLang="ja-JP" spc="83" dirty="0">
                <a:latin typeface="+mn-ea"/>
                <a:ea typeface="+mn-ea"/>
              </a:rPr>
              <a:t>2012</a:t>
            </a:r>
            <a:r>
              <a:rPr lang="ja-JP" altLang="en-US" spc="83" dirty="0">
                <a:latin typeface="+mn-ea"/>
                <a:ea typeface="+mn-ea"/>
              </a:rPr>
              <a:t>年に導入されました。どちらも「国民の健康を守る」ことを目的とされ、塩分や糖分を多く含む食べ物に税金をかけることによって、肥満や生活習慣病を予防する効果があります。</a:t>
            </a:r>
            <a:endParaRPr lang="en-US" altLang="ja-JP" spc="83" dirty="0">
              <a:latin typeface="+mn-ea"/>
              <a:ea typeface="+mn-ea"/>
            </a:endParaRPr>
          </a:p>
          <a:p>
            <a:pPr>
              <a:lnSpc>
                <a:spcPts val="1565"/>
              </a:lnSpc>
              <a:defRPr/>
            </a:pPr>
            <a:r>
              <a:rPr lang="en-US" altLang="ja-JP" spc="83" dirty="0">
                <a:latin typeface="+mn-ea"/>
                <a:ea typeface="+mn-ea"/>
              </a:rPr>
              <a:t>【</a:t>
            </a:r>
            <a:r>
              <a:rPr lang="ja-JP" altLang="en-US" spc="83" dirty="0">
                <a:latin typeface="+mn-ea"/>
                <a:ea typeface="+mn-ea"/>
              </a:rPr>
              <a:t>まとめ</a:t>
            </a:r>
            <a:r>
              <a:rPr lang="en-US" altLang="ja-JP" spc="83" dirty="0">
                <a:latin typeface="+mn-ea"/>
                <a:ea typeface="+mn-ea"/>
              </a:rPr>
              <a:t>】</a:t>
            </a:r>
          </a:p>
          <a:p>
            <a:pPr>
              <a:lnSpc>
                <a:spcPts val="1565"/>
              </a:lnSpc>
              <a:defRPr/>
            </a:pPr>
            <a:r>
              <a:rPr lang="ja-JP" altLang="en-US" spc="83" dirty="0">
                <a:latin typeface="+mn-ea"/>
                <a:ea typeface="+mn-ea"/>
              </a:rPr>
              <a:t>現在の日本にはポテトチップス税やソーダ税はありませんが、みなさんも健康に気を付けた食生活をおくりましょうね。</a:t>
            </a:r>
            <a:endParaRPr lang="en-US" altLang="ja-JP" spc="83" dirty="0">
              <a:latin typeface="+mn-ea"/>
              <a:ea typeface="+mn-ea"/>
            </a:endParaRPr>
          </a:p>
          <a:p>
            <a:pPr>
              <a:lnSpc>
                <a:spcPts val="1565"/>
              </a:lnSpc>
              <a:defRPr/>
            </a:pPr>
            <a:endParaRPr lang="ja-JP" altLang="en-US" spc="83" dirty="0">
              <a:latin typeface="+mn-ea"/>
            </a:endParaRPr>
          </a:p>
        </p:txBody>
      </p:sp>
      <p:sp>
        <p:nvSpPr>
          <p:cNvPr id="5" name="スライド番号プレースホルダー 3">
            <a:extLst>
              <a:ext uri="{FF2B5EF4-FFF2-40B4-BE49-F238E27FC236}">
                <a16:creationId xmlns:a16="http://schemas.microsoft.com/office/drawing/2014/main" id="{147B670B-1AE5-44F6-98BE-A713E74C41F0}"/>
              </a:ext>
            </a:extLst>
          </p:cNvPr>
          <p:cNvSpPr txBox="1">
            <a:spLocks noChangeAspect="1"/>
          </p:cNvSpPr>
          <p:nvPr/>
        </p:nvSpPr>
        <p:spPr bwMode="auto">
          <a:xfrm>
            <a:off x="6361178" y="9507849"/>
            <a:ext cx="356305" cy="3573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ja-JP"/>
            </a:defPPr>
            <a:lvl1pPr algn="r" defTabSz="947023" rtl="0" eaLnBrk="1" fontAlgn="base" hangingPunct="1">
              <a:spcBef>
                <a:spcPct val="0"/>
              </a:spcBef>
              <a:spcAft>
                <a:spcPct val="0"/>
              </a:spcAft>
              <a:defRPr kumimoji="1" sz="1300" kern="1200">
                <a:solidFill>
                  <a:schemeClr val="tx1"/>
                </a:solidFill>
                <a:latin typeface="Arial" panose="020B0604020202020204" pitchFamily="34" charset="0"/>
                <a:ea typeface="ＭＳ Ｐゴシック" panose="020B0600070205080204" pitchFamily="50" charset="-128"/>
                <a:cs typeface="AR丸ゴシック体M"/>
              </a:defRPr>
            </a:lvl1pPr>
            <a:lvl2pPr marL="457182"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2pPr>
            <a:lvl3pPr marL="914363"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3pPr>
            <a:lvl4pPr marL="1371545"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4pPr>
            <a:lvl5pPr marL="1828727"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5pPr>
            <a:lvl6pPr marL="2285909"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6pPr>
            <a:lvl7pPr marL="2743090"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7pPr>
            <a:lvl8pPr marL="3200272"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8pPr>
            <a:lvl9pPr marL="3657454"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9pPr>
          </a:lstStyle>
          <a:p>
            <a:pPr algn="ctr"/>
            <a:fld id="{14F7904F-B7B8-4384-950F-CFC6C0FBA81B}" type="slidenum">
              <a:rPr lang="ja-JP" altLang="en-US" smtClean="0"/>
              <a:pPr algn="ctr"/>
              <a:t>22</a:t>
            </a:fld>
            <a:endParaRPr lang="ja-JP" altLang="en-US" dirty="0"/>
          </a:p>
        </p:txBody>
      </p:sp>
    </p:spTree>
    <p:extLst>
      <p:ext uri="{BB962C8B-B14F-4D97-AF65-F5344CB8AC3E}">
        <p14:creationId xmlns:p14="http://schemas.microsoft.com/office/powerpoint/2010/main" val="397147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Rot="1" noChangeAspect="1" noChangeArrowheads="1" noTextEdit="1"/>
          </p:cNvSpPr>
          <p:nvPr>
            <p:ph type="sldImg"/>
          </p:nvPr>
        </p:nvSpPr>
        <p:spPr>
          <a:xfrm>
            <a:off x="236538" y="346075"/>
            <a:ext cx="6384925" cy="3592513"/>
          </a:xfrm>
          <a:ln/>
        </p:spPr>
      </p:sp>
      <p:sp>
        <p:nvSpPr>
          <p:cNvPr id="18437" name="Rectangle 3"/>
          <p:cNvSpPr>
            <a:spLocks noGrp="1" noChangeArrowheads="1"/>
          </p:cNvSpPr>
          <p:nvPr>
            <p:ph type="body" idx="1"/>
          </p:nvPr>
        </p:nvSpPr>
        <p:spPr>
          <a:xfrm>
            <a:off x="642701" y="4185742"/>
            <a:ext cx="5572597" cy="4612184"/>
          </a:xfrm>
          <a:ln/>
        </p:spPr>
        <p:txBody>
          <a:bodyPr lIns="99079" tIns="49538" rIns="99079" bIns="49538"/>
          <a:lstStyle/>
          <a:p>
            <a:pPr marL="0" marR="0" lvl="0" indent="0" algn="l" defTabSz="914400" rtl="0" eaLnBrk="0" fontAlgn="base" latinLnBrk="0" hangingPunct="0">
              <a:lnSpc>
                <a:spcPts val="1565"/>
              </a:lnSpc>
              <a:spcBef>
                <a:spcPct val="30000"/>
              </a:spcBef>
              <a:spcAft>
                <a:spcPct val="0"/>
              </a:spcAft>
              <a:buClrTx/>
              <a:buSzTx/>
              <a:buFontTx/>
              <a:buNone/>
              <a:tabLst/>
              <a:defRPr/>
            </a:pPr>
            <a:r>
              <a:rPr lang="en-US" altLang="ja-JP" spc="83" dirty="0">
                <a:latin typeface="+mn-ea"/>
                <a:ea typeface="+mn-ea"/>
              </a:rPr>
              <a:t>※</a:t>
            </a:r>
            <a:r>
              <a:rPr lang="ja-JP" altLang="en-US" spc="83" dirty="0">
                <a:latin typeface="+mn-ea"/>
                <a:ea typeface="+mn-ea"/>
              </a:rPr>
              <a:t>時間があまった場合等に活用してください</a:t>
            </a:r>
            <a:endParaRPr lang="en-US" altLang="ja-JP" spc="83" dirty="0">
              <a:latin typeface="+mn-ea"/>
              <a:ea typeface="+mn-ea"/>
            </a:endParaRPr>
          </a:p>
          <a:p>
            <a:pPr>
              <a:lnSpc>
                <a:spcPts val="1565"/>
              </a:lnSpc>
              <a:defRPr/>
            </a:pPr>
            <a:r>
              <a:rPr lang="en-US" altLang="ja-JP" spc="83" dirty="0">
                <a:latin typeface="+mn-ea"/>
                <a:ea typeface="+mn-ea"/>
              </a:rPr>
              <a:t>【</a:t>
            </a:r>
            <a:r>
              <a:rPr lang="ja-JP" altLang="en-US" spc="83" dirty="0">
                <a:latin typeface="+mn-ea"/>
                <a:ea typeface="+mn-ea"/>
              </a:rPr>
              <a:t>クイズ</a:t>
            </a:r>
            <a:r>
              <a:rPr lang="en-US" altLang="ja-JP" spc="83" dirty="0">
                <a:latin typeface="+mn-ea"/>
                <a:ea typeface="+mn-ea"/>
              </a:rPr>
              <a:t>】</a:t>
            </a:r>
          </a:p>
          <a:p>
            <a:pPr>
              <a:lnSpc>
                <a:spcPts val="1565"/>
              </a:lnSpc>
              <a:defRPr/>
            </a:pPr>
            <a:r>
              <a:rPr lang="ja-JP" altLang="en-US" spc="83" dirty="0">
                <a:latin typeface="+mn-ea"/>
                <a:ea typeface="+mn-ea"/>
              </a:rPr>
              <a:t>それでは、次の問題です。</a:t>
            </a:r>
            <a:r>
              <a:rPr lang="en-US" altLang="ja-JP" spc="83" dirty="0">
                <a:latin typeface="+mn-ea"/>
                <a:ea typeface="+mn-ea"/>
              </a:rPr>
              <a:t>18</a:t>
            </a:r>
            <a:r>
              <a:rPr lang="ja-JP" altLang="en-US" spc="83" dirty="0">
                <a:latin typeface="+mn-ea"/>
                <a:ea typeface="+mn-ea"/>
              </a:rPr>
              <a:t>世紀のイギリスでトランプに税金がかけられていたとき、税金を納めた証明をトランプに表示していました。いったいどのマークだったでしょうか？</a:t>
            </a:r>
            <a:endParaRPr lang="en-US" altLang="ja-JP" spc="83" dirty="0">
              <a:latin typeface="+mn-ea"/>
              <a:ea typeface="+mn-ea"/>
            </a:endParaRPr>
          </a:p>
          <a:p>
            <a:pPr>
              <a:lnSpc>
                <a:spcPts val="1565"/>
              </a:lnSpc>
              <a:defRPr/>
            </a:pPr>
            <a:r>
              <a:rPr lang="ja-JP" altLang="en-US" spc="83" dirty="0">
                <a:latin typeface="+mn-ea"/>
                <a:ea typeface="+mn-ea"/>
              </a:rPr>
              <a:t>①ジョーカー　②ハートのキング　③スペードのエース</a:t>
            </a:r>
            <a:endParaRPr lang="en-US" altLang="ja-JP" spc="83" dirty="0">
              <a:latin typeface="+mn-ea"/>
              <a:ea typeface="+mn-ea"/>
            </a:endParaRPr>
          </a:p>
          <a:p>
            <a:pPr>
              <a:lnSpc>
                <a:spcPts val="1565"/>
              </a:lnSpc>
              <a:defRPr/>
            </a:pPr>
            <a:r>
              <a:rPr lang="en-US" altLang="ja-JP" spc="83" dirty="0">
                <a:latin typeface="+mn-ea"/>
                <a:ea typeface="+mn-ea"/>
              </a:rPr>
              <a:t>【</a:t>
            </a:r>
            <a:r>
              <a:rPr lang="ja-JP" altLang="en-US" spc="83" dirty="0">
                <a:latin typeface="+mn-ea"/>
                <a:ea typeface="+mn-ea"/>
              </a:rPr>
              <a:t>正解発表</a:t>
            </a:r>
            <a:r>
              <a:rPr lang="en-US" altLang="ja-JP" spc="83" dirty="0">
                <a:latin typeface="+mn-ea"/>
                <a:ea typeface="+mn-ea"/>
              </a:rPr>
              <a:t>】</a:t>
            </a:r>
          </a:p>
          <a:p>
            <a:pPr>
              <a:lnSpc>
                <a:spcPts val="1565"/>
              </a:lnSpc>
              <a:defRPr/>
            </a:pPr>
            <a:r>
              <a:rPr lang="ja-JP" altLang="en-US" spc="83" dirty="0">
                <a:latin typeface="+mn-ea"/>
                <a:ea typeface="+mn-ea"/>
              </a:rPr>
              <a:t>正解は　　③番です。</a:t>
            </a:r>
            <a:endParaRPr lang="en-US" altLang="ja-JP" spc="83" dirty="0">
              <a:latin typeface="+mn-ea"/>
              <a:ea typeface="+mn-ea"/>
            </a:endParaRPr>
          </a:p>
          <a:p>
            <a:pPr>
              <a:lnSpc>
                <a:spcPts val="1565"/>
              </a:lnSpc>
              <a:defRPr/>
            </a:pPr>
            <a:r>
              <a:rPr lang="ja-JP" altLang="en-US" spc="83" dirty="0">
                <a:latin typeface="+mn-ea"/>
                <a:ea typeface="+mn-ea"/>
              </a:rPr>
              <a:t>「このトランプには確かに税金を納めていますよ」という証明として、スペードのエースだけはイギリス政府が印刷し、それを業者が買って１組そろえて販売していました。そのうち、スペードのエースの偽物が出回るようになったため、イギリス政府は簡単には偽造できないような複雑なデザインにしていきました。</a:t>
            </a:r>
            <a:endParaRPr lang="en-US" altLang="ja-JP" spc="83" dirty="0">
              <a:latin typeface="+mn-ea"/>
              <a:ea typeface="+mn-ea"/>
            </a:endParaRPr>
          </a:p>
          <a:p>
            <a:pPr>
              <a:lnSpc>
                <a:spcPts val="1565"/>
              </a:lnSpc>
              <a:defRPr/>
            </a:pPr>
            <a:r>
              <a:rPr lang="en-US" altLang="ja-JP" spc="83" dirty="0">
                <a:latin typeface="+mn-ea"/>
                <a:ea typeface="+mn-ea"/>
              </a:rPr>
              <a:t>【</a:t>
            </a:r>
            <a:r>
              <a:rPr lang="ja-JP" altLang="en-US" spc="83" dirty="0">
                <a:latin typeface="+mn-ea"/>
                <a:ea typeface="+mn-ea"/>
              </a:rPr>
              <a:t>まとめ</a:t>
            </a:r>
            <a:r>
              <a:rPr lang="en-US" altLang="ja-JP" spc="83" dirty="0">
                <a:latin typeface="+mn-ea"/>
                <a:ea typeface="+mn-ea"/>
              </a:rPr>
              <a:t>】</a:t>
            </a:r>
          </a:p>
          <a:p>
            <a:pPr>
              <a:lnSpc>
                <a:spcPts val="1565"/>
              </a:lnSpc>
              <a:defRPr/>
            </a:pPr>
            <a:r>
              <a:rPr lang="ja-JP" altLang="en-US" spc="83" dirty="0">
                <a:latin typeface="+mn-ea"/>
                <a:ea typeface="+mn-ea"/>
              </a:rPr>
              <a:t>現在のトランプでもスペードのエースだけが美しく複雑なデザインであることは、その頃の名残りだそうです。</a:t>
            </a:r>
            <a:endParaRPr lang="en-US" altLang="ja-JP" spc="83" dirty="0">
              <a:latin typeface="+mn-ea"/>
              <a:ea typeface="+mn-ea"/>
            </a:endParaRPr>
          </a:p>
          <a:p>
            <a:pPr>
              <a:lnSpc>
                <a:spcPts val="1565"/>
              </a:lnSpc>
              <a:defRPr/>
            </a:pPr>
            <a:r>
              <a:rPr lang="ja-JP" altLang="en-US" spc="83" dirty="0">
                <a:latin typeface="+mn-ea"/>
                <a:ea typeface="+mn-ea"/>
              </a:rPr>
              <a:t>今度トランプで遊ぶときは、ぜひスペードのエースの札を確認してみてくださいね</a:t>
            </a:r>
          </a:p>
        </p:txBody>
      </p:sp>
      <p:sp>
        <p:nvSpPr>
          <p:cNvPr id="5" name="スライド番号プレースホルダー 3">
            <a:extLst>
              <a:ext uri="{FF2B5EF4-FFF2-40B4-BE49-F238E27FC236}">
                <a16:creationId xmlns:a16="http://schemas.microsoft.com/office/drawing/2014/main" id="{04C44C69-4758-4781-9C91-F3E0639C357C}"/>
              </a:ext>
            </a:extLst>
          </p:cNvPr>
          <p:cNvSpPr txBox="1">
            <a:spLocks noChangeAspect="1"/>
          </p:cNvSpPr>
          <p:nvPr/>
        </p:nvSpPr>
        <p:spPr bwMode="auto">
          <a:xfrm>
            <a:off x="6361178" y="9507849"/>
            <a:ext cx="356305" cy="35735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defPPr>
              <a:defRPr lang="ja-JP"/>
            </a:defPPr>
            <a:lvl1pPr algn="r" defTabSz="947023" rtl="0" eaLnBrk="1" fontAlgn="base" hangingPunct="1">
              <a:spcBef>
                <a:spcPct val="0"/>
              </a:spcBef>
              <a:spcAft>
                <a:spcPct val="0"/>
              </a:spcAft>
              <a:defRPr kumimoji="1" sz="1300" kern="1200">
                <a:solidFill>
                  <a:schemeClr val="tx1"/>
                </a:solidFill>
                <a:latin typeface="Arial" panose="020B0604020202020204" pitchFamily="34" charset="0"/>
                <a:ea typeface="ＭＳ Ｐゴシック" panose="020B0600070205080204" pitchFamily="50" charset="-128"/>
                <a:cs typeface="AR丸ゴシック体M"/>
              </a:defRPr>
            </a:lvl1pPr>
            <a:lvl2pPr marL="457182"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2pPr>
            <a:lvl3pPr marL="914363"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3pPr>
            <a:lvl4pPr marL="1371545"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4pPr>
            <a:lvl5pPr marL="1828727" algn="l" rtl="0" eaLnBrk="0" fontAlgn="base" hangingPunct="0">
              <a:spcBef>
                <a:spcPct val="0"/>
              </a:spcBef>
              <a:spcAft>
                <a:spcPct val="0"/>
              </a:spcAft>
              <a:defRPr kumimoji="1" sz="2400" kern="1200">
                <a:solidFill>
                  <a:schemeClr val="tx1"/>
                </a:solidFill>
                <a:latin typeface="Arial" panose="020B0604020202020204" pitchFamily="34" charset="0"/>
                <a:ea typeface="AR丸ゴシック体M"/>
                <a:cs typeface="AR丸ゴシック体M"/>
              </a:defRPr>
            </a:lvl5pPr>
            <a:lvl6pPr marL="2285909"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6pPr>
            <a:lvl7pPr marL="2743090"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7pPr>
            <a:lvl8pPr marL="3200272"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8pPr>
            <a:lvl9pPr marL="3657454" algn="l" defTabSz="914363" rtl="0" eaLnBrk="1" latinLnBrk="0" hangingPunct="1">
              <a:defRPr kumimoji="1" sz="2400" kern="1200">
                <a:solidFill>
                  <a:schemeClr val="tx1"/>
                </a:solidFill>
                <a:latin typeface="Arial" panose="020B0604020202020204" pitchFamily="34" charset="0"/>
                <a:ea typeface="AR丸ゴシック体M"/>
                <a:cs typeface="AR丸ゴシック体M"/>
              </a:defRPr>
            </a:lvl9pPr>
          </a:lstStyle>
          <a:p>
            <a:pPr algn="ctr"/>
            <a:fld id="{14F7904F-B7B8-4384-950F-CFC6C0FBA81B}" type="slidenum">
              <a:rPr lang="ja-JP" altLang="en-US" smtClean="0"/>
              <a:pPr algn="ctr"/>
              <a:t>23</a:t>
            </a:fld>
            <a:endParaRPr lang="ja-JP" altLang="en-US" dirty="0"/>
          </a:p>
        </p:txBody>
      </p:sp>
    </p:spTree>
    <p:extLst>
      <p:ext uri="{BB962C8B-B14F-4D97-AF65-F5344CB8AC3E}">
        <p14:creationId xmlns:p14="http://schemas.microsoft.com/office/powerpoint/2010/main" val="3660495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スライド イメージ プレースホルダー 1"/>
          <p:cNvSpPr>
            <a:spLocks noGrp="1" noRot="1" noChangeAspect="1" noTextEdit="1"/>
          </p:cNvSpPr>
          <p:nvPr>
            <p:ph type="sldImg"/>
          </p:nvPr>
        </p:nvSpPr>
        <p:spPr>
          <a:xfrm>
            <a:off x="528638" y="430213"/>
            <a:ext cx="5719762" cy="3217862"/>
          </a:xfrm>
          <a:ln/>
        </p:spPr>
      </p:sp>
      <p:sp>
        <p:nvSpPr>
          <p:cNvPr id="100355" name="ノート プレースホルダー 2"/>
          <p:cNvSpPr>
            <a:spLocks noGrp="1"/>
          </p:cNvSpPr>
          <p:nvPr>
            <p:ph type="body" idx="1"/>
          </p:nvPr>
        </p:nvSpPr>
        <p:spPr>
          <a:xfrm>
            <a:off x="539709" y="3933086"/>
            <a:ext cx="5700882" cy="57176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本題に入る前に皆さん「税務署」って知っていますか？</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始めに、税務署がどんな仕事をしているか簡単に説明します。</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税金には国の税金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と地方の税金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という２つの区分があります。</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税務署は、そのうちの</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「国の税金」に関する専門的な仕事をしています。　</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具体的には、税金を集めたり、税金に関する相談や調査を行ったりするなど、国の税金に関して専門的な仕事をしています。</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税務署の数は、全国に ５２４ 、近畿２府４県では ８３ で、</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和歌山県には７つの税務署があります。</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eaLnBrk="1" hangingPunct="1">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税務署の地図記号は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そろばんの珠の形をしています。　</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昔はそろばんでお金の計算をしていたからなんですね。　</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　</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また、皆さんが住んでいる和歌山県、〇〇市役所（町・村役場）には地方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の税金に関わる仕事をしている人がたくさんいます。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p:txBody>
      </p:sp>
      <p:sp>
        <p:nvSpPr>
          <p:cNvPr id="5" name="スライド番号プレースホルダー 3">
            <a:extLst>
              <a:ext uri="{FF2B5EF4-FFF2-40B4-BE49-F238E27FC236}">
                <a16:creationId xmlns:a16="http://schemas.microsoft.com/office/drawing/2014/main" id="{869C160D-0939-4287-9EB3-C46DAF125384}"/>
              </a:ext>
            </a:extLst>
          </p:cNvPr>
          <p:cNvSpPr>
            <a:spLocks noGrp="1" noChangeAspect="1"/>
          </p:cNvSpPr>
          <p:nvPr>
            <p:ph type="sldNum" sz="quarter" idx="5"/>
          </p:nvPr>
        </p:nvSpPr>
        <p:spPr>
          <a:xfrm>
            <a:off x="6361178" y="9507849"/>
            <a:ext cx="356305" cy="35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defTabSz="945813">
              <a:defRPr kumimoji="1" sz="2400">
                <a:solidFill>
                  <a:schemeClr val="tx1"/>
                </a:solidFill>
                <a:latin typeface="Arial" panose="020B0604020202020204" pitchFamily="34" charset="0"/>
                <a:ea typeface="AR丸ゴシック体M"/>
                <a:cs typeface="AR丸ゴシック体M"/>
              </a:defRPr>
            </a:lvl1pPr>
            <a:lvl2pPr marL="736506" indent="-283272" defTabSz="945813">
              <a:defRPr kumimoji="1" sz="2400">
                <a:solidFill>
                  <a:schemeClr val="tx1"/>
                </a:solidFill>
                <a:latin typeface="Arial" panose="020B0604020202020204" pitchFamily="34" charset="0"/>
                <a:ea typeface="AR丸ゴシック体M"/>
                <a:cs typeface="AR丸ゴシック体M"/>
              </a:defRPr>
            </a:lvl2pPr>
            <a:lvl3pPr marL="1133086" indent="-226617" defTabSz="945813">
              <a:defRPr kumimoji="1" sz="2400">
                <a:solidFill>
                  <a:schemeClr val="tx1"/>
                </a:solidFill>
                <a:latin typeface="Arial" panose="020B0604020202020204" pitchFamily="34" charset="0"/>
                <a:ea typeface="AR丸ゴシック体M"/>
                <a:cs typeface="AR丸ゴシック体M"/>
              </a:defRPr>
            </a:lvl3pPr>
            <a:lvl4pPr marL="1586320" indent="-226617" defTabSz="945813">
              <a:defRPr kumimoji="1" sz="2400">
                <a:solidFill>
                  <a:schemeClr val="tx1"/>
                </a:solidFill>
                <a:latin typeface="Arial" panose="020B0604020202020204" pitchFamily="34" charset="0"/>
                <a:ea typeface="AR丸ゴシック体M"/>
                <a:cs typeface="AR丸ゴシック体M"/>
              </a:defRPr>
            </a:lvl4pPr>
            <a:lvl5pPr marL="2039555" indent="-226617" defTabSz="945813">
              <a:defRPr kumimoji="1" sz="2400">
                <a:solidFill>
                  <a:schemeClr val="tx1"/>
                </a:solidFill>
                <a:latin typeface="Arial" panose="020B0604020202020204" pitchFamily="34" charset="0"/>
                <a:ea typeface="AR丸ゴシック体M"/>
                <a:cs typeface="AR丸ゴシック体M"/>
              </a:defRPr>
            </a:lvl5pPr>
            <a:lvl6pPr marL="249279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025"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26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494"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algn="ctr"/>
            <a:fld id="{FDB2AC08-F21E-4DC9-A1E8-CA08D55DC0AA}" type="slidenum">
              <a:rPr lang="en-US" altLang="ja-JP" sz="1300">
                <a:ea typeface="ＭＳ Ｐゴシック" panose="020B0600070205080204" pitchFamily="50" charset="-128"/>
              </a:rPr>
              <a:pPr algn="ctr"/>
              <a:t>3</a:t>
            </a:fld>
            <a:endParaRPr lang="en-US" altLang="ja-JP" sz="1300" dirty="0">
              <a:ea typeface="ＭＳ Ｐゴシック" panose="020B0600070205080204" pitchFamily="50" charset="-128"/>
            </a:endParaRPr>
          </a:p>
        </p:txBody>
      </p:sp>
    </p:spTree>
    <p:extLst>
      <p:ext uri="{BB962C8B-B14F-4D97-AF65-F5344CB8AC3E}">
        <p14:creationId xmlns:p14="http://schemas.microsoft.com/office/powerpoint/2010/main" val="2100734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28638" y="428625"/>
            <a:ext cx="5719762" cy="3217863"/>
          </a:xfrm>
        </p:spPr>
      </p:sp>
      <p:sp>
        <p:nvSpPr>
          <p:cNvPr id="3" name="ノート プレースホルダー 2"/>
          <p:cNvSpPr>
            <a:spLocks noGrp="1"/>
          </p:cNvSpPr>
          <p:nvPr>
            <p:ph type="body" idx="1"/>
          </p:nvPr>
        </p:nvSpPr>
        <p:spPr>
          <a:xfrm>
            <a:off x="517123" y="3932451"/>
            <a:ext cx="5700882" cy="5717681"/>
          </a:xfrm>
        </p:spPr>
        <p:txBody>
          <a:bodyPr/>
          <a:lstStyle/>
          <a:p>
            <a:pPr>
              <a:lnSpc>
                <a:spcPct val="150000"/>
              </a:lnSpc>
              <a:spcBef>
                <a:spcPts val="0"/>
              </a:spcBef>
            </a:pPr>
            <a:r>
              <a:rPr kumimoji="1" lang="en-US" altLang="ja-JP" kern="1200" dirty="0">
                <a:effectLst/>
                <a:latin typeface="ＭＳ Ｐゴシック" panose="020B0600070205080204" pitchFamily="50" charset="-128"/>
                <a:ea typeface="ＭＳ Ｐゴシック" panose="020B0600070205080204" pitchFamily="50" charset="-128"/>
              </a:rPr>
              <a:t>【</a:t>
            </a:r>
            <a:r>
              <a:rPr kumimoji="1" lang="ja-JP" altLang="en-US" kern="1200" dirty="0">
                <a:effectLst/>
                <a:latin typeface="ＭＳ Ｐゴシック" panose="020B0600070205080204" pitchFamily="50" charset="-128"/>
                <a:ea typeface="ＭＳ Ｐゴシック" panose="020B0600070205080204" pitchFamily="50" charset="-128"/>
              </a:rPr>
              <a:t>クリック</a:t>
            </a:r>
            <a:r>
              <a:rPr kumimoji="1" lang="en-US" altLang="ja-JP" kern="1200" dirty="0">
                <a:effectLst/>
                <a:latin typeface="ＭＳ Ｐゴシック" panose="020B0600070205080204" pitchFamily="50" charset="-128"/>
                <a:ea typeface="ＭＳ Ｐゴシック" panose="020B0600070205080204" pitchFamily="50" charset="-128"/>
              </a:rPr>
              <a:t>】</a:t>
            </a:r>
            <a:r>
              <a:rPr kumimoji="1" lang="ja-JP" altLang="ja-JP" kern="1200" dirty="0">
                <a:effectLst/>
                <a:latin typeface="ＭＳ Ｐゴシック" panose="020B0600070205080204" pitchFamily="50" charset="-128"/>
                <a:ea typeface="ＭＳ Ｐゴシック" panose="020B0600070205080204" pitchFamily="50" charset="-128"/>
              </a:rPr>
              <a:t>今日</a:t>
            </a:r>
            <a:r>
              <a:rPr kumimoji="1" lang="ja-JP" altLang="en-US" kern="1200" dirty="0">
                <a:effectLst/>
                <a:latin typeface="ＭＳ Ｐゴシック" panose="020B0600070205080204" pitchFamily="50" charset="-128"/>
                <a:ea typeface="ＭＳ Ｐゴシック" panose="020B0600070205080204" pitchFamily="50" charset="-128"/>
              </a:rPr>
              <a:t>のテーマ</a:t>
            </a:r>
            <a:r>
              <a:rPr kumimoji="1" lang="ja-JP" altLang="ja-JP" kern="1200" dirty="0">
                <a:effectLst/>
                <a:latin typeface="ＭＳ Ｐゴシック" panose="020B0600070205080204" pitchFamily="50" charset="-128"/>
                <a:ea typeface="ＭＳ Ｐゴシック" panose="020B0600070205080204" pitchFamily="50" charset="-128"/>
              </a:rPr>
              <a:t>は</a:t>
            </a:r>
            <a:r>
              <a:rPr lang="ja-JP" altLang="en-US" dirty="0">
                <a:latin typeface="ＭＳ Ｐゴシック" panose="020B0600070205080204" pitchFamily="50" charset="-128"/>
                <a:ea typeface="ＭＳ Ｐゴシック" panose="020B0600070205080204" pitchFamily="50" charset="-128"/>
              </a:rPr>
              <a:t>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endParaRPr kumimoji="1" lang="en-US" altLang="ja-JP" kern="1200" dirty="0">
              <a:effectLst/>
              <a:latin typeface="ＭＳ Ｐゴシック" panose="020B0600070205080204" pitchFamily="50" charset="-128"/>
              <a:ea typeface="ＭＳ Ｐゴシック" panose="020B0600070205080204" pitchFamily="50" charset="-128"/>
            </a:endParaRPr>
          </a:p>
          <a:p>
            <a:pPr>
              <a:lnSpc>
                <a:spcPct val="150000"/>
              </a:lnSpc>
              <a:spcBef>
                <a:spcPts val="0"/>
              </a:spcBef>
            </a:pPr>
            <a:r>
              <a:rPr kumimoji="1" lang="ja-JP" altLang="en-US" kern="1200" dirty="0">
                <a:effectLst/>
                <a:latin typeface="ＭＳ Ｐゴシック" panose="020B0600070205080204" pitchFamily="50" charset="-128"/>
                <a:ea typeface="ＭＳ Ｐゴシック" panose="020B0600070205080204" pitchFamily="50" charset="-128"/>
              </a:rPr>
              <a:t>「税の役割と日本の財政」</a:t>
            </a:r>
            <a:r>
              <a:rPr lang="ja-JP" altLang="en-US" dirty="0">
                <a:latin typeface="ＭＳ Ｐゴシック" panose="020B0600070205080204" pitchFamily="50" charset="-128"/>
                <a:ea typeface="ＭＳ Ｐゴシック" panose="020B0600070205080204" pitchFamily="50" charset="-128"/>
              </a:rPr>
              <a:t>　</a:t>
            </a:r>
            <a:r>
              <a:rPr kumimoji="1" lang="ja-JP" altLang="en-US" kern="1200" dirty="0">
                <a:effectLst/>
                <a:latin typeface="ＭＳ Ｐゴシック" panose="020B0600070205080204" pitchFamily="50" charset="-128"/>
                <a:ea typeface="ＭＳ Ｐゴシック" panose="020B0600070205080204" pitchFamily="50" charset="-128"/>
              </a:rPr>
              <a:t>です。</a:t>
            </a:r>
            <a:endParaRPr kumimoji="1" lang="en-US" altLang="ja-JP" kern="1200" dirty="0">
              <a:effectLst/>
              <a:latin typeface="ＭＳ Ｐゴシック" panose="020B0600070205080204" pitchFamily="50" charset="-128"/>
              <a:ea typeface="ＭＳ Ｐゴシック" panose="020B0600070205080204" pitchFamily="50" charset="-128"/>
            </a:endParaRPr>
          </a:p>
          <a:p>
            <a:pPr>
              <a:lnSpc>
                <a:spcPct val="150000"/>
              </a:lnSpc>
              <a:spcBef>
                <a:spcPts val="0"/>
              </a:spcBef>
            </a:pPr>
            <a:r>
              <a:rPr kumimoji="1" lang="ja-JP" altLang="ja-JP" kern="1200" dirty="0">
                <a:effectLst/>
                <a:latin typeface="ＭＳ Ｐゴシック" panose="020B0600070205080204" pitchFamily="50" charset="-128"/>
                <a:ea typeface="ＭＳ Ｐゴシック" panose="020B0600070205080204" pitchFamily="50" charset="-128"/>
              </a:rPr>
              <a:t>税金が私たちの生活にどのように関わっているか、税の役割や現在の日本の財政等について、一緒に勉強していきます。</a:t>
            </a:r>
            <a:endParaRPr kumimoji="1" lang="en-US" altLang="ja-JP" kern="1200" dirty="0">
              <a:effectLst/>
              <a:latin typeface="ＭＳ Ｐゴシック" panose="020B0600070205080204" pitchFamily="50" charset="-128"/>
              <a:ea typeface="ＭＳ Ｐゴシック" panose="020B0600070205080204" pitchFamily="50" charset="-128"/>
            </a:endParaRPr>
          </a:p>
          <a:p>
            <a:pPr>
              <a:lnSpc>
                <a:spcPct val="150000"/>
              </a:lnSpc>
              <a:spcBef>
                <a:spcPts val="0"/>
              </a:spcBef>
            </a:pPr>
            <a:r>
              <a:rPr kumimoji="1" lang="en-US" altLang="ja-JP" kern="1200" dirty="0">
                <a:effectLst/>
                <a:latin typeface="ＭＳ Ｐゴシック" panose="020B0600070205080204" pitchFamily="50" charset="-128"/>
                <a:ea typeface="ＭＳ Ｐゴシック" panose="020B0600070205080204" pitchFamily="50" charset="-128"/>
              </a:rPr>
              <a:t>【</a:t>
            </a:r>
            <a:r>
              <a:rPr kumimoji="1" lang="ja-JP" altLang="en-US" kern="1200" dirty="0">
                <a:effectLst/>
                <a:latin typeface="ＭＳ Ｐゴシック" panose="020B0600070205080204" pitchFamily="50" charset="-128"/>
                <a:ea typeface="ＭＳ Ｐゴシック" panose="020B0600070205080204" pitchFamily="50" charset="-128"/>
              </a:rPr>
              <a:t>クリック</a:t>
            </a:r>
            <a:r>
              <a:rPr kumimoji="1" lang="en-US" altLang="ja-JP" kern="1200" dirty="0">
                <a:effectLst/>
                <a:latin typeface="ＭＳ Ｐゴシック" panose="020B0600070205080204" pitchFamily="50" charset="-128"/>
                <a:ea typeface="ＭＳ Ｐゴシック" panose="020B0600070205080204" pitchFamily="50" charset="-128"/>
              </a:rPr>
              <a:t>】</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3">
            <a:extLst>
              <a:ext uri="{FF2B5EF4-FFF2-40B4-BE49-F238E27FC236}">
                <a16:creationId xmlns:a16="http://schemas.microsoft.com/office/drawing/2014/main" id="{0D30C139-FEDE-4D54-B22A-3ADB687D472A}"/>
              </a:ext>
            </a:extLst>
          </p:cNvPr>
          <p:cNvSpPr>
            <a:spLocks noGrp="1" noChangeAspect="1"/>
          </p:cNvSpPr>
          <p:nvPr>
            <p:ph type="sldNum" sz="quarter" idx="5"/>
          </p:nvPr>
        </p:nvSpPr>
        <p:spPr>
          <a:xfrm>
            <a:off x="6361178" y="9507849"/>
            <a:ext cx="356305" cy="35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defTabSz="945813">
              <a:defRPr kumimoji="1" sz="2400">
                <a:solidFill>
                  <a:schemeClr val="tx1"/>
                </a:solidFill>
                <a:latin typeface="Arial" panose="020B0604020202020204" pitchFamily="34" charset="0"/>
                <a:ea typeface="AR丸ゴシック体M"/>
                <a:cs typeface="AR丸ゴシック体M"/>
              </a:defRPr>
            </a:lvl1pPr>
            <a:lvl2pPr marL="736506" indent="-283272" defTabSz="945813">
              <a:defRPr kumimoji="1" sz="2400">
                <a:solidFill>
                  <a:schemeClr val="tx1"/>
                </a:solidFill>
                <a:latin typeface="Arial" panose="020B0604020202020204" pitchFamily="34" charset="0"/>
                <a:ea typeface="AR丸ゴシック体M"/>
                <a:cs typeface="AR丸ゴシック体M"/>
              </a:defRPr>
            </a:lvl2pPr>
            <a:lvl3pPr marL="1133086" indent="-226617" defTabSz="945813">
              <a:defRPr kumimoji="1" sz="2400">
                <a:solidFill>
                  <a:schemeClr val="tx1"/>
                </a:solidFill>
                <a:latin typeface="Arial" panose="020B0604020202020204" pitchFamily="34" charset="0"/>
                <a:ea typeface="AR丸ゴシック体M"/>
                <a:cs typeface="AR丸ゴシック体M"/>
              </a:defRPr>
            </a:lvl3pPr>
            <a:lvl4pPr marL="1586320" indent="-226617" defTabSz="945813">
              <a:defRPr kumimoji="1" sz="2400">
                <a:solidFill>
                  <a:schemeClr val="tx1"/>
                </a:solidFill>
                <a:latin typeface="Arial" panose="020B0604020202020204" pitchFamily="34" charset="0"/>
                <a:ea typeface="AR丸ゴシック体M"/>
                <a:cs typeface="AR丸ゴシック体M"/>
              </a:defRPr>
            </a:lvl4pPr>
            <a:lvl5pPr marL="2039555" indent="-226617" defTabSz="945813">
              <a:defRPr kumimoji="1" sz="2400">
                <a:solidFill>
                  <a:schemeClr val="tx1"/>
                </a:solidFill>
                <a:latin typeface="Arial" panose="020B0604020202020204" pitchFamily="34" charset="0"/>
                <a:ea typeface="AR丸ゴシック体M"/>
                <a:cs typeface="AR丸ゴシック体M"/>
              </a:defRPr>
            </a:lvl5pPr>
            <a:lvl6pPr marL="249279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025"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26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494"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algn="ctr"/>
            <a:fld id="{FDB2AC08-F21E-4DC9-A1E8-CA08D55DC0AA}" type="slidenum">
              <a:rPr lang="en-US" altLang="ja-JP" sz="1300">
                <a:ea typeface="ＭＳ Ｐゴシック" panose="020B0600070205080204" pitchFamily="50" charset="-128"/>
              </a:rPr>
              <a:pPr algn="ctr"/>
              <a:t>4</a:t>
            </a:fld>
            <a:endParaRPr lang="en-US" altLang="ja-JP" sz="1300" dirty="0">
              <a:ea typeface="ＭＳ Ｐゴシック" panose="020B0600070205080204" pitchFamily="50" charset="-128"/>
            </a:endParaRPr>
          </a:p>
        </p:txBody>
      </p:sp>
    </p:spTree>
    <p:extLst>
      <p:ext uri="{BB962C8B-B14F-4D97-AF65-F5344CB8AC3E}">
        <p14:creationId xmlns:p14="http://schemas.microsoft.com/office/powerpoint/2010/main" val="238970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28638" y="428625"/>
            <a:ext cx="5719762" cy="3217863"/>
          </a:xfrm>
        </p:spPr>
      </p:sp>
      <p:sp>
        <p:nvSpPr>
          <p:cNvPr id="3" name="ノート プレースホルダー 2"/>
          <p:cNvSpPr>
            <a:spLocks noGrp="1"/>
          </p:cNvSpPr>
          <p:nvPr>
            <p:ph type="body" idx="1"/>
          </p:nvPr>
        </p:nvSpPr>
        <p:spPr>
          <a:xfrm>
            <a:off x="496685" y="3968845"/>
            <a:ext cx="5852542" cy="5717681"/>
          </a:xfrm>
        </p:spPr>
        <p:txBody>
          <a:bodyPr/>
          <a:lstStyle/>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皆さんは税金と聞いて</a:t>
            </a:r>
            <a:r>
              <a:rPr lang="ja-JP" altLang="en-US" dirty="0">
                <a:latin typeface="ＭＳ Ｐゴシック" panose="020B0600070205080204" pitchFamily="50" charset="-128"/>
                <a:ea typeface="ＭＳ Ｐゴシック" panose="020B0600070205080204" pitchFamily="50" charset="-128"/>
              </a:rPr>
              <a:t>　</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どんな税金を思い浮かべますか</a:t>
            </a:r>
            <a:r>
              <a:rPr lang="ja-JP"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　（何人かに聞いてみる）</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また、それはどのような税金か説明できますか？</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おそらく、皆さんにとって最も身近な税金は「消費税」ではないかと思います。</a:t>
            </a:r>
            <a:r>
              <a:rPr lang="ja-JP" altLang="en-US" dirty="0">
                <a:latin typeface="ＭＳ Ｐゴシック" panose="020B0600070205080204" pitchFamily="50" charset="-128"/>
                <a:ea typeface="ＭＳ Ｐゴシック" panose="020B0600070205080204" pitchFamily="50" charset="-128"/>
              </a:rPr>
              <a:t>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この消費税は、他の国では「付加価値税」</a:t>
            </a:r>
            <a:r>
              <a:rPr lang="ja-JP" altLang="en-US" dirty="0">
                <a:latin typeface="ＭＳ Ｐゴシック" panose="020B0600070205080204" pitchFamily="50" charset="-128"/>
                <a:ea typeface="ＭＳ Ｐゴシック" panose="020B0600070205080204" pitchFamily="50" charset="-128"/>
              </a:rPr>
              <a:t>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と呼ばれるもので、</a:t>
            </a:r>
            <a:r>
              <a:rPr lang="ja-JP" altLang="en-US" dirty="0">
                <a:latin typeface="ＭＳ Ｐゴシック" panose="020B0600070205080204" pitchFamily="50" charset="-128"/>
                <a:ea typeface="ＭＳ Ｐゴシック" panose="020B0600070205080204" pitchFamily="50" charset="-128"/>
              </a:rPr>
              <a:t>世界１５０以上の国や地域で</a:t>
            </a:r>
            <a:r>
              <a:rPr lang="ja-JP" altLang="ja-JP" dirty="0">
                <a:latin typeface="ＭＳ Ｐゴシック" panose="020B0600070205080204" pitchFamily="50" charset="-128"/>
                <a:ea typeface="ＭＳ Ｐゴシック" panose="020B0600070205080204" pitchFamily="50" charset="-128"/>
              </a:rPr>
              <a:t>導入されています。</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en-US" dirty="0">
                <a:latin typeface="ＭＳ Ｐゴシック" panose="020B0600070205080204" pitchFamily="50" charset="-128"/>
                <a:ea typeface="ＭＳ Ｐゴシック" panose="020B0600070205080204" pitchFamily="50" charset="-128"/>
              </a:rPr>
              <a:t>それではその税率を知っていますか？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そうです、</a:t>
            </a:r>
            <a:r>
              <a:rPr lang="en-US" altLang="ja-JP" dirty="0">
                <a:latin typeface="ＭＳ Ｐゴシック" panose="020B0600070205080204" pitchFamily="50" charset="-128"/>
                <a:ea typeface="ＭＳ Ｐゴシック" panose="020B0600070205080204" pitchFamily="50" charset="-128"/>
              </a:rPr>
              <a:t>10</a:t>
            </a:r>
            <a:r>
              <a:rPr lang="ja-JP" altLang="en-US" dirty="0">
                <a:latin typeface="ＭＳ Ｐゴシック" panose="020B0600070205080204" pitchFamily="50" charset="-128"/>
                <a:ea typeface="ＭＳ Ｐゴシック" panose="020B0600070205080204" pitchFamily="50" charset="-128"/>
              </a:rPr>
              <a:t>パーセントですね。</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飲食料品などは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r>
              <a:rPr lang="ja-JP" altLang="ja-JP" dirty="0">
                <a:latin typeface="ＭＳ Ｐゴシック" panose="020B0600070205080204" pitchFamily="50" charset="-128"/>
                <a:ea typeface="ＭＳ Ｐゴシック" panose="020B0600070205080204" pitchFamily="50" charset="-128"/>
              </a:rPr>
              <a:t>８％となる軽減税率制度が</a:t>
            </a:r>
            <a:r>
              <a:rPr lang="ja-JP" altLang="en-US" dirty="0">
                <a:latin typeface="ＭＳ Ｐゴシック" panose="020B0600070205080204" pitchFamily="50" charset="-128"/>
                <a:ea typeface="ＭＳ Ｐゴシック" panose="020B0600070205080204" pitchFamily="50" charset="-128"/>
              </a:rPr>
              <a:t>適用されています。</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この税率は諸外国と比べて高いと思いますか？それとも低いと思いますか？</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高いなと感じている人もいれば、もっと上げてもいいと考えている人もいるなど、様々な意見があります。</a:t>
            </a:r>
            <a:r>
              <a:rPr lang="ja-JP" altLang="en-US" dirty="0">
                <a:latin typeface="ＭＳ Ｐゴシック" panose="020B0600070205080204" pitchFamily="50" charset="-128"/>
                <a:ea typeface="ＭＳ Ｐゴシック" panose="020B0600070205080204" pitchFamily="50" charset="-128"/>
              </a:rPr>
              <a:t>　</a:t>
            </a:r>
            <a:endParaRPr lang="en-US" altLang="ja-JP" dirty="0">
              <a:latin typeface="ＭＳ Ｐゴシック" panose="020B0600070205080204" pitchFamily="50" charset="-128"/>
              <a:ea typeface="ＭＳ Ｐゴシック" panose="020B0600070205080204" pitchFamily="50" charset="-128"/>
            </a:endParaRPr>
          </a:p>
          <a:p>
            <a:pPr>
              <a:lnSpc>
                <a:spcPct val="150000"/>
              </a:lnSpc>
              <a:spcBef>
                <a:spcPts val="0"/>
              </a:spcBef>
            </a:pPr>
            <a:r>
              <a:rPr lang="ja-JP" altLang="ja-JP" dirty="0">
                <a:latin typeface="ＭＳ Ｐゴシック" panose="020B0600070205080204" pitchFamily="50" charset="-128"/>
                <a:ea typeface="ＭＳ Ｐゴシック" panose="020B0600070205080204" pitchFamily="50" charset="-128"/>
              </a:rPr>
              <a:t>では、日本の消費税率である</a:t>
            </a:r>
            <a:r>
              <a:rPr lang="en-US" altLang="ja-JP" dirty="0">
                <a:latin typeface="ＭＳ Ｐゴシック" panose="020B0600070205080204" pitchFamily="50" charset="-128"/>
                <a:ea typeface="ＭＳ Ｐゴシック" panose="020B0600070205080204" pitchFamily="50" charset="-128"/>
              </a:rPr>
              <a:t>10</a:t>
            </a:r>
            <a:r>
              <a:rPr lang="ja-JP" altLang="ja-JP" dirty="0">
                <a:latin typeface="ＭＳ Ｐゴシック" panose="020B0600070205080204" pitchFamily="50" charset="-128"/>
                <a:ea typeface="ＭＳ Ｐゴシック" panose="020B0600070205080204" pitchFamily="50" charset="-128"/>
              </a:rPr>
              <a:t>％は、世界的に見るとどうでしょうか。</a:t>
            </a:r>
            <a:r>
              <a:rPr lang="ja-JP" altLang="en-US" dirty="0">
                <a:latin typeface="ＭＳ Ｐゴシック" panose="020B0600070205080204" pitchFamily="50" charset="-128"/>
                <a:ea typeface="ＭＳ Ｐゴシック" panose="020B0600070205080204" pitchFamily="50" charset="-128"/>
              </a:rPr>
              <a:t>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　</a:t>
            </a:r>
            <a:endParaRPr lang="en-US" altLang="ja-JP" strike="sngStrike"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3">
            <a:extLst>
              <a:ext uri="{FF2B5EF4-FFF2-40B4-BE49-F238E27FC236}">
                <a16:creationId xmlns:a16="http://schemas.microsoft.com/office/drawing/2014/main" id="{70B7E6F6-DD51-4A2A-85B1-C9E123F99765}"/>
              </a:ext>
            </a:extLst>
          </p:cNvPr>
          <p:cNvSpPr>
            <a:spLocks noGrp="1" noChangeAspect="1"/>
          </p:cNvSpPr>
          <p:nvPr>
            <p:ph type="sldNum" sz="quarter" idx="5"/>
          </p:nvPr>
        </p:nvSpPr>
        <p:spPr>
          <a:xfrm>
            <a:off x="6361178" y="9507849"/>
            <a:ext cx="356305" cy="35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defTabSz="945813">
              <a:defRPr kumimoji="1" sz="2400">
                <a:solidFill>
                  <a:schemeClr val="tx1"/>
                </a:solidFill>
                <a:latin typeface="Arial" panose="020B0604020202020204" pitchFamily="34" charset="0"/>
                <a:ea typeface="AR丸ゴシック体M"/>
                <a:cs typeface="AR丸ゴシック体M"/>
              </a:defRPr>
            </a:lvl1pPr>
            <a:lvl2pPr marL="736506" indent="-283272" defTabSz="945813">
              <a:defRPr kumimoji="1" sz="2400">
                <a:solidFill>
                  <a:schemeClr val="tx1"/>
                </a:solidFill>
                <a:latin typeface="Arial" panose="020B0604020202020204" pitchFamily="34" charset="0"/>
                <a:ea typeface="AR丸ゴシック体M"/>
                <a:cs typeface="AR丸ゴシック体M"/>
              </a:defRPr>
            </a:lvl2pPr>
            <a:lvl3pPr marL="1133086" indent="-226617" defTabSz="945813">
              <a:defRPr kumimoji="1" sz="2400">
                <a:solidFill>
                  <a:schemeClr val="tx1"/>
                </a:solidFill>
                <a:latin typeface="Arial" panose="020B0604020202020204" pitchFamily="34" charset="0"/>
                <a:ea typeface="AR丸ゴシック体M"/>
                <a:cs typeface="AR丸ゴシック体M"/>
              </a:defRPr>
            </a:lvl3pPr>
            <a:lvl4pPr marL="1586320" indent="-226617" defTabSz="945813">
              <a:defRPr kumimoji="1" sz="2400">
                <a:solidFill>
                  <a:schemeClr val="tx1"/>
                </a:solidFill>
                <a:latin typeface="Arial" panose="020B0604020202020204" pitchFamily="34" charset="0"/>
                <a:ea typeface="AR丸ゴシック体M"/>
                <a:cs typeface="AR丸ゴシック体M"/>
              </a:defRPr>
            </a:lvl4pPr>
            <a:lvl5pPr marL="2039555" indent="-226617" defTabSz="945813">
              <a:defRPr kumimoji="1" sz="2400">
                <a:solidFill>
                  <a:schemeClr val="tx1"/>
                </a:solidFill>
                <a:latin typeface="Arial" panose="020B0604020202020204" pitchFamily="34" charset="0"/>
                <a:ea typeface="AR丸ゴシック体M"/>
                <a:cs typeface="AR丸ゴシック体M"/>
              </a:defRPr>
            </a:lvl5pPr>
            <a:lvl6pPr marL="249279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025"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26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494"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algn="ctr"/>
            <a:fld id="{FDB2AC08-F21E-4DC9-A1E8-CA08D55DC0AA}" type="slidenum">
              <a:rPr lang="en-US" altLang="ja-JP" sz="1300">
                <a:ea typeface="ＭＳ Ｐゴシック" panose="020B0600070205080204" pitchFamily="50" charset="-128"/>
              </a:rPr>
              <a:pPr algn="ctr"/>
              <a:t>5</a:t>
            </a:fld>
            <a:endParaRPr lang="en-US" altLang="ja-JP" sz="1300" dirty="0">
              <a:ea typeface="ＭＳ Ｐゴシック" panose="020B0600070205080204" pitchFamily="50" charset="-128"/>
            </a:endParaRPr>
          </a:p>
        </p:txBody>
      </p:sp>
    </p:spTree>
    <p:extLst>
      <p:ext uri="{BB962C8B-B14F-4D97-AF65-F5344CB8AC3E}">
        <p14:creationId xmlns:p14="http://schemas.microsoft.com/office/powerpoint/2010/main" val="451051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スライド イメージ プレースホルダー 1"/>
          <p:cNvSpPr>
            <a:spLocks noGrp="1" noRot="1" noChangeAspect="1" noTextEdit="1"/>
          </p:cNvSpPr>
          <p:nvPr>
            <p:ph type="sldImg"/>
          </p:nvPr>
        </p:nvSpPr>
        <p:spPr>
          <a:xfrm>
            <a:off x="508000" y="428625"/>
            <a:ext cx="5718175" cy="3217863"/>
          </a:xfrm>
          <a:ln/>
        </p:spPr>
      </p:sp>
      <p:sp>
        <p:nvSpPr>
          <p:cNvPr id="108547" name="ノート プレースホルダー 2"/>
          <p:cNvSpPr>
            <a:spLocks noGrp="1"/>
          </p:cNvSpPr>
          <p:nvPr>
            <p:ph type="body" idx="1"/>
          </p:nvPr>
        </p:nvSpPr>
        <p:spPr>
          <a:xfrm>
            <a:off x="271537" y="3933126"/>
            <a:ext cx="5947102" cy="57176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764">
              <a:lnSpc>
                <a:spcPts val="1983"/>
              </a:lnSpc>
              <a:spcBef>
                <a:spcPts val="0"/>
              </a:spcBef>
            </a:pPr>
            <a:r>
              <a:rPr lang="ja-JP" altLang="en-US" dirty="0">
                <a:latin typeface="ＭＳ Ｐゴシック" panose="020B0600070205080204" pitchFamily="50" charset="-128"/>
                <a:ea typeface="ＭＳ Ｐゴシック" panose="020B0600070205080204" pitchFamily="50" charset="-128"/>
              </a:rPr>
              <a:t>こちらが、各国の消費税率を比較したグラフです。棒グラフの上の数字が税率です。</a:t>
            </a:r>
            <a:endParaRPr lang="en-US" altLang="ja-JP" dirty="0">
              <a:latin typeface="ＭＳ Ｐゴシック" panose="020B0600070205080204" pitchFamily="50" charset="-128"/>
              <a:ea typeface="ＭＳ Ｐゴシック" panose="020B0600070205080204" pitchFamily="50" charset="-128"/>
            </a:endParaRPr>
          </a:p>
          <a:p>
            <a:pPr defTabSz="912764">
              <a:lnSpc>
                <a:spcPts val="1983"/>
              </a:lnSpc>
              <a:spcBef>
                <a:spcPts val="0"/>
              </a:spcBef>
            </a:pPr>
            <a:r>
              <a:rPr lang="ja-JP" altLang="en-US" dirty="0">
                <a:latin typeface="ＭＳ Ｐゴシック" panose="020B0600070205080204" pitchFamily="50" charset="-128"/>
                <a:ea typeface="ＭＳ Ｐゴシック" panose="020B0600070205080204" pitchFamily="50" charset="-128"/>
              </a:rPr>
              <a:t>水色の部分、棒グラフの中の数字は、食料品に対する適用税率、いわゆる軽減税率をあらわしています。</a:t>
            </a:r>
            <a:endParaRPr lang="en-US" altLang="ja-JP" dirty="0">
              <a:latin typeface="ＭＳ Ｐゴシック" panose="020B0600070205080204" pitchFamily="50" charset="-128"/>
              <a:ea typeface="ＭＳ Ｐゴシック" panose="020B0600070205080204" pitchFamily="50" charset="-128"/>
            </a:endParaRPr>
          </a:p>
          <a:p>
            <a:pPr defTabSz="912764">
              <a:lnSpc>
                <a:spcPts val="1983"/>
              </a:lnSpc>
              <a:spcBef>
                <a:spcPts val="0"/>
              </a:spcBef>
            </a:pPr>
            <a:r>
              <a:rPr lang="ja-JP" altLang="en-US">
                <a:latin typeface="ＭＳ Ｐゴシック" panose="020B0600070205080204" pitchFamily="50" charset="-128"/>
                <a:ea typeface="ＭＳ Ｐゴシック" panose="020B0600070205080204" pitchFamily="50" charset="-128"/>
              </a:rPr>
              <a:t>この中で</a:t>
            </a:r>
            <a:r>
              <a:rPr lang="ja-JP" altLang="ja-JP">
                <a:latin typeface="ＭＳ Ｐゴシック" panose="020B0600070205080204" pitchFamily="50" charset="-128"/>
                <a:ea typeface="ＭＳ Ｐゴシック" panose="020B0600070205080204" pitchFamily="50" charset="-128"/>
              </a:rPr>
              <a:t>税率</a:t>
            </a:r>
            <a:r>
              <a:rPr lang="ja-JP" altLang="ja-JP" dirty="0">
                <a:latin typeface="ＭＳ Ｐゴシック" panose="020B0600070205080204" pitchFamily="50" charset="-128"/>
                <a:ea typeface="ＭＳ Ｐゴシック" panose="020B0600070205080204" pitchFamily="50" charset="-128"/>
              </a:rPr>
              <a:t>が一番低</a:t>
            </a:r>
            <a:r>
              <a:rPr lang="ja-JP" altLang="en-US" dirty="0">
                <a:latin typeface="ＭＳ Ｐゴシック" panose="020B0600070205080204" pitchFamily="50" charset="-128"/>
                <a:ea typeface="ＭＳ Ｐゴシック" panose="020B0600070205080204" pitchFamily="50" charset="-128"/>
              </a:rPr>
              <a:t>いのは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台湾で</a:t>
            </a:r>
            <a:r>
              <a:rPr lang="ja-JP" altLang="ja-JP" dirty="0">
                <a:latin typeface="ＭＳ Ｐゴシック" panose="020B0600070205080204" pitchFamily="50" charset="-128"/>
                <a:ea typeface="ＭＳ Ｐゴシック" panose="020B0600070205080204" pitchFamily="50" charset="-128"/>
              </a:rPr>
              <a:t>５％</a:t>
            </a:r>
            <a:r>
              <a:rPr lang="ja-JP" altLang="en-US" dirty="0">
                <a:latin typeface="ＭＳ Ｐゴシック" panose="020B0600070205080204" pitchFamily="50" charset="-128"/>
                <a:ea typeface="ＭＳ Ｐゴシック" panose="020B0600070205080204" pitchFamily="50" charset="-128"/>
              </a:rPr>
              <a:t>。　</a:t>
            </a:r>
            <a:endParaRPr lang="en-US" altLang="ja-JP" dirty="0">
              <a:latin typeface="ＭＳ Ｐゴシック" panose="020B0600070205080204" pitchFamily="50" charset="-128"/>
              <a:ea typeface="ＭＳ Ｐゴシック" panose="020B0600070205080204" pitchFamily="50" charset="-128"/>
            </a:endParaRPr>
          </a:p>
          <a:p>
            <a:pPr defTabSz="912764">
              <a:lnSpc>
                <a:spcPts val="1983"/>
              </a:lnSpc>
              <a:spcBef>
                <a:spcPts val="0"/>
              </a:spcBef>
            </a:pPr>
            <a:r>
              <a:rPr lang="ja-JP" altLang="ja-JP" dirty="0">
                <a:latin typeface="ＭＳ Ｐゴシック" panose="020B0600070205080204" pitchFamily="50" charset="-128"/>
                <a:ea typeface="ＭＳ Ｐゴシック" panose="020B0600070205080204" pitchFamily="50" charset="-128"/>
              </a:rPr>
              <a:t>最も税率が高い国は</a:t>
            </a:r>
            <a:r>
              <a:rPr lang="ja-JP" altLang="en-US" dirty="0">
                <a:latin typeface="ＭＳ Ｐゴシック" panose="020B0600070205080204" pitchFamily="50" charset="-128"/>
                <a:ea typeface="ＭＳ Ｐゴシック" panose="020B0600070205080204" pitchFamily="50" charset="-128"/>
              </a:rPr>
              <a:t>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 </a:t>
            </a:r>
            <a:r>
              <a:rPr lang="ja-JP" altLang="ja-JP" dirty="0">
                <a:latin typeface="ＭＳ Ｐゴシック" panose="020B0600070205080204" pitchFamily="50" charset="-128"/>
                <a:ea typeface="ＭＳ Ｐゴシック" panose="020B0600070205080204" pitchFamily="50" charset="-128"/>
              </a:rPr>
              <a:t>ハンガリーで</a:t>
            </a:r>
            <a:r>
              <a:rPr lang="en-US" altLang="ja-JP" dirty="0">
                <a:latin typeface="ＭＳ Ｐゴシック" panose="020B0600070205080204" pitchFamily="50" charset="-128"/>
                <a:ea typeface="ＭＳ Ｐゴシック" panose="020B0600070205080204" pitchFamily="50" charset="-128"/>
              </a:rPr>
              <a:t>27</a:t>
            </a:r>
            <a:r>
              <a:rPr lang="ja-JP"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　</a:t>
            </a:r>
            <a:endParaRPr lang="en-US" altLang="ja-JP" dirty="0">
              <a:latin typeface="ＭＳ Ｐゴシック" panose="020B0600070205080204" pitchFamily="50" charset="-128"/>
              <a:ea typeface="ＭＳ Ｐゴシック" panose="020B0600070205080204" pitchFamily="50" charset="-128"/>
            </a:endParaRPr>
          </a:p>
          <a:p>
            <a:pPr defTabSz="912764">
              <a:lnSpc>
                <a:spcPts val="1983"/>
              </a:lnSpc>
              <a:spcBef>
                <a:spcPts val="0"/>
              </a:spcBef>
            </a:pPr>
            <a:r>
              <a:rPr lang="ja-JP" altLang="ja-JP" dirty="0">
                <a:latin typeface="ＭＳ Ｐゴシック" panose="020B0600070205080204" pitchFamily="50" charset="-128"/>
                <a:ea typeface="ＭＳ Ｐゴシック" panose="020B0600070205080204" pitchFamily="50" charset="-128"/>
              </a:rPr>
              <a:t>となっています。</a:t>
            </a:r>
            <a:endParaRPr lang="en-US" altLang="ja-JP" dirty="0">
              <a:latin typeface="ＭＳ Ｐゴシック" panose="020B0600070205080204" pitchFamily="50" charset="-128"/>
              <a:ea typeface="ＭＳ Ｐゴシック" panose="020B0600070205080204" pitchFamily="50" charset="-128"/>
            </a:endParaRPr>
          </a:p>
          <a:p>
            <a:pPr defTabSz="912764">
              <a:lnSpc>
                <a:spcPts val="1983"/>
              </a:lnSpc>
              <a:spcBef>
                <a:spcPts val="0"/>
              </a:spcBef>
            </a:pPr>
            <a:r>
              <a:rPr lang="ja-JP" altLang="ja-JP" dirty="0">
                <a:latin typeface="ＭＳ Ｐゴシック" panose="020B0600070205080204" pitchFamily="50" charset="-128"/>
                <a:ea typeface="ＭＳ Ｐゴシック" panose="020B0600070205080204" pitchFamily="50" charset="-128"/>
              </a:rPr>
              <a:t>全体的にヨーロッパ諸国の消費税率が高くなって</a:t>
            </a:r>
            <a:r>
              <a:rPr lang="ja-JP" altLang="en-US" dirty="0">
                <a:latin typeface="ＭＳ Ｐゴシック" panose="020B0600070205080204" pitchFamily="50" charset="-128"/>
                <a:ea typeface="ＭＳ Ｐゴシック" panose="020B0600070205080204" pitchFamily="50" charset="-128"/>
              </a:rPr>
              <a:t>いて</a:t>
            </a:r>
            <a:r>
              <a:rPr lang="ja-JP" altLang="ja-JP" dirty="0">
                <a:latin typeface="ＭＳ Ｐゴシック" panose="020B0600070205080204" pitchFamily="50" charset="-128"/>
                <a:ea typeface="ＭＳ Ｐゴシック" panose="020B0600070205080204" pitchFamily="50" charset="-128"/>
              </a:rPr>
              <a:t>、特にスウェーデンなどの北欧は、</a:t>
            </a:r>
            <a:r>
              <a:rPr lang="ja-JP" altLang="en-US" dirty="0">
                <a:latin typeface="ＭＳ Ｐゴシック" panose="020B0600070205080204" pitchFamily="50" charset="-128"/>
                <a:ea typeface="ＭＳ Ｐゴシック" panose="020B0600070205080204" pitchFamily="50" charset="-128"/>
              </a:rPr>
              <a:t>「税金は高いけど、福祉の質も高い」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defTabSz="912764">
              <a:lnSpc>
                <a:spcPts val="1983"/>
              </a:lnSpc>
              <a:spcBef>
                <a:spcPts val="0"/>
              </a:spcBef>
            </a:pPr>
            <a:r>
              <a:rPr lang="ja-JP" altLang="ja-JP" dirty="0">
                <a:latin typeface="ＭＳ Ｐゴシック" panose="020B0600070205080204" pitchFamily="50" charset="-128"/>
                <a:ea typeface="ＭＳ Ｐゴシック" panose="020B0600070205080204" pitchFamily="50" charset="-128"/>
              </a:rPr>
              <a:t>「高負担・高福祉」の国が多いと言われています。</a:t>
            </a:r>
            <a:endParaRPr lang="en-US" altLang="ja-JP" dirty="0">
              <a:latin typeface="ＭＳ Ｐゴシック" panose="020B0600070205080204" pitchFamily="50" charset="-128"/>
              <a:ea typeface="ＭＳ Ｐゴシック" panose="020B0600070205080204" pitchFamily="50" charset="-128"/>
            </a:endParaRPr>
          </a:p>
          <a:p>
            <a:pPr defTabSz="912764">
              <a:lnSpc>
                <a:spcPts val="1983"/>
              </a:lnSpc>
              <a:spcBef>
                <a:spcPts val="0"/>
              </a:spcBef>
            </a:pPr>
            <a:r>
              <a:rPr lang="ja-JP" altLang="ja-JP" dirty="0">
                <a:latin typeface="ＭＳ Ｐゴシック" panose="020B0600070205080204" pitchFamily="50" charset="-128"/>
                <a:ea typeface="ＭＳ Ｐゴシック" panose="020B0600070205080204" pitchFamily="50" charset="-128"/>
              </a:rPr>
              <a:t>例えば、</a:t>
            </a:r>
            <a:r>
              <a:rPr lang="ja-JP" altLang="en-US" dirty="0">
                <a:latin typeface="ＭＳ Ｐゴシック" panose="020B0600070205080204" pitchFamily="50" charset="-128"/>
                <a:ea typeface="ＭＳ Ｐゴシック" panose="020B0600070205080204" pitchFamily="50" charset="-128"/>
              </a:rPr>
              <a:t>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defTabSz="912764">
              <a:lnSpc>
                <a:spcPts val="1983"/>
              </a:lnSpc>
              <a:spcBef>
                <a:spcPts val="0"/>
              </a:spcBef>
            </a:pPr>
            <a:r>
              <a:rPr lang="ja-JP" altLang="ja-JP" dirty="0">
                <a:latin typeface="ＭＳ Ｐゴシック" panose="020B0600070205080204" pitchFamily="50" charset="-128"/>
                <a:ea typeface="ＭＳ Ｐゴシック" panose="020B0600070205080204" pitchFamily="50" charset="-128"/>
              </a:rPr>
              <a:t>公立学校の授業料が大学まで無料の国</a:t>
            </a:r>
            <a:r>
              <a:rPr lang="ja-JP" altLang="en-US" dirty="0">
                <a:latin typeface="ＭＳ Ｐゴシック" panose="020B0600070205080204" pitchFamily="50" charset="-128"/>
                <a:ea typeface="ＭＳ Ｐゴシック" panose="020B0600070205080204" pitchFamily="50" charset="-128"/>
              </a:rPr>
              <a:t>や、</a:t>
            </a:r>
            <a:r>
              <a:rPr lang="ja-JP" altLang="ja-JP" dirty="0">
                <a:latin typeface="ＭＳ Ｐゴシック" panose="020B0600070205080204" pitchFamily="50" charset="-128"/>
                <a:ea typeface="ＭＳ Ｐゴシック" panose="020B0600070205080204" pitchFamily="50" charset="-128"/>
              </a:rPr>
              <a:t>子供を保育園に預けるための保育料の負担が少ない国、</a:t>
            </a:r>
            <a:r>
              <a:rPr lang="ja-JP" altLang="en-US" dirty="0">
                <a:latin typeface="ＭＳ Ｐゴシック" panose="020B0600070205080204" pitchFamily="50" charset="-128"/>
                <a:ea typeface="ＭＳ Ｐゴシック" panose="020B0600070205080204" pitchFamily="50" charset="-128"/>
              </a:rPr>
              <a:t>それから、</a:t>
            </a:r>
            <a:r>
              <a:rPr lang="ja-JP" altLang="ja-JP" dirty="0">
                <a:latin typeface="ＭＳ Ｐゴシック" panose="020B0600070205080204" pitchFamily="50" charset="-128"/>
                <a:ea typeface="ＭＳ Ｐゴシック" panose="020B0600070205080204" pitchFamily="50" charset="-128"/>
              </a:rPr>
              <a:t>ベビーカーを押している人は、バスを無料で利用できる国などもあります。</a:t>
            </a:r>
            <a:r>
              <a:rPr lang="ja-JP" altLang="en-US" dirty="0">
                <a:latin typeface="ＭＳ Ｐゴシック" panose="020B0600070205080204" pitchFamily="50" charset="-128"/>
                <a:ea typeface="ＭＳ Ｐゴシック" panose="020B0600070205080204" pitchFamily="50" charset="-128"/>
              </a:rPr>
              <a:t>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endParaRPr lang="ja-JP" altLang="ja-JP" dirty="0">
              <a:latin typeface="ＭＳ Ｐゴシック" panose="020B0600070205080204" pitchFamily="50" charset="-128"/>
              <a:ea typeface="ＭＳ Ｐゴシック" panose="020B0600070205080204" pitchFamily="50" charset="-128"/>
            </a:endParaRPr>
          </a:p>
          <a:p>
            <a:pPr defTabSz="912764">
              <a:lnSpc>
                <a:spcPts val="1983"/>
              </a:lnSpc>
              <a:spcBef>
                <a:spcPts val="0"/>
              </a:spcBef>
            </a:pPr>
            <a:r>
              <a:rPr lang="ja-JP" altLang="ja-JP" dirty="0">
                <a:latin typeface="ＭＳ Ｐゴシック" panose="020B0600070205080204" pitchFamily="50" charset="-128"/>
                <a:ea typeface="ＭＳ Ｐゴシック" panose="020B0600070205080204" pitchFamily="50" charset="-128"/>
              </a:rPr>
              <a:t>単純に税率だけを見れば、日本は</a:t>
            </a:r>
            <a:r>
              <a:rPr lang="en-US" altLang="ja-JP" dirty="0">
                <a:latin typeface="ＭＳ Ｐゴシック" panose="020B0600070205080204" pitchFamily="50" charset="-128"/>
                <a:ea typeface="ＭＳ Ｐゴシック" panose="020B0600070205080204" pitchFamily="50" charset="-128"/>
              </a:rPr>
              <a:t>10</a:t>
            </a:r>
            <a:r>
              <a:rPr lang="ja-JP" altLang="ja-JP" dirty="0">
                <a:latin typeface="ＭＳ Ｐゴシック" panose="020B0600070205080204" pitchFamily="50" charset="-128"/>
                <a:ea typeface="ＭＳ Ｐゴシック" panose="020B0600070205080204" pitchFamily="50" charset="-128"/>
              </a:rPr>
              <a:t>％で諸外国に比べると</a:t>
            </a:r>
            <a:r>
              <a:rPr lang="ja-JP" altLang="en-US" dirty="0">
                <a:latin typeface="ＭＳ Ｐゴシック" panose="020B0600070205080204" pitchFamily="50" charset="-128"/>
                <a:ea typeface="ＭＳ Ｐゴシック" panose="020B0600070205080204" pitchFamily="50" charset="-128"/>
              </a:rPr>
              <a:t>高くはないとい</a:t>
            </a:r>
            <a:r>
              <a:rPr lang="ja-JP" altLang="ja-JP" dirty="0">
                <a:latin typeface="ＭＳ Ｐゴシック" panose="020B0600070205080204" pitchFamily="50" charset="-128"/>
                <a:ea typeface="ＭＳ Ｐゴシック" panose="020B0600070205080204" pitchFamily="50" charset="-128"/>
              </a:rPr>
              <a:t>うことになります。</a:t>
            </a:r>
            <a:r>
              <a:rPr lang="en-US" altLang="ja-JP" dirty="0">
                <a:latin typeface="ＭＳ Ｐゴシック" panose="020B0600070205080204" pitchFamily="50" charset="-128"/>
                <a:ea typeface="ＭＳ Ｐゴシック" panose="020B0600070205080204" pitchFamily="50" charset="-128"/>
              </a:rPr>
              <a:t>10</a:t>
            </a:r>
            <a:r>
              <a:rPr lang="ja-JP" altLang="en-US" dirty="0">
                <a:latin typeface="ＭＳ Ｐゴシック" panose="020B0600070205080204" pitchFamily="50" charset="-128"/>
                <a:ea typeface="ＭＳ Ｐゴシック" panose="020B0600070205080204" pitchFamily="50" charset="-128"/>
              </a:rPr>
              <a:t>％という税率が</a:t>
            </a:r>
            <a:r>
              <a:rPr lang="ja-JP" altLang="ja-JP" dirty="0">
                <a:latin typeface="ＭＳ Ｐゴシック" panose="020B0600070205080204" pitchFamily="50" charset="-128"/>
                <a:ea typeface="ＭＳ Ｐゴシック" panose="020B0600070205080204" pitchFamily="50" charset="-128"/>
              </a:rPr>
              <a:t>高いか低いかは、日本の税のしくみや、公的サービスの内容等で判断する必要があります。</a:t>
            </a:r>
          </a:p>
          <a:p>
            <a:pPr defTabSz="912764">
              <a:lnSpc>
                <a:spcPts val="1983"/>
              </a:lnSpc>
              <a:spcBef>
                <a:spcPts val="0"/>
              </a:spcBef>
            </a:pPr>
            <a:r>
              <a:rPr lang="ja-JP" altLang="en-US" dirty="0">
                <a:latin typeface="ＭＳ Ｐゴシック" panose="020B0600070205080204" pitchFamily="50" charset="-128"/>
                <a:ea typeface="ＭＳ Ｐゴシック" panose="020B0600070205080204" pitchFamily="50" charset="-128"/>
              </a:rPr>
              <a:t>ところで、日本の「消費税」ですが、正式名称は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defTabSz="912764">
              <a:lnSpc>
                <a:spcPts val="1983"/>
              </a:lnSpc>
              <a:spcBef>
                <a:spcPts val="0"/>
              </a:spcBef>
              <a:defRPr/>
            </a:pPr>
            <a:r>
              <a:rPr lang="ja-JP" altLang="en-US" dirty="0">
                <a:latin typeface="ＭＳ Ｐゴシック" panose="020B0600070205080204" pitchFamily="50" charset="-128"/>
                <a:ea typeface="ＭＳ Ｐゴシック" panose="020B0600070205080204" pitchFamily="50" charset="-128"/>
              </a:rPr>
              <a:t>「消費税及び地方消費税」といいます。</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p>
          <a:p>
            <a:pPr defTabSz="912764">
              <a:lnSpc>
                <a:spcPts val="1983"/>
              </a:lnSpc>
              <a:spcBef>
                <a:spcPts val="0"/>
              </a:spcBef>
            </a:pPr>
            <a:r>
              <a:rPr lang="ja-JP" altLang="en-US" dirty="0">
                <a:latin typeface="ＭＳ Ｐゴシック" panose="020B0600070205080204" pitchFamily="50" charset="-128"/>
                <a:ea typeface="ＭＳ Ｐゴシック" panose="020B0600070205080204" pitchFamily="50" charset="-128"/>
              </a:rPr>
              <a:t>国に納める消費税が　</a:t>
            </a:r>
            <a:r>
              <a:rPr lang="en-US" altLang="ja-JP" dirty="0">
                <a:latin typeface="ＭＳ Ｐゴシック" panose="020B0600070205080204" pitchFamily="50" charset="-128"/>
                <a:ea typeface="ＭＳ Ｐゴシック" panose="020B0600070205080204" pitchFamily="50" charset="-128"/>
              </a:rPr>
              <a:t>7.8</a:t>
            </a:r>
            <a:r>
              <a:rPr lang="ja-JP" altLang="en-US" dirty="0">
                <a:latin typeface="ＭＳ Ｐゴシック" panose="020B0600070205080204" pitchFamily="50" charset="-128"/>
                <a:ea typeface="ＭＳ Ｐゴシック" panose="020B0600070205080204" pitchFamily="50" charset="-128"/>
              </a:rPr>
              <a:t>％と地方に納める地方消費税が　</a:t>
            </a:r>
            <a:r>
              <a:rPr lang="en-US" altLang="ja-JP" dirty="0">
                <a:latin typeface="ＭＳ Ｐゴシック" panose="020B0600070205080204" pitchFamily="50" charset="-128"/>
                <a:ea typeface="ＭＳ Ｐゴシック" panose="020B0600070205080204" pitchFamily="50" charset="-128"/>
              </a:rPr>
              <a:t>2.2</a:t>
            </a:r>
            <a:r>
              <a:rPr lang="ja-JP" altLang="en-US" dirty="0">
                <a:latin typeface="ＭＳ Ｐゴシック" panose="020B0600070205080204" pitchFamily="50" charset="-128"/>
                <a:ea typeface="ＭＳ Ｐゴシック" panose="020B0600070205080204" pitchFamily="50" charset="-128"/>
              </a:rPr>
              <a:t>％、合わせて、</a:t>
            </a:r>
            <a:r>
              <a:rPr lang="en-US" altLang="ja-JP" dirty="0">
                <a:latin typeface="ＭＳ Ｐゴシック" panose="020B0600070205080204" pitchFamily="50" charset="-128"/>
                <a:ea typeface="ＭＳ Ｐゴシック" panose="020B0600070205080204" pitchFamily="50" charset="-128"/>
              </a:rPr>
              <a:t>10</a:t>
            </a:r>
            <a:r>
              <a:rPr lang="ja-JP" altLang="en-US" dirty="0">
                <a:latin typeface="ＭＳ Ｐゴシック" panose="020B0600070205080204" pitchFamily="50" charset="-128"/>
                <a:ea typeface="ＭＳ Ｐゴシック" panose="020B0600070205080204" pitchFamily="50" charset="-128"/>
              </a:rPr>
              <a:t>％となっています。　</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endParaRPr lang="ja-JP" altLang="en-US"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3">
            <a:extLst>
              <a:ext uri="{FF2B5EF4-FFF2-40B4-BE49-F238E27FC236}">
                <a16:creationId xmlns:a16="http://schemas.microsoft.com/office/drawing/2014/main" id="{8B16AF3E-E269-48EA-8C11-6E92B239654C}"/>
              </a:ext>
            </a:extLst>
          </p:cNvPr>
          <p:cNvSpPr>
            <a:spLocks noGrp="1" noChangeAspect="1"/>
          </p:cNvSpPr>
          <p:nvPr>
            <p:ph type="sldNum" sz="quarter" idx="5"/>
          </p:nvPr>
        </p:nvSpPr>
        <p:spPr>
          <a:xfrm>
            <a:off x="6361178" y="9507849"/>
            <a:ext cx="356305" cy="35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defTabSz="945813">
              <a:defRPr kumimoji="1" sz="2400">
                <a:solidFill>
                  <a:schemeClr val="tx1"/>
                </a:solidFill>
                <a:latin typeface="Arial" panose="020B0604020202020204" pitchFamily="34" charset="0"/>
                <a:ea typeface="AR丸ゴシック体M"/>
                <a:cs typeface="AR丸ゴシック体M"/>
              </a:defRPr>
            </a:lvl1pPr>
            <a:lvl2pPr marL="736506" indent="-283272" defTabSz="945813">
              <a:defRPr kumimoji="1" sz="2400">
                <a:solidFill>
                  <a:schemeClr val="tx1"/>
                </a:solidFill>
                <a:latin typeface="Arial" panose="020B0604020202020204" pitchFamily="34" charset="0"/>
                <a:ea typeface="AR丸ゴシック体M"/>
                <a:cs typeface="AR丸ゴシック体M"/>
              </a:defRPr>
            </a:lvl2pPr>
            <a:lvl3pPr marL="1133086" indent="-226617" defTabSz="945813">
              <a:defRPr kumimoji="1" sz="2400">
                <a:solidFill>
                  <a:schemeClr val="tx1"/>
                </a:solidFill>
                <a:latin typeface="Arial" panose="020B0604020202020204" pitchFamily="34" charset="0"/>
                <a:ea typeface="AR丸ゴシック体M"/>
                <a:cs typeface="AR丸ゴシック体M"/>
              </a:defRPr>
            </a:lvl3pPr>
            <a:lvl4pPr marL="1586320" indent="-226617" defTabSz="945813">
              <a:defRPr kumimoji="1" sz="2400">
                <a:solidFill>
                  <a:schemeClr val="tx1"/>
                </a:solidFill>
                <a:latin typeface="Arial" panose="020B0604020202020204" pitchFamily="34" charset="0"/>
                <a:ea typeface="AR丸ゴシック体M"/>
                <a:cs typeface="AR丸ゴシック体M"/>
              </a:defRPr>
            </a:lvl4pPr>
            <a:lvl5pPr marL="2039555" indent="-226617" defTabSz="945813">
              <a:defRPr kumimoji="1" sz="2400">
                <a:solidFill>
                  <a:schemeClr val="tx1"/>
                </a:solidFill>
                <a:latin typeface="Arial" panose="020B0604020202020204" pitchFamily="34" charset="0"/>
                <a:ea typeface="AR丸ゴシック体M"/>
                <a:cs typeface="AR丸ゴシック体M"/>
              </a:defRPr>
            </a:lvl5pPr>
            <a:lvl6pPr marL="249279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025"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26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494"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algn="ctr"/>
            <a:fld id="{FDB2AC08-F21E-4DC9-A1E8-CA08D55DC0AA}" type="slidenum">
              <a:rPr lang="en-US" altLang="ja-JP" sz="1300">
                <a:ea typeface="ＭＳ Ｐゴシック" panose="020B0600070205080204" pitchFamily="50" charset="-128"/>
              </a:rPr>
              <a:pPr algn="ctr"/>
              <a:t>6</a:t>
            </a:fld>
            <a:endParaRPr lang="en-US" altLang="ja-JP" sz="1300" dirty="0">
              <a:ea typeface="ＭＳ Ｐゴシック" panose="020B0600070205080204" pitchFamily="50" charset="-128"/>
            </a:endParaRPr>
          </a:p>
        </p:txBody>
      </p:sp>
    </p:spTree>
    <p:extLst>
      <p:ext uri="{BB962C8B-B14F-4D97-AF65-F5344CB8AC3E}">
        <p14:creationId xmlns:p14="http://schemas.microsoft.com/office/powerpoint/2010/main" val="4216210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a:xfrm>
            <a:off x="581025" y="430213"/>
            <a:ext cx="5716588" cy="3216275"/>
          </a:xfrm>
          <a:ln/>
        </p:spPr>
      </p:sp>
      <p:sp>
        <p:nvSpPr>
          <p:cNvPr id="19460" name="Rectangle 3"/>
          <p:cNvSpPr>
            <a:spLocks noGrp="1" noChangeArrowheads="1"/>
          </p:cNvSpPr>
          <p:nvPr>
            <p:ph type="body" idx="1"/>
          </p:nvPr>
        </p:nvSpPr>
        <p:spPr>
          <a:xfrm>
            <a:off x="588392" y="3895583"/>
            <a:ext cx="5700882" cy="5717681"/>
          </a:xfrm>
          <a:noFill/>
          <a:ln>
            <a:noFill/>
          </a:ln>
        </p:spPr>
        <p:style>
          <a:lnRef idx="2">
            <a:schemeClr val="accent3"/>
          </a:lnRef>
          <a:fillRef idx="1">
            <a:schemeClr val="lt1"/>
          </a:fillRef>
          <a:effectRef idx="0">
            <a:schemeClr val="accent3"/>
          </a:effectRef>
          <a:fontRef idx="minor">
            <a:schemeClr val="dk1"/>
          </a:fontRef>
        </p:style>
        <p:txBody>
          <a:bodyPr/>
          <a:lstStyle/>
          <a:p>
            <a:pPr defTabSz="906335" eaLnBrk="1" hangingPunct="1">
              <a:lnSpc>
                <a:spcPct val="150000"/>
              </a:lnSpc>
              <a:spcBef>
                <a:spcPct val="0"/>
              </a:spcBef>
              <a:defRPr/>
            </a:pPr>
            <a:r>
              <a:rPr lang="ja-JP" altLang="en-US" dirty="0">
                <a:solidFill>
                  <a:schemeClr val="tx1"/>
                </a:solidFill>
                <a:latin typeface="ＭＳ Ｐゴシック" panose="020B0600070205080204" pitchFamily="50" charset="-128"/>
                <a:ea typeface="ＭＳ Ｐゴシック" panose="020B0600070205080204" pitchFamily="50" charset="-128"/>
              </a:rPr>
              <a:t>それでは、何問かクイズをしたいと思います。</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defTabSz="906335" eaLnBrk="1" hangingPunct="1">
              <a:lnSpc>
                <a:spcPct val="150000"/>
              </a:lnSpc>
              <a:spcBef>
                <a:spcPct val="0"/>
              </a:spcBef>
              <a:defRPr/>
            </a:pPr>
            <a:r>
              <a:rPr lang="ja-JP" altLang="en-US" dirty="0">
                <a:solidFill>
                  <a:schemeClr val="tx1"/>
                </a:solidFill>
                <a:latin typeface="ＭＳ Ｐゴシック" panose="020B0600070205080204" pitchFamily="50" charset="-128"/>
                <a:ea typeface="ＭＳ Ｐゴシック" panose="020B0600070205080204" pitchFamily="50" charset="-128"/>
              </a:rPr>
              <a:t>では、税金クイズ第一問　</a:t>
            </a:r>
            <a:r>
              <a:rPr lang="en-US" altLang="ja-JP" dirty="0">
                <a:solidFill>
                  <a:schemeClr val="tx1"/>
                </a:solidFill>
                <a:latin typeface="ＭＳ Ｐゴシック" panose="020B0600070205080204" pitchFamily="50" charset="-128"/>
                <a:ea typeface="ＭＳ Ｐゴシック" panose="020B0600070205080204" pitchFamily="50" charset="-128"/>
              </a:rPr>
              <a:t>【</a:t>
            </a:r>
            <a:r>
              <a:rPr lang="ja-JP" altLang="en-US" dirty="0">
                <a:solidFill>
                  <a:schemeClr val="tx1"/>
                </a:solidFill>
                <a:latin typeface="ＭＳ Ｐゴシック" panose="020B0600070205080204" pitchFamily="50" charset="-128"/>
                <a:ea typeface="ＭＳ Ｐゴシック" panose="020B0600070205080204" pitchFamily="50" charset="-128"/>
              </a:rPr>
              <a:t>クリック</a:t>
            </a:r>
            <a:r>
              <a:rPr lang="en-US" altLang="ja-JP" dirty="0">
                <a:solidFill>
                  <a:schemeClr val="tx1"/>
                </a:solidFill>
                <a:latin typeface="ＭＳ Ｐゴシック" panose="020B0600070205080204" pitchFamily="50" charset="-128"/>
                <a:ea typeface="ＭＳ Ｐゴシック" panose="020B0600070205080204" pitchFamily="50" charset="-128"/>
              </a:rPr>
              <a:t>】</a:t>
            </a:r>
          </a:p>
          <a:p>
            <a:pPr defTabSz="906335" eaLnBrk="1" hangingPunct="1">
              <a:lnSpc>
                <a:spcPct val="150000"/>
              </a:lnSpc>
              <a:spcBef>
                <a:spcPct val="0"/>
              </a:spcBef>
              <a:defRPr/>
            </a:pPr>
            <a:r>
              <a:rPr lang="ja-JP" altLang="en-US" dirty="0">
                <a:solidFill>
                  <a:schemeClr val="tx1"/>
                </a:solidFill>
                <a:latin typeface="ＭＳ Ｐゴシック" panose="020B0600070205080204" pitchFamily="50" charset="-128"/>
                <a:ea typeface="ＭＳ Ｐゴシック" panose="020B0600070205080204" pitchFamily="50" charset="-128"/>
              </a:rPr>
              <a:t>消費税はいつ導入されたでしょう？　</a:t>
            </a:r>
            <a:r>
              <a:rPr lang="en-US" altLang="ja-JP" dirty="0">
                <a:solidFill>
                  <a:schemeClr val="tx1"/>
                </a:solidFill>
                <a:latin typeface="ＭＳ Ｐゴシック" panose="020B0600070205080204" pitchFamily="50" charset="-128"/>
                <a:ea typeface="ＭＳ Ｐゴシック" panose="020B0600070205080204" pitchFamily="50" charset="-128"/>
              </a:rPr>
              <a:t>【</a:t>
            </a:r>
            <a:r>
              <a:rPr lang="ja-JP" altLang="en-US" dirty="0">
                <a:solidFill>
                  <a:schemeClr val="tx1"/>
                </a:solidFill>
                <a:latin typeface="ＭＳ Ｐゴシック" panose="020B0600070205080204" pitchFamily="50" charset="-128"/>
                <a:ea typeface="ＭＳ Ｐゴシック" panose="020B0600070205080204" pitchFamily="50" charset="-128"/>
              </a:rPr>
              <a:t>クリック</a:t>
            </a:r>
            <a:r>
              <a:rPr lang="en-US" altLang="ja-JP" dirty="0">
                <a:solidFill>
                  <a:schemeClr val="tx1"/>
                </a:solidFill>
                <a:latin typeface="ＭＳ Ｐゴシック" panose="020B0600070205080204" pitchFamily="50" charset="-128"/>
                <a:ea typeface="ＭＳ Ｐゴシック" panose="020B0600070205080204" pitchFamily="50" charset="-128"/>
              </a:rPr>
              <a:t>】</a:t>
            </a:r>
            <a:endParaRPr lang="ja-JP" altLang="en-US" dirty="0">
              <a:solidFill>
                <a:schemeClr val="tx1"/>
              </a:solidFill>
              <a:latin typeface="ＭＳ Ｐゴシック" panose="020B0600070205080204" pitchFamily="50" charset="-128"/>
              <a:ea typeface="ＭＳ Ｐゴシック" panose="020B0600070205080204" pitchFamily="50" charset="-128"/>
            </a:endParaRPr>
          </a:p>
          <a:p>
            <a:pPr eaLnBrk="1" hangingPunct="1">
              <a:lnSpc>
                <a:spcPct val="150000"/>
              </a:lnSpc>
              <a:spcBef>
                <a:spcPct val="0"/>
              </a:spcBef>
              <a:defRPr/>
            </a:pPr>
            <a:r>
              <a:rPr lang="ja-JP" altLang="en-US" dirty="0">
                <a:solidFill>
                  <a:schemeClr val="tx1"/>
                </a:solidFill>
                <a:latin typeface="ＭＳ Ｐゴシック" panose="020B0600070205080204" pitchFamily="50" charset="-128"/>
                <a:ea typeface="ＭＳ Ｐゴシック" panose="020B0600070205080204" pitchFamily="50" charset="-128"/>
              </a:rPr>
              <a:t>①　令和元年　　②　平成元年　　③　昭和</a:t>
            </a:r>
            <a:r>
              <a:rPr lang="en-US" altLang="ja-JP" dirty="0">
                <a:solidFill>
                  <a:schemeClr val="tx1"/>
                </a:solidFill>
                <a:latin typeface="ＭＳ Ｐゴシック" panose="020B0600070205080204" pitchFamily="50" charset="-128"/>
                <a:ea typeface="ＭＳ Ｐゴシック" panose="020B0600070205080204" pitchFamily="50" charset="-128"/>
              </a:rPr>
              <a:t>47</a:t>
            </a:r>
            <a:r>
              <a:rPr lang="ja-JP" altLang="en-US" dirty="0">
                <a:solidFill>
                  <a:schemeClr val="tx1"/>
                </a:solidFill>
                <a:latin typeface="ＭＳ Ｐゴシック" panose="020B0600070205080204" pitchFamily="50" charset="-128"/>
                <a:ea typeface="ＭＳ Ｐゴシック" panose="020B0600070205080204" pitchFamily="50" charset="-128"/>
              </a:rPr>
              <a:t>年</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spc="78" dirty="0">
                <a:solidFill>
                  <a:schemeClr val="tx1"/>
                </a:solidFill>
                <a:latin typeface="ＭＳ Ｐゴシック" panose="020B0600070205080204" pitchFamily="50" charset="-128"/>
                <a:ea typeface="ＭＳ Ｐゴシック" panose="020B0600070205080204" pitchFamily="50" charset="-128"/>
              </a:rPr>
              <a:t>正解は</a:t>
            </a:r>
            <a:r>
              <a:rPr lang="ja-JP" altLang="en-US" dirty="0">
                <a:solidFill>
                  <a:schemeClr val="tx1"/>
                </a:solidFill>
                <a:latin typeface="ＭＳ Ｐゴシック" panose="020B0600070205080204" pitchFamily="50" charset="-128"/>
                <a:ea typeface="ＭＳ Ｐゴシック" panose="020B0600070205080204" pitchFamily="50" charset="-128"/>
              </a:rPr>
              <a:t>　</a:t>
            </a:r>
            <a:r>
              <a:rPr lang="en-US" altLang="ja-JP" dirty="0">
                <a:solidFill>
                  <a:schemeClr val="tx1"/>
                </a:solidFill>
                <a:latin typeface="ＭＳ Ｐゴシック" panose="020B0600070205080204" pitchFamily="50" charset="-128"/>
                <a:ea typeface="ＭＳ Ｐゴシック" panose="020B0600070205080204" pitchFamily="50" charset="-128"/>
              </a:rPr>
              <a:t>【</a:t>
            </a:r>
            <a:r>
              <a:rPr lang="ja-JP" altLang="en-US" dirty="0">
                <a:solidFill>
                  <a:schemeClr val="tx1"/>
                </a:solidFill>
                <a:latin typeface="ＭＳ Ｐゴシック" panose="020B0600070205080204" pitchFamily="50" charset="-128"/>
                <a:ea typeface="ＭＳ Ｐゴシック" panose="020B0600070205080204" pitchFamily="50" charset="-128"/>
              </a:rPr>
              <a:t>クリック</a:t>
            </a:r>
            <a:r>
              <a:rPr lang="en-US" altLang="ja-JP" dirty="0">
                <a:solidFill>
                  <a:schemeClr val="tx1"/>
                </a:solidFill>
                <a:latin typeface="ＭＳ Ｐゴシック" panose="020B0600070205080204" pitchFamily="50" charset="-128"/>
                <a:ea typeface="ＭＳ Ｐゴシック" panose="020B0600070205080204" pitchFamily="50" charset="-128"/>
              </a:rPr>
              <a:t>】</a:t>
            </a:r>
            <a:endParaRPr lang="en-US" altLang="ja-JP" spc="78" dirty="0">
              <a:solidFill>
                <a:schemeClr val="tx1"/>
              </a:solidFill>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dirty="0">
                <a:solidFill>
                  <a:schemeClr val="tx1"/>
                </a:solidFill>
                <a:latin typeface="ＭＳ Ｐゴシック" panose="020B0600070205080204" pitchFamily="50" charset="-128"/>
                <a:ea typeface="ＭＳ Ｐゴシック" panose="020B0600070205080204" pitchFamily="50" charset="-128"/>
              </a:rPr>
              <a:t>②平成元年です。</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dirty="0">
                <a:solidFill>
                  <a:schemeClr val="tx1"/>
                </a:solidFill>
                <a:latin typeface="ＭＳ Ｐゴシック" panose="020B0600070205080204" pitchFamily="50" charset="-128"/>
                <a:ea typeface="ＭＳ Ｐゴシック" panose="020B0600070205080204" pitchFamily="50" charset="-128"/>
              </a:rPr>
              <a:t>それまで、消費税のような税金として、ぜいたく品などに課税される「物品税」、トランプや花札などに課税される「トランプ類税」、映画館やコンサート会場などの入場時に課税される「入場税」などがありました。</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dirty="0">
                <a:solidFill>
                  <a:schemeClr val="tx1"/>
                </a:solidFill>
                <a:latin typeface="ＭＳ Ｐゴシック" panose="020B0600070205080204" pitchFamily="50" charset="-128"/>
                <a:ea typeface="ＭＳ Ｐゴシック" panose="020B0600070205080204" pitchFamily="50" charset="-128"/>
              </a:rPr>
              <a:t>導入当初、消費税の税率は３％でしたが、段階的に５％、８％、そして、令和元年</a:t>
            </a:r>
            <a:r>
              <a:rPr lang="en-US" altLang="ja-JP" dirty="0">
                <a:solidFill>
                  <a:schemeClr val="tx1"/>
                </a:solidFill>
                <a:latin typeface="ＭＳ Ｐゴシック" panose="020B0600070205080204" pitchFamily="50" charset="-128"/>
                <a:ea typeface="ＭＳ Ｐゴシック" panose="020B0600070205080204" pitchFamily="50" charset="-128"/>
              </a:rPr>
              <a:t>10</a:t>
            </a:r>
            <a:r>
              <a:rPr lang="ja-JP" altLang="en-US" dirty="0">
                <a:solidFill>
                  <a:schemeClr val="tx1"/>
                </a:solidFill>
                <a:latin typeface="ＭＳ Ｐゴシック" panose="020B0600070205080204" pitchFamily="50" charset="-128"/>
                <a:ea typeface="ＭＳ Ｐゴシック" panose="020B0600070205080204" pitchFamily="50" charset="-128"/>
              </a:rPr>
              <a:t>月から</a:t>
            </a:r>
            <a:r>
              <a:rPr lang="en-US" altLang="ja-JP" dirty="0">
                <a:solidFill>
                  <a:schemeClr val="tx1"/>
                </a:solidFill>
                <a:latin typeface="ＭＳ Ｐゴシック" panose="020B0600070205080204" pitchFamily="50" charset="-128"/>
                <a:ea typeface="ＭＳ Ｐゴシック" panose="020B0600070205080204" pitchFamily="50" charset="-128"/>
              </a:rPr>
              <a:t>10</a:t>
            </a:r>
            <a:r>
              <a:rPr lang="ja-JP" altLang="en-US" dirty="0">
                <a:solidFill>
                  <a:schemeClr val="tx1"/>
                </a:solidFill>
                <a:latin typeface="ＭＳ Ｐゴシック" panose="020B0600070205080204" pitchFamily="50" charset="-128"/>
                <a:ea typeface="ＭＳ Ｐゴシック" panose="020B0600070205080204" pitchFamily="50" charset="-128"/>
              </a:rPr>
              <a:t>％となりました。</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dirty="0">
                <a:solidFill>
                  <a:schemeClr val="tx1"/>
                </a:solidFill>
                <a:latin typeface="ＭＳ Ｐゴシック" panose="020B0600070205080204" pitchFamily="50" charset="-128"/>
                <a:ea typeface="ＭＳ Ｐゴシック" panose="020B0600070205080204" pitchFamily="50" charset="-128"/>
              </a:rPr>
              <a:t>ただし、先ほども説明しましたが、生活必需品である食料品は８％のままとなります。これを軽減税率と呼んでいます。</a:t>
            </a:r>
            <a:r>
              <a:rPr lang="en-US" altLang="ja-JP" dirty="0">
                <a:solidFill>
                  <a:schemeClr val="tx1"/>
                </a:solidFill>
                <a:latin typeface="ＭＳ Ｐゴシック" panose="020B0600070205080204" pitchFamily="50" charset="-128"/>
                <a:ea typeface="ＭＳ Ｐゴシック" panose="020B0600070205080204" pitchFamily="50" charset="-128"/>
              </a:rPr>
              <a:t>【</a:t>
            </a:r>
            <a:r>
              <a:rPr lang="ja-JP" altLang="en-US" dirty="0">
                <a:solidFill>
                  <a:schemeClr val="tx1"/>
                </a:solidFill>
                <a:latin typeface="ＭＳ Ｐゴシック" panose="020B0600070205080204" pitchFamily="50" charset="-128"/>
                <a:ea typeface="ＭＳ Ｐゴシック" panose="020B0600070205080204" pitchFamily="50" charset="-128"/>
              </a:rPr>
              <a:t>クリック</a:t>
            </a:r>
            <a:r>
              <a:rPr lang="en-US" altLang="ja-JP" dirty="0">
                <a:solidFill>
                  <a:schemeClr val="tx1"/>
                </a:solidFill>
                <a:latin typeface="ＭＳ Ｐゴシック" panose="020B0600070205080204" pitchFamily="50" charset="-128"/>
                <a:ea typeface="ＭＳ Ｐゴシック" panose="020B0600070205080204" pitchFamily="50" charset="-128"/>
              </a:rPr>
              <a:t>】</a:t>
            </a:r>
          </a:p>
          <a:p>
            <a:pPr eaLnBrk="1" hangingPunct="1">
              <a:lnSpc>
                <a:spcPct val="150000"/>
              </a:lnSpc>
              <a:spcBef>
                <a:spcPts val="0"/>
              </a:spcBef>
              <a:defRPr/>
            </a:pP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spc="81" dirty="0">
                <a:solidFill>
                  <a:schemeClr val="tx1"/>
                </a:solidFill>
                <a:latin typeface="ＭＳ Ｐゴシック" panose="020B0600070205080204" pitchFamily="50" charset="-128"/>
                <a:ea typeface="ＭＳ Ｐゴシック" panose="020B0600070205080204" pitchFamily="50" charset="-128"/>
              </a:rPr>
              <a:t>（ちなみに昭和</a:t>
            </a:r>
            <a:r>
              <a:rPr lang="en-US" altLang="ja-JP" spc="81" dirty="0">
                <a:solidFill>
                  <a:schemeClr val="tx1"/>
                </a:solidFill>
                <a:latin typeface="ＭＳ Ｐゴシック" panose="020B0600070205080204" pitchFamily="50" charset="-128"/>
                <a:ea typeface="ＭＳ Ｐゴシック" panose="020B0600070205080204" pitchFamily="50" charset="-128"/>
              </a:rPr>
              <a:t>47</a:t>
            </a:r>
            <a:r>
              <a:rPr lang="ja-JP" altLang="en-US" spc="81" dirty="0">
                <a:solidFill>
                  <a:schemeClr val="tx1"/>
                </a:solidFill>
                <a:latin typeface="ＭＳ Ｐゴシック" panose="020B0600070205080204" pitchFamily="50" charset="-128"/>
                <a:ea typeface="ＭＳ Ｐゴシック" panose="020B0600070205080204" pitchFamily="50" charset="-128"/>
              </a:rPr>
              <a:t>年は</a:t>
            </a:r>
            <a:r>
              <a:rPr lang="en-US" altLang="ja-JP" spc="81" dirty="0">
                <a:solidFill>
                  <a:schemeClr val="tx1"/>
                </a:solidFill>
                <a:latin typeface="ＭＳ Ｐゴシック" panose="020B0600070205080204" pitchFamily="50" charset="-128"/>
                <a:ea typeface="ＭＳ Ｐゴシック" panose="020B0600070205080204" pitchFamily="50" charset="-128"/>
              </a:rPr>
              <a:t>､</a:t>
            </a:r>
            <a:r>
              <a:rPr lang="ja-JP" altLang="en-US" dirty="0">
                <a:solidFill>
                  <a:schemeClr val="tx1"/>
                </a:solidFill>
                <a:latin typeface="ＭＳ Ｐゴシック" panose="020B0600070205080204" pitchFamily="50" charset="-128"/>
                <a:ea typeface="ＭＳ Ｐゴシック" panose="020B0600070205080204" pitchFamily="50" charset="-128"/>
              </a:rPr>
              <a:t>第二次世界大戦後、講和条約が発効し、日本の独立を回復した年です。）</a:t>
            </a:r>
            <a:endParaRPr lang="en-US" altLang="ja-JP" spc="81" dirty="0">
              <a:solidFill>
                <a:schemeClr val="tx1"/>
              </a:solidFill>
              <a:latin typeface="ＭＳ Ｐゴシック" panose="020B0600070205080204" pitchFamily="50" charset="-128"/>
              <a:ea typeface="ＭＳ Ｐゴシック" panose="020B0600070205080204" pitchFamily="50" charset="-128"/>
            </a:endParaRPr>
          </a:p>
        </p:txBody>
      </p:sp>
      <p:sp>
        <p:nvSpPr>
          <p:cNvPr id="5" name="スライド番号プレースホルダー 3">
            <a:extLst>
              <a:ext uri="{FF2B5EF4-FFF2-40B4-BE49-F238E27FC236}">
                <a16:creationId xmlns:a16="http://schemas.microsoft.com/office/drawing/2014/main" id="{825984F4-E8E4-4D37-819D-E82A136C8344}"/>
              </a:ext>
            </a:extLst>
          </p:cNvPr>
          <p:cNvSpPr>
            <a:spLocks noGrp="1" noChangeAspect="1"/>
          </p:cNvSpPr>
          <p:nvPr>
            <p:ph type="sldNum" sz="quarter" idx="5"/>
          </p:nvPr>
        </p:nvSpPr>
        <p:spPr>
          <a:xfrm>
            <a:off x="6361178" y="9507849"/>
            <a:ext cx="356305" cy="35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defTabSz="945813">
              <a:defRPr kumimoji="1" sz="2400">
                <a:solidFill>
                  <a:schemeClr val="tx1"/>
                </a:solidFill>
                <a:latin typeface="Arial" panose="020B0604020202020204" pitchFamily="34" charset="0"/>
                <a:ea typeface="AR丸ゴシック体M"/>
                <a:cs typeface="AR丸ゴシック体M"/>
              </a:defRPr>
            </a:lvl1pPr>
            <a:lvl2pPr marL="736506" indent="-283272" defTabSz="945813">
              <a:defRPr kumimoji="1" sz="2400">
                <a:solidFill>
                  <a:schemeClr val="tx1"/>
                </a:solidFill>
                <a:latin typeface="Arial" panose="020B0604020202020204" pitchFamily="34" charset="0"/>
                <a:ea typeface="AR丸ゴシック体M"/>
                <a:cs typeface="AR丸ゴシック体M"/>
              </a:defRPr>
            </a:lvl2pPr>
            <a:lvl3pPr marL="1133086" indent="-226617" defTabSz="945813">
              <a:defRPr kumimoji="1" sz="2400">
                <a:solidFill>
                  <a:schemeClr val="tx1"/>
                </a:solidFill>
                <a:latin typeface="Arial" panose="020B0604020202020204" pitchFamily="34" charset="0"/>
                <a:ea typeface="AR丸ゴシック体M"/>
                <a:cs typeface="AR丸ゴシック体M"/>
              </a:defRPr>
            </a:lvl3pPr>
            <a:lvl4pPr marL="1586320" indent="-226617" defTabSz="945813">
              <a:defRPr kumimoji="1" sz="2400">
                <a:solidFill>
                  <a:schemeClr val="tx1"/>
                </a:solidFill>
                <a:latin typeface="Arial" panose="020B0604020202020204" pitchFamily="34" charset="0"/>
                <a:ea typeface="AR丸ゴシック体M"/>
                <a:cs typeface="AR丸ゴシック体M"/>
              </a:defRPr>
            </a:lvl4pPr>
            <a:lvl5pPr marL="2039555" indent="-226617" defTabSz="945813">
              <a:defRPr kumimoji="1" sz="2400">
                <a:solidFill>
                  <a:schemeClr val="tx1"/>
                </a:solidFill>
                <a:latin typeface="Arial" panose="020B0604020202020204" pitchFamily="34" charset="0"/>
                <a:ea typeface="AR丸ゴシック体M"/>
                <a:cs typeface="AR丸ゴシック体M"/>
              </a:defRPr>
            </a:lvl5pPr>
            <a:lvl6pPr marL="249279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025"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26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494"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algn="ctr"/>
            <a:fld id="{FDB2AC08-F21E-4DC9-A1E8-CA08D55DC0AA}" type="slidenum">
              <a:rPr lang="en-US" altLang="ja-JP" sz="1300">
                <a:solidFill>
                  <a:srgbClr val="000000"/>
                </a:solidFill>
                <a:ea typeface="ＭＳ Ｐゴシック" panose="020B0600070205080204" pitchFamily="50" charset="-128"/>
              </a:rPr>
              <a:pPr algn="ctr"/>
              <a:t>7</a:t>
            </a:fld>
            <a:endParaRPr lang="en-US" altLang="ja-JP" sz="13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3102185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Rot="1" noChangeAspect="1" noChangeArrowheads="1" noTextEdit="1"/>
          </p:cNvSpPr>
          <p:nvPr>
            <p:ph type="sldImg"/>
          </p:nvPr>
        </p:nvSpPr>
        <p:spPr>
          <a:xfrm>
            <a:off x="581025" y="430213"/>
            <a:ext cx="5715000" cy="3216275"/>
          </a:xfrm>
          <a:ln/>
        </p:spPr>
      </p:sp>
      <p:sp>
        <p:nvSpPr>
          <p:cNvPr id="18437" name="Rectangle 3"/>
          <p:cNvSpPr>
            <a:spLocks noGrp="1" noChangeArrowheads="1"/>
          </p:cNvSpPr>
          <p:nvPr>
            <p:ph type="body" idx="1"/>
          </p:nvPr>
        </p:nvSpPr>
        <p:spPr>
          <a:xfrm>
            <a:off x="588392" y="3932450"/>
            <a:ext cx="5700882" cy="5717681"/>
          </a:xfrm>
          <a:ln/>
        </p:spPr>
        <p:txBody>
          <a:bodyPr lIns="94737" tIns="47366" rIns="94737" bIns="47366"/>
          <a:lstStyle/>
          <a:p>
            <a:pPr eaLnBrk="1" hangingPunct="1">
              <a:lnSpc>
                <a:spcPct val="150000"/>
              </a:lnSpc>
              <a:spcBef>
                <a:spcPts val="0"/>
              </a:spcBef>
              <a:defRPr/>
            </a:pPr>
            <a:r>
              <a:rPr lang="ja-JP" altLang="en-US" spc="79" dirty="0">
                <a:latin typeface="ＭＳ Ｐゴシック" panose="020B0600070205080204" pitchFamily="50" charset="-128"/>
                <a:ea typeface="ＭＳ Ｐゴシック" panose="020B0600070205080204" pitchFamily="50" charset="-128"/>
              </a:rPr>
              <a:t>では、税金クイズ２問目です。　</a:t>
            </a:r>
            <a:r>
              <a:rPr lang="en-US" altLang="ja-JP" spc="79" dirty="0">
                <a:latin typeface="ＭＳ Ｐゴシック" panose="020B0600070205080204" pitchFamily="50" charset="-128"/>
                <a:ea typeface="ＭＳ Ｐゴシック" panose="020B0600070205080204" pitchFamily="50" charset="-128"/>
              </a:rPr>
              <a:t>【</a:t>
            </a:r>
            <a:r>
              <a:rPr lang="ja-JP" altLang="en-US" spc="79" dirty="0">
                <a:latin typeface="ＭＳ Ｐゴシック" panose="020B0600070205080204" pitchFamily="50" charset="-128"/>
                <a:ea typeface="ＭＳ Ｐゴシック" panose="020B0600070205080204" pitchFamily="50" charset="-128"/>
              </a:rPr>
              <a:t>クリック</a:t>
            </a:r>
            <a:r>
              <a:rPr lang="en-US" altLang="ja-JP" spc="79" dirty="0">
                <a:latin typeface="ＭＳ Ｐゴシック" panose="020B0600070205080204" pitchFamily="50" charset="-128"/>
                <a:ea typeface="ＭＳ Ｐゴシック" panose="020B0600070205080204" pitchFamily="50" charset="-128"/>
              </a:rPr>
              <a:t>】</a:t>
            </a:r>
          </a:p>
          <a:p>
            <a:pPr eaLnBrk="1" hangingPunct="1">
              <a:lnSpc>
                <a:spcPct val="150000"/>
              </a:lnSpc>
              <a:spcBef>
                <a:spcPts val="0"/>
              </a:spcBef>
              <a:defRPr/>
            </a:pPr>
            <a:r>
              <a:rPr lang="ja-JP" altLang="en-US" spc="79" dirty="0">
                <a:latin typeface="ＭＳ Ｐゴシック" panose="020B0600070205080204" pitchFamily="50" charset="-128"/>
                <a:ea typeface="ＭＳ Ｐゴシック" panose="020B0600070205080204" pitchFamily="50" charset="-128"/>
              </a:rPr>
              <a:t>現在、日本に何種類くらいの税金があるでしょう？　</a:t>
            </a:r>
            <a:r>
              <a:rPr lang="en-US" altLang="ja-JP" spc="79" dirty="0">
                <a:latin typeface="ＭＳ Ｐゴシック" panose="020B0600070205080204" pitchFamily="50" charset="-128"/>
                <a:ea typeface="ＭＳ Ｐゴシック" panose="020B0600070205080204" pitchFamily="50" charset="-128"/>
              </a:rPr>
              <a:t>【</a:t>
            </a:r>
            <a:r>
              <a:rPr lang="ja-JP" altLang="en-US" spc="79" dirty="0">
                <a:latin typeface="ＭＳ Ｐゴシック" panose="020B0600070205080204" pitchFamily="50" charset="-128"/>
                <a:ea typeface="ＭＳ Ｐゴシック" panose="020B0600070205080204" pitchFamily="50" charset="-128"/>
              </a:rPr>
              <a:t>クリック</a:t>
            </a:r>
            <a:r>
              <a:rPr lang="en-US" altLang="ja-JP" spc="79" dirty="0">
                <a:latin typeface="ＭＳ Ｐゴシック" panose="020B0600070205080204" pitchFamily="50" charset="-128"/>
                <a:ea typeface="ＭＳ Ｐゴシック" panose="020B0600070205080204" pitchFamily="50" charset="-128"/>
              </a:rPr>
              <a:t>】</a:t>
            </a:r>
          </a:p>
          <a:p>
            <a:pPr eaLnBrk="1" hangingPunct="1">
              <a:lnSpc>
                <a:spcPct val="150000"/>
              </a:lnSpc>
              <a:spcBef>
                <a:spcPts val="0"/>
              </a:spcBef>
              <a:defRPr/>
            </a:pPr>
            <a:r>
              <a:rPr lang="ja-JP" altLang="en-US" spc="79" dirty="0">
                <a:latin typeface="ＭＳ Ｐゴシック" panose="020B0600070205080204" pitchFamily="50" charset="-128"/>
                <a:ea typeface="ＭＳ Ｐゴシック" panose="020B0600070205080204" pitchFamily="50" charset="-128"/>
              </a:rPr>
              <a:t>①約</a:t>
            </a:r>
            <a:r>
              <a:rPr lang="en-US" altLang="ja-JP" spc="79" dirty="0">
                <a:latin typeface="ＭＳ Ｐゴシック" panose="020B0600070205080204" pitchFamily="50" charset="-128"/>
                <a:ea typeface="ＭＳ Ｐゴシック" panose="020B0600070205080204" pitchFamily="50" charset="-128"/>
              </a:rPr>
              <a:t>20</a:t>
            </a:r>
            <a:r>
              <a:rPr lang="ja-JP" altLang="en-US" spc="79" dirty="0">
                <a:latin typeface="ＭＳ Ｐゴシック" panose="020B0600070205080204" pitchFamily="50" charset="-128"/>
                <a:ea typeface="ＭＳ Ｐゴシック" panose="020B0600070205080204" pitchFamily="50" charset="-128"/>
              </a:rPr>
              <a:t>種類　　②約</a:t>
            </a:r>
            <a:r>
              <a:rPr lang="en-US" altLang="ja-JP" spc="79" dirty="0">
                <a:latin typeface="ＭＳ Ｐゴシック" panose="020B0600070205080204" pitchFamily="50" charset="-128"/>
                <a:ea typeface="ＭＳ Ｐゴシック" panose="020B0600070205080204" pitchFamily="50" charset="-128"/>
              </a:rPr>
              <a:t>50</a:t>
            </a:r>
            <a:r>
              <a:rPr lang="ja-JP" altLang="en-US" spc="79" dirty="0">
                <a:latin typeface="ＭＳ Ｐゴシック" panose="020B0600070205080204" pitchFamily="50" charset="-128"/>
                <a:ea typeface="ＭＳ Ｐゴシック" panose="020B0600070205080204" pitchFamily="50" charset="-128"/>
              </a:rPr>
              <a:t>種類　　③約</a:t>
            </a:r>
            <a:r>
              <a:rPr lang="en-US" altLang="ja-JP" spc="79" dirty="0">
                <a:latin typeface="ＭＳ Ｐゴシック" panose="020B0600070205080204" pitchFamily="50" charset="-128"/>
                <a:ea typeface="ＭＳ Ｐゴシック" panose="020B0600070205080204" pitchFamily="50" charset="-128"/>
              </a:rPr>
              <a:t>1,500</a:t>
            </a:r>
            <a:r>
              <a:rPr lang="ja-JP" altLang="en-US" spc="79" dirty="0">
                <a:latin typeface="ＭＳ Ｐゴシック" panose="020B0600070205080204" pitchFamily="50" charset="-128"/>
                <a:ea typeface="ＭＳ Ｐゴシック" panose="020B0600070205080204" pitchFamily="50" charset="-128"/>
              </a:rPr>
              <a:t>種類</a:t>
            </a:r>
            <a:endParaRPr lang="en-US" altLang="ja-JP" spc="79" dirty="0">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spc="79" dirty="0">
                <a:latin typeface="ＭＳ Ｐゴシック" panose="020B0600070205080204" pitchFamily="50" charset="-128"/>
                <a:ea typeface="ＭＳ Ｐゴシック" panose="020B0600070205080204" pitchFamily="50" charset="-128"/>
              </a:rPr>
              <a:t>正解は、②約</a:t>
            </a:r>
            <a:r>
              <a:rPr lang="en-US" altLang="ja-JP" spc="79" dirty="0">
                <a:latin typeface="ＭＳ Ｐゴシック" panose="020B0600070205080204" pitchFamily="50" charset="-128"/>
                <a:ea typeface="ＭＳ Ｐゴシック" panose="020B0600070205080204" pitchFamily="50" charset="-128"/>
              </a:rPr>
              <a:t>50</a:t>
            </a:r>
            <a:r>
              <a:rPr lang="ja-JP" altLang="en-US" spc="79" dirty="0">
                <a:latin typeface="ＭＳ Ｐゴシック" panose="020B0600070205080204" pitchFamily="50" charset="-128"/>
                <a:ea typeface="ＭＳ Ｐゴシック" panose="020B0600070205080204" pitchFamily="50" charset="-128"/>
              </a:rPr>
              <a:t>種類です。　</a:t>
            </a:r>
            <a:r>
              <a:rPr lang="en-US" altLang="ja-JP" spc="79" dirty="0">
                <a:latin typeface="ＭＳ Ｐゴシック" panose="020B0600070205080204" pitchFamily="50" charset="-128"/>
                <a:ea typeface="ＭＳ Ｐゴシック" panose="020B0600070205080204" pitchFamily="50" charset="-128"/>
              </a:rPr>
              <a:t>【</a:t>
            </a:r>
            <a:r>
              <a:rPr lang="ja-JP" altLang="en-US" spc="79" dirty="0">
                <a:latin typeface="ＭＳ Ｐゴシック" panose="020B0600070205080204" pitchFamily="50" charset="-128"/>
                <a:ea typeface="ＭＳ Ｐゴシック" panose="020B0600070205080204" pitchFamily="50" charset="-128"/>
              </a:rPr>
              <a:t>クリック</a:t>
            </a:r>
            <a:r>
              <a:rPr lang="en-US" altLang="ja-JP" spc="79" dirty="0">
                <a:latin typeface="ＭＳ Ｐゴシック" panose="020B0600070205080204" pitchFamily="50" charset="-128"/>
                <a:ea typeface="ＭＳ Ｐゴシック" panose="020B0600070205080204" pitchFamily="50" charset="-128"/>
              </a:rPr>
              <a:t>】</a:t>
            </a:r>
          </a:p>
          <a:p>
            <a:pPr eaLnBrk="1" hangingPunct="1">
              <a:lnSpc>
                <a:spcPct val="150000"/>
              </a:lnSpc>
              <a:spcBef>
                <a:spcPts val="0"/>
              </a:spcBef>
              <a:defRPr/>
            </a:pPr>
            <a:r>
              <a:rPr lang="ja-JP" altLang="en-US" spc="79" dirty="0">
                <a:latin typeface="ＭＳ Ｐゴシック" panose="020B0600070205080204" pitchFamily="50" charset="-128"/>
                <a:ea typeface="ＭＳ Ｐゴシック" panose="020B0600070205080204" pitchFamily="50" charset="-128"/>
              </a:rPr>
              <a:t>現在、国に納める税が</a:t>
            </a:r>
            <a:r>
              <a:rPr lang="en-US" altLang="ja-JP" spc="79" dirty="0">
                <a:latin typeface="ＭＳ Ｐゴシック" panose="020B0600070205080204" pitchFamily="50" charset="-128"/>
                <a:ea typeface="ＭＳ Ｐゴシック" panose="020B0600070205080204" pitchFamily="50" charset="-128"/>
              </a:rPr>
              <a:t>26</a:t>
            </a:r>
            <a:r>
              <a:rPr lang="ja-JP" altLang="en-US" spc="79" dirty="0">
                <a:latin typeface="ＭＳ Ｐゴシック" panose="020B0600070205080204" pitchFamily="50" charset="-128"/>
                <a:ea typeface="ＭＳ Ｐゴシック" panose="020B0600070205080204" pitchFamily="50" charset="-128"/>
              </a:rPr>
              <a:t>種類、都道府県や市町村に納める税が約</a:t>
            </a:r>
            <a:r>
              <a:rPr lang="en-US" altLang="ja-JP" spc="79" dirty="0">
                <a:latin typeface="ＭＳ Ｐゴシック" panose="020B0600070205080204" pitchFamily="50" charset="-128"/>
                <a:ea typeface="ＭＳ Ｐゴシック" panose="020B0600070205080204" pitchFamily="50" charset="-128"/>
              </a:rPr>
              <a:t>25</a:t>
            </a:r>
            <a:r>
              <a:rPr lang="ja-JP" altLang="en-US" spc="79" dirty="0">
                <a:latin typeface="ＭＳ Ｐゴシック" panose="020B0600070205080204" pitchFamily="50" charset="-128"/>
                <a:ea typeface="ＭＳ Ｐゴシック" panose="020B0600070205080204" pitchFamily="50" charset="-128"/>
              </a:rPr>
              <a:t>種類あります。</a:t>
            </a:r>
            <a:endParaRPr lang="en-US" altLang="ja-JP" spc="79" dirty="0">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spc="79" dirty="0">
                <a:latin typeface="ＭＳ Ｐゴシック" panose="020B0600070205080204" pitchFamily="50" charset="-128"/>
                <a:ea typeface="ＭＳ Ｐゴシック" panose="020B0600070205080204" pitchFamily="50" charset="-128"/>
              </a:rPr>
              <a:t>都道府県や市町村では、独自に定めている税金があり、住んでいる地域によって税金の数に多少の違いがあるので、「約」</a:t>
            </a:r>
            <a:r>
              <a:rPr lang="en-US" altLang="ja-JP" spc="79" dirty="0">
                <a:latin typeface="ＭＳ Ｐゴシック" panose="020B0600070205080204" pitchFamily="50" charset="-128"/>
                <a:ea typeface="ＭＳ Ｐゴシック" panose="020B0600070205080204" pitchFamily="50" charset="-128"/>
              </a:rPr>
              <a:t>50</a:t>
            </a:r>
            <a:r>
              <a:rPr lang="ja-JP" altLang="en-US" spc="79" dirty="0">
                <a:latin typeface="ＭＳ Ｐゴシック" panose="020B0600070205080204" pitchFamily="50" charset="-128"/>
                <a:ea typeface="ＭＳ Ｐゴシック" panose="020B0600070205080204" pitchFamily="50" charset="-128"/>
              </a:rPr>
              <a:t>種類といいます。</a:t>
            </a:r>
            <a:endParaRPr lang="en-US" altLang="ja-JP" spc="79" dirty="0">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spc="79" dirty="0">
                <a:latin typeface="ＭＳ Ｐゴシック" panose="020B0600070205080204" pitchFamily="50" charset="-128"/>
                <a:ea typeface="ＭＳ Ｐゴシック" panose="020B0600070205080204" pitchFamily="50" charset="-128"/>
              </a:rPr>
              <a:t>たとえば、</a:t>
            </a:r>
            <a:r>
              <a:rPr lang="ja-JP" altLang="en-US" dirty="0">
                <a:latin typeface="ＭＳ Ｐゴシック" panose="020B0600070205080204" pitchFamily="50" charset="-128"/>
                <a:ea typeface="ＭＳ Ｐゴシック" panose="020B0600070205080204" pitchFamily="50" charset="-128"/>
              </a:rPr>
              <a:t>和歌山県には</a:t>
            </a:r>
            <a:r>
              <a:rPr lang="ja-JP" altLang="en-US" spc="79" dirty="0">
                <a:latin typeface="ＭＳ Ｐゴシック" panose="020B0600070205080204" pitchFamily="50" charset="-128"/>
                <a:ea typeface="ＭＳ Ｐゴシック" panose="020B0600070205080204" pitchFamily="50" charset="-128"/>
              </a:rPr>
              <a:t>「紀の国森づくり税」という税金</a:t>
            </a:r>
            <a:r>
              <a:rPr lang="ja-JP" altLang="ja-JP" dirty="0">
                <a:latin typeface="ＭＳ Ｐゴシック" panose="020B0600070205080204" pitchFamily="50" charset="-128"/>
                <a:ea typeface="ＭＳ Ｐゴシック" panose="020B0600070205080204" pitchFamily="50" charset="-128"/>
              </a:rPr>
              <a:t>があります。</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和歌山県は県土の</a:t>
            </a:r>
            <a:r>
              <a:rPr lang="en-US" altLang="ja-JP" dirty="0">
                <a:latin typeface="ＭＳ Ｐゴシック" panose="020B0600070205080204" pitchFamily="50" charset="-128"/>
                <a:ea typeface="ＭＳ Ｐゴシック" panose="020B0600070205080204" pitchFamily="50" charset="-128"/>
              </a:rPr>
              <a:t>77</a:t>
            </a:r>
            <a:r>
              <a:rPr lang="ja-JP" altLang="en-US" dirty="0">
                <a:latin typeface="ＭＳ Ｐゴシック" panose="020B0600070205080204" pitchFamily="50" charset="-128"/>
                <a:ea typeface="ＭＳ Ｐゴシック" panose="020B0600070205080204" pitchFamily="50" charset="-128"/>
              </a:rPr>
              <a:t>％、</a:t>
            </a:r>
            <a:r>
              <a:rPr lang="en-US" altLang="ja-JP" dirty="0">
                <a:latin typeface="ＭＳ Ｐゴシック" panose="020B0600070205080204" pitchFamily="50" charset="-128"/>
                <a:ea typeface="ＭＳ Ｐゴシック" panose="020B0600070205080204" pitchFamily="50" charset="-128"/>
              </a:rPr>
              <a:t>36</a:t>
            </a:r>
            <a:r>
              <a:rPr lang="ja-JP" altLang="en-US" dirty="0">
                <a:latin typeface="ＭＳ Ｐゴシック" panose="020B0600070205080204" pitchFamily="50" charset="-128"/>
                <a:ea typeface="ＭＳ Ｐゴシック" panose="020B0600070205080204" pitchFamily="50" charset="-128"/>
              </a:rPr>
              <a:t>万ヘクタールが森林です。</a:t>
            </a:r>
            <a:endParaRPr lang="en-US" altLang="ja-JP" dirty="0">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dirty="0">
                <a:latin typeface="ＭＳ Ｐゴシック" panose="020B0600070205080204" pitchFamily="50" charset="-128"/>
                <a:ea typeface="ＭＳ Ｐゴシック" panose="020B0600070205080204" pitchFamily="50" charset="-128"/>
              </a:rPr>
              <a:t>和歌山県に住んでいる人は、この森（山林）の恩恵を受けているという考えのもと、これを後世に引き継いでいくための事業に使われています。</a:t>
            </a:r>
            <a:endParaRPr lang="en-US" altLang="ja-JP" dirty="0">
              <a:latin typeface="ＭＳ Ｐゴシック" panose="020B0600070205080204" pitchFamily="50" charset="-128"/>
              <a:ea typeface="ＭＳ Ｐゴシック" panose="020B0600070205080204" pitchFamily="50" charset="-128"/>
            </a:endParaRPr>
          </a:p>
          <a:p>
            <a:pPr eaLnBrk="1" hangingPunct="1">
              <a:lnSpc>
                <a:spcPct val="150000"/>
              </a:lnSpc>
              <a:spcBef>
                <a:spcPts val="0"/>
              </a:spcBef>
              <a:defRPr/>
            </a:pPr>
            <a:r>
              <a:rPr lang="ja-JP" altLang="en-US" spc="79" dirty="0">
                <a:latin typeface="ＭＳ Ｐゴシック" panose="020B0600070205080204" pitchFamily="50" charset="-128"/>
                <a:ea typeface="ＭＳ Ｐゴシック" panose="020B0600070205080204" pitchFamily="50" charset="-128"/>
              </a:rPr>
              <a:t>「紀の国森づくり税」については、「令和７年度和歌山県版わたしたちの生活と税金」に詳しく掲載していますので、さまざまな取り組みについてご確認ください。</a:t>
            </a:r>
            <a:endParaRPr lang="en-US" altLang="ja-JP" dirty="0">
              <a:latin typeface="ＭＳ Ｐゴシック" panose="020B0600070205080204" pitchFamily="50" charset="-128"/>
              <a:ea typeface="ＭＳ Ｐゴシック" panose="020B0600070205080204" pitchFamily="50" charset="-128"/>
            </a:endParaRPr>
          </a:p>
          <a:p>
            <a:pPr defTabSz="914265" eaLnBrk="1" hangingPunct="1">
              <a:lnSpc>
                <a:spcPct val="150000"/>
              </a:lnSpc>
              <a:spcBef>
                <a:spcPts val="0"/>
              </a:spcBef>
              <a:defRPr/>
            </a:pPr>
            <a:r>
              <a:rPr lang="ja-JP" altLang="en-US" spc="79" dirty="0">
                <a:latin typeface="ＭＳ Ｐゴシック" panose="020B0600070205080204" pitchFamily="50" charset="-128"/>
                <a:ea typeface="ＭＳ Ｐゴシック" panose="020B0600070205080204" pitchFamily="50" charset="-128"/>
              </a:rPr>
              <a:t>③番の約</a:t>
            </a:r>
            <a:r>
              <a:rPr lang="en-US" altLang="ja-JP" spc="79" dirty="0">
                <a:latin typeface="ＭＳ Ｐゴシック" panose="020B0600070205080204" pitchFamily="50" charset="-128"/>
                <a:ea typeface="ＭＳ Ｐゴシック" panose="020B0600070205080204" pitchFamily="50" charset="-128"/>
              </a:rPr>
              <a:t>1,500</a:t>
            </a:r>
            <a:r>
              <a:rPr lang="ja-JP" altLang="en-US" spc="79" dirty="0">
                <a:latin typeface="ＭＳ Ｐゴシック" panose="020B0600070205080204" pitchFamily="50" charset="-128"/>
                <a:ea typeface="ＭＳ Ｐゴシック" panose="020B0600070205080204" pitchFamily="50" charset="-128"/>
              </a:rPr>
              <a:t>種類というのは、江戸時代にあった税の数です。</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クリック</a:t>
            </a:r>
            <a:r>
              <a:rPr lang="en-US" altLang="ja-JP" dirty="0">
                <a:latin typeface="ＭＳ Ｐゴシック" panose="020B0600070205080204" pitchFamily="50" charset="-128"/>
                <a:ea typeface="ＭＳ Ｐゴシック" panose="020B0600070205080204" pitchFamily="50" charset="-128"/>
              </a:rPr>
              <a:t>】</a:t>
            </a:r>
            <a:endParaRPr lang="ja-JP" altLang="en-US" spc="79" dirty="0">
              <a:latin typeface="ＭＳ Ｐゴシック" panose="020B0600070205080204" pitchFamily="50" charset="-128"/>
              <a:ea typeface="ＭＳ Ｐゴシック" panose="020B0600070205080204" pitchFamily="50" charset="-128"/>
            </a:endParaRPr>
          </a:p>
        </p:txBody>
      </p:sp>
      <p:sp>
        <p:nvSpPr>
          <p:cNvPr id="6" name="スライド番号プレースホルダー 3">
            <a:extLst>
              <a:ext uri="{FF2B5EF4-FFF2-40B4-BE49-F238E27FC236}">
                <a16:creationId xmlns:a16="http://schemas.microsoft.com/office/drawing/2014/main" id="{77D75418-DF88-4897-9FE9-A4EFBEEB5F18}"/>
              </a:ext>
            </a:extLst>
          </p:cNvPr>
          <p:cNvSpPr>
            <a:spLocks noGrp="1" noChangeAspect="1"/>
          </p:cNvSpPr>
          <p:nvPr>
            <p:ph type="sldNum" sz="quarter" idx="5"/>
          </p:nvPr>
        </p:nvSpPr>
        <p:spPr>
          <a:xfrm>
            <a:off x="6361178" y="9507849"/>
            <a:ext cx="356305" cy="35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defTabSz="945813">
              <a:defRPr kumimoji="1" sz="2400">
                <a:solidFill>
                  <a:schemeClr val="tx1"/>
                </a:solidFill>
                <a:latin typeface="Arial" panose="020B0604020202020204" pitchFamily="34" charset="0"/>
                <a:ea typeface="AR丸ゴシック体M"/>
                <a:cs typeface="AR丸ゴシック体M"/>
              </a:defRPr>
            </a:lvl1pPr>
            <a:lvl2pPr marL="736506" indent="-283272" defTabSz="945813">
              <a:defRPr kumimoji="1" sz="2400">
                <a:solidFill>
                  <a:schemeClr val="tx1"/>
                </a:solidFill>
                <a:latin typeface="Arial" panose="020B0604020202020204" pitchFamily="34" charset="0"/>
                <a:ea typeface="AR丸ゴシック体M"/>
                <a:cs typeface="AR丸ゴシック体M"/>
              </a:defRPr>
            </a:lvl2pPr>
            <a:lvl3pPr marL="1133086" indent="-226617" defTabSz="945813">
              <a:defRPr kumimoji="1" sz="2400">
                <a:solidFill>
                  <a:schemeClr val="tx1"/>
                </a:solidFill>
                <a:latin typeface="Arial" panose="020B0604020202020204" pitchFamily="34" charset="0"/>
                <a:ea typeface="AR丸ゴシック体M"/>
                <a:cs typeface="AR丸ゴシック体M"/>
              </a:defRPr>
            </a:lvl3pPr>
            <a:lvl4pPr marL="1586320" indent="-226617" defTabSz="945813">
              <a:defRPr kumimoji="1" sz="2400">
                <a:solidFill>
                  <a:schemeClr val="tx1"/>
                </a:solidFill>
                <a:latin typeface="Arial" panose="020B0604020202020204" pitchFamily="34" charset="0"/>
                <a:ea typeface="AR丸ゴシック体M"/>
                <a:cs typeface="AR丸ゴシック体M"/>
              </a:defRPr>
            </a:lvl4pPr>
            <a:lvl5pPr marL="2039555" indent="-226617" defTabSz="945813">
              <a:defRPr kumimoji="1" sz="2400">
                <a:solidFill>
                  <a:schemeClr val="tx1"/>
                </a:solidFill>
                <a:latin typeface="Arial" panose="020B0604020202020204" pitchFamily="34" charset="0"/>
                <a:ea typeface="AR丸ゴシック体M"/>
                <a:cs typeface="AR丸ゴシック体M"/>
              </a:defRPr>
            </a:lvl5pPr>
            <a:lvl6pPr marL="249279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025"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260"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494" indent="-226617" defTabSz="94581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algn="ctr"/>
            <a:fld id="{FDB2AC08-F21E-4DC9-A1E8-CA08D55DC0AA}" type="slidenum">
              <a:rPr lang="en-US" altLang="ja-JP" sz="1300">
                <a:solidFill>
                  <a:srgbClr val="000000"/>
                </a:solidFill>
                <a:ea typeface="ＭＳ Ｐゴシック" panose="020B0600070205080204" pitchFamily="50" charset="-128"/>
              </a:rPr>
              <a:pPr algn="ctr"/>
              <a:t>8</a:t>
            </a:fld>
            <a:endParaRPr lang="en-US" altLang="ja-JP" sz="13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4268325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1776"/>
              </a:lnSpc>
              <a:spcBef>
                <a:spcPts val="0"/>
              </a:spcBef>
            </a:pPr>
            <a:r>
              <a:rPr lang="ja-JP" altLang="en-US" dirty="0">
                <a:latin typeface="+mn-ea"/>
                <a:ea typeface="+mn-ea"/>
              </a:rPr>
              <a:t>では、なぜ、約５０種類もの税金があるのでしょうか？</a:t>
            </a:r>
            <a:endParaRPr lang="en-US" altLang="ja-JP" dirty="0">
              <a:latin typeface="+mn-ea"/>
              <a:ea typeface="+mn-ea"/>
            </a:endParaRPr>
          </a:p>
          <a:p>
            <a:pPr>
              <a:lnSpc>
                <a:spcPts val="1776"/>
              </a:lnSpc>
              <a:spcBef>
                <a:spcPts val="0"/>
              </a:spcBef>
            </a:pPr>
            <a:r>
              <a:rPr lang="ja-JP" altLang="en-US" dirty="0">
                <a:latin typeface="+mn-ea"/>
                <a:ea typeface="+mn-ea"/>
              </a:rPr>
              <a:t>日本の税の制度は、様々な「公平の考え方」によって成り立っています。</a:t>
            </a:r>
            <a:endParaRPr lang="en-US" altLang="ja-JP" dirty="0">
              <a:latin typeface="+mn-ea"/>
              <a:ea typeface="+mn-ea"/>
            </a:endParaRPr>
          </a:p>
          <a:p>
            <a:pPr>
              <a:lnSpc>
                <a:spcPts val="1776"/>
              </a:lnSpc>
              <a:spcBef>
                <a:spcPts val="0"/>
              </a:spcBef>
            </a:pPr>
            <a:r>
              <a:rPr lang="ja-JP" altLang="en-US" dirty="0">
                <a:latin typeface="+mn-ea"/>
                <a:ea typeface="+mn-ea"/>
              </a:rPr>
              <a:t>各自の能力に応じた負担を求める「応能負担」　</a:t>
            </a:r>
            <a:r>
              <a:rPr lang="en-US" altLang="ja-JP" dirty="0">
                <a:latin typeface="+mn-ea"/>
                <a:ea typeface="+mn-ea"/>
              </a:rPr>
              <a:t>【</a:t>
            </a:r>
            <a:r>
              <a:rPr lang="ja-JP" altLang="en-US" dirty="0">
                <a:latin typeface="+mn-ea"/>
                <a:ea typeface="+mn-ea"/>
              </a:rPr>
              <a:t>クリック</a:t>
            </a:r>
            <a:r>
              <a:rPr lang="en-US" altLang="ja-JP" dirty="0">
                <a:latin typeface="+mn-ea"/>
                <a:ea typeface="+mn-ea"/>
              </a:rPr>
              <a:t>】</a:t>
            </a:r>
          </a:p>
          <a:p>
            <a:pPr>
              <a:lnSpc>
                <a:spcPts val="1776"/>
              </a:lnSpc>
              <a:spcBef>
                <a:spcPts val="0"/>
              </a:spcBef>
            </a:pPr>
            <a:r>
              <a:rPr lang="ja-JP" altLang="en-US" dirty="0">
                <a:latin typeface="+mn-ea"/>
                <a:ea typeface="+mn-ea"/>
              </a:rPr>
              <a:t>自分が受けた利益に応じたものを負担する「応益負担」</a:t>
            </a:r>
            <a:r>
              <a:rPr lang="en-US" altLang="ja-JP" dirty="0">
                <a:latin typeface="+mn-ea"/>
                <a:ea typeface="+mn-ea"/>
              </a:rPr>
              <a:t>【</a:t>
            </a:r>
            <a:r>
              <a:rPr lang="ja-JP" altLang="en-US" dirty="0">
                <a:latin typeface="+mn-ea"/>
                <a:ea typeface="+mn-ea"/>
              </a:rPr>
              <a:t>クリック</a:t>
            </a:r>
            <a:r>
              <a:rPr lang="en-US" altLang="ja-JP" dirty="0">
                <a:latin typeface="+mn-ea"/>
                <a:ea typeface="+mn-ea"/>
              </a:rPr>
              <a:t>】</a:t>
            </a:r>
          </a:p>
          <a:p>
            <a:pPr>
              <a:lnSpc>
                <a:spcPts val="1776"/>
              </a:lnSpc>
              <a:spcBef>
                <a:spcPts val="0"/>
              </a:spcBef>
            </a:pPr>
            <a:r>
              <a:rPr lang="ja-JP" altLang="en-US" dirty="0">
                <a:latin typeface="+mn-ea"/>
                <a:ea typeface="+mn-ea"/>
              </a:rPr>
              <a:t>「水平的公平」とは、「所得水準や年代にかかわらず、一定の税率を負担する」という、みんな同じ負担という考え方で、代表的な例は、皆さんも納めたことがある「消費税」です。　</a:t>
            </a:r>
            <a:r>
              <a:rPr lang="en-US" altLang="ja-JP" dirty="0">
                <a:latin typeface="+mn-ea"/>
                <a:ea typeface="+mn-ea"/>
              </a:rPr>
              <a:t>【</a:t>
            </a:r>
            <a:r>
              <a:rPr lang="ja-JP" altLang="en-US" dirty="0">
                <a:latin typeface="+mn-ea"/>
                <a:ea typeface="+mn-ea"/>
              </a:rPr>
              <a:t>クリック</a:t>
            </a:r>
            <a:r>
              <a:rPr lang="en-US" altLang="ja-JP" dirty="0">
                <a:latin typeface="+mn-ea"/>
                <a:ea typeface="+mn-ea"/>
              </a:rPr>
              <a:t>】</a:t>
            </a:r>
            <a:r>
              <a:rPr lang="ja-JP" altLang="en-US" dirty="0">
                <a:latin typeface="+mn-ea"/>
                <a:ea typeface="+mn-ea"/>
              </a:rPr>
              <a:t>　</a:t>
            </a:r>
            <a:endParaRPr lang="en-US" altLang="ja-JP" dirty="0">
              <a:latin typeface="+mn-ea"/>
              <a:ea typeface="+mn-ea"/>
            </a:endParaRPr>
          </a:p>
          <a:p>
            <a:pPr>
              <a:lnSpc>
                <a:spcPts val="1776"/>
              </a:lnSpc>
              <a:spcBef>
                <a:spcPts val="0"/>
              </a:spcBef>
            </a:pPr>
            <a:r>
              <a:rPr lang="ja-JP" altLang="en-US" dirty="0">
                <a:latin typeface="+mn-ea"/>
                <a:ea typeface="+mn-ea"/>
              </a:rPr>
              <a:t>「垂直</a:t>
            </a:r>
            <a:r>
              <a:rPr lang="ja-JP" altLang="en-US" dirty="0" err="1">
                <a:latin typeface="+mn-ea"/>
                <a:ea typeface="+mn-ea"/>
              </a:rPr>
              <a:t>的的</a:t>
            </a:r>
            <a:r>
              <a:rPr lang="ja-JP" altLang="en-US" dirty="0">
                <a:latin typeface="+mn-ea"/>
                <a:ea typeface="+mn-ea"/>
              </a:rPr>
              <a:t>公平」とは、「経済力のある人に、より大きな負担を求める」というもので、代表的な例は、「所得税」です。　</a:t>
            </a:r>
            <a:r>
              <a:rPr lang="en-US" altLang="ja-JP" dirty="0">
                <a:latin typeface="+mn-ea"/>
                <a:ea typeface="+mn-ea"/>
              </a:rPr>
              <a:t>【</a:t>
            </a:r>
            <a:r>
              <a:rPr lang="ja-JP" altLang="en-US" dirty="0">
                <a:latin typeface="+mn-ea"/>
                <a:ea typeface="+mn-ea"/>
              </a:rPr>
              <a:t>クリック</a:t>
            </a:r>
            <a:r>
              <a:rPr lang="en-US" altLang="ja-JP" dirty="0">
                <a:latin typeface="+mn-ea"/>
                <a:ea typeface="+mn-ea"/>
              </a:rPr>
              <a:t>】</a:t>
            </a:r>
          </a:p>
          <a:p>
            <a:pPr>
              <a:lnSpc>
                <a:spcPts val="1776"/>
              </a:lnSpc>
              <a:spcBef>
                <a:spcPts val="0"/>
              </a:spcBef>
            </a:pPr>
            <a:r>
              <a:rPr lang="ja-JP" altLang="en-US" dirty="0">
                <a:latin typeface="+mn-ea"/>
                <a:ea typeface="+mn-ea"/>
              </a:rPr>
              <a:t>利益に応じて税金がかかり、もうけが大きい人ほど負担が大きくなります。経済力のある人は、あまりない人の分も負担してあげてくださいということですね。ちょっと難しい言葉になりますが、「累進課税制度」といいます。</a:t>
            </a:r>
            <a:endParaRPr lang="en-US" altLang="ja-JP" dirty="0">
              <a:latin typeface="+mn-ea"/>
              <a:ea typeface="+mn-ea"/>
            </a:endParaRPr>
          </a:p>
          <a:p>
            <a:pPr>
              <a:lnSpc>
                <a:spcPts val="1776"/>
              </a:lnSpc>
              <a:spcBef>
                <a:spcPts val="0"/>
              </a:spcBef>
            </a:pPr>
            <a:r>
              <a:rPr lang="ja-JP" altLang="en-US" dirty="0">
                <a:latin typeface="+mn-ea"/>
                <a:ea typeface="+mn-ea"/>
              </a:rPr>
              <a:t>最後は、「世代間の公平」です。　</a:t>
            </a:r>
            <a:r>
              <a:rPr lang="en-US" altLang="ja-JP" dirty="0">
                <a:latin typeface="+mn-ea"/>
                <a:ea typeface="+mn-ea"/>
              </a:rPr>
              <a:t>【</a:t>
            </a:r>
            <a:r>
              <a:rPr lang="ja-JP" altLang="en-US" dirty="0">
                <a:latin typeface="+mn-ea"/>
                <a:ea typeface="+mn-ea"/>
              </a:rPr>
              <a:t>クリック</a:t>
            </a:r>
            <a:r>
              <a:rPr lang="en-US" altLang="ja-JP" dirty="0">
                <a:latin typeface="+mn-ea"/>
                <a:ea typeface="+mn-ea"/>
              </a:rPr>
              <a:t>】</a:t>
            </a:r>
          </a:p>
          <a:p>
            <a:pPr>
              <a:lnSpc>
                <a:spcPts val="1776"/>
              </a:lnSpc>
              <a:spcBef>
                <a:spcPts val="0"/>
              </a:spcBef>
            </a:pPr>
            <a:r>
              <a:rPr lang="ja-JP" altLang="en-US" dirty="0">
                <a:latin typeface="+mn-ea"/>
                <a:ea typeface="+mn-ea"/>
              </a:rPr>
              <a:t>高齢者の世代と若年者の世代など、異なる世代で負担の公平が保たれているか、それぞれの世代の受益と負担のバランスが保たれているか、「現代の世代だけでなく、将来の世代の負担も考慮し、すべての世代が安心できる」よう、配慮する必要があるためです。</a:t>
            </a:r>
            <a:endParaRPr lang="en-US" altLang="ja-JP" dirty="0">
              <a:latin typeface="+mn-ea"/>
              <a:ea typeface="+mn-ea"/>
            </a:endParaRPr>
          </a:p>
          <a:p>
            <a:pPr>
              <a:lnSpc>
                <a:spcPts val="1776"/>
              </a:lnSpc>
              <a:spcBef>
                <a:spcPts val="0"/>
              </a:spcBef>
            </a:pPr>
            <a:r>
              <a:rPr lang="ja-JP" altLang="en-US" dirty="0">
                <a:latin typeface="+mn-ea"/>
                <a:ea typeface="+mn-ea"/>
              </a:rPr>
              <a:t>一言で公平と言っても、ひとそれぞれの置かれている立場や環境によってとらえ方は様々です。</a:t>
            </a:r>
            <a:r>
              <a:rPr lang="en-US" altLang="ja-JP" dirty="0">
                <a:solidFill>
                  <a:schemeClr val="tx1"/>
                </a:solidFill>
                <a:latin typeface="+mn-ea"/>
                <a:ea typeface="+mn-ea"/>
              </a:rPr>
              <a:t>【</a:t>
            </a:r>
            <a:r>
              <a:rPr lang="ja-JP" altLang="en-US" dirty="0">
                <a:solidFill>
                  <a:schemeClr val="tx1"/>
                </a:solidFill>
                <a:latin typeface="+mn-ea"/>
                <a:ea typeface="+mn-ea"/>
              </a:rPr>
              <a:t>クリック</a:t>
            </a:r>
            <a:r>
              <a:rPr lang="en-US" altLang="ja-JP" dirty="0">
                <a:solidFill>
                  <a:schemeClr val="tx1"/>
                </a:solidFill>
                <a:latin typeface="+mn-ea"/>
                <a:ea typeface="+mn-ea"/>
              </a:rPr>
              <a:t>】</a:t>
            </a:r>
          </a:p>
          <a:p>
            <a:pPr>
              <a:lnSpc>
                <a:spcPts val="1776"/>
              </a:lnSpc>
              <a:spcBef>
                <a:spcPts val="0"/>
              </a:spcBef>
            </a:pPr>
            <a:r>
              <a:rPr lang="ja-JP" altLang="en-US" dirty="0">
                <a:solidFill>
                  <a:schemeClr val="tx1"/>
                </a:solidFill>
                <a:latin typeface="+mn-ea"/>
                <a:ea typeface="+mn-ea"/>
              </a:rPr>
              <a:t>そのため、「いろいろな税金を組み合わせることによって、より公平に税を集められるように工夫されており、そのため、約５０種類もの税金があるのです。</a:t>
            </a:r>
            <a:r>
              <a:rPr lang="en-US" altLang="ja-JP" dirty="0">
                <a:solidFill>
                  <a:schemeClr val="tx1"/>
                </a:solidFill>
                <a:latin typeface="+mn-ea"/>
                <a:ea typeface="+mn-ea"/>
              </a:rPr>
              <a:t>【</a:t>
            </a:r>
            <a:r>
              <a:rPr lang="ja-JP" altLang="en-US" dirty="0">
                <a:solidFill>
                  <a:schemeClr val="tx1"/>
                </a:solidFill>
                <a:latin typeface="+mn-ea"/>
                <a:ea typeface="+mn-ea"/>
              </a:rPr>
              <a:t>クリック</a:t>
            </a:r>
            <a:r>
              <a:rPr lang="en-US" altLang="ja-JP" dirty="0">
                <a:solidFill>
                  <a:schemeClr val="tx1"/>
                </a:solidFill>
                <a:latin typeface="+mn-ea"/>
                <a:ea typeface="+mn-ea"/>
              </a:rPr>
              <a:t>】</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9</a:t>
            </a:fld>
            <a:endParaRPr lang="en-US" altLang="ja-JP"/>
          </a:p>
        </p:txBody>
      </p:sp>
    </p:spTree>
    <p:extLst>
      <p:ext uri="{BB962C8B-B14F-4D97-AF65-F5344CB8AC3E}">
        <p14:creationId xmlns:p14="http://schemas.microsoft.com/office/powerpoint/2010/main" val="2824961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0111B4A-28C5-4B1D-80D4-E4989D5F53D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996844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5A973A-297C-4751-8D45-295C3A0A808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3555856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4309671-9B74-4EE7-A322-3830984EA1B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0842701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effectLst>
            <a:outerShdw blurRad="50800" dist="38100" dir="2700000" algn="tl" rotWithShape="0">
              <a:prstClr val="black">
                <a:alpha val="40000"/>
              </a:prstClr>
            </a:outerShdw>
          </a:effectLst>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88F86DBD-1042-4145-BD48-0CAD2132252B}" type="datetime1">
              <a:rPr lang="ja-JP" altLang="en-US">
                <a:solidFill>
                  <a:srgbClr val="000000"/>
                </a:solidFill>
              </a:rPr>
              <a:pPr>
                <a:defRPr/>
              </a:pPr>
              <a:t>2025/6/2</a:t>
            </a:fld>
            <a:endParaRPr lang="ja-JP" altLang="en-US">
              <a:solidFill>
                <a:srgbClr val="000000"/>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srgbClr val="000000"/>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28F29B0F-444D-4B0D-8778-070A1034FB09}" type="slidenum">
              <a:rPr lang="ja-JP" altLang="en-US">
                <a:solidFill>
                  <a:srgbClr val="000000"/>
                </a:solidFill>
              </a:rPr>
              <a:pPr>
                <a:defRPr/>
              </a:pPr>
              <a:t>‹#›</a:t>
            </a:fld>
            <a:endParaRPr lang="ja-JP" altLang="en-US">
              <a:solidFill>
                <a:srgbClr val="000000"/>
              </a:solidFill>
            </a:endParaRPr>
          </a:p>
        </p:txBody>
      </p:sp>
    </p:spTree>
    <p:extLst>
      <p:ext uri="{BB962C8B-B14F-4D97-AF65-F5344CB8AC3E}">
        <p14:creationId xmlns:p14="http://schemas.microsoft.com/office/powerpoint/2010/main" val="114466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609600" y="1600203"/>
            <a:ext cx="53848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6197600" y="1600200"/>
            <a:ext cx="53848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6197600" y="3938591"/>
            <a:ext cx="53848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Date Placeholder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54E55F12-560F-4799-BCE8-C8E29D608D90}"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282606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609600" y="1600202"/>
            <a:ext cx="53848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2"/>
            <a:ext cx="53848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400A69-7699-4FD8-B48A-09517745BF0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9258679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fld id="{DB82671E-8B4C-44B1-91E6-ABCDE564D35F}" type="datetimeFigureOut">
              <a:rPr lang="ja-JP" altLang="en-US" smtClean="0">
                <a:solidFill>
                  <a:prstClr val="black">
                    <a:tint val="75000"/>
                  </a:prstClr>
                </a:solidFill>
              </a:rPr>
              <a:pPr>
                <a:defRPr/>
              </a:pPr>
              <a:t>2025/6/2</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C7311207-A1B3-48F8-BDC4-BE26CC748CE3}"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230916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charset="0"/>
              </a:defRPr>
            </a:lvl1pPr>
          </a:lstStyle>
          <a:p>
            <a:pPr>
              <a:defRPr/>
            </a:pPr>
            <a:endParaRPr lang="en-US" altLang="ja-JP">
              <a:solidFill>
                <a:srgbClr val="000000"/>
              </a:solidFill>
              <a:ea typeface="ＭＳ ゴシック" panose="020B0609070205080204" pitchFamily="49" charset="-128"/>
              <a:cs typeface="+mn-cs"/>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charset="0"/>
              </a:defRPr>
            </a:lvl1pPr>
          </a:lstStyle>
          <a:p>
            <a:pPr>
              <a:defRPr/>
            </a:pPr>
            <a:endParaRPr lang="en-US" altLang="ja-JP">
              <a:solidFill>
                <a:srgbClr val="000000"/>
              </a:solidFill>
              <a:ea typeface="ＭＳ ゴシック" panose="020B0609070205080204" pitchFamily="49" charset="-128"/>
              <a:cs typeface="+mn-cs"/>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A4CD26C-9E11-436F-B1AE-105AD38AD873}" type="slidenum">
              <a:rPr lang="en-US" altLang="ja-JP">
                <a:solidFill>
                  <a:srgbClr val="000000"/>
                </a:solidFill>
                <a:latin typeface="Times" panose="02020603050405020304" pitchFamily="18" charset="0"/>
                <a:ea typeface="ＭＳ ゴシック" panose="020B0609070205080204" pitchFamily="49" charset="-128"/>
                <a:cs typeface="+mn-cs"/>
              </a:rPr>
              <a:pPr>
                <a:defRPr/>
              </a:pPr>
              <a:t>‹#›</a:t>
            </a:fld>
            <a:endParaRPr lang="en-US" altLang="ja-JP">
              <a:solidFill>
                <a:srgbClr val="000000"/>
              </a:solidFill>
              <a:latin typeface="Times" panose="02020603050405020304" pitchFamily="18" charset="0"/>
              <a:ea typeface="ＭＳ ゴシック" panose="020B0609070205080204" pitchFamily="49" charset="-128"/>
              <a:cs typeface="+mn-cs"/>
            </a:endParaRPr>
          </a:p>
        </p:txBody>
      </p:sp>
    </p:spTree>
    <p:extLst>
      <p:ext uri="{BB962C8B-B14F-4D97-AF65-F5344CB8AC3E}">
        <p14:creationId xmlns:p14="http://schemas.microsoft.com/office/powerpoint/2010/main" val="2262587957"/>
      </p:ext>
    </p:extLst>
  </p:cSld>
  <p:clrMap bg1="lt1" tx1="dk1" bg2="lt2" tx2="dk2" accent1="accent1" accent2="accent2" accent3="accent3" accent4="accent4" accent5="accent5" accent6="accent6" hlink="hlink" folHlink="folHlink"/>
  <p:sldLayoutIdLst>
    <p:sldLayoutId id="2147485522" r:id="rId1"/>
    <p:sldLayoutId id="2147485523" r:id="rId2"/>
    <p:sldLayoutId id="2147485528" r:id="rId3"/>
    <p:sldLayoutId id="2147485533" r:id="rId4"/>
    <p:sldLayoutId id="2147485577" r:id="rId5"/>
    <p:sldLayoutId id="2147485578" r:id="rId6"/>
    <p:sldLayoutId id="2147485579" r:id="rId7"/>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ＭＳ ゴシック" pitchFamily="49" charset="-128"/>
        </a:defRPr>
      </a:lvl2pPr>
      <a:lvl3pPr algn="ctr" rtl="0" eaLnBrk="0" fontAlgn="base" hangingPunct="0">
        <a:spcBef>
          <a:spcPct val="0"/>
        </a:spcBef>
        <a:spcAft>
          <a:spcPct val="0"/>
        </a:spcAft>
        <a:defRPr kumimoji="1" sz="4400">
          <a:solidFill>
            <a:schemeClr val="tx2"/>
          </a:solidFill>
          <a:latin typeface="Times" charset="0"/>
          <a:ea typeface="ＭＳ ゴシック" pitchFamily="49" charset="-128"/>
        </a:defRPr>
      </a:lvl3pPr>
      <a:lvl4pPr algn="ctr" rtl="0" eaLnBrk="0" fontAlgn="base" hangingPunct="0">
        <a:spcBef>
          <a:spcPct val="0"/>
        </a:spcBef>
        <a:spcAft>
          <a:spcPct val="0"/>
        </a:spcAft>
        <a:defRPr kumimoji="1" sz="4400">
          <a:solidFill>
            <a:schemeClr val="tx2"/>
          </a:solidFill>
          <a:latin typeface="Times" charset="0"/>
          <a:ea typeface="ＭＳ ゴシック" pitchFamily="49" charset="-128"/>
        </a:defRPr>
      </a:lvl4pPr>
      <a:lvl5pPr algn="ctr" rtl="0" eaLnBrk="0" fontAlgn="base" hangingPunct="0">
        <a:spcBef>
          <a:spcPct val="0"/>
        </a:spcBef>
        <a:spcAft>
          <a:spcPct val="0"/>
        </a:spcAft>
        <a:defRPr kumimoji="1" sz="4400">
          <a:solidFill>
            <a:schemeClr val="tx2"/>
          </a:solidFill>
          <a:latin typeface="Times" charset="0"/>
          <a:ea typeface="ＭＳ ゴシック" pitchFamily="49" charset="-128"/>
        </a:defRPr>
      </a:lvl5pPr>
      <a:lvl6pPr marL="457200" algn="ctr" rtl="0" fontAlgn="base">
        <a:spcBef>
          <a:spcPct val="0"/>
        </a:spcBef>
        <a:spcAft>
          <a:spcPct val="0"/>
        </a:spcAft>
        <a:defRPr kumimoji="1" sz="4400">
          <a:solidFill>
            <a:schemeClr val="tx2"/>
          </a:solidFill>
          <a:latin typeface="Times" charset="0"/>
          <a:ea typeface="ＭＳ ゴシック" pitchFamily="49" charset="-128"/>
        </a:defRPr>
      </a:lvl6pPr>
      <a:lvl7pPr marL="914400" algn="ctr" rtl="0" fontAlgn="base">
        <a:spcBef>
          <a:spcPct val="0"/>
        </a:spcBef>
        <a:spcAft>
          <a:spcPct val="0"/>
        </a:spcAft>
        <a:defRPr kumimoji="1" sz="4400">
          <a:solidFill>
            <a:schemeClr val="tx2"/>
          </a:solidFill>
          <a:latin typeface="Times" charset="0"/>
          <a:ea typeface="ＭＳ ゴシック" pitchFamily="49" charset="-128"/>
        </a:defRPr>
      </a:lvl7pPr>
      <a:lvl8pPr marL="1371600" algn="ctr" rtl="0" fontAlgn="base">
        <a:spcBef>
          <a:spcPct val="0"/>
        </a:spcBef>
        <a:spcAft>
          <a:spcPct val="0"/>
        </a:spcAft>
        <a:defRPr kumimoji="1" sz="4400">
          <a:solidFill>
            <a:schemeClr val="tx2"/>
          </a:solidFill>
          <a:latin typeface="Times" charset="0"/>
          <a:ea typeface="ＭＳ ゴシック" pitchFamily="49" charset="-128"/>
        </a:defRPr>
      </a:lvl8pPr>
      <a:lvl9pPr marL="1828800" algn="ctr" rtl="0" fontAlgn="base">
        <a:spcBef>
          <a:spcPct val="0"/>
        </a:spcBef>
        <a:spcAft>
          <a:spcPct val="0"/>
        </a:spcAft>
        <a:defRPr kumimoji="1" sz="4400">
          <a:solidFill>
            <a:schemeClr val="tx2"/>
          </a:solidFill>
          <a:latin typeface="Times" charset="0"/>
          <a:ea typeface="ＭＳ ゴシック" pitchFamily="49"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7.pn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22.png"/><Relationship Id="rId5" Type="http://schemas.openxmlformats.org/officeDocument/2006/relationships/image" Target="../media/image1.jpeg"/><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50.png"/><Relationship Id="rId3" Type="http://schemas.openxmlformats.org/officeDocument/2006/relationships/audio" Target="../media/media1.mp3"/><Relationship Id="rId7" Type="http://schemas.openxmlformats.org/officeDocument/2006/relationships/notesSlide" Target="../notesSlides/notesSlide20.xml"/><Relationship Id="rId12" Type="http://schemas.openxmlformats.org/officeDocument/2006/relationships/hyperlink" Target="https://www.irasutoya.com/2013/09/blog-post_5250.html" TargetMode="External"/><Relationship Id="rId2" Type="http://schemas.microsoft.com/office/2007/relationships/media" Target="../media/media1.mp3"/><Relationship Id="rId16" Type="http://schemas.openxmlformats.org/officeDocument/2006/relationships/image" Target="../media/image20.jpeg"/><Relationship Id="rId1" Type="http://schemas.openxmlformats.org/officeDocument/2006/relationships/tags" Target="../tags/tag5.xml"/><Relationship Id="rId6" Type="http://schemas.openxmlformats.org/officeDocument/2006/relationships/slideLayout" Target="../slideLayouts/slideLayout3.xml"/><Relationship Id="rId11" Type="http://schemas.openxmlformats.org/officeDocument/2006/relationships/image" Target="../media/image49.png"/><Relationship Id="rId5" Type="http://schemas.openxmlformats.org/officeDocument/2006/relationships/audio" Target="../media/media2.mp3"/><Relationship Id="rId15" Type="http://schemas.openxmlformats.org/officeDocument/2006/relationships/image" Target="../media/image21.png"/><Relationship Id="rId10" Type="http://schemas.openxmlformats.org/officeDocument/2006/relationships/image" Target="../media/image19.png"/><Relationship Id="rId4" Type="http://schemas.microsoft.com/office/2007/relationships/media" Target="../media/media2.mp3"/><Relationship Id="rId9" Type="http://schemas.openxmlformats.org/officeDocument/2006/relationships/image" Target="../media/image18.png"/><Relationship Id="rId1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56.png"/><Relationship Id="rId3" Type="http://schemas.openxmlformats.org/officeDocument/2006/relationships/audio" Target="../media/media1.mp3"/><Relationship Id="rId7" Type="http://schemas.openxmlformats.org/officeDocument/2006/relationships/notesSlide" Target="../notesSlides/notesSlide22.xml"/><Relationship Id="rId12" Type="http://schemas.openxmlformats.org/officeDocument/2006/relationships/image" Target="../media/image55.png"/><Relationship Id="rId2" Type="http://schemas.microsoft.com/office/2007/relationships/media" Target="../media/media1.mp3"/><Relationship Id="rId1" Type="http://schemas.openxmlformats.org/officeDocument/2006/relationships/tags" Target="../tags/tag6.xml"/><Relationship Id="rId6" Type="http://schemas.openxmlformats.org/officeDocument/2006/relationships/slideLayout" Target="../slideLayouts/slideLayout3.xml"/><Relationship Id="rId11" Type="http://schemas.openxmlformats.org/officeDocument/2006/relationships/image" Target="../media/image54.png"/><Relationship Id="rId5" Type="http://schemas.openxmlformats.org/officeDocument/2006/relationships/audio" Target="../media/media2.mp3"/><Relationship Id="rId15" Type="http://schemas.openxmlformats.org/officeDocument/2006/relationships/image" Target="../media/image20.jpeg"/><Relationship Id="rId10" Type="http://schemas.openxmlformats.org/officeDocument/2006/relationships/image" Target="../media/image19.png"/><Relationship Id="rId4" Type="http://schemas.microsoft.com/office/2007/relationships/media" Target="../media/media2.mp3"/><Relationship Id="rId9" Type="http://schemas.openxmlformats.org/officeDocument/2006/relationships/image" Target="../media/image18.png"/><Relationship Id="rId14" Type="http://schemas.openxmlformats.org/officeDocument/2006/relationships/image" Target="../media/image21.png"/></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58.png"/><Relationship Id="rId3" Type="http://schemas.openxmlformats.org/officeDocument/2006/relationships/audio" Target="../media/media1.mp3"/><Relationship Id="rId7" Type="http://schemas.openxmlformats.org/officeDocument/2006/relationships/notesSlide" Target="../notesSlides/notesSlide23.xml"/><Relationship Id="rId12" Type="http://schemas.openxmlformats.org/officeDocument/2006/relationships/image" Target="../media/image21.png"/><Relationship Id="rId2" Type="http://schemas.microsoft.com/office/2007/relationships/media" Target="../media/media1.mp3"/><Relationship Id="rId1" Type="http://schemas.openxmlformats.org/officeDocument/2006/relationships/tags" Target="../tags/tag7.xml"/><Relationship Id="rId6" Type="http://schemas.openxmlformats.org/officeDocument/2006/relationships/slideLayout" Target="../slideLayouts/slideLayout3.xml"/><Relationship Id="rId11" Type="http://schemas.openxmlformats.org/officeDocument/2006/relationships/image" Target="../media/image57.png"/><Relationship Id="rId5" Type="http://schemas.openxmlformats.org/officeDocument/2006/relationships/audio" Target="../media/media2.mp3"/><Relationship Id="rId15" Type="http://schemas.openxmlformats.org/officeDocument/2006/relationships/image" Target="../media/image20.jpeg"/><Relationship Id="rId10" Type="http://schemas.openxmlformats.org/officeDocument/2006/relationships/image" Target="../media/image19.png"/><Relationship Id="rId4" Type="http://schemas.microsoft.com/office/2007/relationships/media" Target="../media/media2.mp3"/><Relationship Id="rId9" Type="http://schemas.openxmlformats.org/officeDocument/2006/relationships/image" Target="../media/image18.png"/><Relationship Id="rId14" Type="http://schemas.openxmlformats.org/officeDocument/2006/relationships/image" Target="../media/image5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3.png"/><Relationship Id="rId3" Type="http://schemas.openxmlformats.org/officeDocument/2006/relationships/audio" Target="../media/media1.mp3"/><Relationship Id="rId7" Type="http://schemas.openxmlformats.org/officeDocument/2006/relationships/notesSlide" Target="../notesSlides/notesSlide7.xml"/><Relationship Id="rId12" Type="http://schemas.openxmlformats.org/officeDocument/2006/relationships/image" Target="../media/image21.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slideLayout" Target="../slideLayouts/slideLayout6.xml"/><Relationship Id="rId11" Type="http://schemas.openxmlformats.org/officeDocument/2006/relationships/image" Target="../media/image20.jpeg"/><Relationship Id="rId5" Type="http://schemas.openxmlformats.org/officeDocument/2006/relationships/audio" Target="../media/media2.mp3"/><Relationship Id="rId10" Type="http://schemas.openxmlformats.org/officeDocument/2006/relationships/image" Target="../media/image19.png"/><Relationship Id="rId4" Type="http://schemas.microsoft.com/office/2007/relationships/media" Target="../media/media2.mp3"/><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3.png"/><Relationship Id="rId3" Type="http://schemas.microsoft.com/office/2007/relationships/media" Target="../media/media2.mp3"/><Relationship Id="rId7" Type="http://schemas.openxmlformats.org/officeDocument/2006/relationships/image" Target="../media/image17.png"/><Relationship Id="rId12"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8.xml"/><Relationship Id="rId11" Type="http://schemas.openxmlformats.org/officeDocument/2006/relationships/image" Target="../media/image21.png"/><Relationship Id="rId5" Type="http://schemas.openxmlformats.org/officeDocument/2006/relationships/slideLayout" Target="../slideLayouts/slideLayout3.xml"/><Relationship Id="rId10" Type="http://schemas.openxmlformats.org/officeDocument/2006/relationships/image" Target="../media/image20.jpeg"/><Relationship Id="rId4" Type="http://schemas.openxmlformats.org/officeDocument/2006/relationships/audio" Target="../media/media2.mp3"/><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F0F3855-F82E-4C83-BB73-15FABFA3DD24}"/>
              </a:ext>
            </a:extLst>
          </p:cNvPr>
          <p:cNvPicPr>
            <a:picLocks noChangeAspect="1"/>
          </p:cNvPicPr>
          <p:nvPr/>
        </p:nvPicPr>
        <p:blipFill>
          <a:blip r:embed="rId3"/>
          <a:stretch>
            <a:fillRect/>
          </a:stretch>
        </p:blipFill>
        <p:spPr>
          <a:xfrm>
            <a:off x="1456150" y="1736812"/>
            <a:ext cx="5904656" cy="4428492"/>
          </a:xfrm>
          <a:prstGeom prst="rect">
            <a:avLst/>
          </a:prstGeom>
        </p:spPr>
      </p:pic>
      <p:sp>
        <p:nvSpPr>
          <p:cNvPr id="7" name="サブタイトル 2"/>
          <p:cNvSpPr txBox="1">
            <a:spLocks/>
          </p:cNvSpPr>
          <p:nvPr/>
        </p:nvSpPr>
        <p:spPr>
          <a:xfrm>
            <a:off x="5208072" y="6283871"/>
            <a:ext cx="5904656" cy="432048"/>
          </a:xfrm>
          <a:prstGeom prst="rect">
            <a:avLst/>
          </a:prstGeom>
        </p:spPr>
        <p:txBody>
          <a:bodyPr vert="horz" lIns="91440" tIns="45720" rIns="91440" bIns="45720" rtlCol="0">
            <a:normAutofit/>
          </a:bodyPr>
          <a:lstStyle>
            <a:lvl1pPr marL="0" indent="0" algn="ctr" defTabSz="914423" rtl="0" eaLnBrk="1" latinLnBrk="0" hangingPunct="1">
              <a:lnSpc>
                <a:spcPct val="90000"/>
              </a:lnSpc>
              <a:spcBef>
                <a:spcPts val="1001"/>
              </a:spcBef>
              <a:buFont typeface="Arial" panose="020B0604020202020204" pitchFamily="34" charset="0"/>
              <a:buNone/>
              <a:defRPr kumimoji="1" sz="2400" kern="1200">
                <a:solidFill>
                  <a:schemeClr val="tx1"/>
                </a:solidFill>
                <a:latin typeface="+mn-lt"/>
                <a:ea typeface="+mn-ea"/>
                <a:cs typeface="+mn-cs"/>
              </a:defRPr>
            </a:lvl1pPr>
            <a:lvl2pPr marL="457211" indent="0" algn="ctr" defTabSz="914423"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23" indent="0" algn="ctr" defTabSz="914423" rtl="0" eaLnBrk="1" latinLnBrk="0" hangingPunct="1">
              <a:lnSpc>
                <a:spcPct val="90000"/>
              </a:lnSpc>
              <a:spcBef>
                <a:spcPts val="500"/>
              </a:spcBef>
              <a:buFont typeface="Arial" panose="020B0604020202020204" pitchFamily="34" charset="0"/>
              <a:buNone/>
              <a:defRPr kumimoji="1" sz="1801" kern="1200">
                <a:solidFill>
                  <a:schemeClr val="tx1"/>
                </a:solidFill>
                <a:latin typeface="+mn-lt"/>
                <a:ea typeface="+mn-ea"/>
                <a:cs typeface="+mn-cs"/>
              </a:defRPr>
            </a:lvl3pPr>
            <a:lvl4pPr marL="1371634" indent="0" algn="ctr" defTabSz="914423"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46" indent="0" algn="ctr" defTabSz="914423"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57" indent="0" algn="ctr" defTabSz="914423"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69" indent="0" algn="ctr" defTabSz="914423"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80" indent="0" algn="ctr" defTabSz="914423"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91" indent="0" algn="ctr" defTabSz="914423"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fontAlgn="auto">
              <a:spcAft>
                <a:spcPts val="0"/>
              </a:spcAft>
            </a:pP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和歌山県租税教育推進連絡協議会２０２５</a:t>
            </a:r>
          </a:p>
        </p:txBody>
      </p:sp>
      <p:graphicFrame>
        <p:nvGraphicFramePr>
          <p:cNvPr id="8" name="図表 7"/>
          <p:cNvGraphicFramePr/>
          <p:nvPr>
            <p:extLst>
              <p:ext uri="{D42A27DB-BD31-4B8C-83A1-F6EECF244321}">
                <p14:modId xmlns:p14="http://schemas.microsoft.com/office/powerpoint/2010/main" val="1477889359"/>
              </p:ext>
            </p:extLst>
          </p:nvPr>
        </p:nvGraphicFramePr>
        <p:xfrm>
          <a:off x="1658185" y="692696"/>
          <a:ext cx="8929257" cy="8999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29">
            <a:extLst>
              <a:ext uri="{FF2B5EF4-FFF2-40B4-BE49-F238E27FC236}">
                <a16:creationId xmlns:a16="http://schemas.microsoft.com/office/drawing/2014/main" id="{5791F739-1448-48BD-999F-292695FE7B4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8970601" y="2907312"/>
            <a:ext cx="2171677" cy="246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52739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indefinite" accel="50000" decel="50000" fill="hold" nodeType="clickEffect">
                                  <p:stCondLst>
                                    <p:cond delay="0"/>
                                  </p:stCondLst>
                                  <p:endCondLst>
                                    <p:cond evt="onNext" delay="0">
                                      <p:tgtEl>
                                        <p:sldTgt/>
                                      </p:tgtEl>
                                    </p:cond>
                                  </p:endCondLst>
                                  <p:childTnLst>
                                    <p:animMotion origin="layout" path="M 0.01367 0.06806 L 0.01367 0.06829 C 0.01185 0.07199 0.00977 0.07546 0.0082 0.0794 C 0.00391 0.09028 0.01471 0.07847 0.00182 0.09375 L -0.00352 0.10023 C -0.00443 0.10139 -0.00521 0.10278 -0.00625 0.10347 C -0.00781 0.10463 -0.00938 0.10556 -0.01081 0.10671 C -0.01328 0.1088 -0.01549 0.11157 -0.01797 0.1132 C -0.01888 0.11366 -0.01979 0.11412 -0.0207 0.11482 C -0.02383 0.11736 -0.02695 0.11945 -0.02982 0.12269 C -0.0306 0.12384 -0.03151 0.12523 -0.03242 0.12593 C -0.03542 0.12801 -0.03854 0.1287 -0.04154 0.13079 C -0.04401 0.13264 -0.04622 0.13565 -0.0487 0.13727 C -0.04961 0.13773 -0.05065 0.13796 -0.05143 0.13889 C -0.06081 0.14815 -0.05339 0.14329 -0.05951 0.14699 C -0.0651 0.15671 -0.05885 0.14699 -0.06771 0.15486 C -0.06888 0.15602 -0.07005 0.15764 -0.07135 0.1581 C -0.07396 0.15926 -0.07669 0.15926 -0.07943 0.15972 C -0.0806 0.16088 -0.08177 0.16204 -0.08307 0.16296 C -0.08841 0.16713 -0.08464 0.16111 -0.09297 0.17107 C -0.09388 0.17199 -0.09466 0.17384 -0.0957 0.17431 C -0.0987 0.17546 -0.10169 0.17523 -0.10469 0.1757 C -0.10651 0.17685 -0.10833 0.17778 -0.11016 0.17894 C -0.11263 0.18056 -0.11484 0.1831 -0.11745 0.1838 C -0.1224 0.18519 -0.1276 0.18495 -0.13268 0.18542 C -0.13359 0.18588 -0.13451 0.18681 -0.13542 0.18704 C -0.14844 0.18912 -0.17435 0.1919 -0.17435 0.19213 C -0.18789 0.19583 -0.18906 0.19676 -0.21042 0.1919 C -0.21211 0.19144 -0.21263 0.18727 -0.21406 0.18542 C -0.21589 0.1831 -0.21823 0.18195 -0.22031 0.18056 C -0.22161 0.17639 -0.22331 0.17245 -0.22396 0.16782 C -0.22513 0.15972 -0.22448 0.16343 -0.22578 0.15648 C -0.22721 0.13218 -0.22865 0.12384 -0.22669 0.10023 C -0.22643 0.09792 -0.22604 0.09514 -0.22487 0.09375 C -0.22279 0.09167 -0.21771 0.09074 -0.21771 0.09097 C -0.21706 0.08912 -0.2168 0.08681 -0.21589 0.08588 C -0.21458 0.08449 -0.21289 0.08449 -0.21133 0.08426 C -0.20742 0.08357 -0.20352 0.0831 -0.19961 0.08264 C -0.19466 0.07963 -0.19909 0.08287 -0.19414 0.07778 C -0.19297 0.07662 -0.19167 0.07593 -0.19049 0.07454 C -0.18802 0.07153 -0.18333 0.06505 -0.18333 0.06528 C -0.17943 0.05116 -0.18398 0.06435 -0.17878 0.05532 C -0.17565 0.04977 -0.17813 0.05185 -0.17604 0.0456 C -0.17539 0.04329 -0.17435 0.04144 -0.17344 0.03935 C -0.17279 0.03611 -0.17227 0.03264 -0.17161 0.02963 C -0.17044 0.02454 -0.16966 0.02269 -0.16797 0.01829 C -0.16458 0.00023 -0.16602 0.01019 -0.16979 -0.02986 C -0.16992 -0.03171 -0.17109 -0.03287 -0.17161 -0.03472 C -0.17357 -0.04143 -0.17083 -0.03843 -0.17526 -0.0412 C -0.17721 -0.05208 -0.17435 -0.03889 -0.17969 -0.05231 C -0.18021 -0.0537 -0.18008 -0.05579 -0.1806 -0.05718 C -0.18138 -0.05903 -0.18242 -0.06042 -0.18333 -0.06204 C -0.18359 -0.06458 -0.18359 -0.06759 -0.18424 -0.06991 C -0.18477 -0.07199 -0.1862 -0.07292 -0.18698 -0.07477 C -0.18776 -0.07685 -0.18815 -0.07917 -0.1888 -0.08125 C -0.19023 -0.09398 -0.18893 -0.0868 -0.19323 -0.10208 L -0.19323 -0.10185 L -0.19596 -0.11829 C -0.19792 -0.1456 -0.19622 -0.13565 -0.1987 -0.14884 C -0.19844 -0.15833 -0.19818 -0.16805 -0.19779 -0.17755 C -0.19753 -0.18472 -0.1974 -0.19167 -0.19688 -0.19861 C -0.19674 -0.20069 -0.19635 -0.20278 -0.19596 -0.20486 C -0.19479 -0.2118 -0.19427 -0.21505 -0.19232 -0.22106 C -0.1918 -0.22268 -0.19115 -0.2243 -0.19049 -0.22593 C -0.18802 -0.24421 -0.19154 -0.22153 -0.18789 -0.23704 C -0.18555 -0.24676 -0.18906 -0.24097 -0.18424 -0.24676 C -0.18359 -0.24838 -0.1832 -0.25023 -0.18242 -0.25162 C -0.17669 -0.26018 -0.16367 -0.25347 -0.1599 -0.25324 C -0.15807 -0.25255 -0.15443 -0.25162 -0.1526 -0.25 C -0.15169 -0.24907 -0.15091 -0.24768 -0.14987 -0.24676 C -0.1487 -0.2456 -0.1474 -0.24491 -0.14635 -0.24352 C -0.14466 -0.24167 -0.14336 -0.23912 -0.1418 -0.23704 C -0.13919 -0.2338 -0.13841 -0.23333 -0.13542 -0.23055 C -0.12682 -0.21528 -0.13711 -0.23495 -0.1319 -0.22106 C -0.13112 -0.21921 -0.12982 -0.21805 -0.12917 -0.2162 C -0.125 -0.20579 -0.12995 -0.21296 -0.12461 -0.20648 C -0.12188 -0.19213 -0.12695 -0.2169 -0.11654 -0.18889 C -0.11263 -0.1787 -0.11693 -0.18889 -0.11198 -0.18079 C -0.10977 -0.17731 -0.10781 -0.17338 -0.1056 -0.16968 C -0.10469 -0.16805 -0.10404 -0.16574 -0.10299 -0.16481 C -0.10052 -0.16273 -0.09831 -0.15972 -0.0957 -0.15833 C -0.08737 -0.15417 -0.09154 -0.15579 -0.08307 -0.15347 C -0.08216 -0.15301 -0.08125 -0.15231 -0.08034 -0.15185 C -0.0724 -0.14792 -0.08047 -0.15255 -0.07396 -0.14884 C -0.0599 -0.14977 -0.0457 -0.1493 -0.03151 -0.15185 C -0.03047 -0.15208 -0.03034 -0.15509 -0.02982 -0.15671 C -0.02904 -0.1588 -0.02878 -0.16134 -0.02799 -0.16319 C -0.02721 -0.16458 -0.02604 -0.16528 -0.02526 -0.16643 C -0.02422 -0.16782 -0.02344 -0.16968 -0.02253 -0.1713 C -0.02161 -0.17593 -0.02109 -0.18194 -0.01888 -0.18565 C -0.01784 -0.1875 -0.01641 -0.18866 -0.01536 -0.19051 C -0.0112 -0.19792 -0.01641 -0.19398 -0.0099 -0.19699 C -0.00286 -0.20949 -0.01185 -0.19444 -0.00352 -0.20486 C 0.00495 -0.21574 -0.00716 -0.20417 0.00273 -0.21296 C 0.01146 -0.2338 -0.00039 -0.20856 0.00911 -0.22106 C 0.01797 -0.23287 0.0069 -0.22731 0.0181 -0.23055 C 0.01875 -0.23218 0.01914 -0.23403 0.01992 -0.23542 C 0.0224 -0.23981 0.0237 -0.23866 0.02721 -0.24028 C 0.02812 -0.24074 0.02891 -0.24143 0.02982 -0.2419 C 0.03698 -0.25046 0.03333 -0.24745 0.04974 -0.24352 C 0.05078 -0.24329 0.05143 -0.24097 0.05247 -0.24028 C 0.05391 -0.23935 0.05547 -0.23912 0.05703 -0.23866 C 0.0582 -0.23704 0.05924 -0.23518 0.06055 -0.2338 C 0.06146 -0.2331 0.0625 -0.2331 0.06328 -0.23218 C 0.06432 -0.23102 0.06497 -0.2287 0.06602 -0.22755 C 0.06771 -0.22546 0.06966 -0.2243 0.07148 -0.22268 C 0.07799 -0.20718 0.07018 -0.22685 0.07591 -0.20648 C 0.08021 -0.1912 0.07799 -0.19745 0.08229 -0.18727 C 0.08451 -0.15231 0.08151 -0.19468 0.08503 -0.15671 C 0.08568 -0.14884 0.0862 -0.14074 0.08685 -0.13264 C 0.0862 -0.11134 0.08646 -0.08958 0.08503 -0.06829 C 0.0849 -0.06643 0.08294 -0.06667 0.08229 -0.06528 C 0.08138 -0.06273 0.08112 -0.05972 0.08047 -0.05718 C 0.07995 -0.05486 0.07917 -0.05301 0.07865 -0.05069 C 0.07826 -0.04907 0.07839 -0.04722 0.07773 -0.04583 C 0.07708 -0.04444 0.07591 -0.04375 0.075 -0.04259 C 0.07448 -0.0412 0.07396 -0.03935 0.07318 -0.03796 C 0.07214 -0.03565 0.07044 -0.03403 0.06966 -0.03148 C 0.06862 -0.02847 0.06836 -0.025 0.06784 -0.02176 C 0.06745 -0.02014 0.06771 -0.01782 0.06693 -0.0169 L 0.06419 -0.01389 C 0.06354 -0.01157 0.06276 -0.00972 0.06237 -0.00741 C 0.06185 -0.00417 0.06185 -0.00093 0.06146 0.00232 C 0.0612 0.0044 0.06081 0.00648 0.06055 0.0088 C 0.05911 0.02037 0.06042 0.01296 0.05872 0.02153 C 0.05846 0.04514 0.05898 0.06875 0.05781 0.09236 C 0.05768 0.09583 0.05573 0.09838 0.05521 0.10185 C 0.05456 0.10602 0.0556 0.11111 0.0543 0.11482 C 0.05391 0.11574 0.04661 0.11898 0.04518 0.11968 C 0.04349 0.12014 0.04167 0.1206 0.03984 0.12107 C 0.03437 0.1206 0.02891 0.12083 0.02357 0.11968 C 0.02253 0.11921 0.02161 0.11759 0.02083 0.11644 C 0.01393 0.10602 0.02214 0.1162 0.01536 0.10833 C 0.01484 0.10671 0.01445 0.10463 0.01367 0.10347 C 0.01289 0.10255 0.01172 0.10255 0.01094 0.10185 C 0.0099 0.10093 0.00924 0.09931 0.0082 0.09861 C 0.00326 0.09514 0.00352 0.09537 2.08333E-7 0.09537 " pathEditMode="relative" rAng="0" ptsTypes="AAAAAAAAAAAAAAAAAAAAAAAAAAAAAAAAAAAAAAAAAAAAAAAAAAAAAAAAAAAAAAAAAAAAAAAAAAAAAAAAAAAAAAAAAAAAAAAAAAAAAAAAAAAAAAAAAAAAAAAAAAAAAAAAAAAAAAAAA">
                                      <p:cBhvr>
                                        <p:cTn id="6" dur="20000" fill="hold"/>
                                        <p:tgtEl>
                                          <p:spTgt spid="9"/>
                                        </p:tgtEl>
                                        <p:attrNameLst>
                                          <p:attrName>ppt_x</p:attrName>
                                          <p:attrName>ppt_y</p:attrName>
                                        </p:attrNameLst>
                                      </p:cBhvr>
                                      <p:rCtr x="-8411" y="-98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455864" y="2087564"/>
            <a:ext cx="7173913" cy="3903662"/>
          </a:xfrm>
          <a:prstGeom prst="rect">
            <a:avLst/>
          </a:prstGeom>
        </p:spPr>
        <p:txBody>
          <a:bodyPr>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ＭＳ ゴシック" pitchFamily="49" charset="-128"/>
              </a:defRPr>
            </a:lvl2pPr>
            <a:lvl3pPr algn="ctr" rtl="0" eaLnBrk="0" fontAlgn="base" hangingPunct="0">
              <a:spcBef>
                <a:spcPct val="0"/>
              </a:spcBef>
              <a:spcAft>
                <a:spcPct val="0"/>
              </a:spcAft>
              <a:defRPr kumimoji="1" sz="4400">
                <a:solidFill>
                  <a:schemeClr val="tx2"/>
                </a:solidFill>
                <a:latin typeface="Times" charset="0"/>
                <a:ea typeface="ＭＳ ゴシック" pitchFamily="49" charset="-128"/>
              </a:defRPr>
            </a:lvl3pPr>
            <a:lvl4pPr algn="ctr" rtl="0" eaLnBrk="0" fontAlgn="base" hangingPunct="0">
              <a:spcBef>
                <a:spcPct val="0"/>
              </a:spcBef>
              <a:spcAft>
                <a:spcPct val="0"/>
              </a:spcAft>
              <a:defRPr kumimoji="1" sz="4400">
                <a:solidFill>
                  <a:schemeClr val="tx2"/>
                </a:solidFill>
                <a:latin typeface="Times" charset="0"/>
                <a:ea typeface="ＭＳ ゴシック" pitchFamily="49" charset="-128"/>
              </a:defRPr>
            </a:lvl4pPr>
            <a:lvl5pPr algn="ctr" rtl="0" eaLnBrk="0" fontAlgn="base" hangingPunct="0">
              <a:spcBef>
                <a:spcPct val="0"/>
              </a:spcBef>
              <a:spcAft>
                <a:spcPct val="0"/>
              </a:spcAft>
              <a:defRPr kumimoji="1" sz="4400">
                <a:solidFill>
                  <a:schemeClr val="tx2"/>
                </a:solidFill>
                <a:latin typeface="Times" charset="0"/>
                <a:ea typeface="ＭＳ ゴシック" pitchFamily="49" charset="-128"/>
              </a:defRPr>
            </a:lvl5pPr>
            <a:lvl6pPr marL="457200" algn="ctr" rtl="0" fontAlgn="base">
              <a:spcBef>
                <a:spcPct val="0"/>
              </a:spcBef>
              <a:spcAft>
                <a:spcPct val="0"/>
              </a:spcAft>
              <a:defRPr kumimoji="1" sz="4400">
                <a:solidFill>
                  <a:schemeClr val="tx2"/>
                </a:solidFill>
                <a:latin typeface="Times" charset="0"/>
                <a:ea typeface="ＭＳ ゴシック" pitchFamily="49" charset="-128"/>
              </a:defRPr>
            </a:lvl6pPr>
            <a:lvl7pPr marL="914400" algn="ctr" rtl="0" fontAlgn="base">
              <a:spcBef>
                <a:spcPct val="0"/>
              </a:spcBef>
              <a:spcAft>
                <a:spcPct val="0"/>
              </a:spcAft>
              <a:defRPr kumimoji="1" sz="4400">
                <a:solidFill>
                  <a:schemeClr val="tx2"/>
                </a:solidFill>
                <a:latin typeface="Times" charset="0"/>
                <a:ea typeface="ＭＳ ゴシック" pitchFamily="49" charset="-128"/>
              </a:defRPr>
            </a:lvl7pPr>
            <a:lvl8pPr marL="1371600" algn="ctr" rtl="0" fontAlgn="base">
              <a:spcBef>
                <a:spcPct val="0"/>
              </a:spcBef>
              <a:spcAft>
                <a:spcPct val="0"/>
              </a:spcAft>
              <a:defRPr kumimoji="1" sz="4400">
                <a:solidFill>
                  <a:schemeClr val="tx2"/>
                </a:solidFill>
                <a:latin typeface="Times" charset="0"/>
                <a:ea typeface="ＭＳ ゴシック" pitchFamily="49" charset="-128"/>
              </a:defRPr>
            </a:lvl8pPr>
            <a:lvl9pPr marL="1828800" algn="ctr" rtl="0" fontAlgn="base">
              <a:spcBef>
                <a:spcPct val="0"/>
              </a:spcBef>
              <a:spcAft>
                <a:spcPct val="0"/>
              </a:spcAft>
              <a:defRPr kumimoji="1" sz="4400">
                <a:solidFill>
                  <a:schemeClr val="tx2"/>
                </a:solidFill>
                <a:latin typeface="Times" charset="0"/>
                <a:ea typeface="ＭＳ ゴシック" pitchFamily="49" charset="-128"/>
              </a:defRPr>
            </a:lvl9pPr>
          </a:lstStyle>
          <a:p>
            <a:pPr algn="l">
              <a:defRPr/>
            </a:pPr>
            <a:r>
              <a:rPr lang="ja-JP" altLang="en-US" sz="4062" kern="0" dirty="0">
                <a:solidFill>
                  <a:prstClr val="black"/>
                </a:solidFill>
                <a:latin typeface="AR丸ゴシック体M" panose="020B0609010101010101" pitchFamily="49" charset="-128"/>
                <a:ea typeface="AR丸ゴシック体M" panose="020B0609010101010101" pitchFamily="49" charset="-128"/>
              </a:rPr>
              <a:t>　</a:t>
            </a:r>
          </a:p>
        </p:txBody>
      </p:sp>
      <p:sp>
        <p:nvSpPr>
          <p:cNvPr id="19" name="正方形/長方形 18"/>
          <p:cNvSpPr/>
          <p:nvPr/>
        </p:nvSpPr>
        <p:spPr bwMode="auto">
          <a:xfrm>
            <a:off x="1010848" y="1498527"/>
            <a:ext cx="10063944" cy="4253521"/>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8900000" scaled="1"/>
            <a:tileRect/>
          </a:gradFill>
          <a:ln w="6350" cap="flat" cmpd="sng" algn="ctr">
            <a:noFill/>
            <a:prstDash val="solid"/>
            <a:round/>
            <a:headEnd type="none" w="med" len="med"/>
            <a:tailEnd type="none" w="med" len="med"/>
          </a:ln>
          <a:effectLst/>
        </p:spPr>
        <p:txBody>
          <a:bodyPr lIns="84406" tIns="42203" rIns="84406" bIns="42203" anchor="ctr"/>
          <a:lstStyle/>
          <a:p>
            <a:pPr algn="ctr" defTabSz="844104">
              <a:lnSpc>
                <a:spcPct val="150000"/>
              </a:lnSpc>
              <a:defRPr/>
            </a:pPr>
            <a:r>
              <a:rPr lang="ja-JP" altLang="en-US" sz="5401" b="1" dirty="0">
                <a:solidFill>
                  <a:prstClr val="white"/>
                </a:solidFill>
                <a:latin typeface="HG丸ｺﾞｼｯｸM-PRO" panose="020F0600000000000000" pitchFamily="50" charset="-128"/>
                <a:ea typeface="HG丸ｺﾞｼｯｸM-PRO" panose="020F0600000000000000" pitchFamily="50" charset="-128"/>
              </a:rPr>
              <a:t>みなさんを税金のない世界</a:t>
            </a:r>
            <a:endParaRPr lang="en-US" altLang="ja-JP" sz="5401" b="1" dirty="0">
              <a:solidFill>
                <a:prstClr val="white"/>
              </a:solidFill>
              <a:latin typeface="HG丸ｺﾞｼｯｸM-PRO" panose="020F0600000000000000" pitchFamily="50" charset="-128"/>
              <a:ea typeface="HG丸ｺﾞｼｯｸM-PRO" panose="020F0600000000000000" pitchFamily="50" charset="-128"/>
            </a:endParaRPr>
          </a:p>
          <a:p>
            <a:pPr algn="ctr" defTabSz="844104">
              <a:lnSpc>
                <a:spcPct val="150000"/>
              </a:lnSpc>
              <a:defRPr/>
            </a:pPr>
            <a:r>
              <a:rPr lang="ja-JP" altLang="ja-JP" sz="5400" dirty="0">
                <a:solidFill>
                  <a:prstClr val="white"/>
                </a:solidFill>
                <a:latin typeface="HGP創英角ﾎﾟｯﾌﾟ体" panose="040B0A00000000000000" pitchFamily="50" charset="-128"/>
                <a:ea typeface="HGP創英角ﾎﾟｯﾌﾟ体" panose="040B0A00000000000000" pitchFamily="50" charset="-128"/>
              </a:rPr>
              <a:t>ご案内します　アナザーワールドへ</a:t>
            </a:r>
            <a:endParaRPr lang="ja-JP" altLang="en-US" sz="5401" b="1" dirty="0">
              <a:solidFill>
                <a:prstClr val="white"/>
              </a:solidFill>
              <a:latin typeface="HGP創英角ﾎﾟｯﾌﾟ体" panose="040B0A00000000000000" pitchFamily="50" charset="-128"/>
              <a:ea typeface="HGP創英角ﾎﾟｯﾌﾟ体" panose="040B0A00000000000000" pitchFamily="50" charset="-128"/>
            </a:endParaRPr>
          </a:p>
        </p:txBody>
      </p:sp>
      <p:pic>
        <p:nvPicPr>
          <p:cNvPr id="6" name="図 5"/>
          <p:cNvPicPr/>
          <p:nvPr/>
        </p:nvPicPr>
        <p:blipFill rotWithShape="1">
          <a:blip r:embed="rId3"/>
          <a:srcRect l="13602" r="13442" b="9303"/>
          <a:stretch/>
        </p:blipFill>
        <p:spPr bwMode="auto">
          <a:xfrm>
            <a:off x="8400256" y="247564"/>
            <a:ext cx="3548993" cy="2461356"/>
          </a:xfrm>
          <a:prstGeom prst="rect">
            <a:avLst/>
          </a:prstGeom>
          <a:ln>
            <a:noFill/>
          </a:ln>
          <a:extLst>
            <a:ext uri="{53640926-AAD7-44D8-BBD7-CCE9431645EC}">
              <a14:shadowObscured xmlns:a14="http://schemas.microsoft.com/office/drawing/2010/main"/>
            </a:ext>
          </a:extLst>
        </p:spPr>
      </p:pic>
      <p:sp>
        <p:nvSpPr>
          <p:cNvPr id="4" name="正方形/長方形 3"/>
          <p:cNvSpPr/>
          <p:nvPr/>
        </p:nvSpPr>
        <p:spPr>
          <a:xfrm>
            <a:off x="263352" y="6308772"/>
            <a:ext cx="3105337" cy="461665"/>
          </a:xfrm>
          <a:prstGeom prst="rect">
            <a:avLst/>
          </a:prstGeom>
        </p:spPr>
        <p:txBody>
          <a:bodyPr wrap="none">
            <a:spAutoFit/>
          </a:bodyPr>
          <a:lstStyle/>
          <a:p>
            <a:r>
              <a:rPr lang="ja-JP" altLang="en-US" dirty="0">
                <a:solidFill>
                  <a:prstClr val="black"/>
                </a:solidFill>
                <a:latin typeface="HG丸ｺﾞｼｯｸM-PRO" panose="020F0600000000000000" pitchFamily="50" charset="-128"/>
                <a:ea typeface="HG丸ｺﾞｼｯｸM-PRO" panose="020F0600000000000000" pitchFamily="50" charset="-128"/>
              </a:rPr>
              <a:t>アニメ</a:t>
            </a:r>
            <a:r>
              <a:rPr lang="ja-JP" altLang="ja-JP" dirty="0">
                <a:solidFill>
                  <a:prstClr val="black"/>
                </a:solidFill>
                <a:latin typeface="HG丸ｺﾞｼｯｸM-PRO" panose="020F0600000000000000" pitchFamily="50" charset="-128"/>
                <a:ea typeface="HG丸ｺﾞｼｯｸM-PRO" panose="020F0600000000000000" pitchFamily="50" charset="-128"/>
              </a:rPr>
              <a:t>上映（</a:t>
            </a:r>
            <a:r>
              <a:rPr lang="en-US" altLang="ja-JP" dirty="0">
                <a:solidFill>
                  <a:prstClr val="black"/>
                </a:solidFill>
                <a:latin typeface="HG丸ｺﾞｼｯｸM-PRO" panose="020F0600000000000000" pitchFamily="50" charset="-128"/>
                <a:ea typeface="HG丸ｺﾞｼｯｸM-PRO" panose="020F0600000000000000" pitchFamily="50" charset="-128"/>
              </a:rPr>
              <a:t>16</a:t>
            </a:r>
            <a:r>
              <a:rPr lang="ja-JP" altLang="ja-JP" dirty="0">
                <a:solidFill>
                  <a:prstClr val="black"/>
                </a:solidFill>
                <a:latin typeface="HG丸ｺﾞｼｯｸM-PRO" panose="020F0600000000000000" pitchFamily="50" charset="-128"/>
                <a:ea typeface="HG丸ｺﾞｼｯｸM-PRO" panose="020F0600000000000000" pitchFamily="50" charset="-128"/>
              </a:rPr>
              <a:t>分）</a:t>
            </a:r>
            <a:endParaRPr lang="ja-JP" altLang="en-US" dirty="0">
              <a:solidFill>
                <a:prstClr val="black"/>
              </a:solidFill>
            </a:endParaRPr>
          </a:p>
        </p:txBody>
      </p:sp>
    </p:spTree>
    <p:extLst>
      <p:ext uri="{BB962C8B-B14F-4D97-AF65-F5344CB8AC3E}">
        <p14:creationId xmlns:p14="http://schemas.microsoft.com/office/powerpoint/2010/main" val="11503387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a:extLst>
              <a:ext uri="{FF2B5EF4-FFF2-40B4-BE49-F238E27FC236}">
                <a16:creationId xmlns:a16="http://schemas.microsoft.com/office/drawing/2014/main" id="{737A4112-39AD-4CB4-820A-956FF4C3C72E}"/>
              </a:ext>
            </a:extLst>
          </p:cNvPr>
          <p:cNvSpPr/>
          <p:nvPr/>
        </p:nvSpPr>
        <p:spPr>
          <a:xfrm>
            <a:off x="1866378" y="1698406"/>
            <a:ext cx="8477773" cy="4654897"/>
          </a:xfrm>
          <a:prstGeom prst="rect">
            <a:avLst/>
          </a:prstGeom>
          <a:solidFill>
            <a:srgbClr val="CEECFE"/>
          </a:solidFill>
          <a:ln>
            <a:noFill/>
          </a:ln>
          <a:effectLst/>
        </p:spPr>
        <p:txBody>
          <a:bodyPr wrap="none" anchor="ctr"/>
          <a:lstStyle/>
          <a:p>
            <a:pPr defTabSz="838413" eaLnBrk="1" hangingPunct="1">
              <a:spcBef>
                <a:spcPct val="20000"/>
              </a:spcBef>
              <a:buFont typeface="Arial" charset="0"/>
              <a:buChar cha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9" name="正方形/長方形 8">
            <a:extLst>
              <a:ext uri="{FF2B5EF4-FFF2-40B4-BE49-F238E27FC236}">
                <a16:creationId xmlns:a16="http://schemas.microsoft.com/office/drawing/2014/main" id="{E7C64E19-C7C6-765A-F8C6-6EB8B06C5FD4}"/>
              </a:ext>
            </a:extLst>
          </p:cNvPr>
          <p:cNvSpPr/>
          <p:nvPr/>
        </p:nvSpPr>
        <p:spPr bwMode="auto">
          <a:xfrm>
            <a:off x="2125839" y="2080128"/>
            <a:ext cx="7958848" cy="4003148"/>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dirty="0">
              <a:latin typeface="+mn-ea"/>
            </a:endParaRPr>
          </a:p>
        </p:txBody>
      </p:sp>
      <p:sp>
        <p:nvSpPr>
          <p:cNvPr id="46" name="テキスト ボックス 45">
            <a:extLst>
              <a:ext uri="{FF2B5EF4-FFF2-40B4-BE49-F238E27FC236}">
                <a16:creationId xmlns:a16="http://schemas.microsoft.com/office/drawing/2014/main" id="{2B888AFC-B9D5-4A6A-BB97-507695A1D5B2}"/>
              </a:ext>
            </a:extLst>
          </p:cNvPr>
          <p:cNvSpPr txBox="1"/>
          <p:nvPr/>
        </p:nvSpPr>
        <p:spPr>
          <a:xfrm>
            <a:off x="2123237" y="1750458"/>
            <a:ext cx="1266211" cy="246221"/>
          </a:xfrm>
          <a:prstGeom prst="rect">
            <a:avLst/>
          </a:prstGeom>
          <a:noFill/>
        </p:spPr>
        <p:txBody>
          <a:bodyPr wrap="square" lIns="0" tIns="0" rIns="0" bIns="0" rtlCol="0">
            <a:spAutoFit/>
          </a:bodyPr>
          <a:lstStyle/>
          <a:p>
            <a:pPr>
              <a:spcAft>
                <a:spcPts val="200"/>
              </a:spcAft>
            </a:pPr>
            <a:r>
              <a:rPr lang="ja-JP" altLang="en-US" sz="1600" dirty="0">
                <a:latin typeface="+mn-ea"/>
                <a:ea typeface="+mn-ea"/>
              </a:rPr>
              <a:t>（全国平均）</a:t>
            </a:r>
          </a:p>
        </p:txBody>
      </p:sp>
      <p:grpSp>
        <p:nvGrpSpPr>
          <p:cNvPr id="6" name="グループ化 5">
            <a:extLst>
              <a:ext uri="{FF2B5EF4-FFF2-40B4-BE49-F238E27FC236}">
                <a16:creationId xmlns:a16="http://schemas.microsoft.com/office/drawing/2014/main" id="{2B358F46-7D81-EA32-9F35-EC065A6CD191}"/>
              </a:ext>
            </a:extLst>
          </p:cNvPr>
          <p:cNvGrpSpPr/>
          <p:nvPr/>
        </p:nvGrpSpPr>
        <p:grpSpPr>
          <a:xfrm>
            <a:off x="7598926" y="1738615"/>
            <a:ext cx="2247847" cy="4224353"/>
            <a:chOff x="6074925" y="1738614"/>
            <a:chExt cx="2247847" cy="4224353"/>
          </a:xfrm>
        </p:grpSpPr>
        <p:pic>
          <p:nvPicPr>
            <p:cNvPr id="31" name="図 30">
              <a:extLst>
                <a:ext uri="{FF2B5EF4-FFF2-40B4-BE49-F238E27FC236}">
                  <a16:creationId xmlns:a16="http://schemas.microsoft.com/office/drawing/2014/main" id="{52BD340C-9BC8-4717-8094-CC276A1D2D0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686064" y="1738614"/>
              <a:ext cx="1025567" cy="3291876"/>
            </a:xfrm>
            <a:prstGeom prst="rect">
              <a:avLst/>
            </a:prstGeom>
          </p:spPr>
        </p:pic>
        <p:sp>
          <p:nvSpPr>
            <p:cNvPr id="41" name="四角形: 角を丸くする 40">
              <a:extLst>
                <a:ext uri="{FF2B5EF4-FFF2-40B4-BE49-F238E27FC236}">
                  <a16:creationId xmlns:a16="http://schemas.microsoft.com/office/drawing/2014/main" id="{C4F93FDC-F2F6-4E3F-A02B-E2DFB68EC8D0}"/>
                </a:ext>
              </a:extLst>
            </p:cNvPr>
            <p:cNvSpPr/>
            <p:nvPr/>
          </p:nvSpPr>
          <p:spPr>
            <a:xfrm>
              <a:off x="6074925" y="5013083"/>
              <a:ext cx="2247847" cy="408687"/>
            </a:xfrm>
            <a:prstGeom prst="roundRect">
              <a:avLst>
                <a:gd name="adj" fmla="val 5296"/>
              </a:avLst>
            </a:prstGeom>
            <a:solidFill>
              <a:srgbClr val="005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t>高校生</a:t>
              </a:r>
              <a:r>
                <a:rPr lang="ja-JP" altLang="en-US" sz="1600" dirty="0"/>
                <a:t>（全日制）</a:t>
              </a:r>
              <a:endParaRPr lang="ja-JP" altLang="en-US" sz="2000" dirty="0"/>
            </a:p>
          </p:txBody>
        </p:sp>
        <p:sp>
          <p:nvSpPr>
            <p:cNvPr id="42" name="テキスト ボックス 41">
              <a:extLst>
                <a:ext uri="{FF2B5EF4-FFF2-40B4-BE49-F238E27FC236}">
                  <a16:creationId xmlns:a16="http://schemas.microsoft.com/office/drawing/2014/main" id="{F14E59E5-602E-4310-AB75-69702115C6B5}"/>
                </a:ext>
              </a:extLst>
            </p:cNvPr>
            <p:cNvSpPr txBox="1"/>
            <p:nvPr/>
          </p:nvSpPr>
          <p:spPr>
            <a:xfrm>
              <a:off x="6115601" y="5554281"/>
              <a:ext cx="2166495" cy="408686"/>
            </a:xfrm>
            <a:prstGeom prst="rect">
              <a:avLst/>
            </a:prstGeom>
            <a:noFill/>
          </p:spPr>
          <p:txBody>
            <a:bodyPr wrap="square" lIns="0" tIns="0" rIns="0" bIns="0" rtlCol="0">
              <a:noAutofit/>
            </a:bodyPr>
            <a:lstStyle/>
            <a:p>
              <a:pPr algn="ctr">
                <a:spcAft>
                  <a:spcPts val="700"/>
                </a:spcAft>
              </a:pPr>
              <a:r>
                <a:rPr lang="zh-TW" altLang="en-US" sz="2000" spc="-30" dirty="0">
                  <a:latin typeface="メイリオ" panose="020B0604030504040204" pitchFamily="50" charset="-128"/>
                  <a:ea typeface="メイリオ" panose="020B0604030504040204" pitchFamily="50" charset="-128"/>
                </a:rPr>
                <a:t>約</a:t>
              </a:r>
              <a:r>
                <a:rPr lang="en-US" altLang="zh-TW" sz="2600" spc="-30" dirty="0">
                  <a:latin typeface="メイリオ" panose="020B0604030504040204" pitchFamily="50" charset="-128"/>
                  <a:ea typeface="メイリオ" panose="020B0604030504040204" pitchFamily="50" charset="-128"/>
                </a:rPr>
                <a:t>1,</a:t>
              </a:r>
              <a:r>
                <a:rPr lang="en-US" altLang="ja-JP" sz="2600" spc="-30" dirty="0">
                  <a:latin typeface="メイリオ" panose="020B0604030504040204" pitchFamily="50" charset="-128"/>
                  <a:ea typeface="メイリオ" panose="020B0604030504040204" pitchFamily="50" charset="-128"/>
                </a:rPr>
                <a:t>127</a:t>
              </a:r>
              <a:r>
                <a:rPr lang="en-US" altLang="zh-TW" sz="2600" spc="-30" dirty="0">
                  <a:latin typeface="メイリオ" panose="020B0604030504040204" pitchFamily="50" charset="-128"/>
                  <a:ea typeface="メイリオ" panose="020B0604030504040204" pitchFamily="50" charset="-128"/>
                </a:rPr>
                <a:t>,000</a:t>
              </a:r>
              <a:r>
                <a:rPr lang="zh-TW" altLang="en-US" sz="2000" spc="-30" dirty="0">
                  <a:latin typeface="メイリオ" panose="020B0604030504040204" pitchFamily="50" charset="-128"/>
                  <a:ea typeface="メイリオ" panose="020B0604030504040204" pitchFamily="50" charset="-128"/>
                </a:rPr>
                <a:t>円</a:t>
              </a:r>
              <a:endParaRPr lang="zh-TW" altLang="en-US" sz="2200" spc="-30" dirty="0">
                <a:latin typeface="メイリオ" panose="020B0604030504040204" pitchFamily="50" charset="-128"/>
                <a:ea typeface="メイリオ" panose="020B0604030504040204" pitchFamily="50" charset="-128"/>
              </a:endParaRPr>
            </a:p>
          </p:txBody>
        </p:sp>
      </p:grpSp>
      <p:grpSp>
        <p:nvGrpSpPr>
          <p:cNvPr id="5" name="グループ化 4">
            <a:extLst>
              <a:ext uri="{FF2B5EF4-FFF2-40B4-BE49-F238E27FC236}">
                <a16:creationId xmlns:a16="http://schemas.microsoft.com/office/drawing/2014/main" id="{6DA4C0FE-8D6B-65D5-F398-8C17E4E0B162}"/>
              </a:ext>
            </a:extLst>
          </p:cNvPr>
          <p:cNvGrpSpPr/>
          <p:nvPr/>
        </p:nvGrpSpPr>
        <p:grpSpPr>
          <a:xfrm>
            <a:off x="4948783" y="2121440"/>
            <a:ext cx="2247847" cy="3841526"/>
            <a:chOff x="3424782" y="2121440"/>
            <a:chExt cx="2247847" cy="3841526"/>
          </a:xfrm>
        </p:grpSpPr>
        <p:pic>
          <p:nvPicPr>
            <p:cNvPr id="29" name="図 28">
              <a:extLst>
                <a:ext uri="{FF2B5EF4-FFF2-40B4-BE49-F238E27FC236}">
                  <a16:creationId xmlns:a16="http://schemas.microsoft.com/office/drawing/2014/main" id="{8EC0C208-EFD1-43D5-85DC-AB335851BB2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082230" y="2121440"/>
              <a:ext cx="932951" cy="2878478"/>
            </a:xfrm>
            <a:prstGeom prst="rect">
              <a:avLst/>
            </a:prstGeom>
          </p:spPr>
        </p:pic>
        <p:sp>
          <p:nvSpPr>
            <p:cNvPr id="38" name="四角形: 角を丸くする 37">
              <a:extLst>
                <a:ext uri="{FF2B5EF4-FFF2-40B4-BE49-F238E27FC236}">
                  <a16:creationId xmlns:a16="http://schemas.microsoft.com/office/drawing/2014/main" id="{46D2EDD9-84F4-4A4F-8082-A4402AF60502}"/>
                </a:ext>
              </a:extLst>
            </p:cNvPr>
            <p:cNvSpPr/>
            <p:nvPr/>
          </p:nvSpPr>
          <p:spPr>
            <a:xfrm>
              <a:off x="3424782" y="5013083"/>
              <a:ext cx="2247847" cy="408687"/>
            </a:xfrm>
            <a:prstGeom prst="roundRect">
              <a:avLst>
                <a:gd name="adj" fmla="val 8320"/>
              </a:avLst>
            </a:prstGeom>
            <a:solidFill>
              <a:srgbClr val="098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t>中学生</a:t>
              </a:r>
            </a:p>
          </p:txBody>
        </p:sp>
        <p:sp>
          <p:nvSpPr>
            <p:cNvPr id="39" name="テキスト ボックス 38">
              <a:extLst>
                <a:ext uri="{FF2B5EF4-FFF2-40B4-BE49-F238E27FC236}">
                  <a16:creationId xmlns:a16="http://schemas.microsoft.com/office/drawing/2014/main" id="{2D311BA4-C219-40FF-A7B1-BCD6A3899448}"/>
                </a:ext>
              </a:extLst>
            </p:cNvPr>
            <p:cNvSpPr txBox="1"/>
            <p:nvPr/>
          </p:nvSpPr>
          <p:spPr>
            <a:xfrm>
              <a:off x="3465458" y="5554281"/>
              <a:ext cx="2166495" cy="408685"/>
            </a:xfrm>
            <a:prstGeom prst="rect">
              <a:avLst/>
            </a:prstGeom>
            <a:noFill/>
          </p:spPr>
          <p:txBody>
            <a:bodyPr wrap="square" lIns="0" tIns="0" rIns="0" bIns="0" rtlCol="0">
              <a:noAutofit/>
            </a:bodyPr>
            <a:lstStyle/>
            <a:p>
              <a:pPr algn="ctr">
                <a:spcAft>
                  <a:spcPts val="700"/>
                </a:spcAft>
              </a:pPr>
              <a:r>
                <a:rPr lang="zh-TW" altLang="en-US" sz="2000" spc="-30" dirty="0">
                  <a:latin typeface="メイリオ" panose="020B0604030504040204" pitchFamily="50" charset="-128"/>
                  <a:ea typeface="メイリオ" panose="020B0604030504040204" pitchFamily="50" charset="-128"/>
                </a:rPr>
                <a:t>約</a:t>
              </a:r>
              <a:r>
                <a:rPr lang="en-US" altLang="zh-TW" sz="2600" spc="-30" dirty="0">
                  <a:latin typeface="メイリオ" panose="020B0604030504040204" pitchFamily="50" charset="-128"/>
                  <a:ea typeface="メイリオ" panose="020B0604030504040204" pitchFamily="50" charset="-128"/>
                </a:rPr>
                <a:t>1,</a:t>
              </a:r>
              <a:r>
                <a:rPr lang="en-US" altLang="ja-JP" sz="2600" spc="-30" dirty="0">
                  <a:latin typeface="メイリオ" panose="020B0604030504040204" pitchFamily="50" charset="-128"/>
                  <a:ea typeface="メイリオ" panose="020B0604030504040204" pitchFamily="50" charset="-128"/>
                </a:rPr>
                <a:t>086</a:t>
              </a:r>
              <a:r>
                <a:rPr lang="en-US" altLang="zh-TW" sz="2600" spc="-30" dirty="0">
                  <a:latin typeface="メイリオ" panose="020B0604030504040204" pitchFamily="50" charset="-128"/>
                  <a:ea typeface="メイリオ" panose="020B0604030504040204" pitchFamily="50" charset="-128"/>
                </a:rPr>
                <a:t>,000</a:t>
              </a:r>
              <a:r>
                <a:rPr lang="zh-TW" altLang="en-US" sz="2000" spc="-30" dirty="0">
                  <a:latin typeface="メイリオ" panose="020B0604030504040204" pitchFamily="50" charset="-128"/>
                  <a:ea typeface="メイリオ" panose="020B0604030504040204" pitchFamily="50" charset="-128"/>
                </a:rPr>
                <a:t>円</a:t>
              </a:r>
              <a:endParaRPr lang="zh-TW" altLang="en-US" sz="2200" spc="-30" dirty="0">
                <a:latin typeface="メイリオ" panose="020B0604030504040204" pitchFamily="50" charset="-128"/>
                <a:ea typeface="メイリオ" panose="020B0604030504040204" pitchFamily="50" charset="-128"/>
              </a:endParaRPr>
            </a:p>
          </p:txBody>
        </p:sp>
      </p:grpSp>
      <p:grpSp>
        <p:nvGrpSpPr>
          <p:cNvPr id="3" name="グループ化 2">
            <a:extLst>
              <a:ext uri="{FF2B5EF4-FFF2-40B4-BE49-F238E27FC236}">
                <a16:creationId xmlns:a16="http://schemas.microsoft.com/office/drawing/2014/main" id="{11FF8DD2-6987-B6E2-F8A2-765EA4FB2630}"/>
              </a:ext>
            </a:extLst>
          </p:cNvPr>
          <p:cNvGrpSpPr/>
          <p:nvPr/>
        </p:nvGrpSpPr>
        <p:grpSpPr>
          <a:xfrm>
            <a:off x="2298640" y="2843304"/>
            <a:ext cx="2247847" cy="3119664"/>
            <a:chOff x="774639" y="2843304"/>
            <a:chExt cx="2247847" cy="3119664"/>
          </a:xfrm>
        </p:grpSpPr>
        <p:pic>
          <p:nvPicPr>
            <p:cNvPr id="28" name="図 27">
              <a:extLst>
                <a:ext uri="{FF2B5EF4-FFF2-40B4-BE49-F238E27FC236}">
                  <a16:creationId xmlns:a16="http://schemas.microsoft.com/office/drawing/2014/main" id="{31C07AF2-1867-4826-A245-C54B1DF48DD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471756" y="2843304"/>
              <a:ext cx="853613" cy="2169751"/>
            </a:xfrm>
            <a:prstGeom prst="rect">
              <a:avLst/>
            </a:prstGeom>
          </p:spPr>
        </p:pic>
        <p:sp>
          <p:nvSpPr>
            <p:cNvPr id="35" name="四角形: 角を丸くする 34">
              <a:extLst>
                <a:ext uri="{FF2B5EF4-FFF2-40B4-BE49-F238E27FC236}">
                  <a16:creationId xmlns:a16="http://schemas.microsoft.com/office/drawing/2014/main" id="{A61605D8-4C1A-4B73-AE46-520C3E9785BD}"/>
                </a:ext>
              </a:extLst>
            </p:cNvPr>
            <p:cNvSpPr/>
            <p:nvPr/>
          </p:nvSpPr>
          <p:spPr>
            <a:xfrm>
              <a:off x="774639" y="5013083"/>
              <a:ext cx="2247847" cy="408687"/>
            </a:xfrm>
            <a:prstGeom prst="roundRect">
              <a:avLst>
                <a:gd name="adj" fmla="val 7312"/>
              </a:avLst>
            </a:prstGeom>
            <a:solidFill>
              <a:srgbClr val="1AB7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t>小学生</a:t>
              </a:r>
            </a:p>
          </p:txBody>
        </p:sp>
        <p:sp>
          <p:nvSpPr>
            <p:cNvPr id="36" name="テキスト ボックス 35">
              <a:extLst>
                <a:ext uri="{FF2B5EF4-FFF2-40B4-BE49-F238E27FC236}">
                  <a16:creationId xmlns:a16="http://schemas.microsoft.com/office/drawing/2014/main" id="{CB738748-681B-44B0-BD8C-C3720D185CF3}"/>
                </a:ext>
              </a:extLst>
            </p:cNvPr>
            <p:cNvSpPr txBox="1"/>
            <p:nvPr/>
          </p:nvSpPr>
          <p:spPr>
            <a:xfrm>
              <a:off x="815315" y="5554281"/>
              <a:ext cx="2166495" cy="408687"/>
            </a:xfrm>
            <a:prstGeom prst="rect">
              <a:avLst/>
            </a:prstGeom>
            <a:noFill/>
          </p:spPr>
          <p:txBody>
            <a:bodyPr wrap="square" lIns="0" tIns="0" rIns="0" bIns="0" rtlCol="0">
              <a:noAutofit/>
            </a:bodyPr>
            <a:lstStyle/>
            <a:p>
              <a:pPr algn="ctr">
                <a:spcAft>
                  <a:spcPts val="700"/>
                </a:spcAft>
              </a:pPr>
              <a:r>
                <a:rPr lang="zh-TW" altLang="en-US" sz="2000" spc="-30" dirty="0">
                  <a:latin typeface="メイリオ" panose="020B0604030504040204" pitchFamily="50" charset="-128"/>
                  <a:ea typeface="メイリオ" panose="020B0604030504040204" pitchFamily="50" charset="-128"/>
                </a:rPr>
                <a:t>約</a:t>
              </a:r>
              <a:r>
                <a:rPr lang="en-US" altLang="zh-TW" sz="2600" spc="-30" dirty="0">
                  <a:latin typeface="メイリオ" panose="020B0604030504040204" pitchFamily="50" charset="-128"/>
                  <a:ea typeface="メイリオ" panose="020B0604030504040204" pitchFamily="50" charset="-128"/>
                </a:rPr>
                <a:t>9</a:t>
              </a:r>
              <a:r>
                <a:rPr lang="en-US" altLang="ja-JP" sz="2600" spc="-30" dirty="0">
                  <a:latin typeface="メイリオ" panose="020B0604030504040204" pitchFamily="50" charset="-128"/>
                  <a:ea typeface="メイリオ" panose="020B0604030504040204" pitchFamily="50" charset="-128"/>
                </a:rPr>
                <a:t>41</a:t>
              </a:r>
              <a:r>
                <a:rPr lang="en-US" altLang="zh-TW" sz="2600" spc="-30" dirty="0">
                  <a:latin typeface="メイリオ" panose="020B0604030504040204" pitchFamily="50" charset="-128"/>
                  <a:ea typeface="メイリオ" panose="020B0604030504040204" pitchFamily="50" charset="-128"/>
                </a:rPr>
                <a:t>,000</a:t>
              </a:r>
              <a:r>
                <a:rPr lang="zh-TW" altLang="en-US" sz="2000" spc="-30" dirty="0">
                  <a:latin typeface="メイリオ" panose="020B0604030504040204" pitchFamily="50" charset="-128"/>
                  <a:ea typeface="メイリオ" panose="020B0604030504040204" pitchFamily="50" charset="-128"/>
                </a:rPr>
                <a:t>円</a:t>
              </a:r>
              <a:endParaRPr lang="zh-TW" altLang="en-US" sz="2200" spc="-30" dirty="0">
                <a:latin typeface="メイリオ" panose="020B0604030504040204" pitchFamily="50" charset="-128"/>
                <a:ea typeface="メイリオ" panose="020B0604030504040204" pitchFamily="50" charset="-128"/>
              </a:endParaRPr>
            </a:p>
          </p:txBody>
        </p:sp>
      </p:grpSp>
      <p:sp>
        <p:nvSpPr>
          <p:cNvPr id="10" name="正方形/長方形 9">
            <a:extLst>
              <a:ext uri="{FF2B5EF4-FFF2-40B4-BE49-F238E27FC236}">
                <a16:creationId xmlns:a16="http://schemas.microsoft.com/office/drawing/2014/main" id="{5F2C0224-C078-04AC-0AA9-E2A098B3953B}"/>
              </a:ext>
            </a:extLst>
          </p:cNvPr>
          <p:cNvSpPr/>
          <p:nvPr/>
        </p:nvSpPr>
        <p:spPr bwMode="auto">
          <a:xfrm>
            <a:off x="1846214" y="1029065"/>
            <a:ext cx="8477773" cy="404274"/>
          </a:xfrm>
          <a:prstGeom prst="rect">
            <a:avLst/>
          </a:prstGeom>
          <a:noFill/>
          <a:ln w="190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dirty="0">
              <a:latin typeface="+mn-ea"/>
            </a:endParaRPr>
          </a:p>
        </p:txBody>
      </p:sp>
      <p:sp>
        <p:nvSpPr>
          <p:cNvPr id="11" name="テキスト ボックス 10">
            <a:extLst>
              <a:ext uri="{FF2B5EF4-FFF2-40B4-BE49-F238E27FC236}">
                <a16:creationId xmlns:a16="http://schemas.microsoft.com/office/drawing/2014/main" id="{BFD61CF4-FCF6-62B3-F8D8-09EE70ED5868}"/>
              </a:ext>
            </a:extLst>
          </p:cNvPr>
          <p:cNvSpPr txBox="1"/>
          <p:nvPr/>
        </p:nvSpPr>
        <p:spPr>
          <a:xfrm>
            <a:off x="2501552" y="1049220"/>
            <a:ext cx="7207422" cy="400110"/>
          </a:xfrm>
          <a:prstGeom prst="rect">
            <a:avLst/>
          </a:prstGeom>
          <a:noFill/>
        </p:spPr>
        <p:txBody>
          <a:bodyPr wrap="none" rtlCol="0">
            <a:spAutoFit/>
          </a:bodyPr>
          <a:lstStyle/>
          <a:p>
            <a:r>
              <a:rPr lang="ja-JP" altLang="en-US" sz="2000" dirty="0">
                <a:latin typeface="HGPｺﾞｼｯｸE" panose="020B0900000000000000" pitchFamily="50" charset="-128"/>
                <a:ea typeface="HGPｺﾞｼｯｸE" panose="020B0900000000000000" pitchFamily="50" charset="-128"/>
              </a:rPr>
              <a:t>公立学校の児童・生徒１人当たりの公費負担教育費（令和４年度）</a:t>
            </a:r>
          </a:p>
        </p:txBody>
      </p:sp>
      <p:sp>
        <p:nvSpPr>
          <p:cNvPr id="4" name="Rectangle 14">
            <a:extLst>
              <a:ext uri="{FF2B5EF4-FFF2-40B4-BE49-F238E27FC236}">
                <a16:creationId xmlns:a16="http://schemas.microsoft.com/office/drawing/2014/main" id="{3366463E-6A27-2D0A-91FA-F4CACA006595}"/>
              </a:ext>
            </a:extLst>
          </p:cNvPr>
          <p:cNvSpPr txBox="1">
            <a:spLocks noChangeArrowheads="1"/>
          </p:cNvSpPr>
          <p:nvPr/>
        </p:nvSpPr>
        <p:spPr bwMode="auto">
          <a:xfrm>
            <a:off x="3389449" y="176082"/>
            <a:ext cx="5196066" cy="550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sp>
        <p:nvSpPr>
          <p:cNvPr id="21" name="角丸四角形吹き出し 7">
            <a:extLst>
              <a:ext uri="{FF2B5EF4-FFF2-40B4-BE49-F238E27FC236}">
                <a16:creationId xmlns:a16="http://schemas.microsoft.com/office/drawing/2014/main" id="{66B4B3E3-8AA5-43B4-A84C-0143E70D5A12}"/>
              </a:ext>
            </a:extLst>
          </p:cNvPr>
          <p:cNvSpPr/>
          <p:nvPr/>
        </p:nvSpPr>
        <p:spPr>
          <a:xfrm>
            <a:off x="546135" y="676926"/>
            <a:ext cx="7663930" cy="1548070"/>
          </a:xfrm>
          <a:prstGeom prst="wedgeRoundRectCallout">
            <a:avLst>
              <a:gd name="adj1" fmla="val -33515"/>
              <a:gd name="adj2" fmla="val 9500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1"/>
                </a:solidFill>
              </a:rPr>
              <a:t>１人につき </a:t>
            </a:r>
            <a:r>
              <a:rPr lang="en-US" altLang="ja-JP" sz="3600" b="1" dirty="0">
                <a:solidFill>
                  <a:schemeClr val="tx1"/>
                </a:solidFill>
                <a:latin typeface="Calibri" panose="020F0502020204030204" pitchFamily="34" charset="0"/>
                <a:ea typeface="Calibri" panose="020F0502020204030204" pitchFamily="34" charset="0"/>
                <a:cs typeface="Calibri" panose="020F0502020204030204" pitchFamily="34" charset="0"/>
              </a:rPr>
              <a:t>12</a:t>
            </a:r>
            <a:r>
              <a:rPr lang="ja-JP" altLang="en-US" sz="3600" b="1" dirty="0">
                <a:solidFill>
                  <a:schemeClr val="tx1"/>
                </a:solidFill>
              </a:rPr>
              <a:t>年間で</a:t>
            </a:r>
            <a:r>
              <a:rPr lang="en-US" altLang="ja-JP" sz="3600" b="1" dirty="0">
                <a:solidFill>
                  <a:schemeClr val="tx1"/>
                </a:solidFill>
                <a:latin typeface="Calibri" panose="020F0502020204030204" pitchFamily="34" charset="0"/>
                <a:ea typeface="Calibri" panose="020F0502020204030204" pitchFamily="34" charset="0"/>
                <a:cs typeface="Calibri" panose="020F0502020204030204" pitchFamily="34" charset="0"/>
              </a:rPr>
              <a:t>1228</a:t>
            </a:r>
            <a:r>
              <a:rPr lang="ja-JP" altLang="en-US" sz="3600" b="1" dirty="0">
                <a:solidFill>
                  <a:schemeClr val="tx1"/>
                </a:solidFill>
              </a:rPr>
              <a:t>万</a:t>
            </a:r>
            <a:r>
              <a:rPr lang="en-US" altLang="ja-JP" sz="3600" b="1" dirty="0">
                <a:solidFill>
                  <a:schemeClr val="tx1"/>
                </a:solidFill>
                <a:latin typeface="Calibri" panose="020F0502020204030204" pitchFamily="34" charset="0"/>
                <a:ea typeface="Calibri" panose="020F0502020204030204" pitchFamily="34" charset="0"/>
                <a:cs typeface="Calibri" panose="020F0502020204030204" pitchFamily="34" charset="0"/>
              </a:rPr>
              <a:t>5</a:t>
            </a:r>
            <a:r>
              <a:rPr lang="ja-JP" altLang="en-US" sz="3600" b="1" dirty="0">
                <a:solidFill>
                  <a:schemeClr val="tx1"/>
                </a:solidFill>
              </a:rPr>
              <a:t>千円！</a:t>
            </a:r>
          </a:p>
        </p:txBody>
      </p:sp>
      <p:pic>
        <p:nvPicPr>
          <p:cNvPr id="22" name="図 21">
            <a:extLst>
              <a:ext uri="{FF2B5EF4-FFF2-40B4-BE49-F238E27FC236}">
                <a16:creationId xmlns:a16="http://schemas.microsoft.com/office/drawing/2014/main" id="{304D7012-C48A-4031-9F46-F7071B30056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250821" y="2999045"/>
            <a:ext cx="2507536" cy="2986832"/>
          </a:xfrm>
          <a:prstGeom prst="rect">
            <a:avLst/>
          </a:prstGeom>
        </p:spPr>
      </p:pic>
    </p:spTree>
    <p:custDataLst>
      <p:tags r:id="rId1"/>
    </p:custDataLst>
    <p:extLst>
      <p:ext uri="{BB962C8B-B14F-4D97-AF65-F5344CB8AC3E}">
        <p14:creationId xmlns:p14="http://schemas.microsoft.com/office/powerpoint/2010/main" val="228101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
                                        <p:tgtEl>
                                          <p:spTgt spid="4"/>
                                        </p:tgtEl>
                                      </p:cBhvr>
                                    </p:animEffect>
                                    <p:anim calcmode="lin" valueType="num">
                                      <p:cBhvr>
                                        <p:cTn id="8" dur="1200" fill="hold"/>
                                        <p:tgtEl>
                                          <p:spTgt spid="4"/>
                                        </p:tgtEl>
                                        <p:attrNameLst>
                                          <p:attrName>ppt_x</p:attrName>
                                        </p:attrNameLst>
                                      </p:cBhvr>
                                      <p:tavLst>
                                        <p:tav tm="0">
                                          <p:val>
                                            <p:strVal val="#ppt_x"/>
                                          </p:val>
                                        </p:tav>
                                        <p:tav tm="100000">
                                          <p:val>
                                            <p:strVal val="#ppt_x"/>
                                          </p:val>
                                        </p:tav>
                                      </p:tavLst>
                                    </p:anim>
                                    <p:anim calcmode="lin" valueType="num">
                                      <p:cBhvr>
                                        <p:cTn id="9" dur="1200" fill="hold"/>
                                        <p:tgtEl>
                                          <p:spTgt spid="4"/>
                                        </p:tgtEl>
                                        <p:attrNameLst>
                                          <p:attrName>ppt_y</p:attrName>
                                        </p:attrNameLst>
                                      </p:cBhvr>
                                      <p:tavLst>
                                        <p:tav tm="0">
                                          <p:val>
                                            <p:strVal val="#ppt_y+0.31"/>
                                          </p:val>
                                        </p:tav>
                                        <p:tav tm="100000">
                                          <p:val>
                                            <p:strVal val="#ppt_y+0.31"/>
                                          </p:val>
                                        </p:tav>
                                      </p:tavLst>
                                    </p:anim>
                                    <p:anim calcmode="lin" valueType="num">
                                      <p:cBhvr>
                                        <p:cTn id="10" dur="1800" decel="50000" fill="hold">
                                          <p:stCondLst>
                                            <p:cond delay="12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1800" decel="50000" fill="hold">
                                          <p:stCondLst>
                                            <p:cond delay="12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500"/>
                                        <p:tgtEl>
                                          <p:spTgt spid="4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par>
                          <p:cTn id="47" fill="hold">
                            <p:stCondLst>
                              <p:cond delay="500"/>
                            </p:stCondLst>
                            <p:childTnLst>
                              <p:par>
                                <p:cTn id="48" presetID="32" presetClass="emph" presetSubtype="0" fill="hold" nodeType="afterEffect">
                                  <p:stCondLst>
                                    <p:cond delay="0"/>
                                  </p:stCondLst>
                                  <p:childTnLst>
                                    <p:animRot by="120000">
                                      <p:cBhvr>
                                        <p:cTn id="49" dur="100" fill="hold">
                                          <p:stCondLst>
                                            <p:cond delay="0"/>
                                          </p:stCondLst>
                                        </p:cTn>
                                        <p:tgtEl>
                                          <p:spTgt spid="22"/>
                                        </p:tgtEl>
                                        <p:attrNameLst>
                                          <p:attrName>r</p:attrName>
                                        </p:attrNameLst>
                                      </p:cBhvr>
                                    </p:animRot>
                                    <p:animRot by="-240000">
                                      <p:cBhvr>
                                        <p:cTn id="50" dur="200" fill="hold">
                                          <p:stCondLst>
                                            <p:cond delay="200"/>
                                          </p:stCondLst>
                                        </p:cTn>
                                        <p:tgtEl>
                                          <p:spTgt spid="22"/>
                                        </p:tgtEl>
                                        <p:attrNameLst>
                                          <p:attrName>r</p:attrName>
                                        </p:attrNameLst>
                                      </p:cBhvr>
                                    </p:animRot>
                                    <p:animRot by="240000">
                                      <p:cBhvr>
                                        <p:cTn id="51" dur="200" fill="hold">
                                          <p:stCondLst>
                                            <p:cond delay="400"/>
                                          </p:stCondLst>
                                        </p:cTn>
                                        <p:tgtEl>
                                          <p:spTgt spid="22"/>
                                        </p:tgtEl>
                                        <p:attrNameLst>
                                          <p:attrName>r</p:attrName>
                                        </p:attrNameLst>
                                      </p:cBhvr>
                                    </p:animRot>
                                    <p:animRot by="-240000">
                                      <p:cBhvr>
                                        <p:cTn id="52" dur="200" fill="hold">
                                          <p:stCondLst>
                                            <p:cond delay="600"/>
                                          </p:stCondLst>
                                        </p:cTn>
                                        <p:tgtEl>
                                          <p:spTgt spid="22"/>
                                        </p:tgtEl>
                                        <p:attrNameLst>
                                          <p:attrName>r</p:attrName>
                                        </p:attrNameLst>
                                      </p:cBhvr>
                                    </p:animRot>
                                    <p:animRot by="120000">
                                      <p:cBhvr>
                                        <p:cTn id="53" dur="200" fill="hold">
                                          <p:stCondLst>
                                            <p:cond delay="80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10" grpId="0" animBg="1"/>
      <p:bldP spid="11" grpId="0"/>
      <p:bldP spid="4" grpId="0"/>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64" name="Picture 32" descr="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1302" y="1538288"/>
            <a:ext cx="4365625"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68" name="グループ化 13"/>
          <p:cNvGrpSpPr>
            <a:grpSpLocks/>
          </p:cNvGrpSpPr>
          <p:nvPr/>
        </p:nvGrpSpPr>
        <p:grpSpPr bwMode="auto">
          <a:xfrm>
            <a:off x="8668781" y="2885337"/>
            <a:ext cx="3584782" cy="1886011"/>
            <a:chOff x="6567621" y="3122039"/>
            <a:chExt cx="2758348" cy="1574343"/>
          </a:xfrm>
        </p:grpSpPr>
        <p:sp>
          <p:nvSpPr>
            <p:cNvPr id="40982" name="Rectangle 44"/>
            <p:cNvSpPr>
              <a:spLocks noChangeArrowheads="1"/>
            </p:cNvSpPr>
            <p:nvPr/>
          </p:nvSpPr>
          <p:spPr bwMode="auto">
            <a:xfrm>
              <a:off x="6567621" y="3122039"/>
              <a:ext cx="2758348" cy="61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2000" b="1" dirty="0">
                  <a:solidFill>
                    <a:srgbClr val="FF0000"/>
                  </a:solidFill>
                  <a:latin typeface="HG丸ｺﾞｼｯｸM-PRO" panose="020F0600000000000000" pitchFamily="50" charset="-128"/>
                  <a:ea typeface="HG丸ｺﾞｼｯｸM-PRO" panose="020F0600000000000000" pitchFamily="50" charset="-128"/>
                </a:rPr>
                <a:t>消防車</a:t>
              </a:r>
            </a:p>
            <a:p>
              <a:pPr eaLnBrk="1" hangingPunct="1">
                <a:lnSpc>
                  <a:spcPct val="100000"/>
                </a:lnSpc>
                <a:spcBef>
                  <a:spcPct val="0"/>
                </a:spcBef>
                <a:buFontTx/>
                <a:buNone/>
              </a:pP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endParaRPr lang="ja-JP" altLang="en-US" sz="16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40983" name="図 35" descr="C:\Users\奈穂\Desktop\租税教室\租税教室\イラスト\はしご車.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0857" y="3185732"/>
              <a:ext cx="1535228" cy="151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970" name="グループ化 19"/>
          <p:cNvGrpSpPr>
            <a:grpSpLocks/>
          </p:cNvGrpSpPr>
          <p:nvPr/>
        </p:nvGrpSpPr>
        <p:grpSpPr bwMode="auto">
          <a:xfrm>
            <a:off x="5070196" y="4890609"/>
            <a:ext cx="1984375" cy="1693863"/>
            <a:chOff x="3769717" y="4950683"/>
            <a:chExt cx="1985340" cy="1695005"/>
          </a:xfrm>
        </p:grpSpPr>
        <p:pic>
          <p:nvPicPr>
            <p:cNvPr id="40978" name="Picture 48" descr="0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3660" y="5225158"/>
              <a:ext cx="1461397" cy="142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9" name="Rectangle 55"/>
            <p:cNvSpPr>
              <a:spLocks noChangeArrowheads="1"/>
            </p:cNvSpPr>
            <p:nvPr/>
          </p:nvSpPr>
          <p:spPr bwMode="auto">
            <a:xfrm>
              <a:off x="3769717" y="4950683"/>
              <a:ext cx="18261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2000" dirty="0">
                  <a:solidFill>
                    <a:srgbClr val="FF0000"/>
                  </a:solidFill>
                  <a:latin typeface="HG丸ｺﾞｼｯｸM-PRO" panose="020F0600000000000000" pitchFamily="50" charset="-128"/>
                  <a:ea typeface="HG丸ｺﾞｼｯｸM-PRO" panose="020F0600000000000000" pitchFamily="50" charset="-128"/>
                </a:rPr>
                <a:t>公園や図書館</a:t>
              </a:r>
            </a:p>
          </p:txBody>
        </p:sp>
      </p:grpSp>
      <p:sp>
        <p:nvSpPr>
          <p:cNvPr id="40972" name="Text Box 22"/>
          <p:cNvSpPr txBox="1">
            <a:spLocks noChangeArrowheads="1"/>
          </p:cNvSpPr>
          <p:nvPr/>
        </p:nvSpPr>
        <p:spPr bwMode="auto">
          <a:xfrm>
            <a:off x="4965700" y="2811463"/>
            <a:ext cx="2465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3200" dirty="0">
                <a:solidFill>
                  <a:prstClr val="black"/>
                </a:solidFill>
                <a:latin typeface="Times" panose="02020603050405020304" pitchFamily="18" charset="0"/>
                <a:ea typeface="HGP創英角ﾎﾟｯﾌﾟ体" panose="040B0A00000000000000" pitchFamily="50" charset="-128"/>
              </a:rPr>
              <a:t>公共サービス</a:t>
            </a:r>
          </a:p>
        </p:txBody>
      </p:sp>
      <p:sp>
        <p:nvSpPr>
          <p:cNvPr id="40973" name="Text Box 23"/>
          <p:cNvSpPr txBox="1">
            <a:spLocks noChangeArrowheads="1"/>
          </p:cNvSpPr>
          <p:nvPr/>
        </p:nvSpPr>
        <p:spPr bwMode="auto">
          <a:xfrm>
            <a:off x="5294315" y="3702050"/>
            <a:ext cx="18256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3200" dirty="0">
                <a:solidFill>
                  <a:prstClr val="black"/>
                </a:solidFill>
                <a:latin typeface="Times" panose="02020603050405020304" pitchFamily="18" charset="0"/>
                <a:ea typeface="HGP創英角ﾎﾟｯﾌﾟ体" panose="040B0A00000000000000" pitchFamily="50" charset="-128"/>
              </a:rPr>
              <a:t>公共施設</a:t>
            </a:r>
          </a:p>
        </p:txBody>
      </p:sp>
      <p:sp>
        <p:nvSpPr>
          <p:cNvPr id="31" name="タイトル 1"/>
          <p:cNvSpPr txBox="1">
            <a:spLocks/>
          </p:cNvSpPr>
          <p:nvPr/>
        </p:nvSpPr>
        <p:spPr>
          <a:xfrm>
            <a:off x="1209160" y="404167"/>
            <a:ext cx="9721350" cy="70643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p:spPr>
        <p:txBody>
          <a:bodyPr rtlCol="0">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auto">
              <a:lnSpc>
                <a:spcPct val="100000"/>
              </a:lnSpc>
              <a:spcAft>
                <a:spcPts val="0"/>
              </a:spcAft>
              <a:defRPr/>
            </a:pPr>
            <a:r>
              <a:rPr lang="ja-JP" altLang="en-US" sz="4000" b="1" dirty="0">
                <a:solidFill>
                  <a:schemeClr val="bg1"/>
                </a:solidFill>
                <a:latin typeface="HG丸ｺﾞｼｯｸM-PRO" panose="020F0600000000000000" pitchFamily="50" charset="-128"/>
                <a:ea typeface="HG丸ｺﾞｼｯｸM-PRO" panose="020F0600000000000000" pitchFamily="50" charset="-128"/>
              </a:rPr>
              <a:t>暮らしの中の税</a:t>
            </a:r>
          </a:p>
        </p:txBody>
      </p:sp>
      <p:grpSp>
        <p:nvGrpSpPr>
          <p:cNvPr id="5" name="グループ化 4">
            <a:extLst>
              <a:ext uri="{FF2B5EF4-FFF2-40B4-BE49-F238E27FC236}">
                <a16:creationId xmlns:a16="http://schemas.microsoft.com/office/drawing/2014/main" id="{8721BE49-4A66-42FB-B4A9-E80780089C16}"/>
              </a:ext>
            </a:extLst>
          </p:cNvPr>
          <p:cNvGrpSpPr/>
          <p:nvPr/>
        </p:nvGrpSpPr>
        <p:grpSpPr>
          <a:xfrm>
            <a:off x="1209160" y="982964"/>
            <a:ext cx="3750919" cy="1493829"/>
            <a:chOff x="1209160" y="982964"/>
            <a:chExt cx="3750919" cy="1493829"/>
          </a:xfrm>
        </p:grpSpPr>
        <p:sp>
          <p:nvSpPr>
            <p:cNvPr id="40984" name="Rectangle 42"/>
            <p:cNvSpPr>
              <a:spLocks noChangeArrowheads="1"/>
            </p:cNvSpPr>
            <p:nvPr/>
          </p:nvSpPr>
          <p:spPr bwMode="auto">
            <a:xfrm>
              <a:off x="1209160" y="1307242"/>
              <a:ext cx="332910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2000" b="1" dirty="0">
                  <a:solidFill>
                    <a:srgbClr val="FF0000"/>
                  </a:solidFill>
                  <a:latin typeface="HG丸ｺﾞｼｯｸM-PRO" panose="020F0600000000000000" pitchFamily="50" charset="-128"/>
                  <a:ea typeface="HG丸ｺﾞｼｯｸM-PRO" panose="020F0600000000000000" pitchFamily="50" charset="-128"/>
                </a:rPr>
                <a:t>警察費・消防費</a:t>
              </a:r>
            </a:p>
            <a:p>
              <a:pPr eaLnBrk="1" hangingPunct="1">
                <a:lnSpc>
                  <a:spcPct val="100000"/>
                </a:lnSpc>
                <a:spcBef>
                  <a:spcPct val="0"/>
                </a:spcBef>
                <a:buFontTx/>
                <a:buNone/>
              </a:pPr>
              <a:r>
                <a:rPr lang="ja-JP" altLang="en-US" sz="18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　（令和５年度）</a:t>
              </a:r>
            </a:p>
            <a:p>
              <a:pPr eaLnBrk="1" hangingPunct="1">
                <a:lnSpc>
                  <a:spcPct val="100000"/>
                </a:lnSpc>
                <a:spcBef>
                  <a:spcPct val="0"/>
                </a:spcBef>
                <a:buFontTx/>
                <a:buNone/>
              </a:pP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r>
                <a:rPr lang="ja-JP" altLang="en-US" sz="1600" dirty="0">
                  <a:solidFill>
                    <a:prstClr val="black"/>
                  </a:solidFill>
                  <a:latin typeface="HG丸ｺﾞｼｯｸM-PRO" panose="020F0600000000000000" pitchFamily="50" charset="-128"/>
                  <a:ea typeface="HG丸ｺﾞｼｯｸM-PRO" panose="020F0600000000000000" pitchFamily="50" charset="-128"/>
                </a:rPr>
                <a:t>約５兆</a:t>
              </a:r>
              <a:r>
                <a:rPr lang="en-US" altLang="ja-JP" sz="1600" dirty="0">
                  <a:solidFill>
                    <a:prstClr val="black"/>
                  </a:solidFill>
                  <a:latin typeface="HG丸ｺﾞｼｯｸM-PRO" panose="020F0600000000000000" pitchFamily="50" charset="-128"/>
                  <a:ea typeface="HG丸ｺﾞｼｯｸM-PRO" panose="020F0600000000000000" pitchFamily="50" charset="-128"/>
                </a:rPr>
                <a:t>4,456</a:t>
              </a:r>
              <a:r>
                <a:rPr lang="ja-JP" altLang="en-US" sz="1600" dirty="0">
                  <a:solidFill>
                    <a:prstClr val="black"/>
                  </a:solidFill>
                  <a:latin typeface="HG丸ｺﾞｼｯｸM-PRO" panose="020F0600000000000000" pitchFamily="50" charset="-128"/>
                  <a:ea typeface="HG丸ｺﾞｼｯｸM-PRO" panose="020F0600000000000000" pitchFamily="50" charset="-128"/>
                </a:rPr>
                <a:t>億円</a:t>
              </a:r>
            </a:p>
            <a:p>
              <a:pPr eaLnBrk="1" hangingPunct="1">
                <a:lnSpc>
                  <a:spcPct val="100000"/>
                </a:lnSpc>
                <a:spcBef>
                  <a:spcPct val="0"/>
                </a:spcBef>
                <a:buFontTx/>
                <a:buNone/>
              </a:pPr>
              <a:r>
                <a:rPr lang="ja-JP" altLang="en-US" sz="1600" dirty="0">
                  <a:solidFill>
                    <a:prstClr val="black"/>
                  </a:solidFill>
                  <a:latin typeface="HG丸ｺﾞｼｯｸM-PRO" panose="020F0600000000000000" pitchFamily="50" charset="-128"/>
                  <a:ea typeface="HG丸ｺﾞｼｯｸM-PRO" panose="020F0600000000000000" pitchFamily="50" charset="-128"/>
                </a:rPr>
                <a:t> 国民１人当たり約</a:t>
              </a:r>
              <a:r>
                <a:rPr lang="en-US" altLang="ja-JP" sz="1600" dirty="0">
                  <a:solidFill>
                    <a:prstClr val="black"/>
                  </a:solidFill>
                  <a:latin typeface="HG丸ｺﾞｼｯｸM-PRO" panose="020F0600000000000000" pitchFamily="50" charset="-128"/>
                  <a:ea typeface="HG丸ｺﾞｼｯｸM-PRO" panose="020F0600000000000000" pitchFamily="50" charset="-128"/>
                </a:rPr>
                <a:t>4</a:t>
              </a:r>
              <a:r>
                <a:rPr lang="ja-JP" altLang="en-US" sz="1600" dirty="0">
                  <a:solidFill>
                    <a:prstClr val="black"/>
                  </a:solidFill>
                  <a:latin typeface="HG丸ｺﾞｼｯｸM-PRO" panose="020F0600000000000000" pitchFamily="50" charset="-128"/>
                  <a:ea typeface="HG丸ｺﾞｼｯｸM-PRO" panose="020F0600000000000000" pitchFamily="50" charset="-128"/>
                </a:rPr>
                <a:t>万</a:t>
              </a:r>
              <a:r>
                <a:rPr lang="en-US" altLang="ja-JP" sz="1600" dirty="0">
                  <a:solidFill>
                    <a:prstClr val="black"/>
                  </a:solidFill>
                  <a:latin typeface="HG丸ｺﾞｼｯｸM-PRO" panose="020F0600000000000000" pitchFamily="50" charset="-128"/>
                  <a:ea typeface="HG丸ｺﾞｼｯｸM-PRO" panose="020F0600000000000000" pitchFamily="50" charset="-128"/>
                </a:rPr>
                <a:t>3,792</a:t>
              </a:r>
              <a:r>
                <a:rPr lang="ja-JP" altLang="en-US" sz="1600" dirty="0">
                  <a:solidFill>
                    <a:prstClr val="black"/>
                  </a:solidFill>
                  <a:latin typeface="HG丸ｺﾞｼｯｸM-PRO" panose="020F0600000000000000" pitchFamily="50" charset="-128"/>
                  <a:ea typeface="HG丸ｺﾞｼｯｸM-PRO" panose="020F0600000000000000" pitchFamily="50" charset="-128"/>
                </a:rPr>
                <a:t>円</a:t>
              </a:r>
            </a:p>
          </p:txBody>
        </p:sp>
        <p:pic>
          <p:nvPicPr>
            <p:cNvPr id="35" name="Picture 50">
              <a:extLst>
                <a:ext uri="{FF2B5EF4-FFF2-40B4-BE49-F238E27FC236}">
                  <a16:creationId xmlns:a16="http://schemas.microsoft.com/office/drawing/2014/main" id="{6B7D4C35-C186-4B38-9C3E-F9564C45839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p:blipFill>
          <p:spPr bwMode="auto">
            <a:xfrm>
              <a:off x="3212025" y="982964"/>
              <a:ext cx="1748054" cy="125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グループ化 2">
            <a:extLst>
              <a:ext uri="{FF2B5EF4-FFF2-40B4-BE49-F238E27FC236}">
                <a16:creationId xmlns:a16="http://schemas.microsoft.com/office/drawing/2014/main" id="{C81F8DEA-104C-4F1C-8694-950F3B6C3C4D}"/>
              </a:ext>
            </a:extLst>
          </p:cNvPr>
          <p:cNvGrpSpPr/>
          <p:nvPr/>
        </p:nvGrpSpPr>
        <p:grpSpPr>
          <a:xfrm>
            <a:off x="6300950" y="926853"/>
            <a:ext cx="5003093" cy="1322524"/>
            <a:chOff x="6300950" y="926853"/>
            <a:chExt cx="5003093" cy="1322524"/>
          </a:xfrm>
        </p:grpSpPr>
        <p:sp>
          <p:nvSpPr>
            <p:cNvPr id="40976" name="Rectangle 40"/>
            <p:cNvSpPr>
              <a:spLocks noChangeArrowheads="1"/>
            </p:cNvSpPr>
            <p:nvPr/>
          </p:nvSpPr>
          <p:spPr bwMode="auto">
            <a:xfrm>
              <a:off x="6300950" y="1110604"/>
              <a:ext cx="3488064"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2000" b="1" dirty="0">
                  <a:solidFill>
                    <a:srgbClr val="FF0000"/>
                  </a:solidFill>
                  <a:latin typeface="HG丸ｺﾞｼｯｸM-PRO" panose="020F0600000000000000" pitchFamily="50" charset="-128"/>
                  <a:ea typeface="HG丸ｺﾞｼｯｸM-PRO" panose="020F0600000000000000" pitchFamily="50" charset="-128"/>
                </a:rPr>
                <a:t>国民医療費の公費負担額</a:t>
              </a:r>
            </a:p>
            <a:p>
              <a:pPr eaLnBrk="1" hangingPunct="1">
                <a:lnSpc>
                  <a:spcPct val="100000"/>
                </a:lnSpc>
                <a:spcBef>
                  <a:spcPct val="0"/>
                </a:spcBef>
                <a:buFontTx/>
                <a:buNone/>
              </a:pPr>
              <a:r>
                <a:rPr lang="ja-JP" altLang="en-US" sz="1600" b="1" dirty="0">
                  <a:solidFill>
                    <a:srgbClr val="FF0000"/>
                  </a:solidFill>
                  <a:latin typeface="HG丸ｺﾞｼｯｸM-PRO" panose="020F0600000000000000" pitchFamily="50" charset="-128"/>
                  <a:ea typeface="HG丸ｺﾞｼｯｸM-PRO" panose="020F0600000000000000" pitchFamily="50" charset="-128"/>
                </a:rPr>
                <a:t>　　　　　　　　（令和４年度）</a:t>
              </a:r>
            </a:p>
            <a:p>
              <a:pPr eaLnBrk="1" hangingPunct="1">
                <a:lnSpc>
                  <a:spcPct val="100000"/>
                </a:lnSpc>
                <a:spcBef>
                  <a:spcPct val="0"/>
                </a:spcBef>
                <a:buFontTx/>
                <a:buNone/>
              </a:pPr>
              <a:r>
                <a:rPr lang="en-US" altLang="ja-JP" sz="1400" dirty="0">
                  <a:solidFill>
                    <a:prstClr val="black"/>
                  </a:solidFill>
                  <a:latin typeface="HG丸ｺﾞｼｯｸM-PRO" panose="020F0600000000000000" pitchFamily="50" charset="-128"/>
                  <a:ea typeface="HG丸ｺﾞｼｯｸM-PRO" panose="020F0600000000000000" pitchFamily="50" charset="-128"/>
                </a:rPr>
                <a:t> </a:t>
              </a:r>
              <a:r>
                <a:rPr lang="en-US" altLang="ja-JP" sz="1600" dirty="0">
                  <a:solidFill>
                    <a:prstClr val="black"/>
                  </a:solidFill>
                  <a:latin typeface="HG丸ｺﾞｼｯｸM-PRO" panose="020F0600000000000000" pitchFamily="50" charset="-128"/>
                  <a:ea typeface="HG丸ｺﾞｼｯｸM-PRO" panose="020F0600000000000000" pitchFamily="50" charset="-128"/>
                </a:rPr>
                <a:t>17</a:t>
              </a:r>
              <a:r>
                <a:rPr lang="ja-JP" altLang="en-US" sz="1600" dirty="0">
                  <a:solidFill>
                    <a:prstClr val="black"/>
                  </a:solidFill>
                  <a:latin typeface="HG丸ｺﾞｼｯｸM-PRO" panose="020F0600000000000000" pitchFamily="50" charset="-128"/>
                  <a:ea typeface="HG丸ｺﾞｼｯｸM-PRO" panose="020F0600000000000000" pitchFamily="50" charset="-128"/>
                </a:rPr>
                <a:t>兆</a:t>
              </a:r>
              <a:r>
                <a:rPr lang="en-US" altLang="ja-JP" sz="1600" dirty="0">
                  <a:solidFill>
                    <a:prstClr val="black"/>
                  </a:solidFill>
                  <a:latin typeface="HG丸ｺﾞｼｯｸM-PRO" panose="020F0600000000000000" pitchFamily="50" charset="-128"/>
                  <a:ea typeface="HG丸ｺﾞｼｯｸM-PRO" panose="020F0600000000000000" pitchFamily="50" charset="-128"/>
                </a:rPr>
                <a:t>6,837</a:t>
              </a:r>
              <a:r>
                <a:rPr lang="ja-JP" altLang="en-US" sz="1600" dirty="0">
                  <a:solidFill>
                    <a:prstClr val="black"/>
                  </a:solidFill>
                  <a:latin typeface="HG丸ｺﾞｼｯｸM-PRO" panose="020F0600000000000000" pitchFamily="50" charset="-128"/>
                  <a:ea typeface="HG丸ｺﾞｼｯｸM-PRO" panose="020F0600000000000000" pitchFamily="50" charset="-128"/>
                </a:rPr>
                <a:t>億円</a:t>
              </a:r>
            </a:p>
            <a:p>
              <a:pPr eaLnBrk="1" hangingPunct="1">
                <a:lnSpc>
                  <a:spcPct val="100000"/>
                </a:lnSpc>
                <a:spcBef>
                  <a:spcPct val="0"/>
                </a:spcBef>
                <a:buFontTx/>
                <a:buNone/>
              </a:pPr>
              <a:r>
                <a:rPr lang="ja-JP" altLang="en-US" sz="1600" dirty="0">
                  <a:solidFill>
                    <a:prstClr val="black"/>
                  </a:solidFill>
                  <a:latin typeface="HG丸ｺﾞｼｯｸM-PRO" panose="020F0600000000000000" pitchFamily="50" charset="-128"/>
                  <a:ea typeface="HG丸ｺﾞｼｯｸM-PRO" panose="020F0600000000000000" pitchFamily="50" charset="-128"/>
                </a:rPr>
                <a:t> 国民１人当たり約</a:t>
              </a:r>
              <a:r>
                <a:rPr lang="en-US" altLang="ja-JP" sz="1600" dirty="0">
                  <a:solidFill>
                    <a:prstClr val="black"/>
                  </a:solidFill>
                  <a:latin typeface="HG丸ｺﾞｼｯｸM-PRO" panose="020F0600000000000000" pitchFamily="50" charset="-128"/>
                  <a:ea typeface="HG丸ｺﾞｼｯｸM-PRO" panose="020F0600000000000000" pitchFamily="50" charset="-128"/>
                </a:rPr>
                <a:t>14</a:t>
              </a:r>
              <a:r>
                <a:rPr lang="ja-JP" altLang="en-US" sz="1600" dirty="0">
                  <a:solidFill>
                    <a:prstClr val="black"/>
                  </a:solidFill>
                  <a:latin typeface="HG丸ｺﾞｼｯｸM-PRO" panose="020F0600000000000000" pitchFamily="50" charset="-128"/>
                  <a:ea typeface="HG丸ｺﾞｼｯｸM-PRO" panose="020F0600000000000000" pitchFamily="50" charset="-128"/>
                </a:rPr>
                <a:t>万</a:t>
              </a:r>
              <a:r>
                <a:rPr lang="en-US" altLang="ja-JP" sz="1600" dirty="0">
                  <a:solidFill>
                    <a:prstClr val="black"/>
                  </a:solidFill>
                  <a:latin typeface="HG丸ｺﾞｼｯｸM-PRO" panose="020F0600000000000000" pitchFamily="50" charset="-128"/>
                  <a:ea typeface="HG丸ｺﾞｼｯｸM-PRO" panose="020F0600000000000000" pitchFamily="50" charset="-128"/>
                </a:rPr>
                <a:t>1,530</a:t>
              </a:r>
              <a:r>
                <a:rPr lang="ja-JP" altLang="en-US" sz="1600" dirty="0">
                  <a:solidFill>
                    <a:prstClr val="black"/>
                  </a:solidFill>
                  <a:latin typeface="HG丸ｺﾞｼｯｸM-PRO" panose="020F0600000000000000" pitchFamily="50" charset="-128"/>
                  <a:ea typeface="HG丸ｺﾞｼｯｸM-PRO" panose="020F0600000000000000" pitchFamily="50" charset="-128"/>
                </a:rPr>
                <a:t>円</a:t>
              </a:r>
            </a:p>
          </p:txBody>
        </p:sp>
        <p:pic>
          <p:nvPicPr>
            <p:cNvPr id="36" name="Picture 36">
              <a:extLst>
                <a:ext uri="{FF2B5EF4-FFF2-40B4-BE49-F238E27FC236}">
                  <a16:creationId xmlns:a16="http://schemas.microsoft.com/office/drawing/2014/main" id="{85DE1572-D520-4772-9599-12E0FB6A3A0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9499835" y="926853"/>
              <a:ext cx="1804208" cy="128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グループ化 3">
            <a:extLst>
              <a:ext uri="{FF2B5EF4-FFF2-40B4-BE49-F238E27FC236}">
                <a16:creationId xmlns:a16="http://schemas.microsoft.com/office/drawing/2014/main" id="{BAB8CAB8-DA33-4D77-BF0C-6716D70705D7}"/>
              </a:ext>
            </a:extLst>
          </p:cNvPr>
          <p:cNvGrpSpPr/>
          <p:nvPr/>
        </p:nvGrpSpPr>
        <p:grpSpPr>
          <a:xfrm>
            <a:off x="688651" y="2985224"/>
            <a:ext cx="4270407" cy="1624378"/>
            <a:chOff x="767260" y="2866015"/>
            <a:chExt cx="4270407" cy="1624378"/>
          </a:xfrm>
        </p:grpSpPr>
        <p:sp>
          <p:nvSpPr>
            <p:cNvPr id="40989" name="Rectangle 38"/>
            <p:cNvSpPr>
              <a:spLocks noChangeArrowheads="1"/>
            </p:cNvSpPr>
            <p:nvPr/>
          </p:nvSpPr>
          <p:spPr bwMode="auto">
            <a:xfrm>
              <a:off x="767260" y="3320843"/>
              <a:ext cx="3627440" cy="116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2000" b="1" dirty="0">
                  <a:solidFill>
                    <a:srgbClr val="FF0000"/>
                  </a:solidFill>
                  <a:latin typeface="HG丸ｺﾞｼｯｸM-PRO" panose="020F0600000000000000" pitchFamily="50" charset="-128"/>
                  <a:ea typeface="HG丸ｺﾞｼｯｸM-PRO" panose="020F0600000000000000" pitchFamily="50" charset="-128"/>
                </a:rPr>
                <a:t>ゴミ処理費用</a:t>
              </a:r>
            </a:p>
            <a:p>
              <a:pPr eaLnBrk="1" hangingPunct="1">
                <a:lnSpc>
                  <a:spcPct val="100000"/>
                </a:lnSpc>
                <a:spcBef>
                  <a:spcPct val="0"/>
                </a:spcBef>
                <a:buFontTx/>
                <a:buNone/>
              </a:pPr>
              <a:r>
                <a:rPr lang="ja-JP" altLang="en-US" sz="18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 （令和５年度）</a:t>
              </a:r>
            </a:p>
            <a:p>
              <a:pPr eaLnBrk="1" hangingPunct="1">
                <a:lnSpc>
                  <a:spcPct val="100000"/>
                </a:lnSpc>
                <a:spcBef>
                  <a:spcPct val="0"/>
                </a:spcBef>
                <a:buFontTx/>
                <a:buNone/>
              </a:pP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r>
                <a:rPr lang="ja-JP" altLang="en-US" sz="1600" dirty="0">
                  <a:solidFill>
                    <a:prstClr val="black"/>
                  </a:solidFill>
                  <a:latin typeface="HG丸ｺﾞｼｯｸM-PRO" panose="020F0600000000000000" pitchFamily="50" charset="-128"/>
                  <a:ea typeface="HG丸ｺﾞｼｯｸM-PRO" panose="020F0600000000000000" pitchFamily="50" charset="-128"/>
                </a:rPr>
                <a:t>約２兆</a:t>
              </a:r>
              <a:r>
                <a:rPr lang="en-US" altLang="ja-JP" sz="1600" dirty="0">
                  <a:solidFill>
                    <a:prstClr val="black"/>
                  </a:solidFill>
                  <a:latin typeface="HG丸ｺﾞｼｯｸM-PRO" panose="020F0600000000000000" pitchFamily="50" charset="-128"/>
                  <a:ea typeface="HG丸ｺﾞｼｯｸM-PRO" panose="020F0600000000000000" pitchFamily="50" charset="-128"/>
                </a:rPr>
                <a:t>6,001</a:t>
              </a:r>
              <a:r>
                <a:rPr lang="ja-JP" altLang="en-US" sz="1600" dirty="0">
                  <a:solidFill>
                    <a:prstClr val="black"/>
                  </a:solidFill>
                  <a:latin typeface="HG丸ｺﾞｼｯｸM-PRO" panose="020F0600000000000000" pitchFamily="50" charset="-128"/>
                  <a:ea typeface="HG丸ｺﾞｼｯｸM-PRO" panose="020F0600000000000000" pitchFamily="50" charset="-128"/>
                </a:rPr>
                <a:t>億円</a:t>
              </a:r>
            </a:p>
            <a:p>
              <a:pPr eaLnBrk="1" hangingPunct="1">
                <a:lnSpc>
                  <a:spcPct val="100000"/>
                </a:lnSpc>
                <a:spcBef>
                  <a:spcPct val="0"/>
                </a:spcBef>
                <a:buFontTx/>
                <a:buNone/>
              </a:pPr>
              <a:r>
                <a:rPr lang="ja-JP" altLang="en-US" sz="1600" dirty="0">
                  <a:solidFill>
                    <a:prstClr val="black"/>
                  </a:solidFill>
                  <a:latin typeface="HG丸ｺﾞｼｯｸM-PRO" panose="020F0600000000000000" pitchFamily="50" charset="-128"/>
                  <a:ea typeface="HG丸ｺﾞｼｯｸM-PRO" panose="020F0600000000000000" pitchFamily="50" charset="-128"/>
                </a:rPr>
                <a:t> 国民１人当たり約</a:t>
              </a:r>
              <a:r>
                <a:rPr lang="en-US" altLang="ja-JP" sz="1600" dirty="0">
                  <a:solidFill>
                    <a:prstClr val="black"/>
                  </a:solidFill>
                  <a:latin typeface="HG丸ｺﾞｼｯｸM-PRO" panose="020F0600000000000000" pitchFamily="50" charset="-128"/>
                  <a:ea typeface="HG丸ｺﾞｼｯｸM-PRO" panose="020F0600000000000000" pitchFamily="50" charset="-128"/>
                </a:rPr>
                <a:t>2</a:t>
              </a:r>
              <a:r>
                <a:rPr lang="ja-JP" altLang="en-US" sz="1600" dirty="0">
                  <a:solidFill>
                    <a:prstClr val="black"/>
                  </a:solidFill>
                  <a:latin typeface="HG丸ｺﾞｼｯｸM-PRO" panose="020F0600000000000000" pitchFamily="50" charset="-128"/>
                  <a:ea typeface="HG丸ｺﾞｼｯｸM-PRO" panose="020F0600000000000000" pitchFamily="50" charset="-128"/>
                </a:rPr>
                <a:t>万</a:t>
              </a:r>
              <a:r>
                <a:rPr lang="en-US" altLang="ja-JP" sz="1600" dirty="0">
                  <a:solidFill>
                    <a:prstClr val="black"/>
                  </a:solidFill>
                  <a:latin typeface="HG丸ｺﾞｼｯｸM-PRO" panose="020F0600000000000000" pitchFamily="50" charset="-128"/>
                  <a:ea typeface="HG丸ｺﾞｼｯｸM-PRO" panose="020F0600000000000000" pitchFamily="50" charset="-128"/>
                </a:rPr>
                <a:t>910</a:t>
              </a:r>
              <a:r>
                <a:rPr lang="ja-JP" altLang="en-US" sz="1600" dirty="0">
                  <a:solidFill>
                    <a:prstClr val="black"/>
                  </a:solidFill>
                  <a:latin typeface="HG丸ｺﾞｼｯｸM-PRO" panose="020F0600000000000000" pitchFamily="50" charset="-128"/>
                  <a:ea typeface="HG丸ｺﾞｼｯｸM-PRO" panose="020F0600000000000000" pitchFamily="50" charset="-128"/>
                </a:rPr>
                <a:t>円</a:t>
              </a:r>
            </a:p>
          </p:txBody>
        </p:sp>
        <p:pic>
          <p:nvPicPr>
            <p:cNvPr id="38" name="Picture 35">
              <a:extLst>
                <a:ext uri="{FF2B5EF4-FFF2-40B4-BE49-F238E27FC236}">
                  <a16:creationId xmlns:a16="http://schemas.microsoft.com/office/drawing/2014/main" id="{FDBDA48C-965D-4CA8-82E9-B94A0CE200C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2885220" y="2866015"/>
              <a:ext cx="2152447" cy="121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グループ化 6">
            <a:extLst>
              <a:ext uri="{FF2B5EF4-FFF2-40B4-BE49-F238E27FC236}">
                <a16:creationId xmlns:a16="http://schemas.microsoft.com/office/drawing/2014/main" id="{9E9C6031-3468-4FF0-8210-07182B32BF35}"/>
              </a:ext>
            </a:extLst>
          </p:cNvPr>
          <p:cNvGrpSpPr/>
          <p:nvPr/>
        </p:nvGrpSpPr>
        <p:grpSpPr>
          <a:xfrm>
            <a:off x="7552183" y="4549346"/>
            <a:ext cx="3433590" cy="2331008"/>
            <a:chOff x="7552183" y="4549346"/>
            <a:chExt cx="3433590" cy="2331008"/>
          </a:xfrm>
        </p:grpSpPr>
        <p:sp>
          <p:nvSpPr>
            <p:cNvPr id="40980" name="Rectangle 55"/>
            <p:cNvSpPr>
              <a:spLocks noChangeArrowheads="1"/>
            </p:cNvSpPr>
            <p:nvPr/>
          </p:nvSpPr>
          <p:spPr bwMode="auto">
            <a:xfrm>
              <a:off x="8160278" y="4549346"/>
              <a:ext cx="104805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2000" b="1" dirty="0">
                  <a:solidFill>
                    <a:srgbClr val="FF0000"/>
                  </a:solidFill>
                  <a:latin typeface="HG丸ｺﾞｼｯｸM-PRO" panose="020F0600000000000000" pitchFamily="50" charset="-128"/>
                  <a:ea typeface="HG丸ｺﾞｼｯｸM-PRO" panose="020F0600000000000000" pitchFamily="50" charset="-128"/>
                </a:rPr>
                <a:t>学校</a:t>
              </a:r>
            </a:p>
            <a:p>
              <a:pPr eaLnBrk="1" hangingPunct="1">
                <a:lnSpc>
                  <a:spcPct val="100000"/>
                </a:lnSpc>
                <a:spcBef>
                  <a:spcPct val="0"/>
                </a:spcBef>
                <a:buFontTx/>
                <a:buNone/>
              </a:pP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endParaRPr lang="ja-JP" altLang="en-US" sz="16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39" name="Picture 34">
              <a:extLst>
                <a:ext uri="{FF2B5EF4-FFF2-40B4-BE49-F238E27FC236}">
                  <a16:creationId xmlns:a16="http://schemas.microsoft.com/office/drawing/2014/main" id="{9486F617-A785-46A2-B91A-669EFB1E3AC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7552183" y="4705151"/>
              <a:ext cx="3433590" cy="217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 name="グループ化 1">
            <a:extLst>
              <a:ext uri="{FF2B5EF4-FFF2-40B4-BE49-F238E27FC236}">
                <a16:creationId xmlns:a16="http://schemas.microsoft.com/office/drawing/2014/main" id="{EA8600B6-0FC2-4F89-8F9E-554B44546F6D}"/>
              </a:ext>
            </a:extLst>
          </p:cNvPr>
          <p:cNvGrpSpPr/>
          <p:nvPr/>
        </p:nvGrpSpPr>
        <p:grpSpPr>
          <a:xfrm>
            <a:off x="1226239" y="1911141"/>
            <a:ext cx="10430708" cy="4004049"/>
            <a:chOff x="1361823" y="1734753"/>
            <a:chExt cx="10430708" cy="4004049"/>
          </a:xfrm>
        </p:grpSpPr>
        <p:sp>
          <p:nvSpPr>
            <p:cNvPr id="32" name="角丸四角形吹き出し 2">
              <a:extLst>
                <a:ext uri="{FF2B5EF4-FFF2-40B4-BE49-F238E27FC236}">
                  <a16:creationId xmlns:a16="http://schemas.microsoft.com/office/drawing/2014/main" id="{33FDF891-C85D-44E5-85B5-1FE53F3F1FC3}"/>
                </a:ext>
              </a:extLst>
            </p:cNvPr>
            <p:cNvSpPr/>
            <p:nvPr/>
          </p:nvSpPr>
          <p:spPr>
            <a:xfrm>
              <a:off x="1361823" y="1734753"/>
              <a:ext cx="9851222" cy="1983854"/>
            </a:xfrm>
            <a:prstGeom prst="wedgeRoundRectCallout">
              <a:avLst>
                <a:gd name="adj1" fmla="val 38187"/>
                <a:gd name="adj2" fmla="val 79023"/>
                <a:gd name="adj3" fmla="val 16667"/>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a:latin typeface="HG丸ｺﾞｼｯｸM-PRO" panose="020F0600000000000000" pitchFamily="50" charset="-128"/>
                  <a:ea typeface="HG丸ｺﾞｼｯｸM-PRO" panose="020F0600000000000000" pitchFamily="50" charset="-128"/>
                </a:rPr>
                <a:t>「税は社会の会費のようなもの」</a:t>
              </a:r>
            </a:p>
          </p:txBody>
        </p:sp>
        <p:pic>
          <p:nvPicPr>
            <p:cNvPr id="34" name="Picture 29">
              <a:extLst>
                <a:ext uri="{FF2B5EF4-FFF2-40B4-BE49-F238E27FC236}">
                  <a16:creationId xmlns:a16="http://schemas.microsoft.com/office/drawing/2014/main" id="{A7ED2CF4-DCB7-4C99-9DDF-C98B3A03CE0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9709345" y="3241987"/>
              <a:ext cx="2083186" cy="249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グループ化 7">
            <a:extLst>
              <a:ext uri="{FF2B5EF4-FFF2-40B4-BE49-F238E27FC236}">
                <a16:creationId xmlns:a16="http://schemas.microsoft.com/office/drawing/2014/main" id="{77361670-6B8E-44AB-A347-D81EE74AD3A2}"/>
              </a:ext>
            </a:extLst>
          </p:cNvPr>
          <p:cNvGrpSpPr/>
          <p:nvPr/>
        </p:nvGrpSpPr>
        <p:grpSpPr>
          <a:xfrm>
            <a:off x="991773" y="4973557"/>
            <a:ext cx="3837505" cy="1318564"/>
            <a:chOff x="247223" y="5185429"/>
            <a:chExt cx="3837505" cy="1318564"/>
          </a:xfrm>
        </p:grpSpPr>
        <p:pic>
          <p:nvPicPr>
            <p:cNvPr id="37" name="Picture 51">
              <a:extLst>
                <a:ext uri="{FF2B5EF4-FFF2-40B4-BE49-F238E27FC236}">
                  <a16:creationId xmlns:a16="http://schemas.microsoft.com/office/drawing/2014/main" id="{0CB3710B-427C-4A57-A237-3978E635128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2214041" y="5185429"/>
              <a:ext cx="1870687" cy="1318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38">
              <a:extLst>
                <a:ext uri="{FF2B5EF4-FFF2-40B4-BE49-F238E27FC236}">
                  <a16:creationId xmlns:a16="http://schemas.microsoft.com/office/drawing/2014/main" id="{3E137A39-DC39-4134-987C-4C7E4BDE6E54}"/>
                </a:ext>
              </a:extLst>
            </p:cNvPr>
            <p:cNvSpPr>
              <a:spLocks noChangeArrowheads="1"/>
            </p:cNvSpPr>
            <p:nvPr/>
          </p:nvSpPr>
          <p:spPr bwMode="auto">
            <a:xfrm>
              <a:off x="247223" y="5334443"/>
              <a:ext cx="362744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2000" b="1" dirty="0">
                  <a:solidFill>
                    <a:srgbClr val="FF0000"/>
                  </a:solidFill>
                  <a:latin typeface="HG丸ｺﾞｼｯｸM-PRO" panose="020F0600000000000000" pitchFamily="50" charset="-128"/>
                  <a:ea typeface="HG丸ｺﾞｼｯｸM-PRO" panose="020F0600000000000000" pitchFamily="50" charset="-128"/>
                </a:rPr>
                <a:t>道路整備事業費</a:t>
              </a:r>
              <a:endParaRPr lang="en-US" altLang="ja-JP" sz="2000" b="1" dirty="0">
                <a:solidFill>
                  <a:srgbClr val="FF0000"/>
                </a:solidFill>
                <a:latin typeface="HG丸ｺﾞｼｯｸM-PRO" panose="020F0600000000000000" pitchFamily="50" charset="-128"/>
                <a:ea typeface="HG丸ｺﾞｼｯｸM-PRO" panose="020F0600000000000000" pitchFamily="50" charset="-128"/>
              </a:endParaRPr>
            </a:p>
            <a:p>
              <a:pPr eaLnBrk="1" hangingPunct="1">
                <a:lnSpc>
                  <a:spcPct val="100000"/>
                </a:lnSpc>
                <a:spcBef>
                  <a:spcPct val="0"/>
                </a:spcBef>
                <a:buFontTx/>
                <a:buNone/>
              </a:pPr>
              <a:r>
                <a:rPr lang="ja-JP" altLang="en-US" sz="18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 （令和７年度）</a:t>
              </a:r>
            </a:p>
            <a:p>
              <a:pPr eaLnBrk="1" hangingPunct="1">
                <a:lnSpc>
                  <a:spcPct val="100000"/>
                </a:lnSpc>
                <a:spcBef>
                  <a:spcPct val="0"/>
                </a:spcBef>
                <a:buFontTx/>
                <a:buNone/>
              </a:pP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r>
                <a:rPr lang="ja-JP" altLang="en-US" sz="1600" dirty="0">
                  <a:solidFill>
                    <a:prstClr val="black"/>
                  </a:solidFill>
                  <a:latin typeface="HG丸ｺﾞｼｯｸM-PRO" panose="020F0600000000000000" pitchFamily="50" charset="-128"/>
                  <a:ea typeface="HG丸ｺﾞｼｯｸM-PRO" panose="020F0600000000000000" pitchFamily="50" charset="-128"/>
                </a:rPr>
                <a:t>約１兆</a:t>
              </a:r>
              <a:r>
                <a:rPr lang="en-US" altLang="ja-JP" sz="1600" dirty="0">
                  <a:solidFill>
                    <a:prstClr val="black"/>
                  </a:solidFill>
                  <a:latin typeface="HG丸ｺﾞｼｯｸM-PRO" panose="020F0600000000000000" pitchFamily="50" charset="-128"/>
                  <a:ea typeface="HG丸ｺﾞｼｯｸM-PRO" panose="020F0600000000000000" pitchFamily="50" charset="-128"/>
                </a:rPr>
                <a:t>6,721</a:t>
              </a:r>
              <a:r>
                <a:rPr lang="ja-JP" altLang="en-US" sz="1600" dirty="0">
                  <a:solidFill>
                    <a:prstClr val="black"/>
                  </a:solidFill>
                  <a:latin typeface="HG丸ｺﾞｼｯｸM-PRO" panose="020F0600000000000000" pitchFamily="50" charset="-128"/>
                  <a:ea typeface="HG丸ｺﾞｼｯｸM-PRO" panose="020F0600000000000000" pitchFamily="50" charset="-128"/>
                </a:rPr>
                <a:t>億円</a:t>
              </a:r>
            </a:p>
          </p:txBody>
        </p:sp>
      </p:grpSp>
    </p:spTree>
    <p:extLst>
      <p:ext uri="{BB962C8B-B14F-4D97-AF65-F5344CB8AC3E}">
        <p14:creationId xmlns:p14="http://schemas.microsoft.com/office/powerpoint/2010/main" val="23201996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6"/>
          <p:cNvSpPr>
            <a:spLocks noChangeShapeType="1"/>
          </p:cNvSpPr>
          <p:nvPr/>
        </p:nvSpPr>
        <p:spPr bwMode="auto">
          <a:xfrm>
            <a:off x="1143000" y="620610"/>
            <a:ext cx="9906000" cy="0"/>
          </a:xfrm>
          <a:prstGeom prst="line">
            <a:avLst/>
          </a:prstGeom>
          <a:noFill/>
          <a:ln w="57150" cmpd="thinThick">
            <a:solidFill>
              <a:schemeClr val="tx1"/>
            </a:solidFill>
            <a:round/>
            <a:headEnd/>
            <a:tailEnd/>
          </a:ln>
        </p:spPr>
        <p:txBody>
          <a:bodyPr/>
          <a:lstStyle/>
          <a:p>
            <a:endParaRPr lang="ja-JP" altLang="en-US">
              <a:solidFill>
                <a:prstClr val="black"/>
              </a:solidFill>
            </a:endParaRPr>
          </a:p>
        </p:txBody>
      </p:sp>
      <p:sp>
        <p:nvSpPr>
          <p:cNvPr id="4" name="Rectangle 2"/>
          <p:cNvSpPr txBox="1">
            <a:spLocks noChangeArrowheads="1"/>
          </p:cNvSpPr>
          <p:nvPr/>
        </p:nvSpPr>
        <p:spPr>
          <a:xfrm>
            <a:off x="1143000" y="27984"/>
            <a:ext cx="9777670" cy="575717"/>
          </a:xfrm>
          <a:prstGeom prst="rect">
            <a:avLst/>
          </a:prstGeom>
        </p:spPr>
        <p:txBody>
          <a:bodyPr/>
          <a:lstStyle>
            <a:lvl1pPr algn="ctr" defTabSz="950913" rtl="0" eaLnBrk="0" fontAlgn="base" hangingPunct="0">
              <a:spcBef>
                <a:spcPct val="0"/>
              </a:spcBef>
              <a:spcAft>
                <a:spcPct val="0"/>
              </a:spcAft>
              <a:defRPr kumimoji="1" sz="4600" kern="1200">
                <a:solidFill>
                  <a:schemeClr val="tx1"/>
                </a:solidFill>
                <a:latin typeface="+mj-lt"/>
                <a:ea typeface="+mj-ea"/>
                <a:cs typeface="+mj-cs"/>
              </a:defRPr>
            </a:lvl1pPr>
            <a:lvl2pPr algn="ctr" defTabSz="950913" rtl="0" eaLnBrk="0" fontAlgn="base" hangingPunct="0">
              <a:spcBef>
                <a:spcPct val="0"/>
              </a:spcBef>
              <a:spcAft>
                <a:spcPct val="0"/>
              </a:spcAft>
              <a:defRPr kumimoji="1" sz="4600">
                <a:solidFill>
                  <a:schemeClr val="tx1"/>
                </a:solidFill>
                <a:latin typeface="Calibri" pitchFamily="34" charset="0"/>
                <a:ea typeface="ＭＳ Ｐゴシック" charset="-128"/>
              </a:defRPr>
            </a:lvl2pPr>
            <a:lvl3pPr algn="ctr" defTabSz="950913" rtl="0" eaLnBrk="0" fontAlgn="base" hangingPunct="0">
              <a:spcBef>
                <a:spcPct val="0"/>
              </a:spcBef>
              <a:spcAft>
                <a:spcPct val="0"/>
              </a:spcAft>
              <a:defRPr kumimoji="1" sz="4600">
                <a:solidFill>
                  <a:schemeClr val="tx1"/>
                </a:solidFill>
                <a:latin typeface="Calibri" pitchFamily="34" charset="0"/>
                <a:ea typeface="ＭＳ Ｐゴシック" charset="-128"/>
              </a:defRPr>
            </a:lvl3pPr>
            <a:lvl4pPr algn="ctr" defTabSz="950913" rtl="0" eaLnBrk="0" fontAlgn="base" hangingPunct="0">
              <a:spcBef>
                <a:spcPct val="0"/>
              </a:spcBef>
              <a:spcAft>
                <a:spcPct val="0"/>
              </a:spcAft>
              <a:defRPr kumimoji="1" sz="4600">
                <a:solidFill>
                  <a:schemeClr val="tx1"/>
                </a:solidFill>
                <a:latin typeface="Calibri" pitchFamily="34" charset="0"/>
                <a:ea typeface="ＭＳ Ｐゴシック" charset="-128"/>
              </a:defRPr>
            </a:lvl4pPr>
            <a:lvl5pPr algn="ctr" defTabSz="950913" rtl="0" eaLnBrk="0" fontAlgn="base" hangingPunct="0">
              <a:spcBef>
                <a:spcPct val="0"/>
              </a:spcBef>
              <a:spcAft>
                <a:spcPct val="0"/>
              </a:spcAft>
              <a:defRPr kumimoji="1" sz="4600">
                <a:solidFill>
                  <a:schemeClr val="tx1"/>
                </a:solidFill>
                <a:latin typeface="Calibri" pitchFamily="34" charset="0"/>
                <a:ea typeface="ＭＳ Ｐゴシック" charset="-128"/>
              </a:defRPr>
            </a:lvl5pPr>
            <a:lvl6pPr marL="457200" algn="ctr" defTabSz="950913" rtl="0" fontAlgn="base">
              <a:spcBef>
                <a:spcPct val="0"/>
              </a:spcBef>
              <a:spcAft>
                <a:spcPct val="0"/>
              </a:spcAft>
              <a:defRPr kumimoji="1" sz="4600">
                <a:solidFill>
                  <a:schemeClr val="tx1"/>
                </a:solidFill>
                <a:latin typeface="Calibri" pitchFamily="34" charset="0"/>
                <a:ea typeface="ＭＳ Ｐゴシック" charset="-128"/>
              </a:defRPr>
            </a:lvl6pPr>
            <a:lvl7pPr marL="914400" algn="ctr" defTabSz="950913" rtl="0" fontAlgn="base">
              <a:spcBef>
                <a:spcPct val="0"/>
              </a:spcBef>
              <a:spcAft>
                <a:spcPct val="0"/>
              </a:spcAft>
              <a:defRPr kumimoji="1" sz="4600">
                <a:solidFill>
                  <a:schemeClr val="tx1"/>
                </a:solidFill>
                <a:latin typeface="Calibri" pitchFamily="34" charset="0"/>
                <a:ea typeface="ＭＳ Ｐゴシック" charset="-128"/>
              </a:defRPr>
            </a:lvl7pPr>
            <a:lvl8pPr marL="1371600" algn="ctr" defTabSz="950913" rtl="0" fontAlgn="base">
              <a:spcBef>
                <a:spcPct val="0"/>
              </a:spcBef>
              <a:spcAft>
                <a:spcPct val="0"/>
              </a:spcAft>
              <a:defRPr kumimoji="1" sz="4600">
                <a:solidFill>
                  <a:schemeClr val="tx1"/>
                </a:solidFill>
                <a:latin typeface="Calibri" pitchFamily="34" charset="0"/>
                <a:ea typeface="ＭＳ Ｐゴシック" charset="-128"/>
              </a:defRPr>
            </a:lvl8pPr>
            <a:lvl9pPr marL="1828800" algn="ctr" defTabSz="950913" rtl="0" fontAlgn="base">
              <a:spcBef>
                <a:spcPct val="0"/>
              </a:spcBef>
              <a:spcAft>
                <a:spcPct val="0"/>
              </a:spcAft>
              <a:defRPr kumimoji="1" sz="4600">
                <a:solidFill>
                  <a:schemeClr val="tx1"/>
                </a:solidFill>
                <a:latin typeface="Calibri" pitchFamily="34" charset="0"/>
                <a:ea typeface="ＭＳ Ｐゴシック" charset="-128"/>
              </a:defRPr>
            </a:lvl9pPr>
          </a:lstStyle>
          <a:p>
            <a:pPr algn="l"/>
            <a:r>
              <a:rPr lang="ja-JP" altLang="en-US" sz="2800" dirty="0">
                <a:solidFill>
                  <a:srgbClr val="003399"/>
                </a:solidFill>
                <a:latin typeface="HGP創英角ｺﾞｼｯｸUB" panose="020B0900000000000000" pitchFamily="50" charset="-128"/>
                <a:ea typeface="HGP創英角ｺﾞｼｯｸUB" panose="020B0900000000000000" pitchFamily="50" charset="-128"/>
              </a:rPr>
              <a:t>令和７年度の国の予算っていくら？</a:t>
            </a:r>
          </a:p>
        </p:txBody>
      </p:sp>
      <p:sp>
        <p:nvSpPr>
          <p:cNvPr id="5" name="正方形/長方形 4"/>
          <p:cNvSpPr/>
          <p:nvPr/>
        </p:nvSpPr>
        <p:spPr>
          <a:xfrm>
            <a:off x="1207232" y="778145"/>
            <a:ext cx="9649206" cy="56582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6000" b="1" dirty="0">
                <a:solidFill>
                  <a:srgbClr val="003399"/>
                </a:solidFill>
                <a:latin typeface="Meiryo UI" panose="020B0604030504040204" pitchFamily="50" charset="-128"/>
                <a:ea typeface="Meiryo UI" panose="020B0604030504040204" pitchFamily="50" charset="-128"/>
              </a:rPr>
              <a:t>　　　予算　⇒　国のお財布</a:t>
            </a:r>
            <a:endParaRPr lang="en-US" altLang="ja-JP" sz="6000" b="1" dirty="0">
              <a:solidFill>
                <a:srgbClr val="003399"/>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907186" y="239906"/>
            <a:ext cx="8209140" cy="6463308"/>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3500000" scaled="1"/>
            <a:tileRect/>
          </a:gradFill>
        </p:spPr>
        <p:txBody>
          <a:bodyPr wrap="square" rtlCol="0">
            <a:spAutoFit/>
          </a:bodyPr>
          <a:lstStyle/>
          <a:p>
            <a:pPr algn="ctr"/>
            <a:endParaRPr lang="en-US" altLang="ja-JP" sz="13800" dirty="0"/>
          </a:p>
          <a:p>
            <a:pPr algn="ctr"/>
            <a:r>
              <a:rPr lang="en-US" altLang="ja-JP" sz="13800" dirty="0">
                <a:solidFill>
                  <a:schemeClr val="bg1"/>
                </a:solidFill>
              </a:rPr>
              <a:t>115.2</a:t>
            </a:r>
            <a:r>
              <a:rPr lang="ja-JP" altLang="en-US" sz="13800" dirty="0">
                <a:solidFill>
                  <a:schemeClr val="bg1"/>
                </a:solidFill>
              </a:rPr>
              <a:t>兆円</a:t>
            </a:r>
            <a:endParaRPr lang="en-US" altLang="ja-JP" sz="13800" dirty="0">
              <a:solidFill>
                <a:schemeClr val="bg1"/>
              </a:solidFill>
            </a:endParaRPr>
          </a:p>
          <a:p>
            <a:pPr algn="ctr"/>
            <a:endParaRPr lang="ja-JP" altLang="en-US" sz="13800"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1742" y="6436068"/>
            <a:ext cx="304534" cy="238298"/>
          </a:xfrm>
          <a:prstGeom prst="rect">
            <a:avLst/>
          </a:prstGeom>
        </p:spPr>
      </p:pic>
      <p:grpSp>
        <p:nvGrpSpPr>
          <p:cNvPr id="11" name="グループ化 10"/>
          <p:cNvGrpSpPr/>
          <p:nvPr/>
        </p:nvGrpSpPr>
        <p:grpSpPr>
          <a:xfrm>
            <a:off x="2326276" y="4581159"/>
            <a:ext cx="3409674" cy="2020914"/>
            <a:chOff x="1183276" y="5049626"/>
            <a:chExt cx="2980570" cy="1586812"/>
          </a:xfrm>
        </p:grpSpPr>
        <p:sp>
          <p:nvSpPr>
            <p:cNvPr id="7" name="円形吹き出し 6"/>
            <p:cNvSpPr/>
            <p:nvPr/>
          </p:nvSpPr>
          <p:spPr>
            <a:xfrm>
              <a:off x="1183276" y="5049626"/>
              <a:ext cx="2304320" cy="1267085"/>
            </a:xfrm>
            <a:prstGeom prst="wedgeEllipseCallout">
              <a:avLst>
                <a:gd name="adj1" fmla="val -45253"/>
                <a:gd name="adj2" fmla="val 62501"/>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1309" y="5105264"/>
              <a:ext cx="1648253" cy="1289759"/>
            </a:xfrm>
            <a:prstGeom prst="rect">
              <a:avLst/>
            </a:prstGeom>
          </p:spPr>
        </p:pic>
        <p:sp>
          <p:nvSpPr>
            <p:cNvPr id="9" name="テキスト ボックス 8"/>
            <p:cNvSpPr txBox="1"/>
            <p:nvPr/>
          </p:nvSpPr>
          <p:spPr>
            <a:xfrm>
              <a:off x="2250692" y="6177276"/>
              <a:ext cx="1913154" cy="459162"/>
            </a:xfrm>
            <a:prstGeom prst="rect">
              <a:avLst/>
            </a:prstGeom>
            <a:noFill/>
          </p:spPr>
          <p:txBody>
            <a:bodyPr wrap="square" rtlCol="0">
              <a:spAutoFit/>
            </a:bodyPr>
            <a:lstStyle/>
            <a:p>
              <a:endParaRPr lang="ja-JP" altLang="en-US" sz="3200" dirty="0">
                <a:solidFill>
                  <a:schemeClr val="bg1"/>
                </a:solidFill>
              </a:endParaRPr>
            </a:p>
          </p:txBody>
        </p:sp>
      </p:grpSp>
    </p:spTree>
    <p:extLst>
      <p:ext uri="{BB962C8B-B14F-4D97-AF65-F5344CB8AC3E}">
        <p14:creationId xmlns:p14="http://schemas.microsoft.com/office/powerpoint/2010/main" val="7153025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par>
                          <p:cTn id="25" fill="hold">
                            <p:stCondLst>
                              <p:cond delay="0"/>
                            </p:stCondLst>
                            <p:childTnLst>
                              <p:par>
                                <p:cTn id="26" presetID="32" presetClass="emph" presetSubtype="0" repeatCount="2000" fill="hold" nodeType="afterEffect">
                                  <p:stCondLst>
                                    <p:cond delay="0"/>
                                  </p:stCondLst>
                                  <p:childTnLst>
                                    <p:animRot by="120000">
                                      <p:cBhvr>
                                        <p:cTn id="27" dur="100" fill="hold">
                                          <p:stCondLst>
                                            <p:cond delay="0"/>
                                          </p:stCondLst>
                                        </p:cTn>
                                        <p:tgtEl>
                                          <p:spTgt spid="11"/>
                                        </p:tgtEl>
                                        <p:attrNameLst>
                                          <p:attrName>r</p:attrName>
                                        </p:attrNameLst>
                                      </p:cBhvr>
                                    </p:animRot>
                                    <p:animRot by="-240000">
                                      <p:cBhvr>
                                        <p:cTn id="28" dur="200" fill="hold">
                                          <p:stCondLst>
                                            <p:cond delay="200"/>
                                          </p:stCondLst>
                                        </p:cTn>
                                        <p:tgtEl>
                                          <p:spTgt spid="11"/>
                                        </p:tgtEl>
                                        <p:attrNameLst>
                                          <p:attrName>r</p:attrName>
                                        </p:attrNameLst>
                                      </p:cBhvr>
                                    </p:animRot>
                                    <p:animRot by="240000">
                                      <p:cBhvr>
                                        <p:cTn id="29" dur="200" fill="hold">
                                          <p:stCondLst>
                                            <p:cond delay="400"/>
                                          </p:stCondLst>
                                        </p:cTn>
                                        <p:tgtEl>
                                          <p:spTgt spid="11"/>
                                        </p:tgtEl>
                                        <p:attrNameLst>
                                          <p:attrName>r</p:attrName>
                                        </p:attrNameLst>
                                      </p:cBhvr>
                                    </p:animRot>
                                    <p:animRot by="-240000">
                                      <p:cBhvr>
                                        <p:cTn id="30" dur="200" fill="hold">
                                          <p:stCondLst>
                                            <p:cond delay="600"/>
                                          </p:stCondLst>
                                        </p:cTn>
                                        <p:tgtEl>
                                          <p:spTgt spid="11"/>
                                        </p:tgtEl>
                                        <p:attrNameLst>
                                          <p:attrName>r</p:attrName>
                                        </p:attrNameLst>
                                      </p:cBhvr>
                                    </p:animRot>
                                    <p:animRot by="120000">
                                      <p:cBhvr>
                                        <p:cTn id="31"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0CB6DB41-1198-4775-A5E8-E5E885242C94}"/>
              </a:ext>
            </a:extLst>
          </p:cNvPr>
          <p:cNvSpPr txBox="1">
            <a:spLocks noGrp="1"/>
          </p:cNvSpPr>
          <p:nvPr>
            <p:ph type="title"/>
          </p:nvPr>
        </p:nvSpPr>
        <p:spPr bwMode="auto">
          <a:xfrm>
            <a:off x="838200" y="116632"/>
            <a:ext cx="10298360" cy="760852"/>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rtlCol="0" anchor="ctr" anchorCtr="0" compatLnSpc="1">
            <a:prstTxWarp prst="textNoShape">
              <a:avLst/>
            </a:prstTxWarp>
            <a:normAutofit/>
          </a:bodyPr>
          <a:lst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a:lstStyle>
          <a:p>
            <a:pPr algn="ctr" eaLnBrk="1" fontAlgn="auto" hangingPunct="1">
              <a:spcAft>
                <a:spcPts val="0"/>
              </a:spcAft>
              <a:defRPr/>
            </a:pPr>
            <a:r>
              <a:rPr lang="ja-JP" altLang="en-US" sz="3600" dirty="0">
                <a:solidFill>
                  <a:schemeClr val="bg1"/>
                </a:solidFill>
                <a:latin typeface="HG丸ｺﾞｼｯｸM-PRO" panose="020F0600000000000000" pitchFamily="50" charset="-128"/>
                <a:ea typeface="HG丸ｺﾞｼｯｸM-PRO" panose="020F0600000000000000" pitchFamily="50" charset="-128"/>
              </a:rPr>
              <a:t>国の予算（</a:t>
            </a:r>
            <a:r>
              <a:rPr lang="en-US" altLang="ja-JP" sz="3600" dirty="0">
                <a:solidFill>
                  <a:schemeClr val="bg1"/>
                </a:solidFill>
                <a:latin typeface="HG丸ｺﾞｼｯｸM-PRO" panose="020F0600000000000000" pitchFamily="50" charset="-128"/>
                <a:ea typeface="HG丸ｺﾞｼｯｸM-PRO" panose="020F0600000000000000" pitchFamily="50" charset="-128"/>
              </a:rPr>
              <a:t>2025</a:t>
            </a:r>
            <a:r>
              <a:rPr lang="ja-JP" altLang="en-US" sz="3600" dirty="0">
                <a:solidFill>
                  <a:schemeClr val="bg1"/>
                </a:solidFill>
                <a:latin typeface="HG丸ｺﾞｼｯｸM-PRO" panose="020F0600000000000000" pitchFamily="50" charset="-128"/>
                <a:ea typeface="HG丸ｺﾞｼｯｸM-PRO" panose="020F0600000000000000" pitchFamily="50" charset="-128"/>
              </a:rPr>
              <a:t>年度：歳入と歳出）</a:t>
            </a:r>
          </a:p>
        </p:txBody>
      </p:sp>
      <p:graphicFrame>
        <p:nvGraphicFramePr>
          <p:cNvPr id="12" name="グラフ 11">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2136100432"/>
              </p:ext>
            </p:extLst>
          </p:nvPr>
        </p:nvGraphicFramePr>
        <p:xfrm>
          <a:off x="-624074" y="391345"/>
          <a:ext cx="7490045" cy="6597352"/>
        </p:xfrm>
        <a:graphic>
          <a:graphicData uri="http://schemas.openxmlformats.org/drawingml/2006/chart">
            <c:chart xmlns:c="http://schemas.openxmlformats.org/drawingml/2006/chart" xmlns:r="http://schemas.openxmlformats.org/officeDocument/2006/relationships" r:id="rId3"/>
          </a:graphicData>
        </a:graphic>
      </p:graphicFrame>
      <p:pic>
        <p:nvPicPr>
          <p:cNvPr id="8" name="図 7">
            <a:extLst>
              <a:ext uri="{FF2B5EF4-FFF2-40B4-BE49-F238E27FC236}">
                <a16:creationId xmlns:a16="http://schemas.microsoft.com/office/drawing/2014/main" id="{0862266C-4855-4409-A5BA-0E01DA05B0D4}"/>
              </a:ext>
            </a:extLst>
          </p:cNvPr>
          <p:cNvPicPr>
            <a:picLocks noChangeAspect="1"/>
          </p:cNvPicPr>
          <p:nvPr/>
        </p:nvPicPr>
        <p:blipFill rotWithShape="1">
          <a:blip r:embed="rId4">
            <a:clrChange>
              <a:clrFrom>
                <a:srgbClr val="FFFFFF"/>
              </a:clrFrom>
              <a:clrTo>
                <a:srgbClr val="FFFFFF">
                  <a:alpha val="0"/>
                </a:srgbClr>
              </a:clrTo>
            </a:clrChange>
          </a:blip>
          <a:srcRect l="8657" t="39495" r="9837" b="41596"/>
          <a:stretch/>
        </p:blipFill>
        <p:spPr>
          <a:xfrm>
            <a:off x="1055440" y="908720"/>
            <a:ext cx="9625750" cy="1141773"/>
          </a:xfrm>
          <a:prstGeom prst="rect">
            <a:avLst/>
          </a:prstGeom>
        </p:spPr>
      </p:pic>
      <p:graphicFrame>
        <p:nvGraphicFramePr>
          <p:cNvPr id="13" name="グラフ 12">
            <a:extLst>
              <a:ext uri="{FF2B5EF4-FFF2-40B4-BE49-F238E27FC236}">
                <a16:creationId xmlns:a16="http://schemas.microsoft.com/office/drawing/2014/main" id="{D21B5E64-37C6-4BBA-AC3A-7788B79A1DC6}"/>
              </a:ext>
            </a:extLst>
          </p:cNvPr>
          <p:cNvGraphicFramePr>
            <a:graphicFrameLocks/>
          </p:cNvGraphicFramePr>
          <p:nvPr>
            <p:extLst>
              <p:ext uri="{D42A27DB-BD31-4B8C-83A1-F6EECF244321}">
                <p14:modId xmlns:p14="http://schemas.microsoft.com/office/powerpoint/2010/main" val="3710946783"/>
              </p:ext>
            </p:extLst>
          </p:nvPr>
        </p:nvGraphicFramePr>
        <p:xfrm>
          <a:off x="-580818" y="2139696"/>
          <a:ext cx="7364055" cy="5733208"/>
        </p:xfrm>
        <a:graphic>
          <a:graphicData uri="http://schemas.openxmlformats.org/drawingml/2006/chart">
            <c:chart xmlns:c="http://schemas.openxmlformats.org/drawingml/2006/chart" xmlns:r="http://schemas.openxmlformats.org/officeDocument/2006/relationships" r:id="rId5"/>
          </a:graphicData>
        </a:graphic>
      </p:graphicFrame>
      <p:grpSp>
        <p:nvGrpSpPr>
          <p:cNvPr id="19" name="グループ化 18">
            <a:extLst>
              <a:ext uri="{FF2B5EF4-FFF2-40B4-BE49-F238E27FC236}">
                <a16:creationId xmlns:a16="http://schemas.microsoft.com/office/drawing/2014/main" id="{BECDD5CC-BE7C-49D4-B600-92EBEABC809E}"/>
              </a:ext>
            </a:extLst>
          </p:cNvPr>
          <p:cNvGrpSpPr/>
          <p:nvPr/>
        </p:nvGrpSpPr>
        <p:grpSpPr>
          <a:xfrm>
            <a:off x="5411929" y="3098161"/>
            <a:ext cx="1246489" cy="1154258"/>
            <a:chOff x="3988570" y="5249758"/>
            <a:chExt cx="1246489" cy="1154258"/>
          </a:xfrm>
        </p:grpSpPr>
        <p:sp>
          <p:nvSpPr>
            <p:cNvPr id="20" name="円/楕円 24">
              <a:extLst>
                <a:ext uri="{FF2B5EF4-FFF2-40B4-BE49-F238E27FC236}">
                  <a16:creationId xmlns:a16="http://schemas.microsoft.com/office/drawing/2014/main" id="{A25D2CAB-25F2-4CEA-9179-DBD6C87DF2B1}"/>
                </a:ext>
              </a:extLst>
            </p:cNvPr>
            <p:cNvSpPr/>
            <p:nvPr/>
          </p:nvSpPr>
          <p:spPr>
            <a:xfrm>
              <a:off x="4020498" y="5249758"/>
              <a:ext cx="1182635" cy="1154258"/>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1" rIns="91440" bIns="45721" numCol="1" spcCol="0" rtlCol="0" fromWordArt="0" anchor="ctr" anchorCtr="0" forceAA="0" compatLnSpc="1">
              <a:prstTxWarp prst="textNoShape">
                <a:avLst/>
              </a:prstTxWarp>
              <a:noAutofit/>
            </a:bodyPr>
            <a:lstStyle/>
            <a:p>
              <a:pPr algn="ctr">
                <a:spcAft>
                  <a:spcPts val="0"/>
                </a:spcAft>
              </a:pPr>
              <a:endPar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21" name="正方形/長方形 20">
              <a:extLst>
                <a:ext uri="{FF2B5EF4-FFF2-40B4-BE49-F238E27FC236}">
                  <a16:creationId xmlns:a16="http://schemas.microsoft.com/office/drawing/2014/main" id="{C71A3690-A606-4B60-B917-9D04F364FF75}"/>
                </a:ext>
              </a:extLst>
            </p:cNvPr>
            <p:cNvSpPr/>
            <p:nvPr/>
          </p:nvSpPr>
          <p:spPr>
            <a:xfrm>
              <a:off x="3988570" y="5357076"/>
              <a:ext cx="1246489" cy="918000"/>
            </a:xfrm>
            <a:prstGeom prst="rect">
              <a:avLst/>
            </a:prstGeom>
            <a:noFill/>
            <a:ln w="12700" cap="flat" cmpd="sng" algn="ctr">
              <a:noFill/>
              <a:prstDash val="solid"/>
              <a:miter lim="800000"/>
            </a:ln>
            <a:effectLst/>
          </p:spPr>
          <p:txBody>
            <a:bodyPr rot="0" spcFirstLastPara="0" vert="horz" wrap="square" lIns="91440" tIns="45721" rIns="91440" bIns="45721" numCol="1" spcCol="0" rtlCol="0" fromWordArt="0" anchor="ctr" anchorCtr="0" forceAA="0" compatLnSpc="1">
              <a:prstTxWarp prst="textNoShape">
                <a:avLst/>
              </a:prstTxWarp>
              <a:noAutofit/>
            </a:bodyPr>
            <a:lstStyle/>
            <a:p>
              <a:pPr algn="ctr">
                <a:spcAft>
                  <a:spcPts val="0"/>
                </a:spcAft>
              </a:pPr>
              <a:r>
                <a:rPr lang="ja-JP" altLang="en-US"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歳入総額</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r>
                <a:rPr lang="en-US" altLang="ja-JP"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115.2</a:t>
              </a:r>
              <a:r>
                <a:rPr lang="ja-JP" altLang="en-US"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兆円</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pSp>
      <p:sp>
        <p:nvSpPr>
          <p:cNvPr id="22" name="Rectangle 4">
            <a:extLst>
              <a:ext uri="{FF2B5EF4-FFF2-40B4-BE49-F238E27FC236}">
                <a16:creationId xmlns:a16="http://schemas.microsoft.com/office/drawing/2014/main" id="{59E5F8AD-DE85-4A7F-BA50-6226C7CA51DF}"/>
              </a:ext>
            </a:extLst>
          </p:cNvPr>
          <p:cNvSpPr>
            <a:spLocks noChangeArrowheads="1"/>
          </p:cNvSpPr>
          <p:nvPr/>
        </p:nvSpPr>
        <p:spPr bwMode="auto">
          <a:xfrm>
            <a:off x="279571" y="2177334"/>
            <a:ext cx="26090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ts val="2400"/>
              </a:lnSpc>
              <a:spcBef>
                <a:spcPct val="0"/>
              </a:spcBef>
              <a:buNone/>
            </a:pPr>
            <a:r>
              <a:rPr lang="ja-JP" altLang="en-US" sz="2400" b="1" dirty="0">
                <a:latin typeface="HG丸ｺﾞｼｯｸM-PRO" panose="020F0600000000000000" pitchFamily="50" charset="-128"/>
                <a:ea typeface="HG丸ｺﾞｼｯｸM-PRO" panose="020F0600000000000000" pitchFamily="50" charset="-128"/>
              </a:rPr>
              <a:t>国の収入の</a:t>
            </a:r>
            <a:endParaRPr lang="en-US" altLang="ja-JP" sz="2400" b="1" dirty="0">
              <a:latin typeface="HG丸ｺﾞｼｯｸM-PRO" panose="020F0600000000000000" pitchFamily="50" charset="-128"/>
              <a:ea typeface="HG丸ｺﾞｼｯｸM-PRO" panose="020F0600000000000000" pitchFamily="50" charset="-128"/>
            </a:endParaRPr>
          </a:p>
          <a:p>
            <a:pPr eaLnBrk="1" hangingPunct="1">
              <a:lnSpc>
                <a:spcPts val="2400"/>
              </a:lnSpc>
              <a:spcBef>
                <a:spcPct val="0"/>
              </a:spcBef>
              <a:buNone/>
            </a:pPr>
            <a:r>
              <a:rPr lang="ja-JP" altLang="en-US" sz="2400" b="1" dirty="0">
                <a:latin typeface="HG丸ｺﾞｼｯｸM-PRO" panose="020F0600000000000000" pitchFamily="50" charset="-128"/>
                <a:ea typeface="HG丸ｺﾞｼｯｸM-PRO" panose="020F0600000000000000" pitchFamily="50" charset="-128"/>
              </a:rPr>
              <a:t>約</a:t>
            </a:r>
            <a:r>
              <a:rPr lang="en-US" altLang="ja-JP" sz="2400" b="1" dirty="0">
                <a:latin typeface="HG丸ｺﾞｼｯｸM-PRO" panose="020F0600000000000000" pitchFamily="50" charset="-128"/>
                <a:ea typeface="HG丸ｺﾞｼｯｸM-PRO" panose="020F0600000000000000" pitchFamily="50" charset="-128"/>
              </a:rPr>
              <a:t>25</a:t>
            </a:r>
            <a:r>
              <a:rPr lang="ja-JP" altLang="en-US" sz="2400" b="1" dirty="0">
                <a:latin typeface="HG丸ｺﾞｼｯｸM-PRO" panose="020F0600000000000000" pitchFamily="50" charset="-128"/>
                <a:ea typeface="HG丸ｺﾞｼｯｸM-PRO" panose="020F0600000000000000" pitchFamily="50" charset="-128"/>
              </a:rPr>
              <a:t>パーセント</a:t>
            </a:r>
            <a:endParaRPr lang="en-US" altLang="ja-JP" sz="2400" b="1" dirty="0">
              <a:latin typeface="HG丸ｺﾞｼｯｸM-PRO" panose="020F0600000000000000" pitchFamily="50" charset="-128"/>
              <a:ea typeface="HG丸ｺﾞｼｯｸM-PRO" panose="020F0600000000000000" pitchFamily="50" charset="-128"/>
            </a:endParaRPr>
          </a:p>
        </p:txBody>
      </p:sp>
      <p:sp>
        <p:nvSpPr>
          <p:cNvPr id="23" name="正方形/長方形 22">
            <a:extLst>
              <a:ext uri="{FF2B5EF4-FFF2-40B4-BE49-F238E27FC236}">
                <a16:creationId xmlns:a16="http://schemas.microsoft.com/office/drawing/2014/main" id="{1F0F4BAD-DB7B-4404-89DD-4D554DB8D2B2}"/>
              </a:ext>
            </a:extLst>
          </p:cNvPr>
          <p:cNvSpPr/>
          <p:nvPr/>
        </p:nvSpPr>
        <p:spPr>
          <a:xfrm>
            <a:off x="1402384" y="2885220"/>
            <a:ext cx="1230453" cy="9966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ltLang="ja-JP"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6" name="正方形/長方形 25">
            <a:extLst>
              <a:ext uri="{FF2B5EF4-FFF2-40B4-BE49-F238E27FC236}">
                <a16:creationId xmlns:a16="http://schemas.microsoft.com/office/drawing/2014/main" id="{7077F8B2-8A1D-4CE3-986E-4D3924CA2BD9}"/>
              </a:ext>
            </a:extLst>
          </p:cNvPr>
          <p:cNvSpPr/>
          <p:nvPr/>
        </p:nvSpPr>
        <p:spPr>
          <a:xfrm>
            <a:off x="9921096" y="1685002"/>
            <a:ext cx="1815534" cy="730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sz="1050" dirty="0">
              <a:solidFill>
                <a:schemeClr val="tx1"/>
              </a:solidFill>
              <a:latin typeface="HG丸ｺﾞｼｯｸM-PRO" panose="020F0600000000000000" pitchFamily="50" charset="-128"/>
              <a:ea typeface="HG丸ｺﾞｼｯｸM-PRO" panose="020F0600000000000000" pitchFamily="50" charset="-128"/>
            </a:endParaRPr>
          </a:p>
        </p:txBody>
      </p:sp>
      <p:sp>
        <p:nvSpPr>
          <p:cNvPr id="27" name="正方形/長方形 26">
            <a:extLst>
              <a:ext uri="{FF2B5EF4-FFF2-40B4-BE49-F238E27FC236}">
                <a16:creationId xmlns:a16="http://schemas.microsoft.com/office/drawing/2014/main" id="{7077F8B2-8A1D-4CE3-986E-4D3924CA2BD9}"/>
              </a:ext>
            </a:extLst>
          </p:cNvPr>
          <p:cNvSpPr/>
          <p:nvPr/>
        </p:nvSpPr>
        <p:spPr>
          <a:xfrm>
            <a:off x="5632845" y="5152237"/>
            <a:ext cx="1611423" cy="853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sz="1050"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5" name="グラフ 4">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3480616658"/>
              </p:ext>
            </p:extLst>
          </p:nvPr>
        </p:nvGraphicFramePr>
        <p:xfrm>
          <a:off x="4870659" y="1138809"/>
          <a:ext cx="7490045" cy="5539938"/>
        </p:xfrm>
        <a:graphic>
          <a:graphicData uri="http://schemas.openxmlformats.org/drawingml/2006/chart">
            <c:chart xmlns:c="http://schemas.openxmlformats.org/drawingml/2006/chart" xmlns:r="http://schemas.openxmlformats.org/officeDocument/2006/relationships" r:id="rId6"/>
          </a:graphicData>
        </a:graphic>
      </p:graphicFrame>
      <p:sp>
        <p:nvSpPr>
          <p:cNvPr id="25" name="正方形/長方形 24">
            <a:extLst>
              <a:ext uri="{FF2B5EF4-FFF2-40B4-BE49-F238E27FC236}">
                <a16:creationId xmlns:a16="http://schemas.microsoft.com/office/drawing/2014/main" id="{7077F8B2-8A1D-4CE3-986E-4D3924CA2BD9}"/>
              </a:ext>
            </a:extLst>
          </p:cNvPr>
          <p:cNvSpPr/>
          <p:nvPr/>
        </p:nvSpPr>
        <p:spPr>
          <a:xfrm>
            <a:off x="9069727" y="3358277"/>
            <a:ext cx="1603332" cy="9547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sz="1050" dirty="0">
              <a:solidFill>
                <a:schemeClr val="tx1"/>
              </a:solidFill>
              <a:latin typeface="HG丸ｺﾞｼｯｸM-PRO" panose="020F0600000000000000" pitchFamily="50" charset="-128"/>
              <a:ea typeface="HG丸ｺﾞｼｯｸM-PRO" panose="020F0600000000000000" pitchFamily="50" charset="-128"/>
            </a:endParaRPr>
          </a:p>
        </p:txBody>
      </p:sp>
      <p:sp>
        <p:nvSpPr>
          <p:cNvPr id="24" name="正方形/長方形 23">
            <a:extLst>
              <a:ext uri="{FF2B5EF4-FFF2-40B4-BE49-F238E27FC236}">
                <a16:creationId xmlns:a16="http://schemas.microsoft.com/office/drawing/2014/main" id="{A3EAD4B6-25CD-4662-AA05-1110FBD934CB}"/>
              </a:ext>
            </a:extLst>
          </p:cNvPr>
          <p:cNvSpPr/>
          <p:nvPr/>
        </p:nvSpPr>
        <p:spPr>
          <a:xfrm>
            <a:off x="7289296" y="2764662"/>
            <a:ext cx="1280528" cy="95471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ltLang="ja-JP" sz="24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grpSp>
        <p:nvGrpSpPr>
          <p:cNvPr id="9" name="グループ化 8">
            <a:extLst>
              <a:ext uri="{FF2B5EF4-FFF2-40B4-BE49-F238E27FC236}">
                <a16:creationId xmlns:a16="http://schemas.microsoft.com/office/drawing/2014/main" id="{840A356C-36CC-4A21-B6DA-6D1769735B80}"/>
              </a:ext>
            </a:extLst>
          </p:cNvPr>
          <p:cNvGrpSpPr/>
          <p:nvPr/>
        </p:nvGrpSpPr>
        <p:grpSpPr>
          <a:xfrm>
            <a:off x="5414020" y="3098161"/>
            <a:ext cx="1246489" cy="1154258"/>
            <a:chOff x="4000979" y="5249758"/>
            <a:chExt cx="1246489" cy="1154258"/>
          </a:xfrm>
        </p:grpSpPr>
        <p:sp>
          <p:nvSpPr>
            <p:cNvPr id="10" name="円/楕円 24">
              <a:extLst>
                <a:ext uri="{FF2B5EF4-FFF2-40B4-BE49-F238E27FC236}">
                  <a16:creationId xmlns:a16="http://schemas.microsoft.com/office/drawing/2014/main" id="{D2CB936F-F26D-4817-882B-1EB0A56E8047}"/>
                </a:ext>
              </a:extLst>
            </p:cNvPr>
            <p:cNvSpPr/>
            <p:nvPr/>
          </p:nvSpPr>
          <p:spPr>
            <a:xfrm>
              <a:off x="4020498" y="5249758"/>
              <a:ext cx="1182635" cy="1154258"/>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1" rIns="91440" bIns="45721" numCol="1" spcCol="0" rtlCol="0" fromWordArt="0" anchor="ctr" anchorCtr="0" forceAA="0" compatLnSpc="1">
              <a:prstTxWarp prst="textNoShape">
                <a:avLst/>
              </a:prstTxWarp>
              <a:noAutofit/>
            </a:bodyPr>
            <a:lstStyle/>
            <a:p>
              <a:pPr algn="ctr">
                <a:spcAft>
                  <a:spcPts val="0"/>
                </a:spcAft>
              </a:pPr>
              <a:endPar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3FCB39C9-16CE-4816-817F-A2440FFB0ECA}"/>
                </a:ext>
              </a:extLst>
            </p:cNvPr>
            <p:cNvSpPr/>
            <p:nvPr/>
          </p:nvSpPr>
          <p:spPr>
            <a:xfrm>
              <a:off x="4000979" y="5383700"/>
              <a:ext cx="1246489" cy="918000"/>
            </a:xfrm>
            <a:prstGeom prst="rect">
              <a:avLst/>
            </a:prstGeom>
            <a:noFill/>
            <a:ln w="12700" cap="flat" cmpd="sng" algn="ctr">
              <a:noFill/>
              <a:prstDash val="solid"/>
              <a:miter lim="800000"/>
            </a:ln>
            <a:effectLst/>
          </p:spPr>
          <p:txBody>
            <a:bodyPr rot="0" spcFirstLastPara="0" vert="horz" wrap="square" lIns="91440" tIns="45721" rIns="91440" bIns="45721" numCol="1" spcCol="0" rtlCol="0" fromWordArt="0" anchor="ctr" anchorCtr="0" forceAA="0" compatLnSpc="1">
              <a:prstTxWarp prst="textNoShape">
                <a:avLst/>
              </a:prstTxWarp>
              <a:noAutofit/>
            </a:bodyPr>
            <a:lstStyle/>
            <a:p>
              <a:pPr algn="ctr">
                <a:spcAft>
                  <a:spcPts val="0"/>
                </a:spcAft>
              </a:pPr>
              <a:r>
                <a:rPr lang="ja-JP" altLang="en-US"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歳出総額</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r>
                <a:rPr lang="en-US" altLang="ja-JP"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115.2</a:t>
              </a:r>
              <a:r>
                <a:rPr lang="ja-JP" altLang="en-US"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兆円</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pSp>
      <p:grpSp>
        <p:nvGrpSpPr>
          <p:cNvPr id="16" name="グループ化 15">
            <a:extLst>
              <a:ext uri="{FF2B5EF4-FFF2-40B4-BE49-F238E27FC236}">
                <a16:creationId xmlns:a16="http://schemas.microsoft.com/office/drawing/2014/main" id="{69F0DEA8-2243-41B1-99B4-CC86B6FE9063}"/>
              </a:ext>
            </a:extLst>
          </p:cNvPr>
          <p:cNvGrpSpPr/>
          <p:nvPr/>
        </p:nvGrpSpPr>
        <p:grpSpPr>
          <a:xfrm>
            <a:off x="5360211" y="3013679"/>
            <a:ext cx="1404240" cy="1350000"/>
            <a:chOff x="3988570" y="5249758"/>
            <a:chExt cx="1246489" cy="1154258"/>
          </a:xfrm>
        </p:grpSpPr>
        <p:sp>
          <p:nvSpPr>
            <p:cNvPr id="17" name="円/楕円 24">
              <a:extLst>
                <a:ext uri="{FF2B5EF4-FFF2-40B4-BE49-F238E27FC236}">
                  <a16:creationId xmlns:a16="http://schemas.microsoft.com/office/drawing/2014/main" id="{7D50425A-E960-41A1-AA5B-B12FACEF290A}"/>
                </a:ext>
              </a:extLst>
            </p:cNvPr>
            <p:cNvSpPr/>
            <p:nvPr/>
          </p:nvSpPr>
          <p:spPr>
            <a:xfrm>
              <a:off x="4020498" y="5249758"/>
              <a:ext cx="1182635" cy="1154258"/>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1" rIns="91440" bIns="45721" numCol="1" spcCol="0" rtlCol="0" fromWordArt="0" anchor="ctr" anchorCtr="0" forceAA="0" compatLnSpc="1">
              <a:prstTxWarp prst="textNoShape">
                <a:avLst/>
              </a:prstTxWarp>
              <a:noAutofit/>
            </a:bodyPr>
            <a:lstStyle/>
            <a:p>
              <a:pPr algn="ctr">
                <a:spcAft>
                  <a:spcPts val="0"/>
                </a:spcAft>
              </a:pPr>
              <a:endParaRPr lang="ja-JP" altLang="ja-JP" sz="105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8" name="正方形/長方形 17">
              <a:extLst>
                <a:ext uri="{FF2B5EF4-FFF2-40B4-BE49-F238E27FC236}">
                  <a16:creationId xmlns:a16="http://schemas.microsoft.com/office/drawing/2014/main" id="{481156F4-CD78-40C1-B3B1-F5CF332213C8}"/>
                </a:ext>
              </a:extLst>
            </p:cNvPr>
            <p:cNvSpPr/>
            <p:nvPr/>
          </p:nvSpPr>
          <p:spPr>
            <a:xfrm>
              <a:off x="3988570" y="5357076"/>
              <a:ext cx="1246489" cy="918000"/>
            </a:xfrm>
            <a:prstGeom prst="rect">
              <a:avLst/>
            </a:prstGeom>
            <a:noFill/>
            <a:ln w="12700" cap="flat" cmpd="sng" algn="ctr">
              <a:noFill/>
              <a:prstDash val="solid"/>
              <a:miter lim="800000"/>
            </a:ln>
            <a:effectLst/>
          </p:spPr>
          <p:txBody>
            <a:bodyPr rot="0" spcFirstLastPara="0" vert="horz" wrap="square" lIns="91440" tIns="45721" rIns="91440" bIns="45721" numCol="1" spcCol="0" rtlCol="0" fromWordArt="0" anchor="ctr" anchorCtr="0" forceAA="0" compatLnSpc="1">
              <a:prstTxWarp prst="textNoShape">
                <a:avLst/>
              </a:prstTxWarp>
              <a:noAutofit/>
            </a:bodyPr>
            <a:lstStyle/>
            <a:p>
              <a:pPr algn="ctr">
                <a:spcAft>
                  <a:spcPts val="0"/>
                </a:spcAft>
              </a:pPr>
              <a:r>
                <a:rPr lang="ja-JP" altLang="en-US"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予算額</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pPr>
              <a:r>
                <a:rPr lang="en-US" altLang="ja-JP"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115.2</a:t>
              </a:r>
              <a:r>
                <a:rPr lang="ja-JP" altLang="en-US" sz="16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兆円</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pSp>
      <p:sp>
        <p:nvSpPr>
          <p:cNvPr id="29" name="台形 28">
            <a:extLst>
              <a:ext uri="{FF2B5EF4-FFF2-40B4-BE49-F238E27FC236}">
                <a16:creationId xmlns:a16="http://schemas.microsoft.com/office/drawing/2014/main" id="{7D77F544-8902-4596-8606-2D62DCBE893E}"/>
              </a:ext>
            </a:extLst>
          </p:cNvPr>
          <p:cNvSpPr/>
          <p:nvPr/>
        </p:nvSpPr>
        <p:spPr>
          <a:xfrm rot="10800000">
            <a:off x="6658418" y="4448890"/>
            <a:ext cx="1611423" cy="1018914"/>
          </a:xfrm>
          <a:prstGeom prst="trapezoid">
            <a:avLst>
              <a:gd name="adj" fmla="val 50321"/>
            </a:avLst>
          </a:prstGeom>
          <a:solidFill>
            <a:srgbClr val="57EC3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30" name="Rectangle 4">
            <a:extLst>
              <a:ext uri="{FF2B5EF4-FFF2-40B4-BE49-F238E27FC236}">
                <a16:creationId xmlns:a16="http://schemas.microsoft.com/office/drawing/2014/main" id="{7E6296CC-9A7A-4960-8A9D-1D3EB2A8306C}"/>
              </a:ext>
            </a:extLst>
          </p:cNvPr>
          <p:cNvSpPr>
            <a:spLocks noChangeArrowheads="1"/>
          </p:cNvSpPr>
          <p:nvPr/>
        </p:nvSpPr>
        <p:spPr bwMode="auto">
          <a:xfrm>
            <a:off x="5280497" y="5388254"/>
            <a:ext cx="1695298" cy="400110"/>
          </a:xfrm>
          <a:prstGeom prst="rect">
            <a:avLst/>
          </a:prstGeom>
          <a:solidFill>
            <a:srgbClr val="FFFF00"/>
          </a:solidFill>
          <a:ln>
            <a:noFill/>
          </a:ln>
        </p:spPr>
        <p:txBody>
          <a:bodyPr wrap="squar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ts val="2400"/>
              </a:lnSpc>
              <a:spcBef>
                <a:spcPct val="0"/>
              </a:spcBef>
              <a:buNone/>
            </a:pPr>
            <a:r>
              <a:rPr lang="ja-JP" altLang="en-US" sz="2400" dirty="0">
                <a:solidFill>
                  <a:srgbClr val="002060"/>
                </a:solidFill>
                <a:latin typeface="HGS創英角ﾎﾟｯﾌﾟ体" panose="040B0A00000000000000" pitchFamily="50" charset="-128"/>
                <a:ea typeface="HGS創英角ﾎﾟｯﾌﾟ体" panose="040B0A00000000000000" pitchFamily="50" charset="-128"/>
              </a:rPr>
              <a:t>　地方へ</a:t>
            </a:r>
          </a:p>
        </p:txBody>
      </p:sp>
      <p:grpSp>
        <p:nvGrpSpPr>
          <p:cNvPr id="31" name="グループ化 30">
            <a:extLst>
              <a:ext uri="{FF2B5EF4-FFF2-40B4-BE49-F238E27FC236}">
                <a16:creationId xmlns:a16="http://schemas.microsoft.com/office/drawing/2014/main" id="{EC6233FE-3FC1-4DE6-91E9-C6261C88278C}"/>
              </a:ext>
            </a:extLst>
          </p:cNvPr>
          <p:cNvGrpSpPr/>
          <p:nvPr/>
        </p:nvGrpSpPr>
        <p:grpSpPr>
          <a:xfrm>
            <a:off x="9304429" y="1126968"/>
            <a:ext cx="2795673" cy="1727043"/>
            <a:chOff x="5330222" y="1056861"/>
            <a:chExt cx="2347585" cy="1727044"/>
          </a:xfrm>
        </p:grpSpPr>
        <p:sp>
          <p:nvSpPr>
            <p:cNvPr id="32" name="雲形吹き出し 54">
              <a:extLst>
                <a:ext uri="{FF2B5EF4-FFF2-40B4-BE49-F238E27FC236}">
                  <a16:creationId xmlns:a16="http://schemas.microsoft.com/office/drawing/2014/main" id="{849F7220-E6D3-4118-B4E2-5CECC2C91C3B}"/>
                </a:ext>
              </a:extLst>
            </p:cNvPr>
            <p:cNvSpPr/>
            <p:nvPr/>
          </p:nvSpPr>
          <p:spPr bwMode="auto">
            <a:xfrm>
              <a:off x="5330222" y="1056861"/>
              <a:ext cx="2274537" cy="1727044"/>
            </a:xfrm>
            <a:prstGeom prst="cloudCallout">
              <a:avLst>
                <a:gd name="adj1" fmla="val -27197"/>
                <a:gd name="adj2" fmla="val 73564"/>
              </a:avLst>
            </a:prstGeom>
            <a:solidFill>
              <a:schemeClr val="bg1"/>
            </a:solidFill>
            <a:ln w="38100" cap="flat" cmpd="sng" algn="ctr">
              <a:solidFill>
                <a:srgbClr val="FFC000"/>
              </a:solidFill>
              <a:prstDash val="solid"/>
              <a:round/>
              <a:headEnd type="none" w="med" len="med"/>
              <a:tailEnd type="none" w="med" len="med"/>
            </a:ln>
            <a:effectLst/>
          </p:spPr>
          <p:txBody>
            <a:bodyPr vert="horz" wrap="square" lIns="91440" tIns="45721" rIns="91440" bIns="45721" numCol="1" rtlCol="0" anchor="t" anchorCtr="0" compatLnSpc="1">
              <a:prstTxWarp prst="textNoShape">
                <a:avLst/>
              </a:prstTxWarp>
            </a:bodyPr>
            <a:lstStyle/>
            <a:p>
              <a:pPr eaLnBrk="1" hangingPunct="1"/>
              <a:endParaRPr lang="ja-JP" altLang="en-US">
                <a:latin typeface="Times" charset="0"/>
                <a:ea typeface="Osaka" charset="-128"/>
              </a:endParaRPr>
            </a:p>
          </p:txBody>
        </p:sp>
        <p:sp>
          <p:nvSpPr>
            <p:cNvPr id="33" name="Rectangle 4">
              <a:extLst>
                <a:ext uri="{FF2B5EF4-FFF2-40B4-BE49-F238E27FC236}">
                  <a16:creationId xmlns:a16="http://schemas.microsoft.com/office/drawing/2014/main" id="{3DC8F8D8-8ADB-4470-A908-DBDE4A8783B6}"/>
                </a:ext>
              </a:extLst>
            </p:cNvPr>
            <p:cNvSpPr>
              <a:spLocks noChangeArrowheads="1"/>
            </p:cNvSpPr>
            <p:nvPr/>
          </p:nvSpPr>
          <p:spPr bwMode="auto">
            <a:xfrm>
              <a:off x="5657755" y="1287931"/>
              <a:ext cx="2020052" cy="101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ts val="2400"/>
                </a:lnSpc>
                <a:spcBef>
                  <a:spcPct val="0"/>
                </a:spcBef>
                <a:buNone/>
              </a:pPr>
              <a:r>
                <a:rPr lang="ja-JP" altLang="en-US" sz="2000" dirty="0">
                  <a:solidFill>
                    <a:srgbClr val="006600"/>
                  </a:solidFill>
                  <a:latin typeface="HG丸ｺﾞｼｯｸM-PRO" panose="020F0600000000000000" pitchFamily="50" charset="-128"/>
                  <a:ea typeface="HG丸ｺﾞｼｯｸM-PRO" panose="020F0600000000000000" pitchFamily="50" charset="-128"/>
                </a:rPr>
                <a:t>子育て・医療</a:t>
              </a:r>
              <a:endParaRPr lang="en-US" altLang="ja-JP" sz="2000" dirty="0">
                <a:solidFill>
                  <a:srgbClr val="006600"/>
                </a:solidFill>
                <a:latin typeface="HG丸ｺﾞｼｯｸM-PRO" panose="020F0600000000000000" pitchFamily="50" charset="-128"/>
                <a:ea typeface="HG丸ｺﾞｼｯｸM-PRO" panose="020F0600000000000000" pitchFamily="50" charset="-128"/>
              </a:endParaRPr>
            </a:p>
            <a:p>
              <a:pPr eaLnBrk="1" hangingPunct="1">
                <a:lnSpc>
                  <a:spcPts val="2400"/>
                </a:lnSpc>
                <a:spcBef>
                  <a:spcPct val="0"/>
                </a:spcBef>
                <a:buNone/>
              </a:pPr>
              <a:r>
                <a:rPr lang="ja-JP" altLang="en-US" sz="2000" dirty="0">
                  <a:solidFill>
                    <a:srgbClr val="006600"/>
                  </a:solidFill>
                  <a:latin typeface="HG丸ｺﾞｼｯｸM-PRO" panose="020F0600000000000000" pitchFamily="50" charset="-128"/>
                  <a:ea typeface="HG丸ｺﾞｼｯｸM-PRO" panose="020F0600000000000000" pitchFamily="50" charset="-128"/>
                </a:rPr>
                <a:t>介護・年金など</a:t>
              </a:r>
              <a:endParaRPr lang="en-US" altLang="ja-JP" sz="2000" dirty="0">
                <a:solidFill>
                  <a:srgbClr val="006600"/>
                </a:solidFill>
                <a:latin typeface="HG丸ｺﾞｼｯｸM-PRO" panose="020F0600000000000000" pitchFamily="50" charset="-128"/>
                <a:ea typeface="HG丸ｺﾞｼｯｸM-PRO" panose="020F0600000000000000" pitchFamily="50" charset="-128"/>
              </a:endParaRPr>
            </a:p>
            <a:p>
              <a:pPr eaLnBrk="1" hangingPunct="1">
                <a:lnSpc>
                  <a:spcPts val="2400"/>
                </a:lnSpc>
                <a:spcBef>
                  <a:spcPct val="0"/>
                </a:spcBef>
                <a:buNone/>
              </a:pPr>
              <a:r>
                <a:rPr lang="ja-JP" altLang="en-US" sz="2000" dirty="0">
                  <a:solidFill>
                    <a:srgbClr val="006600"/>
                  </a:solidFill>
                  <a:latin typeface="HG丸ｺﾞｼｯｸM-PRO" panose="020F0600000000000000" pitchFamily="50" charset="-128"/>
                  <a:ea typeface="HG丸ｺﾞｼｯｸM-PRO" panose="020F0600000000000000" pitchFamily="50" charset="-128"/>
                </a:rPr>
                <a:t>公的サービス</a:t>
              </a:r>
            </a:p>
          </p:txBody>
        </p:sp>
      </p:grpSp>
    </p:spTree>
    <p:extLst>
      <p:ext uri="{BB962C8B-B14F-4D97-AF65-F5344CB8AC3E}">
        <p14:creationId xmlns:p14="http://schemas.microsoft.com/office/powerpoint/2010/main" val="255616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25E-6 2.22222E-6 L 0.23385 0.08773 " pathEditMode="relative" rAng="0" ptsTypes="AA">
                                      <p:cBhvr>
                                        <p:cTn id="6" dur="2000" fill="hold"/>
                                        <p:tgtEl>
                                          <p:spTgt spid="9"/>
                                        </p:tgtEl>
                                        <p:attrNameLst>
                                          <p:attrName>ppt_x</p:attrName>
                                          <p:attrName>ppt_y</p:attrName>
                                        </p:attrNameLst>
                                      </p:cBhvr>
                                      <p:rCtr x="11693" y="4375"/>
                                    </p:animMotion>
                                  </p:childTnLst>
                                </p:cTn>
                              </p:par>
                              <p:par>
                                <p:cTn id="7" presetID="42" presetClass="path" presetSubtype="0" accel="50000" decel="50000" fill="hold" nodeType="withEffect">
                                  <p:stCondLst>
                                    <p:cond delay="0"/>
                                  </p:stCondLst>
                                  <p:childTnLst>
                                    <p:animMotion origin="layout" path="M -1.875E-6 3.7037E-7 L -0.24023 0.0919 " pathEditMode="relative" rAng="0" ptsTypes="AA">
                                      <p:cBhvr>
                                        <p:cTn id="8" dur="2000" fill="hold"/>
                                        <p:tgtEl>
                                          <p:spTgt spid="19"/>
                                        </p:tgtEl>
                                        <p:attrNameLst>
                                          <p:attrName>ppt_x</p:attrName>
                                          <p:attrName>ppt_y</p:attrName>
                                        </p:attrNameLst>
                                      </p:cBhvr>
                                      <p:rCtr x="-12018" y="4583"/>
                                    </p:animMotion>
                                  </p:childTnLst>
                                </p:cTn>
                              </p:par>
                              <p:par>
                                <p:cTn id="9" presetID="10" presetClass="exit" presetSubtype="0" fill="hold" nodeType="withEffect">
                                  <p:stCondLst>
                                    <p:cond delay="1000"/>
                                  </p:stCondLst>
                                  <p:childTnLst>
                                    <p:animEffect transition="out" filter="fade">
                                      <p:cBhvr>
                                        <p:cTn id="10" dur="500"/>
                                        <p:tgtEl>
                                          <p:spTgt spid="16"/>
                                        </p:tgtEl>
                                      </p:cBhvr>
                                    </p:animEffect>
                                    <p:set>
                                      <p:cBhvr>
                                        <p:cTn id="11" dur="1" fill="hold">
                                          <p:stCondLst>
                                            <p:cond delay="499"/>
                                          </p:stCondLst>
                                        </p:cTn>
                                        <p:tgtEl>
                                          <p:spTgt spid="16"/>
                                        </p:tgtEl>
                                        <p:attrNameLst>
                                          <p:attrName>style.visibility</p:attrName>
                                        </p:attrNameLst>
                                      </p:cBhvr>
                                      <p:to>
                                        <p:strVal val="hidden"/>
                                      </p:to>
                                    </p:se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 presetClass="entr" presetSubtype="0" fill="hold" grpId="1"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0" presetClass="entr" presetSubtype="0" fill="hold" grpId="1"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0" presetClass="entr" presetSubtype="0" fill="hold" grpId="2"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1"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par>
                                <p:cTn id="35" presetID="26" presetClass="emph" presetSubtype="0" repeatCount="10000" fill="hold" grpId="0" nodeType="withEffect">
                                  <p:stCondLst>
                                    <p:cond delay="0"/>
                                  </p:stCondLst>
                                  <p:childTnLst>
                                    <p:animEffect transition="out" filter="fade">
                                      <p:cBhvr>
                                        <p:cTn id="36" dur="500" tmFilter="0, 0; .2, .5; .8, .5; 1, 0"/>
                                        <p:tgtEl>
                                          <p:spTgt spid="13"/>
                                        </p:tgtEl>
                                      </p:cBhvr>
                                    </p:animEffect>
                                    <p:animScale>
                                      <p:cBhvr>
                                        <p:cTn id="37" dur="250" autoRev="1" fill="hold"/>
                                        <p:tgtEl>
                                          <p:spTgt spid="13"/>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par>
                                <p:cTn id="45" presetID="22" presetClass="exit" presetSubtype="1" fill="hold" grpId="0" nodeType="withEffect">
                                  <p:stCondLst>
                                    <p:cond delay="0"/>
                                  </p:stCondLst>
                                  <p:childTnLst>
                                    <p:animEffect transition="out" filter="wipe(up)">
                                      <p:cBhvr>
                                        <p:cTn id="46" dur="500"/>
                                        <p:tgtEl>
                                          <p:spTgt spid="23"/>
                                        </p:tgtEl>
                                      </p:cBhvr>
                                    </p:animEffect>
                                    <p:set>
                                      <p:cBhvr>
                                        <p:cTn id="47" dur="1" fill="hold">
                                          <p:stCondLst>
                                            <p:cond delay="499"/>
                                          </p:stCondLst>
                                        </p:cTn>
                                        <p:tgtEl>
                                          <p:spTgt spid="2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xit" presetSubtype="1" fill="hold" grpId="0" nodeType="clickEffect">
                                  <p:stCondLst>
                                    <p:cond delay="0"/>
                                  </p:stCondLst>
                                  <p:childTnLst>
                                    <p:animEffect transition="out" filter="wipe(up)">
                                      <p:cBhvr>
                                        <p:cTn id="51" dur="500"/>
                                        <p:tgtEl>
                                          <p:spTgt spid="25"/>
                                        </p:tgtEl>
                                      </p:cBhvr>
                                    </p:animEffect>
                                    <p:set>
                                      <p:cBhvr>
                                        <p:cTn id="52" dur="1" fill="hold">
                                          <p:stCondLst>
                                            <p:cond delay="499"/>
                                          </p:stCondLst>
                                        </p:cTn>
                                        <p:tgtEl>
                                          <p:spTgt spid="25"/>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xit" presetSubtype="1" fill="hold" grpId="0" nodeType="clickEffect">
                                  <p:stCondLst>
                                    <p:cond delay="0"/>
                                  </p:stCondLst>
                                  <p:childTnLst>
                                    <p:animEffect transition="out" filter="wipe(up)">
                                      <p:cBhvr>
                                        <p:cTn id="59" dur="500"/>
                                        <p:tgtEl>
                                          <p:spTgt spid="24"/>
                                        </p:tgtEl>
                                      </p:cBhvr>
                                    </p:animEffect>
                                    <p:set>
                                      <p:cBhvr>
                                        <p:cTn id="60" dur="1" fill="hold">
                                          <p:stCondLst>
                                            <p:cond delay="499"/>
                                          </p:stCondLst>
                                        </p:cTn>
                                        <p:tgtEl>
                                          <p:spTgt spid="24"/>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2" presetClass="exit" presetSubtype="1" fill="hold" grpId="1" nodeType="clickEffect">
                                  <p:stCondLst>
                                    <p:cond delay="0"/>
                                  </p:stCondLst>
                                  <p:childTnLst>
                                    <p:animEffect transition="out" filter="wipe(up)">
                                      <p:cBhvr>
                                        <p:cTn id="64" dur="500"/>
                                        <p:tgtEl>
                                          <p:spTgt spid="29"/>
                                        </p:tgtEl>
                                      </p:cBhvr>
                                    </p:animEffect>
                                    <p:set>
                                      <p:cBhvr>
                                        <p:cTn id="65" dur="1" fill="hold">
                                          <p:stCondLst>
                                            <p:cond delay="499"/>
                                          </p:stCondLst>
                                        </p:cTn>
                                        <p:tgtEl>
                                          <p:spTgt spid="29"/>
                                        </p:tgtEl>
                                        <p:attrNameLst>
                                          <p:attrName>style.visibility</p:attrName>
                                        </p:attrNameLst>
                                      </p:cBhvr>
                                      <p:to>
                                        <p:strVal val="hidden"/>
                                      </p:to>
                                    </p:set>
                                  </p:childTnLst>
                                </p:cTn>
                              </p:par>
                            </p:childTnLst>
                          </p:cTn>
                        </p:par>
                        <p:par>
                          <p:cTn id="66" fill="hold">
                            <p:stCondLst>
                              <p:cond delay="500"/>
                            </p:stCondLst>
                            <p:childTnLst>
                              <p:par>
                                <p:cTn id="67" presetID="16" presetClass="entr" presetSubtype="37"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barn(outVertical)">
                                      <p:cBhvr>
                                        <p:cTn id="69"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Graphic spid="13" grpId="0">
        <p:bldAsOne/>
      </p:bldGraphic>
      <p:bldGraphic spid="13" grpId="1">
        <p:bldAsOne/>
      </p:bldGraphic>
      <p:bldP spid="22" grpId="0"/>
      <p:bldP spid="23" grpId="0" animBg="1"/>
      <p:bldP spid="23" grpId="1" animBg="1"/>
      <p:bldGraphic spid="5" grpId="0">
        <p:bldAsOne/>
      </p:bldGraphic>
      <p:bldP spid="25" grpId="0" animBg="1"/>
      <p:bldP spid="25" grpId="2" animBg="1"/>
      <p:bldP spid="24" grpId="0" animBg="1"/>
      <p:bldP spid="24" grpId="1" animBg="1"/>
      <p:bldP spid="29" grpId="0" animBg="1"/>
      <p:bldP spid="29" grpId="1"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F798D7FC-05AC-4323-ADF3-3DFE0424B8B0}"/>
              </a:ext>
            </a:extLst>
          </p:cNvPr>
          <p:cNvGrpSpPr/>
          <p:nvPr/>
        </p:nvGrpSpPr>
        <p:grpSpPr>
          <a:xfrm>
            <a:off x="1111478" y="1224820"/>
            <a:ext cx="10011998" cy="5443149"/>
            <a:chOff x="4968840" y="176485"/>
            <a:chExt cx="10011998" cy="5443149"/>
          </a:xfrm>
        </p:grpSpPr>
        <p:pic>
          <p:nvPicPr>
            <p:cNvPr id="2" name="図 1">
              <a:extLst>
                <a:ext uri="{FF2B5EF4-FFF2-40B4-BE49-F238E27FC236}">
                  <a16:creationId xmlns:a16="http://schemas.microsoft.com/office/drawing/2014/main" id="{51FB7897-2F42-4016-86C0-E1CFEDC28DB6}"/>
                </a:ext>
              </a:extLst>
            </p:cNvPr>
            <p:cNvPicPr>
              <a:picLocks noChangeAspect="1"/>
            </p:cNvPicPr>
            <p:nvPr/>
          </p:nvPicPr>
          <p:blipFill>
            <a:blip r:embed="rId3"/>
            <a:stretch>
              <a:fillRect/>
            </a:stretch>
          </p:blipFill>
          <p:spPr>
            <a:xfrm>
              <a:off x="5042962" y="346507"/>
              <a:ext cx="9937876" cy="5273127"/>
            </a:xfrm>
            <a:prstGeom prst="rect">
              <a:avLst/>
            </a:prstGeom>
          </p:spPr>
        </p:pic>
        <p:sp>
          <p:nvSpPr>
            <p:cNvPr id="4" name="正方形/長方形 3">
              <a:extLst>
                <a:ext uri="{FF2B5EF4-FFF2-40B4-BE49-F238E27FC236}">
                  <a16:creationId xmlns:a16="http://schemas.microsoft.com/office/drawing/2014/main" id="{4F8E3811-1D4F-4AD1-B72C-75BB6A197789}"/>
                </a:ext>
              </a:extLst>
            </p:cNvPr>
            <p:cNvSpPr/>
            <p:nvPr/>
          </p:nvSpPr>
          <p:spPr>
            <a:xfrm>
              <a:off x="4968840" y="176485"/>
              <a:ext cx="1507808" cy="661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四角形: 角を丸くする 30">
            <a:extLst>
              <a:ext uri="{FF2B5EF4-FFF2-40B4-BE49-F238E27FC236}">
                <a16:creationId xmlns:a16="http://schemas.microsoft.com/office/drawing/2014/main" id="{DBE9865E-C311-48C1-8D6F-5EFA35CA19C2}"/>
              </a:ext>
            </a:extLst>
          </p:cNvPr>
          <p:cNvSpPr/>
          <p:nvPr/>
        </p:nvSpPr>
        <p:spPr>
          <a:xfrm>
            <a:off x="9802667" y="1405991"/>
            <a:ext cx="1451436" cy="551327"/>
          </a:xfrm>
          <a:prstGeom prst="roundRect">
            <a:avLst/>
          </a:prstGeom>
          <a:solidFill>
            <a:schemeClr val="accent4"/>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latin typeface="+mn-ea"/>
              </a:rPr>
              <a:t>2025</a:t>
            </a:r>
            <a:r>
              <a:rPr kumimoji="1" lang="ja-JP" altLang="en-US" sz="1200" b="1" dirty="0">
                <a:solidFill>
                  <a:schemeClr val="tx1"/>
                </a:solidFill>
                <a:latin typeface="+mn-ea"/>
              </a:rPr>
              <a:t>年（見込）</a:t>
            </a:r>
            <a:endParaRPr kumimoji="1" lang="en-US" altLang="ja-JP" sz="1200" b="1" dirty="0">
              <a:solidFill>
                <a:schemeClr val="tx1"/>
              </a:solidFill>
              <a:latin typeface="+mn-ea"/>
            </a:endParaRPr>
          </a:p>
          <a:p>
            <a:pPr algn="ctr"/>
            <a:r>
              <a:rPr lang="ja-JP" altLang="en-US" sz="1200" b="1" dirty="0">
                <a:solidFill>
                  <a:schemeClr val="tx1"/>
                </a:solidFill>
                <a:latin typeface="+mn-ea"/>
              </a:rPr>
              <a:t>残高</a:t>
            </a:r>
            <a:r>
              <a:rPr lang="ja-JP" altLang="en-US" sz="1000" b="1" dirty="0">
                <a:solidFill>
                  <a:schemeClr val="tx1"/>
                </a:solidFill>
                <a:latin typeface="+mn-ea"/>
              </a:rPr>
              <a:t>１</a:t>
            </a:r>
            <a:r>
              <a:rPr lang="en-US" altLang="ja-JP" sz="1000" b="1" dirty="0">
                <a:solidFill>
                  <a:schemeClr val="tx1"/>
                </a:solidFill>
                <a:latin typeface="+mn-ea"/>
              </a:rPr>
              <a:t>,</a:t>
            </a:r>
            <a:r>
              <a:rPr lang="ja-JP" altLang="en-US" sz="1000" b="1" dirty="0">
                <a:solidFill>
                  <a:schemeClr val="tx1"/>
                </a:solidFill>
                <a:latin typeface="+mn-ea"/>
              </a:rPr>
              <a:t>１２９</a:t>
            </a:r>
            <a:r>
              <a:rPr lang="ja-JP" altLang="en-US" sz="1200" b="1" dirty="0">
                <a:solidFill>
                  <a:schemeClr val="tx1"/>
                </a:solidFill>
                <a:latin typeface="+mn-ea"/>
              </a:rPr>
              <a:t>兆円</a:t>
            </a:r>
            <a:endParaRPr kumimoji="1" lang="ja-JP" altLang="en-US" sz="1200" b="1" dirty="0">
              <a:solidFill>
                <a:schemeClr val="tx1"/>
              </a:solidFill>
              <a:latin typeface="+mn-ea"/>
            </a:endParaRPr>
          </a:p>
        </p:txBody>
      </p:sp>
      <p:pic>
        <p:nvPicPr>
          <p:cNvPr id="32" name="図 31" descr="N:\07_広報広聴官\03_組織参考資料フォルダ（将来的な活用が見込まれる行政文書を格納）\常用\37    イラスト\イラスト２\thumbnail_character_money_saifu.jpg"/>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51117" r="49834"/>
          <a:stretch/>
        </p:blipFill>
        <p:spPr bwMode="auto">
          <a:xfrm>
            <a:off x="10489098" y="-254"/>
            <a:ext cx="1441663" cy="1421816"/>
          </a:xfrm>
          <a:prstGeom prst="rect">
            <a:avLst/>
          </a:prstGeom>
          <a:noFill/>
          <a:ln>
            <a:noFill/>
          </a:ln>
          <a:extLst>
            <a:ext uri="{53640926-AAD7-44D8-BBD7-CCE9431645EC}">
              <a14:shadowObscured xmlns:a14="http://schemas.microsoft.com/office/drawing/2010/main"/>
            </a:ext>
          </a:extLst>
        </p:spPr>
      </p:pic>
      <p:sp>
        <p:nvSpPr>
          <p:cNvPr id="10" name="爆発: 14 pt 9"/>
          <p:cNvSpPr/>
          <p:nvPr/>
        </p:nvSpPr>
        <p:spPr>
          <a:xfrm>
            <a:off x="4273950" y="592095"/>
            <a:ext cx="6918004" cy="4747158"/>
          </a:xfrm>
          <a:prstGeom prst="irregularSeal2">
            <a:avLst/>
          </a:prstGeom>
          <a:solidFill>
            <a:srgbClr val="66FFCC"/>
          </a:solidFill>
          <a:ln w="38100" cap="flat" cmpd="sng" algn="ctr">
            <a:solidFill>
              <a:srgbClr val="FF0000"/>
            </a:solidFill>
            <a:prstDash val="solid"/>
            <a:miter lim="800000"/>
          </a:ln>
          <a:effectLst/>
        </p:spPr>
        <p:txBody>
          <a:bodyPr anchor="ctr"/>
          <a:lstStyle/>
          <a:p>
            <a:pPr algn="ctr" defTabSz="685818">
              <a:defRPr/>
            </a:pPr>
            <a:r>
              <a:rPr lang="ja-JP" altLang="en-US" sz="2000" kern="0" dirty="0">
                <a:solidFill>
                  <a:prstClr val="black"/>
                </a:solidFill>
                <a:latin typeface="HG丸ｺﾞｼｯｸM-PRO" panose="020F0600000000000000" pitchFamily="50" charset="-128"/>
                <a:ea typeface="HG丸ｺﾞｼｯｸM-PRO" panose="020F0600000000000000" pitchFamily="50" charset="-128"/>
                <a:cs typeface="+mn-cs"/>
              </a:rPr>
              <a:t>令和７年度末公債残高</a:t>
            </a:r>
            <a:endParaRPr lang="en-US" altLang="ja-JP" sz="2000" kern="0" dirty="0">
              <a:solidFill>
                <a:prstClr val="black"/>
              </a:solidFill>
              <a:latin typeface="HG丸ｺﾞｼｯｸM-PRO" panose="020F0600000000000000" pitchFamily="50" charset="-128"/>
              <a:ea typeface="HG丸ｺﾞｼｯｸM-PRO" panose="020F0600000000000000" pitchFamily="50" charset="-128"/>
              <a:cs typeface="+mn-cs"/>
            </a:endParaRPr>
          </a:p>
          <a:p>
            <a:pPr algn="ctr" defTabSz="685818">
              <a:defRPr/>
            </a:pPr>
            <a:r>
              <a:rPr lang="ja-JP" altLang="en-US" sz="2000" kern="0" dirty="0">
                <a:solidFill>
                  <a:prstClr val="black"/>
                </a:solidFill>
                <a:latin typeface="HG丸ｺﾞｼｯｸM-PRO" panose="020F0600000000000000" pitchFamily="50" charset="-128"/>
                <a:ea typeface="HG丸ｺﾞｼｯｸM-PRO" panose="020F0600000000000000" pitchFamily="50" charset="-128"/>
                <a:cs typeface="+mn-cs"/>
              </a:rPr>
              <a:t>約</a:t>
            </a:r>
            <a:r>
              <a:rPr lang="en-US" altLang="ja-JP" sz="2000" kern="0" dirty="0">
                <a:solidFill>
                  <a:prstClr val="black"/>
                </a:solidFill>
                <a:latin typeface="HG丸ｺﾞｼｯｸM-PRO" panose="020F0600000000000000" pitchFamily="50" charset="-128"/>
                <a:ea typeface="HG丸ｺﾞｼｯｸM-PRO" panose="020F0600000000000000" pitchFamily="50" charset="-128"/>
                <a:cs typeface="+mn-cs"/>
              </a:rPr>
              <a:t>1129</a:t>
            </a:r>
            <a:r>
              <a:rPr lang="ja-JP" altLang="en-US" sz="2000" kern="0" dirty="0">
                <a:solidFill>
                  <a:prstClr val="black"/>
                </a:solidFill>
                <a:latin typeface="HG丸ｺﾞｼｯｸM-PRO" panose="020F0600000000000000" pitchFamily="50" charset="-128"/>
                <a:ea typeface="HG丸ｺﾞｼｯｸM-PRO" panose="020F0600000000000000" pitchFamily="50" charset="-128"/>
                <a:cs typeface="+mn-cs"/>
              </a:rPr>
              <a:t>兆円（見込）</a:t>
            </a:r>
            <a:endParaRPr lang="en-US" altLang="ja-JP" sz="2000" kern="0" dirty="0">
              <a:solidFill>
                <a:prstClr val="black"/>
              </a:solidFill>
              <a:latin typeface="HG丸ｺﾞｼｯｸM-PRO" panose="020F0600000000000000" pitchFamily="50" charset="-128"/>
              <a:ea typeface="HG丸ｺﾞｼｯｸM-PRO" panose="020F0600000000000000" pitchFamily="50" charset="-128"/>
              <a:cs typeface="+mn-cs"/>
            </a:endParaRPr>
          </a:p>
          <a:p>
            <a:pPr algn="ctr" defTabSz="685818">
              <a:defRPr/>
            </a:pPr>
            <a:r>
              <a:rPr lang="ja-JP" altLang="en-US" sz="2000" kern="0" dirty="0">
                <a:solidFill>
                  <a:prstClr val="black"/>
                </a:solidFill>
                <a:latin typeface="HG丸ｺﾞｼｯｸM-PRO" panose="020F0600000000000000" pitchFamily="50" charset="-128"/>
                <a:ea typeface="HG丸ｺﾞｼｯｸM-PRO" panose="020F0600000000000000" pitchFamily="50" charset="-128"/>
                <a:cs typeface="+mn-cs"/>
              </a:rPr>
              <a:t>↓</a:t>
            </a:r>
          </a:p>
          <a:p>
            <a:pPr algn="ctr" defTabSz="685818">
              <a:defRPr/>
            </a:pPr>
            <a:r>
              <a:rPr lang="ja-JP" altLang="en-US" sz="2000" kern="0" dirty="0">
                <a:solidFill>
                  <a:prstClr val="black"/>
                </a:solidFill>
                <a:latin typeface="HG丸ｺﾞｼｯｸM-PRO" panose="020F0600000000000000" pitchFamily="50" charset="-128"/>
                <a:ea typeface="HG丸ｺﾞｼｯｸM-PRO" panose="020F0600000000000000" pitchFamily="50" charset="-128"/>
                <a:cs typeface="+mn-cs"/>
              </a:rPr>
              <a:t>一般会計税収の　</a:t>
            </a:r>
            <a:endParaRPr lang="en-US" altLang="ja-JP" sz="2000" kern="0" dirty="0">
              <a:solidFill>
                <a:prstClr val="black"/>
              </a:solidFill>
              <a:latin typeface="HG丸ｺﾞｼｯｸM-PRO" panose="020F0600000000000000" pitchFamily="50" charset="-128"/>
              <a:ea typeface="HG丸ｺﾞｼｯｸM-PRO" panose="020F0600000000000000" pitchFamily="50" charset="-128"/>
              <a:cs typeface="+mn-cs"/>
            </a:endParaRPr>
          </a:p>
          <a:p>
            <a:pPr algn="ctr" defTabSz="685818">
              <a:defRPr/>
            </a:pPr>
            <a:r>
              <a:rPr lang="ja-JP" altLang="en-US" sz="3200" b="1" kern="0" dirty="0">
                <a:solidFill>
                  <a:srgbClr val="FF0000"/>
                </a:solidFill>
                <a:latin typeface="HG丸ｺﾞｼｯｸM-PRO" panose="020F0600000000000000" pitchFamily="50" charset="-128"/>
                <a:ea typeface="HG丸ｺﾞｼｯｸM-PRO" panose="020F0600000000000000" pitchFamily="50" charset="-128"/>
                <a:cs typeface="+mn-cs"/>
              </a:rPr>
              <a:t>約</a:t>
            </a:r>
            <a:r>
              <a:rPr lang="en-US" altLang="ja-JP" sz="3200" b="1" kern="0" dirty="0">
                <a:solidFill>
                  <a:srgbClr val="FF0000"/>
                </a:solidFill>
                <a:latin typeface="HG丸ｺﾞｼｯｸM-PRO" panose="020F0600000000000000" pitchFamily="50" charset="-128"/>
                <a:ea typeface="HG丸ｺﾞｼｯｸM-PRO" panose="020F0600000000000000" pitchFamily="50" charset="-128"/>
                <a:cs typeface="+mn-cs"/>
              </a:rPr>
              <a:t>15</a:t>
            </a:r>
            <a:r>
              <a:rPr lang="ja-JP" altLang="en-US" sz="3200" b="1" kern="0" dirty="0">
                <a:solidFill>
                  <a:srgbClr val="FF0000"/>
                </a:solidFill>
                <a:latin typeface="HG丸ｺﾞｼｯｸM-PRO" panose="020F0600000000000000" pitchFamily="50" charset="-128"/>
                <a:ea typeface="HG丸ｺﾞｼｯｸM-PRO" panose="020F0600000000000000" pitchFamily="50" charset="-128"/>
                <a:cs typeface="+mn-cs"/>
              </a:rPr>
              <a:t>年分</a:t>
            </a:r>
            <a:endParaRPr lang="en-US" altLang="ja-JP" sz="3200" kern="0" dirty="0">
              <a:solidFill>
                <a:srgbClr val="FF0000"/>
              </a:solidFill>
              <a:latin typeface="HG丸ｺﾞｼｯｸM-PRO" panose="020F0600000000000000" pitchFamily="50" charset="-128"/>
              <a:ea typeface="HG丸ｺﾞｼｯｸM-PRO" panose="020F0600000000000000" pitchFamily="50" charset="-128"/>
              <a:cs typeface="+mn-cs"/>
            </a:endParaRPr>
          </a:p>
        </p:txBody>
      </p:sp>
      <p:sp>
        <p:nvSpPr>
          <p:cNvPr id="11" name="タイトル 1"/>
          <p:cNvSpPr txBox="1">
            <a:spLocks/>
          </p:cNvSpPr>
          <p:nvPr/>
        </p:nvSpPr>
        <p:spPr bwMode="auto">
          <a:xfrm>
            <a:off x="1068524" y="407546"/>
            <a:ext cx="3200313" cy="755322"/>
          </a:xfrm>
          <a:prstGeom prst="roundRect">
            <a:avLst/>
          </a:prstGeom>
          <a:solidFill>
            <a:schemeClr val="accent1">
              <a:lumMod val="40000"/>
              <a:lumOff val="60000"/>
            </a:schemeClr>
          </a:solidFill>
          <a:ln w="57150" cap="flat" cmpd="sng" algn="ctr">
            <a:solidFill>
              <a:srgbClr val="002060"/>
            </a:solidFill>
            <a:prstDash val="solid"/>
            <a:miter lim="800000"/>
          </a:ln>
          <a:effectLst/>
        </p:spPr>
        <p:txBody>
          <a:bodyPr vert="horz" wrap="square" lIns="68580" tIns="34290" rIns="68580" bIns="34290" numCol="1" rtlCol="0" anchor="ctr" anchorCtr="0" compatLnSpc="1">
            <a:prstTxWarp prst="textNoShape">
              <a:avLst/>
            </a:prstTxWarp>
            <a:normAutofit/>
          </a:bodyPr>
          <a:lstStyle>
            <a:lvl1pPr algn="l" defTabSz="685800" rtl="0" eaLnBrk="0" fontAlgn="base" hangingPunct="0">
              <a:lnSpc>
                <a:spcPct val="90000"/>
              </a:lnSpc>
              <a:spcBef>
                <a:spcPct val="0"/>
              </a:spcBef>
              <a:spcAft>
                <a:spcPct val="0"/>
              </a:spcAft>
              <a:defRPr kumimoji="1" sz="3300" kern="1200">
                <a:solidFill>
                  <a:schemeClr val="lt1"/>
                </a:solidFill>
                <a:latin typeface="+mn-lt"/>
                <a:ea typeface="+mn-ea"/>
                <a:cs typeface="+mn-cs"/>
              </a:defRPr>
            </a:lvl1pPr>
            <a:lvl2pPr algn="l" defTabSz="685800" rtl="0" eaLnBrk="0" fontAlgn="base" hangingPunct="0">
              <a:lnSpc>
                <a:spcPct val="90000"/>
              </a:lnSpc>
              <a:spcBef>
                <a:spcPct val="0"/>
              </a:spcBef>
              <a:spcAft>
                <a:spcPct val="0"/>
              </a:spcAft>
              <a:defRPr kumimoji="1" sz="3300">
                <a:solidFill>
                  <a:schemeClr val="lt1"/>
                </a:solidFill>
                <a:latin typeface="+mn-lt"/>
                <a:ea typeface="+mn-ea"/>
                <a:cs typeface="+mn-cs"/>
              </a:defRPr>
            </a:lvl2pPr>
            <a:lvl3pPr algn="l" defTabSz="685800" rtl="0" eaLnBrk="0" fontAlgn="base" hangingPunct="0">
              <a:lnSpc>
                <a:spcPct val="90000"/>
              </a:lnSpc>
              <a:spcBef>
                <a:spcPct val="0"/>
              </a:spcBef>
              <a:spcAft>
                <a:spcPct val="0"/>
              </a:spcAft>
              <a:defRPr kumimoji="1" sz="3300">
                <a:solidFill>
                  <a:schemeClr val="lt1"/>
                </a:solidFill>
                <a:latin typeface="+mn-lt"/>
                <a:ea typeface="+mn-ea"/>
                <a:cs typeface="+mn-cs"/>
              </a:defRPr>
            </a:lvl3pPr>
            <a:lvl4pPr algn="l" defTabSz="685800" rtl="0" eaLnBrk="0" fontAlgn="base" hangingPunct="0">
              <a:lnSpc>
                <a:spcPct val="90000"/>
              </a:lnSpc>
              <a:spcBef>
                <a:spcPct val="0"/>
              </a:spcBef>
              <a:spcAft>
                <a:spcPct val="0"/>
              </a:spcAft>
              <a:defRPr kumimoji="1" sz="3300">
                <a:solidFill>
                  <a:schemeClr val="lt1"/>
                </a:solidFill>
                <a:latin typeface="+mn-lt"/>
                <a:ea typeface="+mn-ea"/>
                <a:cs typeface="+mn-cs"/>
              </a:defRPr>
            </a:lvl4pPr>
            <a:lvl5pPr algn="l" defTabSz="685800" rtl="0" eaLnBrk="0" fontAlgn="base" hangingPunct="0">
              <a:lnSpc>
                <a:spcPct val="90000"/>
              </a:lnSpc>
              <a:spcBef>
                <a:spcPct val="0"/>
              </a:spcBef>
              <a:spcAft>
                <a:spcPct val="0"/>
              </a:spcAft>
              <a:defRPr kumimoji="1" sz="3300">
                <a:solidFill>
                  <a:schemeClr val="lt1"/>
                </a:solidFill>
                <a:latin typeface="+mn-lt"/>
                <a:ea typeface="+mn-ea"/>
                <a:cs typeface="+mn-cs"/>
              </a:defRPr>
            </a:lvl5pPr>
            <a:lvl6pPr marL="457200" algn="l" defTabSz="685800" rtl="0" fontAlgn="base">
              <a:lnSpc>
                <a:spcPct val="90000"/>
              </a:lnSpc>
              <a:spcBef>
                <a:spcPct val="0"/>
              </a:spcBef>
              <a:spcAft>
                <a:spcPct val="0"/>
              </a:spcAft>
              <a:defRPr kumimoji="1" sz="3300">
                <a:solidFill>
                  <a:schemeClr val="lt1"/>
                </a:solidFill>
                <a:latin typeface="+mn-lt"/>
                <a:ea typeface="+mn-ea"/>
                <a:cs typeface="+mn-cs"/>
              </a:defRPr>
            </a:lvl6pPr>
            <a:lvl7pPr marL="914400" algn="l" defTabSz="685800" rtl="0" fontAlgn="base">
              <a:lnSpc>
                <a:spcPct val="90000"/>
              </a:lnSpc>
              <a:spcBef>
                <a:spcPct val="0"/>
              </a:spcBef>
              <a:spcAft>
                <a:spcPct val="0"/>
              </a:spcAft>
              <a:defRPr kumimoji="1" sz="3300">
                <a:solidFill>
                  <a:schemeClr val="lt1"/>
                </a:solidFill>
                <a:latin typeface="+mn-lt"/>
                <a:ea typeface="+mn-ea"/>
                <a:cs typeface="+mn-cs"/>
              </a:defRPr>
            </a:lvl7pPr>
            <a:lvl8pPr marL="1371600" algn="l" defTabSz="685800" rtl="0" fontAlgn="base">
              <a:lnSpc>
                <a:spcPct val="90000"/>
              </a:lnSpc>
              <a:spcBef>
                <a:spcPct val="0"/>
              </a:spcBef>
              <a:spcAft>
                <a:spcPct val="0"/>
              </a:spcAft>
              <a:defRPr kumimoji="1" sz="3300">
                <a:solidFill>
                  <a:schemeClr val="lt1"/>
                </a:solidFill>
                <a:latin typeface="+mn-lt"/>
                <a:ea typeface="+mn-ea"/>
                <a:cs typeface="+mn-cs"/>
              </a:defRPr>
            </a:lvl8pPr>
            <a:lvl9pPr marL="1828800" algn="l" defTabSz="685800" rtl="0" fontAlgn="base">
              <a:lnSpc>
                <a:spcPct val="90000"/>
              </a:lnSpc>
              <a:spcBef>
                <a:spcPct val="0"/>
              </a:spcBef>
              <a:spcAft>
                <a:spcPct val="0"/>
              </a:spcAft>
              <a:defRPr kumimoji="1" sz="3300">
                <a:solidFill>
                  <a:schemeClr val="lt1"/>
                </a:solidFill>
                <a:latin typeface="+mn-lt"/>
                <a:ea typeface="+mn-ea"/>
                <a:cs typeface="+mn-cs"/>
              </a:defRPr>
            </a:lvl9pPr>
          </a:lstStyle>
          <a:p>
            <a:pPr algn="ctr" defTabSz="514362" eaLnBrk="1" fontAlgn="auto" hangingPunct="1">
              <a:spcAft>
                <a:spcPts val="0"/>
              </a:spcAft>
              <a:defRPr/>
            </a:pPr>
            <a:r>
              <a:rPr lang="ja-JP" altLang="en-US" sz="2800" b="1" dirty="0">
                <a:solidFill>
                  <a:schemeClr val="tx1"/>
                </a:solidFill>
                <a:latin typeface="HG丸ｺﾞｼｯｸM-PRO" panose="020F0600000000000000" pitchFamily="50" charset="-128"/>
                <a:ea typeface="HG丸ｺﾞｼｯｸM-PRO" panose="020F0600000000000000" pitchFamily="50" charset="-128"/>
              </a:rPr>
              <a:t>公債残高の推移</a:t>
            </a:r>
          </a:p>
        </p:txBody>
      </p:sp>
      <p:sp>
        <p:nvSpPr>
          <p:cNvPr id="13" name="正方形/長方形 12">
            <a:extLst>
              <a:ext uri="{FF2B5EF4-FFF2-40B4-BE49-F238E27FC236}">
                <a16:creationId xmlns:a16="http://schemas.microsoft.com/office/drawing/2014/main" id="{980F2344-E3E1-4D40-8A0B-B819858EE19D}"/>
              </a:ext>
            </a:extLst>
          </p:cNvPr>
          <p:cNvSpPr/>
          <p:nvPr/>
        </p:nvSpPr>
        <p:spPr>
          <a:xfrm>
            <a:off x="62619" y="56605"/>
            <a:ext cx="12066761" cy="6744790"/>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弦 13">
            <a:extLst>
              <a:ext uri="{FF2B5EF4-FFF2-40B4-BE49-F238E27FC236}">
                <a16:creationId xmlns:a16="http://schemas.microsoft.com/office/drawing/2014/main" id="{C8769158-D5AF-4686-9694-A88C378E0155}"/>
              </a:ext>
            </a:extLst>
          </p:cNvPr>
          <p:cNvSpPr/>
          <p:nvPr/>
        </p:nvSpPr>
        <p:spPr>
          <a:xfrm rot="5400000">
            <a:off x="7384658" y="794783"/>
            <a:ext cx="2071761" cy="2159064"/>
          </a:xfrm>
          <a:prstGeom prst="chord">
            <a:avLst>
              <a:gd name="adj1" fmla="val 2700000"/>
              <a:gd name="adj2" fmla="val 188184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弦 14">
            <a:extLst>
              <a:ext uri="{FF2B5EF4-FFF2-40B4-BE49-F238E27FC236}">
                <a16:creationId xmlns:a16="http://schemas.microsoft.com/office/drawing/2014/main" id="{5A0BC074-6CB2-4444-A32E-82E771E6D423}"/>
              </a:ext>
            </a:extLst>
          </p:cNvPr>
          <p:cNvSpPr/>
          <p:nvPr/>
        </p:nvSpPr>
        <p:spPr>
          <a:xfrm rot="5400000">
            <a:off x="1338143" y="578570"/>
            <a:ext cx="3325627" cy="3482611"/>
          </a:xfrm>
          <a:prstGeom prst="chord">
            <a:avLst>
              <a:gd name="adj1" fmla="val 2700000"/>
              <a:gd name="adj2" fmla="val 188184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FAEEF4E3-B292-4233-AE81-93E13549DD5E}"/>
              </a:ext>
            </a:extLst>
          </p:cNvPr>
          <p:cNvGrpSpPr/>
          <p:nvPr/>
        </p:nvGrpSpPr>
        <p:grpSpPr>
          <a:xfrm>
            <a:off x="1737772" y="2567327"/>
            <a:ext cx="8064895" cy="1783200"/>
            <a:chOff x="1737772" y="2567327"/>
            <a:chExt cx="8064895" cy="1783200"/>
          </a:xfrm>
        </p:grpSpPr>
        <p:sp>
          <p:nvSpPr>
            <p:cNvPr id="17" name="正方形/長方形 16">
              <a:extLst>
                <a:ext uri="{FF2B5EF4-FFF2-40B4-BE49-F238E27FC236}">
                  <a16:creationId xmlns:a16="http://schemas.microsoft.com/office/drawing/2014/main" id="{70553417-E8B4-419C-B891-174D97E8BF20}"/>
                </a:ext>
              </a:extLst>
            </p:cNvPr>
            <p:cNvSpPr/>
            <p:nvPr/>
          </p:nvSpPr>
          <p:spPr>
            <a:xfrm rot="967465">
              <a:off x="3007920" y="4194131"/>
              <a:ext cx="1803765" cy="13926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73B3DDAB-A174-47FF-8358-865FF1BD6FE7}"/>
                </a:ext>
              </a:extLst>
            </p:cNvPr>
            <p:cNvSpPr/>
            <p:nvPr/>
          </p:nvSpPr>
          <p:spPr>
            <a:xfrm rot="19757734">
              <a:off x="6828302" y="3465736"/>
              <a:ext cx="1803765" cy="13926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弦 21">
              <a:extLst>
                <a:ext uri="{FF2B5EF4-FFF2-40B4-BE49-F238E27FC236}">
                  <a16:creationId xmlns:a16="http://schemas.microsoft.com/office/drawing/2014/main" id="{53E543D1-4F5D-4E74-A351-19CCFC5098D3}"/>
                </a:ext>
              </a:extLst>
            </p:cNvPr>
            <p:cNvSpPr/>
            <p:nvPr/>
          </p:nvSpPr>
          <p:spPr>
            <a:xfrm rot="17443854">
              <a:off x="2709878" y="3460003"/>
              <a:ext cx="648072" cy="648072"/>
            </a:xfrm>
            <a:prstGeom prst="chord">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弦 22">
              <a:extLst>
                <a:ext uri="{FF2B5EF4-FFF2-40B4-BE49-F238E27FC236}">
                  <a16:creationId xmlns:a16="http://schemas.microsoft.com/office/drawing/2014/main" id="{B1E5DECD-46E5-48F1-99DC-4A78B3C556F0}"/>
                </a:ext>
              </a:extLst>
            </p:cNvPr>
            <p:cNvSpPr/>
            <p:nvPr/>
          </p:nvSpPr>
          <p:spPr>
            <a:xfrm rot="17443854">
              <a:off x="8182486" y="2567327"/>
              <a:ext cx="648072" cy="648072"/>
            </a:xfrm>
            <a:prstGeom prst="chord">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台形 23">
              <a:extLst>
                <a:ext uri="{FF2B5EF4-FFF2-40B4-BE49-F238E27FC236}">
                  <a16:creationId xmlns:a16="http://schemas.microsoft.com/office/drawing/2014/main" id="{2638C243-0699-45AB-8BEF-9B0BCC349A43}"/>
                </a:ext>
              </a:extLst>
            </p:cNvPr>
            <p:cNvSpPr/>
            <p:nvPr/>
          </p:nvSpPr>
          <p:spPr>
            <a:xfrm rot="10800000">
              <a:off x="1737772" y="3502982"/>
              <a:ext cx="2592288" cy="216024"/>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台形 24">
              <a:extLst>
                <a:ext uri="{FF2B5EF4-FFF2-40B4-BE49-F238E27FC236}">
                  <a16:creationId xmlns:a16="http://schemas.microsoft.com/office/drawing/2014/main" id="{C688575A-231A-4095-AA00-9D363DBD44E7}"/>
                </a:ext>
              </a:extLst>
            </p:cNvPr>
            <p:cNvSpPr/>
            <p:nvPr/>
          </p:nvSpPr>
          <p:spPr>
            <a:xfrm rot="10800000">
              <a:off x="7210379" y="2617621"/>
              <a:ext cx="2592288" cy="216024"/>
            </a:xfrm>
            <a:prstGeom prst="trapezoi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月 25">
              <a:extLst>
                <a:ext uri="{FF2B5EF4-FFF2-40B4-BE49-F238E27FC236}">
                  <a16:creationId xmlns:a16="http://schemas.microsoft.com/office/drawing/2014/main" id="{15C88F23-4898-47DF-B02A-2BAB5A4D6BD1}"/>
                </a:ext>
              </a:extLst>
            </p:cNvPr>
            <p:cNvSpPr/>
            <p:nvPr/>
          </p:nvSpPr>
          <p:spPr>
            <a:xfrm rot="4618269">
              <a:off x="5515720" y="2899734"/>
              <a:ext cx="576064" cy="2325521"/>
            </a:xfrm>
            <a:prstGeom prst="mo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a:extLst>
              <a:ext uri="{FF2B5EF4-FFF2-40B4-BE49-F238E27FC236}">
                <a16:creationId xmlns:a16="http://schemas.microsoft.com/office/drawing/2014/main" id="{75AD4B43-B145-4755-9D6F-AC8BB4AEF93E}"/>
              </a:ext>
            </a:extLst>
          </p:cNvPr>
          <p:cNvGrpSpPr/>
          <p:nvPr/>
        </p:nvGrpSpPr>
        <p:grpSpPr>
          <a:xfrm>
            <a:off x="5015880" y="3748484"/>
            <a:ext cx="1656184" cy="2325521"/>
            <a:chOff x="5015880" y="3748484"/>
            <a:chExt cx="1656184" cy="2325521"/>
          </a:xfrm>
        </p:grpSpPr>
        <p:sp>
          <p:nvSpPr>
            <p:cNvPr id="27" name="四角形: 角を丸くする 26">
              <a:extLst>
                <a:ext uri="{FF2B5EF4-FFF2-40B4-BE49-F238E27FC236}">
                  <a16:creationId xmlns:a16="http://schemas.microsoft.com/office/drawing/2014/main" id="{E28B1BA8-7CB6-476B-A792-1440541B55F0}"/>
                </a:ext>
              </a:extLst>
            </p:cNvPr>
            <p:cNvSpPr/>
            <p:nvPr/>
          </p:nvSpPr>
          <p:spPr>
            <a:xfrm>
              <a:off x="5476508" y="3748484"/>
              <a:ext cx="835516" cy="2325521"/>
            </a:xfrm>
            <a:prstGeom prst="roundRect">
              <a:avLst>
                <a:gd name="adj" fmla="val 50000"/>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台形 19">
              <a:extLst>
                <a:ext uri="{FF2B5EF4-FFF2-40B4-BE49-F238E27FC236}">
                  <a16:creationId xmlns:a16="http://schemas.microsoft.com/office/drawing/2014/main" id="{5C97F432-DD43-4A01-8D94-6F50213A7248}"/>
                </a:ext>
              </a:extLst>
            </p:cNvPr>
            <p:cNvSpPr/>
            <p:nvPr/>
          </p:nvSpPr>
          <p:spPr>
            <a:xfrm>
              <a:off x="5015880" y="5713965"/>
              <a:ext cx="1656184" cy="360040"/>
            </a:xfrm>
            <a:prstGeom prst="trapezoid">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タイトル 1">
            <a:extLst>
              <a:ext uri="{FF2B5EF4-FFF2-40B4-BE49-F238E27FC236}">
                <a16:creationId xmlns:a16="http://schemas.microsoft.com/office/drawing/2014/main" id="{36331C69-22ED-4813-BEAE-C3BFC073E5A5}"/>
              </a:ext>
            </a:extLst>
          </p:cNvPr>
          <p:cNvSpPr txBox="1">
            <a:spLocks/>
          </p:cNvSpPr>
          <p:nvPr/>
        </p:nvSpPr>
        <p:spPr bwMode="auto">
          <a:xfrm>
            <a:off x="5083279" y="1379851"/>
            <a:ext cx="1794415" cy="174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pPr defTabSz="457200"/>
            <a:r>
              <a:rPr lang="ja-JP" altLang="en-US" sz="8000" b="1" kern="0" dirty="0">
                <a:solidFill>
                  <a:srgbClr val="FF0000"/>
                </a:solidFill>
                <a:latin typeface="HG丸ｺﾞｼｯｸM-PRO" panose="020F0600000000000000" pitchFamily="50" charset="-128"/>
                <a:ea typeface="HG丸ｺﾞｼｯｸM-PRO" panose="020F0600000000000000" pitchFamily="50" charset="-128"/>
              </a:rPr>
              <a:t>＞</a:t>
            </a:r>
          </a:p>
        </p:txBody>
      </p:sp>
      <p:sp>
        <p:nvSpPr>
          <p:cNvPr id="29" name="タイトル 1">
            <a:extLst>
              <a:ext uri="{FF2B5EF4-FFF2-40B4-BE49-F238E27FC236}">
                <a16:creationId xmlns:a16="http://schemas.microsoft.com/office/drawing/2014/main" id="{8B3D3AAA-FB5A-48CE-9622-114546E6F038}"/>
              </a:ext>
            </a:extLst>
          </p:cNvPr>
          <p:cNvSpPr txBox="1">
            <a:spLocks/>
          </p:cNvSpPr>
          <p:nvPr/>
        </p:nvSpPr>
        <p:spPr bwMode="auto">
          <a:xfrm>
            <a:off x="1746660" y="1604749"/>
            <a:ext cx="2505986" cy="116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pPr defTabSz="457200"/>
            <a:r>
              <a:rPr lang="ja-JP" altLang="en-US" sz="6600" b="1" kern="0" dirty="0">
                <a:solidFill>
                  <a:srgbClr val="FF0000"/>
                </a:solidFill>
                <a:latin typeface="HG丸ｺﾞｼｯｸM-PRO" panose="020F0600000000000000" pitchFamily="50" charset="-128"/>
                <a:ea typeface="HG丸ｺﾞｼｯｸM-PRO" panose="020F0600000000000000" pitchFamily="50" charset="-128"/>
              </a:rPr>
              <a:t>支 出</a:t>
            </a:r>
          </a:p>
        </p:txBody>
      </p:sp>
      <p:sp>
        <p:nvSpPr>
          <p:cNvPr id="30" name="タイトル 1">
            <a:extLst>
              <a:ext uri="{FF2B5EF4-FFF2-40B4-BE49-F238E27FC236}">
                <a16:creationId xmlns:a16="http://schemas.microsoft.com/office/drawing/2014/main" id="{B3D7D4DB-FDF6-42A1-AEA5-172E5D81A257}"/>
              </a:ext>
            </a:extLst>
          </p:cNvPr>
          <p:cNvSpPr txBox="1">
            <a:spLocks/>
          </p:cNvSpPr>
          <p:nvPr/>
        </p:nvSpPr>
        <p:spPr bwMode="auto">
          <a:xfrm>
            <a:off x="7441793" y="1255541"/>
            <a:ext cx="1909979" cy="116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a:lstStyle>
          <a:p>
            <a:pPr defTabSz="457200"/>
            <a:r>
              <a:rPr lang="ja-JP" altLang="en-US" b="1" kern="0" dirty="0">
                <a:solidFill>
                  <a:srgbClr val="FF0000"/>
                </a:solidFill>
                <a:latin typeface="HG丸ｺﾞｼｯｸM-PRO" panose="020F0600000000000000" pitchFamily="50" charset="-128"/>
                <a:ea typeface="HG丸ｺﾞｼｯｸM-PRO" panose="020F0600000000000000" pitchFamily="50" charset="-128"/>
              </a:rPr>
              <a:t>税 収</a:t>
            </a:r>
          </a:p>
        </p:txBody>
      </p:sp>
      <p:grpSp>
        <p:nvGrpSpPr>
          <p:cNvPr id="8" name="グループ化 7"/>
          <p:cNvGrpSpPr/>
          <p:nvPr/>
        </p:nvGrpSpPr>
        <p:grpSpPr>
          <a:xfrm>
            <a:off x="2315942" y="1932955"/>
            <a:ext cx="6879934" cy="2247842"/>
            <a:chOff x="2155255" y="3140325"/>
            <a:chExt cx="6879934" cy="2247842"/>
          </a:xfrm>
        </p:grpSpPr>
        <p:sp>
          <p:nvSpPr>
            <p:cNvPr id="7" name="角丸四角形 6"/>
            <p:cNvSpPr/>
            <p:nvPr/>
          </p:nvSpPr>
          <p:spPr>
            <a:xfrm rot="20855682">
              <a:off x="2155255" y="3140325"/>
              <a:ext cx="6879934" cy="2247842"/>
            </a:xfrm>
            <a:prstGeom prst="round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34" name="角丸四角形 33"/>
            <p:cNvSpPr/>
            <p:nvPr/>
          </p:nvSpPr>
          <p:spPr>
            <a:xfrm rot="20855682">
              <a:off x="2278544" y="3292585"/>
              <a:ext cx="6658096" cy="193346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0" dirty="0">
                  <a:solidFill>
                    <a:srgbClr val="FF0000"/>
                  </a:solidFill>
                </a:rPr>
                <a:t>財政赤字</a:t>
              </a:r>
            </a:p>
          </p:txBody>
        </p:sp>
      </p:grpSp>
    </p:spTree>
    <p:extLst>
      <p:ext uri="{BB962C8B-B14F-4D97-AF65-F5344CB8AC3E}">
        <p14:creationId xmlns:p14="http://schemas.microsoft.com/office/powerpoint/2010/main" val="1589759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0"/>
                                        <p:tgtEl>
                                          <p:spTgt spid="28"/>
                                        </p:tgtEl>
                                      </p:cBhvr>
                                    </p:animEffect>
                                    <p:anim calcmode="lin" valueType="num">
                                      <p:cBhvr>
                                        <p:cTn id="8" dur="2000" fill="hold"/>
                                        <p:tgtEl>
                                          <p:spTgt spid="28"/>
                                        </p:tgtEl>
                                        <p:attrNameLst>
                                          <p:attrName>ppt_w</p:attrName>
                                        </p:attrNameLst>
                                      </p:cBhvr>
                                      <p:tavLst>
                                        <p:tav tm="0" fmla="#ppt_w*sin(2.5*pi*$)">
                                          <p:val>
                                            <p:fltVal val="0"/>
                                          </p:val>
                                        </p:tav>
                                        <p:tav tm="100000">
                                          <p:val>
                                            <p:fltVal val="1"/>
                                          </p:val>
                                        </p:tav>
                                      </p:tavLst>
                                    </p:anim>
                                    <p:anim calcmode="lin" valueType="num">
                                      <p:cBhvr>
                                        <p:cTn id="9" dur="2000" fill="hold"/>
                                        <p:tgtEl>
                                          <p:spTgt spid="28"/>
                                        </p:tgtEl>
                                        <p:attrNameLst>
                                          <p:attrName>ppt_h</p:attrName>
                                        </p:attrNameLst>
                                      </p:cBhvr>
                                      <p:tavLst>
                                        <p:tav tm="0">
                                          <p:val>
                                            <p:strVal val="#ppt_h"/>
                                          </p:val>
                                        </p:tav>
                                        <p:tav tm="100000">
                                          <p:val>
                                            <p:strVal val="#ppt_h"/>
                                          </p:val>
                                        </p:tav>
                                      </p:tavLst>
                                    </p:anim>
                                  </p:childTnLst>
                                </p:cTn>
                              </p:par>
                              <p:par>
                                <p:cTn id="10" presetID="32" presetClass="emph" presetSubtype="0" repeatCount="5000" fill="hold" nodeType="withEffect">
                                  <p:stCondLst>
                                    <p:cond delay="0"/>
                                  </p:stCondLst>
                                  <p:childTnLst>
                                    <p:animRot by="120000">
                                      <p:cBhvr>
                                        <p:cTn id="11" dur="200" fill="hold">
                                          <p:stCondLst>
                                            <p:cond delay="0"/>
                                          </p:stCondLst>
                                        </p:cTn>
                                        <p:tgtEl>
                                          <p:spTgt spid="9"/>
                                        </p:tgtEl>
                                        <p:attrNameLst>
                                          <p:attrName>r</p:attrName>
                                        </p:attrNameLst>
                                      </p:cBhvr>
                                    </p:animRot>
                                    <p:animRot by="-240000">
                                      <p:cBhvr>
                                        <p:cTn id="12" dur="400" fill="hold">
                                          <p:stCondLst>
                                            <p:cond delay="400"/>
                                          </p:stCondLst>
                                        </p:cTn>
                                        <p:tgtEl>
                                          <p:spTgt spid="9"/>
                                        </p:tgtEl>
                                        <p:attrNameLst>
                                          <p:attrName>r</p:attrName>
                                        </p:attrNameLst>
                                      </p:cBhvr>
                                    </p:animRot>
                                    <p:animRot by="240000">
                                      <p:cBhvr>
                                        <p:cTn id="13" dur="400" fill="hold">
                                          <p:stCondLst>
                                            <p:cond delay="800"/>
                                          </p:stCondLst>
                                        </p:cTn>
                                        <p:tgtEl>
                                          <p:spTgt spid="9"/>
                                        </p:tgtEl>
                                        <p:attrNameLst>
                                          <p:attrName>r</p:attrName>
                                        </p:attrNameLst>
                                      </p:cBhvr>
                                    </p:animRot>
                                    <p:animRot by="-240000">
                                      <p:cBhvr>
                                        <p:cTn id="14" dur="400" fill="hold">
                                          <p:stCondLst>
                                            <p:cond delay="1200"/>
                                          </p:stCondLst>
                                        </p:cTn>
                                        <p:tgtEl>
                                          <p:spTgt spid="9"/>
                                        </p:tgtEl>
                                        <p:attrNameLst>
                                          <p:attrName>r</p:attrName>
                                        </p:attrNameLst>
                                      </p:cBhvr>
                                    </p:animRot>
                                    <p:animRot by="120000">
                                      <p:cBhvr>
                                        <p:cTn id="15" dur="400" fill="hold">
                                          <p:stCondLst>
                                            <p:cond delay="1600"/>
                                          </p:stCondLst>
                                        </p:cTn>
                                        <p:tgtEl>
                                          <p:spTgt spid="9"/>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par>
                          <p:cTn id="28" fill="hold">
                            <p:stCondLst>
                              <p:cond delay="500"/>
                            </p:stCondLst>
                            <p:childTnLst>
                              <p:par>
                                <p:cTn id="29" presetID="6" presetClass="exit" presetSubtype="32" fill="hold" grpId="0" nodeType="afterEffect">
                                  <p:stCondLst>
                                    <p:cond delay="0"/>
                                  </p:stCondLst>
                                  <p:childTnLst>
                                    <p:animEffect transition="out" filter="circle(out)">
                                      <p:cBhvr>
                                        <p:cTn id="30" dur="3000"/>
                                        <p:tgtEl>
                                          <p:spTgt spid="29"/>
                                        </p:tgtEl>
                                      </p:cBhvr>
                                    </p:animEffect>
                                    <p:set>
                                      <p:cBhvr>
                                        <p:cTn id="31" dur="1" fill="hold">
                                          <p:stCondLst>
                                            <p:cond delay="2999"/>
                                          </p:stCondLst>
                                        </p:cTn>
                                        <p:tgtEl>
                                          <p:spTgt spid="29"/>
                                        </p:tgtEl>
                                        <p:attrNameLst>
                                          <p:attrName>style.visibility</p:attrName>
                                        </p:attrNameLst>
                                      </p:cBhvr>
                                      <p:to>
                                        <p:strVal val="hidden"/>
                                      </p:to>
                                    </p:set>
                                  </p:childTnLst>
                                </p:cTn>
                              </p:par>
                              <p:par>
                                <p:cTn id="32" presetID="6" presetClass="exit" presetSubtype="32" fill="hold" grpId="0" nodeType="withEffect">
                                  <p:stCondLst>
                                    <p:cond delay="0"/>
                                  </p:stCondLst>
                                  <p:childTnLst>
                                    <p:animEffect transition="out" filter="circle(out)">
                                      <p:cBhvr>
                                        <p:cTn id="33" dur="3000"/>
                                        <p:tgtEl>
                                          <p:spTgt spid="30"/>
                                        </p:tgtEl>
                                      </p:cBhvr>
                                    </p:animEffect>
                                    <p:set>
                                      <p:cBhvr>
                                        <p:cTn id="34" dur="1" fill="hold">
                                          <p:stCondLst>
                                            <p:cond delay="2999"/>
                                          </p:stCondLst>
                                        </p:cTn>
                                        <p:tgtEl>
                                          <p:spTgt spid="30"/>
                                        </p:tgtEl>
                                        <p:attrNameLst>
                                          <p:attrName>style.visibility</p:attrName>
                                        </p:attrNameLst>
                                      </p:cBhvr>
                                      <p:to>
                                        <p:strVal val="hidden"/>
                                      </p:to>
                                    </p:set>
                                  </p:childTnLst>
                                </p:cTn>
                              </p:par>
                              <p:par>
                                <p:cTn id="35" presetID="6" presetClass="exit" presetSubtype="32" fill="hold" grpId="0" nodeType="withEffect">
                                  <p:stCondLst>
                                    <p:cond delay="0"/>
                                  </p:stCondLst>
                                  <p:childTnLst>
                                    <p:animEffect transition="out" filter="circle(out)">
                                      <p:cBhvr>
                                        <p:cTn id="36" dur="3000"/>
                                        <p:tgtEl>
                                          <p:spTgt spid="13"/>
                                        </p:tgtEl>
                                      </p:cBhvr>
                                    </p:animEffect>
                                    <p:set>
                                      <p:cBhvr>
                                        <p:cTn id="37" dur="1" fill="hold">
                                          <p:stCondLst>
                                            <p:cond delay="2999"/>
                                          </p:stCondLst>
                                        </p:cTn>
                                        <p:tgtEl>
                                          <p:spTgt spid="13"/>
                                        </p:tgtEl>
                                        <p:attrNameLst>
                                          <p:attrName>style.visibility</p:attrName>
                                        </p:attrNameLst>
                                      </p:cBhvr>
                                      <p:to>
                                        <p:strVal val="hidden"/>
                                      </p:to>
                                    </p:set>
                                  </p:childTnLst>
                                </p:cTn>
                              </p:par>
                              <p:par>
                                <p:cTn id="38" presetID="6" presetClass="exit" presetSubtype="32" fill="hold" grpId="0" nodeType="withEffect">
                                  <p:stCondLst>
                                    <p:cond delay="0"/>
                                  </p:stCondLst>
                                  <p:childTnLst>
                                    <p:animEffect transition="out" filter="circle(out)">
                                      <p:cBhvr>
                                        <p:cTn id="39" dur="3000"/>
                                        <p:tgtEl>
                                          <p:spTgt spid="15"/>
                                        </p:tgtEl>
                                      </p:cBhvr>
                                    </p:animEffect>
                                    <p:set>
                                      <p:cBhvr>
                                        <p:cTn id="40" dur="1" fill="hold">
                                          <p:stCondLst>
                                            <p:cond delay="2999"/>
                                          </p:stCondLst>
                                        </p:cTn>
                                        <p:tgtEl>
                                          <p:spTgt spid="15"/>
                                        </p:tgtEl>
                                        <p:attrNameLst>
                                          <p:attrName>style.visibility</p:attrName>
                                        </p:attrNameLst>
                                      </p:cBhvr>
                                      <p:to>
                                        <p:strVal val="hidden"/>
                                      </p:to>
                                    </p:set>
                                  </p:childTnLst>
                                </p:cTn>
                              </p:par>
                              <p:par>
                                <p:cTn id="41" presetID="6" presetClass="exit" presetSubtype="32" fill="hold" grpId="0" nodeType="withEffect">
                                  <p:stCondLst>
                                    <p:cond delay="0"/>
                                  </p:stCondLst>
                                  <p:childTnLst>
                                    <p:animEffect transition="out" filter="circle(out)">
                                      <p:cBhvr>
                                        <p:cTn id="42" dur="3000"/>
                                        <p:tgtEl>
                                          <p:spTgt spid="14"/>
                                        </p:tgtEl>
                                      </p:cBhvr>
                                    </p:animEffect>
                                    <p:set>
                                      <p:cBhvr>
                                        <p:cTn id="43" dur="1" fill="hold">
                                          <p:stCondLst>
                                            <p:cond delay="2999"/>
                                          </p:stCondLst>
                                        </p:cTn>
                                        <p:tgtEl>
                                          <p:spTgt spid="14"/>
                                        </p:tgtEl>
                                        <p:attrNameLst>
                                          <p:attrName>style.visibility</p:attrName>
                                        </p:attrNameLst>
                                      </p:cBhvr>
                                      <p:to>
                                        <p:strVal val="hidden"/>
                                      </p:to>
                                    </p:set>
                                  </p:childTnLst>
                                </p:cTn>
                              </p:par>
                              <p:par>
                                <p:cTn id="44" presetID="6" presetClass="exit" presetSubtype="32" fill="hold" grpId="1" nodeType="withEffect">
                                  <p:stCondLst>
                                    <p:cond delay="0"/>
                                  </p:stCondLst>
                                  <p:childTnLst>
                                    <p:animEffect transition="out" filter="circle(out)">
                                      <p:cBhvr>
                                        <p:cTn id="45" dur="2000"/>
                                        <p:tgtEl>
                                          <p:spTgt spid="28"/>
                                        </p:tgtEl>
                                      </p:cBhvr>
                                    </p:animEffect>
                                    <p:set>
                                      <p:cBhvr>
                                        <p:cTn id="46" dur="1" fill="hold">
                                          <p:stCondLst>
                                            <p:cond delay="1999"/>
                                          </p:stCondLst>
                                        </p:cTn>
                                        <p:tgtEl>
                                          <p:spTgt spid="28"/>
                                        </p:tgtEl>
                                        <p:attrNameLst>
                                          <p:attrName>style.visibility</p:attrName>
                                        </p:attrNameLst>
                                      </p:cBhvr>
                                      <p:to>
                                        <p:strVal val="hidden"/>
                                      </p:to>
                                    </p:set>
                                  </p:childTnLst>
                                </p:cTn>
                              </p:par>
                              <p:par>
                                <p:cTn id="47" presetID="6" presetClass="exit" presetSubtype="32" fill="hold" nodeType="withEffect">
                                  <p:stCondLst>
                                    <p:cond delay="0"/>
                                  </p:stCondLst>
                                  <p:childTnLst>
                                    <p:animEffect transition="out" filter="circle(out)">
                                      <p:cBhvr>
                                        <p:cTn id="48" dur="2000"/>
                                        <p:tgtEl>
                                          <p:spTgt spid="12"/>
                                        </p:tgtEl>
                                      </p:cBhvr>
                                    </p:animEffect>
                                    <p:set>
                                      <p:cBhvr>
                                        <p:cTn id="49" dur="1" fill="hold">
                                          <p:stCondLst>
                                            <p:cond delay="1999"/>
                                          </p:stCondLst>
                                        </p:cTn>
                                        <p:tgtEl>
                                          <p:spTgt spid="12"/>
                                        </p:tgtEl>
                                        <p:attrNameLst>
                                          <p:attrName>style.visibility</p:attrName>
                                        </p:attrNameLst>
                                      </p:cBhvr>
                                      <p:to>
                                        <p:strVal val="hidden"/>
                                      </p:to>
                                    </p:set>
                                  </p:childTnLst>
                                </p:cTn>
                              </p:par>
                              <p:par>
                                <p:cTn id="50" presetID="6" presetClass="exit" presetSubtype="32" fill="hold" nodeType="withEffect">
                                  <p:stCondLst>
                                    <p:cond delay="0"/>
                                  </p:stCondLst>
                                  <p:childTnLst>
                                    <p:animEffect transition="out" filter="circle(out)">
                                      <p:cBhvr>
                                        <p:cTn id="51" dur="2000"/>
                                        <p:tgtEl>
                                          <p:spTgt spid="9"/>
                                        </p:tgtEl>
                                      </p:cBhvr>
                                    </p:animEffect>
                                    <p:set>
                                      <p:cBhvr>
                                        <p:cTn id="52" dur="1" fill="hold">
                                          <p:stCondLst>
                                            <p:cond delay="1999"/>
                                          </p:stCondLst>
                                        </p:cTn>
                                        <p:tgtEl>
                                          <p:spTgt spid="9"/>
                                        </p:tgtEl>
                                        <p:attrNameLst>
                                          <p:attrName>style.visibility</p:attrName>
                                        </p:attrNameLst>
                                      </p:cBhvr>
                                      <p:to>
                                        <p:strVal val="hidden"/>
                                      </p:to>
                                    </p:set>
                                  </p:childTnLst>
                                </p:cTn>
                              </p:par>
                              <p:par>
                                <p:cTn id="53" presetID="22" presetClass="entr" presetSubtype="4"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down)">
                                      <p:cBhvr>
                                        <p:cTn id="55" dur="500"/>
                                        <p:tgtEl>
                                          <p:spTgt spid="31"/>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barn(inVertical)">
                                      <p:cBhvr>
                                        <p:cTn id="60" dur="1000"/>
                                        <p:tgtEl>
                                          <p:spTgt spid="10"/>
                                        </p:tgtEl>
                                      </p:cBhvr>
                                    </p:animEffect>
                                  </p:childTnLst>
                                </p:cTn>
                              </p:par>
                              <p:par>
                                <p:cTn id="61" presetID="10" presetClass="entr" presetSubtype="0" fill="hold"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0" grpId="0" animBg="1"/>
      <p:bldP spid="13" grpId="0" animBg="1"/>
      <p:bldP spid="14" grpId="0" animBg="1"/>
      <p:bldP spid="15" grpId="0" animBg="1"/>
      <p:bldP spid="28" grpId="0"/>
      <p:bldP spid="28" grpId="1"/>
      <p:bldP spid="29"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4515" y="274640"/>
            <a:ext cx="10600226" cy="706437"/>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p:spPr>
        <p:txBody>
          <a:bodyPr rtlCol="0">
            <a:normAutofit fontScale="90000"/>
          </a:bodyPr>
          <a:lstStyle/>
          <a:p>
            <a:pPr eaLnBrk="1" fontAlgn="auto" hangingPunct="1">
              <a:spcAft>
                <a:spcPts val="0"/>
              </a:spcAft>
              <a:defRPr/>
            </a:pPr>
            <a:r>
              <a:rPr lang="ja-JP" altLang="en-US" b="1" dirty="0">
                <a:solidFill>
                  <a:schemeClr val="bg1"/>
                </a:solidFill>
                <a:latin typeface="HG丸ｺﾞｼｯｸM-PRO" panose="020F0600000000000000" pitchFamily="50" charset="-128"/>
                <a:ea typeface="HG丸ｺﾞｼｯｸM-PRO" panose="020F0600000000000000" pitchFamily="50" charset="-128"/>
              </a:rPr>
              <a:t>日本の財政問題（少子高齢化）</a:t>
            </a:r>
          </a:p>
        </p:txBody>
      </p:sp>
      <p:sp>
        <p:nvSpPr>
          <p:cNvPr id="59396" name="Text Box 43"/>
          <p:cNvSpPr txBox="1">
            <a:spLocks noChangeArrowheads="1"/>
          </p:cNvSpPr>
          <p:nvPr/>
        </p:nvSpPr>
        <p:spPr bwMode="auto">
          <a:xfrm>
            <a:off x="2049463" y="1831977"/>
            <a:ext cx="18780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en-US" altLang="ja-JP" sz="2400" dirty="0">
                <a:latin typeface="HG丸ｺﾞｼｯｸM-PRO" panose="020F0600000000000000" pitchFamily="50" charset="-128"/>
                <a:ea typeface="HG丸ｺﾞｼｯｸM-PRO" panose="020F0600000000000000" pitchFamily="50" charset="-128"/>
              </a:rPr>
              <a:t>1975</a:t>
            </a:r>
            <a:r>
              <a:rPr lang="ja-JP" altLang="en-US" sz="2400" dirty="0">
                <a:latin typeface="HG丸ｺﾞｼｯｸM-PRO" panose="020F0600000000000000" pitchFamily="50" charset="-128"/>
                <a:ea typeface="HG丸ｺﾞｼｯｸM-PRO" panose="020F0600000000000000" pitchFamily="50" charset="-128"/>
              </a:rPr>
              <a:t>年</a:t>
            </a:r>
            <a:endParaRPr lang="en-US" altLang="ja-JP" sz="2400" dirty="0">
              <a:latin typeface="HG丸ｺﾞｼｯｸM-PRO" panose="020F0600000000000000" pitchFamily="50" charset="-128"/>
              <a:ea typeface="HG丸ｺﾞｼｯｸM-PRO" panose="020F0600000000000000" pitchFamily="50" charset="-128"/>
            </a:endParaRPr>
          </a:p>
          <a:p>
            <a:pPr algn="ctr" eaLnBrk="1" hangingPunct="1">
              <a:lnSpc>
                <a:spcPct val="100000"/>
              </a:lnSpc>
              <a:spcBef>
                <a:spcPct val="0"/>
              </a:spcBef>
              <a:buFontTx/>
              <a:buNone/>
            </a:pPr>
            <a:r>
              <a:rPr lang="ja-JP" altLang="en-US" sz="2400" dirty="0">
                <a:latin typeface="HG丸ｺﾞｼｯｸM-PRO" panose="020F0600000000000000" pitchFamily="50" charset="-128"/>
                <a:ea typeface="HG丸ｺﾞｼｯｸM-PRO" panose="020F0600000000000000" pitchFamily="50" charset="-128"/>
              </a:rPr>
              <a:t>８</a:t>
            </a: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６</a:t>
            </a:r>
            <a:r>
              <a:rPr lang="ja-JP" altLang="en-US" sz="1800" dirty="0">
                <a:latin typeface="HG丸ｺﾞｼｯｸM-PRO" panose="020F0600000000000000" pitchFamily="50" charset="-128"/>
                <a:ea typeface="HG丸ｺﾞｼｯｸM-PRO" panose="020F0600000000000000" pitchFamily="50" charset="-128"/>
              </a:rPr>
              <a:t>人分の</a:t>
            </a:r>
            <a:r>
              <a:rPr lang="en-US" altLang="ja-JP" sz="2400" dirty="0">
                <a:latin typeface="HG丸ｺﾞｼｯｸM-PRO" panose="020F0600000000000000" pitchFamily="50" charset="-128"/>
                <a:ea typeface="HG丸ｺﾞｼｯｸM-PRO" panose="020F0600000000000000" pitchFamily="50" charset="-128"/>
              </a:rPr>
              <a:t>1</a:t>
            </a:r>
          </a:p>
        </p:txBody>
      </p:sp>
      <p:sp>
        <p:nvSpPr>
          <p:cNvPr id="59397" name="山形 4"/>
          <p:cNvSpPr>
            <a:spLocks noChangeArrowheads="1"/>
          </p:cNvSpPr>
          <p:nvPr/>
        </p:nvSpPr>
        <p:spPr bwMode="auto">
          <a:xfrm>
            <a:off x="3808416" y="2132013"/>
            <a:ext cx="320675" cy="387350"/>
          </a:xfrm>
          <a:prstGeom prst="chevron">
            <a:avLst>
              <a:gd name="adj" fmla="val 50000"/>
            </a:avLst>
          </a:prstGeom>
          <a:solidFill>
            <a:srgbClr val="0070C0"/>
          </a:solidFill>
          <a:ln w="6350" algn="ctr">
            <a:solidFill>
              <a:srgbClr val="0070C0"/>
            </a:solidFill>
            <a:round/>
            <a:headEnd/>
            <a:tailEnd/>
          </a:ln>
        </p:spPr>
        <p:txBody>
          <a:bodyPr/>
          <a:lstStyle>
            <a:lvl1pPr>
              <a:defRPr kumimoji="1" sz="2400">
                <a:solidFill>
                  <a:schemeClr val="tx1"/>
                </a:solidFill>
                <a:latin typeface="Arial" panose="020B0604020202020204" pitchFamily="34" charset="0"/>
                <a:ea typeface="AR丸ゴシック体M"/>
                <a:cs typeface="AR丸ゴシック体M"/>
              </a:defRPr>
            </a:lvl1pPr>
            <a:lvl2pPr marL="742950" indent="-285750">
              <a:defRPr kumimoji="1" sz="2400">
                <a:solidFill>
                  <a:schemeClr val="tx1"/>
                </a:solidFill>
                <a:latin typeface="Arial" panose="020B0604020202020204" pitchFamily="34" charset="0"/>
                <a:ea typeface="AR丸ゴシック体M"/>
                <a:cs typeface="AR丸ゴシック体M"/>
              </a:defRPr>
            </a:lvl2pPr>
            <a:lvl3pPr marL="1143000" indent="-228600">
              <a:defRPr kumimoji="1" sz="2400">
                <a:solidFill>
                  <a:schemeClr val="tx1"/>
                </a:solidFill>
                <a:latin typeface="Arial" panose="020B0604020202020204" pitchFamily="34" charset="0"/>
                <a:ea typeface="AR丸ゴシック体M"/>
                <a:cs typeface="AR丸ゴシック体M"/>
              </a:defRPr>
            </a:lvl3pPr>
            <a:lvl4pPr marL="1600200" indent="-228600">
              <a:defRPr kumimoji="1" sz="2400">
                <a:solidFill>
                  <a:schemeClr val="tx1"/>
                </a:solidFill>
                <a:latin typeface="Arial" panose="020B0604020202020204" pitchFamily="34" charset="0"/>
                <a:ea typeface="AR丸ゴシック体M"/>
                <a:cs typeface="AR丸ゴシック体M"/>
              </a:defRPr>
            </a:lvl4pPr>
            <a:lvl5pPr marL="2057400" indent="-228600">
              <a:defRPr kumimoji="1" sz="2400">
                <a:solidFill>
                  <a:schemeClr val="tx1"/>
                </a:solidFill>
                <a:latin typeface="Arial" panose="020B0604020202020204" pitchFamily="34" charset="0"/>
                <a:ea typeface="AR丸ゴシック体M"/>
                <a:cs typeface="AR丸ゴシック体M"/>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eaLnBrk="1" hangingPunct="1"/>
            <a:endParaRPr lang="ja-JP" altLang="en-US">
              <a:latin typeface="Times" panose="02020603050405020304" pitchFamily="18" charset="0"/>
              <a:ea typeface="Osaka"/>
              <a:cs typeface="Osaka"/>
            </a:endParaRPr>
          </a:p>
        </p:txBody>
      </p:sp>
      <p:sp>
        <p:nvSpPr>
          <p:cNvPr id="59398" name="Text Box 43"/>
          <p:cNvSpPr txBox="1">
            <a:spLocks noChangeArrowheads="1"/>
          </p:cNvSpPr>
          <p:nvPr/>
        </p:nvSpPr>
        <p:spPr bwMode="auto">
          <a:xfrm>
            <a:off x="4123447" y="1844678"/>
            <a:ext cx="18780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en-US" altLang="ja-JP" sz="2400" dirty="0">
                <a:latin typeface="HG丸ｺﾞｼｯｸM-PRO" panose="020F0600000000000000" pitchFamily="50" charset="-128"/>
                <a:ea typeface="HG丸ｺﾞｼｯｸM-PRO" panose="020F0600000000000000" pitchFamily="50" charset="-128"/>
              </a:rPr>
              <a:t>2000</a:t>
            </a:r>
            <a:r>
              <a:rPr lang="ja-JP" altLang="en-US" sz="2400" dirty="0">
                <a:latin typeface="HG丸ｺﾞｼｯｸM-PRO" panose="020F0600000000000000" pitchFamily="50" charset="-128"/>
                <a:ea typeface="HG丸ｺﾞｼｯｸM-PRO" panose="020F0600000000000000" pitchFamily="50" charset="-128"/>
              </a:rPr>
              <a:t>年</a:t>
            </a:r>
            <a:endParaRPr lang="en-US" altLang="ja-JP" sz="2400" dirty="0">
              <a:latin typeface="HG丸ｺﾞｼｯｸM-PRO" panose="020F0600000000000000" pitchFamily="50" charset="-128"/>
              <a:ea typeface="HG丸ｺﾞｼｯｸM-PRO" panose="020F0600000000000000" pitchFamily="50" charset="-128"/>
            </a:endParaRPr>
          </a:p>
          <a:p>
            <a:pPr algn="ctr" eaLnBrk="1" hangingPunct="1">
              <a:lnSpc>
                <a:spcPct val="100000"/>
              </a:lnSpc>
              <a:spcBef>
                <a:spcPct val="0"/>
              </a:spcBef>
              <a:buFontTx/>
              <a:buNone/>
            </a:pPr>
            <a:r>
              <a:rPr lang="en-US" altLang="ja-JP" sz="2400" dirty="0">
                <a:latin typeface="HG丸ｺﾞｼｯｸM-PRO" panose="020F0600000000000000" pitchFamily="50" charset="-128"/>
                <a:ea typeface="HG丸ｺﾞｼｯｸM-PRO" panose="020F0600000000000000" pitchFamily="50" charset="-128"/>
              </a:rPr>
              <a:t>3.</a:t>
            </a:r>
            <a:r>
              <a:rPr lang="ja-JP" altLang="en-US" sz="2400" dirty="0">
                <a:latin typeface="HG丸ｺﾞｼｯｸM-PRO" panose="020F0600000000000000" pitchFamily="50" charset="-128"/>
                <a:ea typeface="HG丸ｺﾞｼｯｸM-PRO" panose="020F0600000000000000" pitchFamily="50" charset="-128"/>
              </a:rPr>
              <a:t>９</a:t>
            </a:r>
            <a:r>
              <a:rPr lang="ja-JP" altLang="en-US" sz="1800" dirty="0">
                <a:latin typeface="HG丸ｺﾞｼｯｸM-PRO" panose="020F0600000000000000" pitchFamily="50" charset="-128"/>
                <a:ea typeface="HG丸ｺﾞｼｯｸM-PRO" panose="020F0600000000000000" pitchFamily="50" charset="-128"/>
              </a:rPr>
              <a:t>人分の</a:t>
            </a:r>
            <a:r>
              <a:rPr lang="en-US" altLang="ja-JP" sz="2400" dirty="0">
                <a:latin typeface="HG丸ｺﾞｼｯｸM-PRO" panose="020F0600000000000000" pitchFamily="50" charset="-128"/>
                <a:ea typeface="HG丸ｺﾞｼｯｸM-PRO" panose="020F0600000000000000" pitchFamily="50" charset="-128"/>
              </a:rPr>
              <a:t>1</a:t>
            </a:r>
          </a:p>
        </p:txBody>
      </p:sp>
      <p:sp>
        <p:nvSpPr>
          <p:cNvPr id="59399" name="山形 6"/>
          <p:cNvSpPr>
            <a:spLocks noChangeArrowheads="1"/>
          </p:cNvSpPr>
          <p:nvPr/>
        </p:nvSpPr>
        <p:spPr bwMode="auto">
          <a:xfrm>
            <a:off x="5776913" y="2132013"/>
            <a:ext cx="360362" cy="387350"/>
          </a:xfrm>
          <a:prstGeom prst="chevron">
            <a:avLst>
              <a:gd name="adj" fmla="val 50000"/>
            </a:avLst>
          </a:prstGeom>
          <a:solidFill>
            <a:srgbClr val="0070C0"/>
          </a:solidFill>
          <a:ln w="6350" algn="ctr">
            <a:solidFill>
              <a:srgbClr val="0070C0"/>
            </a:solidFill>
            <a:round/>
            <a:headEnd/>
            <a:tailEnd/>
          </a:ln>
        </p:spPr>
        <p:txBody>
          <a:bodyPr/>
          <a:lstStyle>
            <a:lvl1pPr>
              <a:defRPr kumimoji="1" sz="2400">
                <a:solidFill>
                  <a:schemeClr val="tx1"/>
                </a:solidFill>
                <a:latin typeface="Arial" panose="020B0604020202020204" pitchFamily="34" charset="0"/>
                <a:ea typeface="AR丸ゴシック体M"/>
                <a:cs typeface="AR丸ゴシック体M"/>
              </a:defRPr>
            </a:lvl1pPr>
            <a:lvl2pPr marL="742950" indent="-285750">
              <a:defRPr kumimoji="1" sz="2400">
                <a:solidFill>
                  <a:schemeClr val="tx1"/>
                </a:solidFill>
                <a:latin typeface="Arial" panose="020B0604020202020204" pitchFamily="34" charset="0"/>
                <a:ea typeface="AR丸ゴシック体M"/>
                <a:cs typeface="AR丸ゴシック体M"/>
              </a:defRPr>
            </a:lvl2pPr>
            <a:lvl3pPr marL="1143000" indent="-228600">
              <a:defRPr kumimoji="1" sz="2400">
                <a:solidFill>
                  <a:schemeClr val="tx1"/>
                </a:solidFill>
                <a:latin typeface="Arial" panose="020B0604020202020204" pitchFamily="34" charset="0"/>
                <a:ea typeface="AR丸ゴシック体M"/>
                <a:cs typeface="AR丸ゴシック体M"/>
              </a:defRPr>
            </a:lvl3pPr>
            <a:lvl4pPr marL="1600200" indent="-228600">
              <a:defRPr kumimoji="1" sz="2400">
                <a:solidFill>
                  <a:schemeClr val="tx1"/>
                </a:solidFill>
                <a:latin typeface="Arial" panose="020B0604020202020204" pitchFamily="34" charset="0"/>
                <a:ea typeface="AR丸ゴシック体M"/>
                <a:cs typeface="AR丸ゴシック体M"/>
              </a:defRPr>
            </a:lvl4pPr>
            <a:lvl5pPr marL="2057400" indent="-228600">
              <a:defRPr kumimoji="1" sz="2400">
                <a:solidFill>
                  <a:schemeClr val="tx1"/>
                </a:solidFill>
                <a:latin typeface="Arial" panose="020B0604020202020204" pitchFamily="34" charset="0"/>
                <a:ea typeface="AR丸ゴシック体M"/>
                <a:cs typeface="AR丸ゴシック体M"/>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eaLnBrk="1" hangingPunct="1"/>
            <a:endParaRPr lang="ja-JP" altLang="en-US">
              <a:latin typeface="Times" panose="02020603050405020304" pitchFamily="18" charset="0"/>
              <a:ea typeface="Osaka"/>
              <a:cs typeface="Osaka"/>
            </a:endParaRPr>
          </a:p>
        </p:txBody>
      </p:sp>
      <p:sp>
        <p:nvSpPr>
          <p:cNvPr id="59400" name="Text Box 43"/>
          <p:cNvSpPr txBox="1">
            <a:spLocks noChangeArrowheads="1"/>
          </p:cNvSpPr>
          <p:nvPr/>
        </p:nvSpPr>
        <p:spPr bwMode="auto">
          <a:xfrm>
            <a:off x="6069013" y="1831977"/>
            <a:ext cx="18780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en-US" altLang="ja-JP" sz="2400" dirty="0">
                <a:latin typeface="HG丸ｺﾞｼｯｸM-PRO" panose="020F0600000000000000" pitchFamily="50" charset="-128"/>
                <a:ea typeface="HG丸ｺﾞｼｯｸM-PRO" panose="020F0600000000000000" pitchFamily="50" charset="-128"/>
              </a:rPr>
              <a:t>2025</a:t>
            </a:r>
            <a:r>
              <a:rPr lang="ja-JP" altLang="en-US" sz="2400" dirty="0">
                <a:latin typeface="HG丸ｺﾞｼｯｸM-PRO" panose="020F0600000000000000" pitchFamily="50" charset="-128"/>
                <a:ea typeface="HG丸ｺﾞｼｯｸM-PRO" panose="020F0600000000000000" pitchFamily="50" charset="-128"/>
              </a:rPr>
              <a:t>年</a:t>
            </a:r>
            <a:endParaRPr lang="en-US" altLang="ja-JP" sz="2400" dirty="0">
              <a:latin typeface="HG丸ｺﾞｼｯｸM-PRO" panose="020F0600000000000000" pitchFamily="50" charset="-128"/>
              <a:ea typeface="HG丸ｺﾞｼｯｸM-PRO" panose="020F0600000000000000" pitchFamily="50" charset="-128"/>
            </a:endParaRPr>
          </a:p>
          <a:p>
            <a:pPr algn="ctr" eaLnBrk="1" hangingPunct="1">
              <a:lnSpc>
                <a:spcPct val="100000"/>
              </a:lnSpc>
              <a:spcBef>
                <a:spcPct val="0"/>
              </a:spcBef>
              <a:buFontTx/>
              <a:buNone/>
            </a:pPr>
            <a:r>
              <a:rPr lang="en-US" altLang="ja-JP" sz="2400" dirty="0">
                <a:latin typeface="HG丸ｺﾞｼｯｸM-PRO" panose="020F0600000000000000" pitchFamily="50" charset="-128"/>
                <a:ea typeface="HG丸ｺﾞｼｯｸM-PRO" panose="020F0600000000000000" pitchFamily="50" charset="-128"/>
              </a:rPr>
              <a:t>2.0</a:t>
            </a:r>
            <a:r>
              <a:rPr lang="ja-JP" altLang="en-US" sz="1800" dirty="0">
                <a:latin typeface="HG丸ｺﾞｼｯｸM-PRO" panose="020F0600000000000000" pitchFamily="50" charset="-128"/>
                <a:ea typeface="HG丸ｺﾞｼｯｸM-PRO" panose="020F0600000000000000" pitchFamily="50" charset="-128"/>
              </a:rPr>
              <a:t>人分の</a:t>
            </a:r>
            <a:r>
              <a:rPr lang="en-US" altLang="ja-JP" sz="2400" dirty="0">
                <a:latin typeface="HG丸ｺﾞｼｯｸM-PRO" panose="020F0600000000000000" pitchFamily="50" charset="-128"/>
                <a:ea typeface="HG丸ｺﾞｼｯｸM-PRO" panose="020F0600000000000000" pitchFamily="50" charset="-128"/>
              </a:rPr>
              <a:t>1</a:t>
            </a:r>
          </a:p>
        </p:txBody>
      </p:sp>
      <p:sp>
        <p:nvSpPr>
          <p:cNvPr id="59401" name="山形 8"/>
          <p:cNvSpPr>
            <a:spLocks noChangeArrowheads="1"/>
          </p:cNvSpPr>
          <p:nvPr/>
        </p:nvSpPr>
        <p:spPr bwMode="auto">
          <a:xfrm>
            <a:off x="7859716" y="2132013"/>
            <a:ext cx="319087" cy="387350"/>
          </a:xfrm>
          <a:prstGeom prst="chevron">
            <a:avLst>
              <a:gd name="adj" fmla="val 50000"/>
            </a:avLst>
          </a:prstGeom>
          <a:solidFill>
            <a:srgbClr val="0070C0"/>
          </a:solidFill>
          <a:ln w="6350" algn="ctr">
            <a:solidFill>
              <a:srgbClr val="0070C0"/>
            </a:solidFill>
            <a:round/>
            <a:headEnd/>
            <a:tailEnd/>
          </a:ln>
        </p:spPr>
        <p:txBody>
          <a:bodyPr/>
          <a:lstStyle>
            <a:lvl1pPr>
              <a:defRPr kumimoji="1" sz="2400">
                <a:solidFill>
                  <a:schemeClr val="tx1"/>
                </a:solidFill>
                <a:latin typeface="Arial" panose="020B0604020202020204" pitchFamily="34" charset="0"/>
                <a:ea typeface="AR丸ゴシック体M"/>
                <a:cs typeface="AR丸ゴシック体M"/>
              </a:defRPr>
            </a:lvl1pPr>
            <a:lvl2pPr marL="742950" indent="-285750">
              <a:defRPr kumimoji="1" sz="2400">
                <a:solidFill>
                  <a:schemeClr val="tx1"/>
                </a:solidFill>
                <a:latin typeface="Arial" panose="020B0604020202020204" pitchFamily="34" charset="0"/>
                <a:ea typeface="AR丸ゴシック体M"/>
                <a:cs typeface="AR丸ゴシック体M"/>
              </a:defRPr>
            </a:lvl2pPr>
            <a:lvl3pPr marL="1143000" indent="-228600">
              <a:defRPr kumimoji="1" sz="2400">
                <a:solidFill>
                  <a:schemeClr val="tx1"/>
                </a:solidFill>
                <a:latin typeface="Arial" panose="020B0604020202020204" pitchFamily="34" charset="0"/>
                <a:ea typeface="AR丸ゴシック体M"/>
                <a:cs typeface="AR丸ゴシック体M"/>
              </a:defRPr>
            </a:lvl3pPr>
            <a:lvl4pPr marL="1600200" indent="-228600">
              <a:defRPr kumimoji="1" sz="2400">
                <a:solidFill>
                  <a:schemeClr val="tx1"/>
                </a:solidFill>
                <a:latin typeface="Arial" panose="020B0604020202020204" pitchFamily="34" charset="0"/>
                <a:ea typeface="AR丸ゴシック体M"/>
                <a:cs typeface="AR丸ゴシック体M"/>
              </a:defRPr>
            </a:lvl4pPr>
            <a:lvl5pPr marL="2057400" indent="-228600">
              <a:defRPr kumimoji="1" sz="2400">
                <a:solidFill>
                  <a:schemeClr val="tx1"/>
                </a:solidFill>
                <a:latin typeface="Arial" panose="020B0604020202020204" pitchFamily="34" charset="0"/>
                <a:ea typeface="AR丸ゴシック体M"/>
                <a:cs typeface="AR丸ゴシック体M"/>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eaLnBrk="1" hangingPunct="1"/>
            <a:endParaRPr lang="ja-JP" altLang="en-US">
              <a:latin typeface="Times" panose="02020603050405020304" pitchFamily="18" charset="0"/>
              <a:ea typeface="Osaka"/>
              <a:cs typeface="Osaka"/>
            </a:endParaRPr>
          </a:p>
        </p:txBody>
      </p:sp>
      <p:sp>
        <p:nvSpPr>
          <p:cNvPr id="59402" name="Text Box 43"/>
          <p:cNvSpPr txBox="1">
            <a:spLocks noChangeArrowheads="1"/>
          </p:cNvSpPr>
          <p:nvPr/>
        </p:nvSpPr>
        <p:spPr bwMode="auto">
          <a:xfrm>
            <a:off x="8112128" y="1844678"/>
            <a:ext cx="18780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en-US" altLang="ja-JP" sz="2400" dirty="0">
                <a:latin typeface="HG丸ｺﾞｼｯｸM-PRO" panose="020F0600000000000000" pitchFamily="50" charset="-128"/>
                <a:ea typeface="HG丸ｺﾞｼｯｸM-PRO" panose="020F0600000000000000" pitchFamily="50" charset="-128"/>
              </a:rPr>
              <a:t>2050</a:t>
            </a:r>
            <a:r>
              <a:rPr lang="ja-JP" altLang="en-US" sz="2400" dirty="0">
                <a:latin typeface="HG丸ｺﾞｼｯｸM-PRO" panose="020F0600000000000000" pitchFamily="50" charset="-128"/>
                <a:ea typeface="HG丸ｺﾞｼｯｸM-PRO" panose="020F0600000000000000" pitchFamily="50" charset="-128"/>
              </a:rPr>
              <a:t>年</a:t>
            </a:r>
            <a:endParaRPr lang="en-US" altLang="ja-JP" sz="2400" dirty="0">
              <a:latin typeface="HG丸ｺﾞｼｯｸM-PRO" panose="020F0600000000000000" pitchFamily="50" charset="-128"/>
              <a:ea typeface="HG丸ｺﾞｼｯｸM-PRO" panose="020F0600000000000000" pitchFamily="50" charset="-128"/>
            </a:endParaRPr>
          </a:p>
          <a:p>
            <a:pPr algn="ctr" eaLnBrk="1" hangingPunct="1">
              <a:lnSpc>
                <a:spcPct val="100000"/>
              </a:lnSpc>
              <a:spcBef>
                <a:spcPct val="0"/>
              </a:spcBef>
              <a:buFontTx/>
              <a:buNone/>
            </a:pPr>
            <a:r>
              <a:rPr lang="en-US" altLang="ja-JP" sz="2400" dirty="0">
                <a:latin typeface="HG丸ｺﾞｼｯｸM-PRO" panose="020F0600000000000000" pitchFamily="50" charset="-128"/>
                <a:ea typeface="HG丸ｺﾞｼｯｸM-PRO" panose="020F0600000000000000" pitchFamily="50" charset="-128"/>
              </a:rPr>
              <a:t>1.</a:t>
            </a:r>
            <a:r>
              <a:rPr lang="ja-JP" altLang="en-US" sz="2400" dirty="0">
                <a:latin typeface="HG丸ｺﾞｼｯｸM-PRO" panose="020F0600000000000000" pitchFamily="50" charset="-128"/>
                <a:ea typeface="HG丸ｺﾞｼｯｸM-PRO" panose="020F0600000000000000" pitchFamily="50" charset="-128"/>
              </a:rPr>
              <a:t>４</a:t>
            </a:r>
            <a:r>
              <a:rPr lang="ja-JP" altLang="en-US" sz="1800" dirty="0">
                <a:latin typeface="HG丸ｺﾞｼｯｸM-PRO" panose="020F0600000000000000" pitchFamily="50" charset="-128"/>
                <a:ea typeface="HG丸ｺﾞｼｯｸM-PRO" panose="020F0600000000000000" pitchFamily="50" charset="-128"/>
              </a:rPr>
              <a:t>人分の</a:t>
            </a:r>
            <a:r>
              <a:rPr lang="en-US" altLang="ja-JP" sz="2400" dirty="0">
                <a:latin typeface="HG丸ｺﾞｼｯｸM-PRO" panose="020F0600000000000000" pitchFamily="50" charset="-128"/>
                <a:ea typeface="HG丸ｺﾞｼｯｸM-PRO" panose="020F0600000000000000" pitchFamily="50" charset="-128"/>
              </a:rPr>
              <a:t>1</a:t>
            </a:r>
          </a:p>
        </p:txBody>
      </p:sp>
      <p:sp>
        <p:nvSpPr>
          <p:cNvPr id="12" name="Text Box 43"/>
          <p:cNvSpPr txBox="1">
            <a:spLocks noChangeArrowheads="1"/>
          </p:cNvSpPr>
          <p:nvPr/>
        </p:nvSpPr>
        <p:spPr bwMode="auto">
          <a:xfrm>
            <a:off x="1804989" y="3625853"/>
            <a:ext cx="6054727" cy="242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ja-JP" altLang="en-US" sz="3200" b="1" dirty="0">
                <a:latin typeface="HG丸ｺﾞｼｯｸM-PRO" panose="020F0600000000000000" pitchFamily="50" charset="-128"/>
                <a:ea typeface="HG丸ｺﾞｼｯｸM-PRO" panose="020F0600000000000000" pitchFamily="50" charset="-128"/>
              </a:rPr>
              <a:t>① 社会保障関係費</a:t>
            </a:r>
            <a:endParaRPr lang="en-US" altLang="ja-JP" sz="3200" b="1"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0"/>
              </a:spcBef>
              <a:buFontTx/>
              <a:buNone/>
            </a:pPr>
            <a:r>
              <a:rPr lang="ja-JP" altLang="en-US" sz="3200" b="1" dirty="0">
                <a:latin typeface="HG丸ｺﾞｼｯｸM-PRO" panose="020F0600000000000000" pitchFamily="50" charset="-128"/>
                <a:ea typeface="HG丸ｺﾞｼｯｸM-PRO" panose="020F0600000000000000" pitchFamily="50" charset="-128"/>
              </a:rPr>
              <a:t>　</a:t>
            </a:r>
            <a:r>
              <a:rPr lang="en-US" altLang="ja-JP" sz="3200" b="1" dirty="0">
                <a:latin typeface="HG丸ｺﾞｼｯｸM-PRO" panose="020F0600000000000000" pitchFamily="50" charset="-128"/>
                <a:ea typeface="HG丸ｺﾞｼｯｸM-PRO" panose="020F0600000000000000" pitchFamily="50" charset="-128"/>
              </a:rPr>
              <a:t>(</a:t>
            </a:r>
            <a:r>
              <a:rPr lang="ja-JP" altLang="en-US" sz="3200" b="1" dirty="0">
                <a:latin typeface="HG丸ｺﾞｼｯｸM-PRO" panose="020F0600000000000000" pitchFamily="50" charset="-128"/>
                <a:ea typeface="HG丸ｺﾞｼｯｸM-PRO" panose="020F0600000000000000" pitchFamily="50" charset="-128"/>
              </a:rPr>
              <a:t>年金・医療費等</a:t>
            </a:r>
            <a:r>
              <a:rPr lang="en-US" altLang="ja-JP" sz="3200" b="1" dirty="0">
                <a:latin typeface="HG丸ｺﾞｼｯｸM-PRO" panose="020F0600000000000000" pitchFamily="50" charset="-128"/>
                <a:ea typeface="HG丸ｺﾞｼｯｸM-PRO" panose="020F0600000000000000" pitchFamily="50" charset="-128"/>
              </a:rPr>
              <a:t>)</a:t>
            </a:r>
            <a:r>
              <a:rPr lang="ja-JP" altLang="en-US" sz="3200" b="1" dirty="0">
                <a:latin typeface="HG丸ｺﾞｼｯｸM-PRO" panose="020F0600000000000000" pitchFamily="50" charset="-128"/>
                <a:ea typeface="HG丸ｺﾞｼｯｸM-PRO" panose="020F0600000000000000" pitchFamily="50" charset="-128"/>
              </a:rPr>
              <a:t>が増加</a:t>
            </a:r>
            <a:endParaRPr lang="en-US" altLang="ja-JP" sz="3200" b="1" dirty="0">
              <a:latin typeface="HG丸ｺﾞｼｯｸM-PRO" panose="020F0600000000000000" pitchFamily="50" charset="-128"/>
              <a:ea typeface="HG丸ｺﾞｼｯｸM-PRO" panose="020F0600000000000000" pitchFamily="50" charset="-128"/>
            </a:endParaRPr>
          </a:p>
          <a:p>
            <a:pPr>
              <a:lnSpc>
                <a:spcPts val="2800"/>
              </a:lnSpc>
              <a:spcBef>
                <a:spcPct val="0"/>
              </a:spcBef>
              <a:buNone/>
            </a:pPr>
            <a:endParaRPr lang="en-US" altLang="ja-JP" sz="3200" b="1"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0"/>
              </a:spcBef>
              <a:buFontTx/>
              <a:buNone/>
            </a:pPr>
            <a:r>
              <a:rPr lang="ja-JP" altLang="en-US" sz="3200" b="1" dirty="0">
                <a:latin typeface="HG丸ｺﾞｼｯｸM-PRO" panose="020F0600000000000000" pitchFamily="50" charset="-128"/>
                <a:ea typeface="HG丸ｺﾞｼｯｸM-PRO" panose="020F0600000000000000" pitchFamily="50" charset="-128"/>
              </a:rPr>
              <a:t>② 少子化等による働き手の減少</a:t>
            </a:r>
            <a:endParaRPr lang="en-US" altLang="ja-JP" sz="3200" b="1"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0"/>
              </a:spcBef>
              <a:buFontTx/>
              <a:buNone/>
            </a:pPr>
            <a:r>
              <a:rPr lang="ja-JP" altLang="en-US" sz="3200" b="1" dirty="0">
                <a:latin typeface="HG丸ｺﾞｼｯｸM-PRO" panose="020F0600000000000000" pitchFamily="50" charset="-128"/>
                <a:ea typeface="HG丸ｺﾞｼｯｸM-PRO" panose="020F0600000000000000" pitchFamily="50" charset="-128"/>
              </a:rPr>
              <a:t>　 に伴い税収が低下</a:t>
            </a:r>
          </a:p>
        </p:txBody>
      </p:sp>
      <p:sp>
        <p:nvSpPr>
          <p:cNvPr id="17" name="AutoShape 26"/>
          <p:cNvSpPr>
            <a:spLocks noChangeArrowheads="1"/>
          </p:cNvSpPr>
          <p:nvPr/>
        </p:nvSpPr>
        <p:spPr bwMode="auto">
          <a:xfrm>
            <a:off x="2044700" y="1176341"/>
            <a:ext cx="7795820" cy="530225"/>
          </a:xfrm>
          <a:prstGeom prst="roundRect">
            <a:avLst>
              <a:gd name="adj" fmla="val 16667"/>
            </a:avLst>
          </a:prstGeom>
          <a:solidFill>
            <a:srgbClr val="0070C0"/>
          </a:solidFill>
          <a:ln w="19050" algn="ctr">
            <a:solidFill>
              <a:srgbClr val="0070C0"/>
            </a:solidFill>
            <a:round/>
            <a:headEnd/>
            <a:tailEnd/>
          </a:ln>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fontAlgn="auto">
              <a:spcBef>
                <a:spcPct val="40000"/>
              </a:spcBef>
              <a:spcAft>
                <a:spcPts val="0"/>
              </a:spcAft>
              <a:buClr>
                <a:srgbClr val="FFFFFF"/>
              </a:buClr>
              <a:buNone/>
              <a:defRPr/>
            </a:pPr>
            <a:endParaRPr lang="ja-JP" altLang="en-US" sz="2800" kern="0" dirty="0">
              <a:solidFill>
                <a:srgbClr val="000000"/>
              </a:solidFill>
              <a:latin typeface="Arial" panose="020B0604020202020204" pitchFamily="34" charset="0"/>
              <a:ea typeface="HGPｺﾞｼｯｸE" panose="020B0900000000000000" pitchFamily="50" charset="-128"/>
            </a:endParaRPr>
          </a:p>
        </p:txBody>
      </p:sp>
      <p:sp>
        <p:nvSpPr>
          <p:cNvPr id="59407" name="テキスト ボックス 6"/>
          <p:cNvSpPr txBox="1">
            <a:spLocks noChangeArrowheads="1"/>
          </p:cNvSpPr>
          <p:nvPr/>
        </p:nvSpPr>
        <p:spPr bwMode="auto">
          <a:xfrm>
            <a:off x="2185535" y="1297980"/>
            <a:ext cx="7510965" cy="350865"/>
          </a:xfrm>
          <a:prstGeom prst="rect">
            <a:avLst/>
          </a:prstGeom>
          <a:noFill/>
          <a:ln>
            <a:noFill/>
          </a:ln>
          <a:effectLst>
            <a:outerShdw dist="35921" dir="2700000" algn="ctr" rotWithShape="0">
              <a:srgbClr val="1968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Calibri" panose="020F0502020204030204" pitchFamily="34" charset="0"/>
                <a:ea typeface="ＭＳ Ｐゴシック" panose="020B0600070205080204" pitchFamily="50" charset="-128"/>
              </a:defRPr>
            </a:lvl9pPr>
          </a:lstStyle>
          <a:p>
            <a:pPr algn="ctr">
              <a:lnSpc>
                <a:spcPct val="70000"/>
              </a:lnSpc>
              <a:spcBef>
                <a:spcPct val="40000"/>
              </a:spcBef>
              <a:buClr>
                <a:srgbClr val="FFFFFF"/>
              </a:buClr>
              <a:buFont typeface="Wingdings" panose="05000000000000000000" pitchFamily="2" charset="2"/>
              <a:buNone/>
            </a:pPr>
            <a:r>
              <a:rPr lang="ja-JP" altLang="en-US" sz="2400" dirty="0">
                <a:solidFill>
                  <a:srgbClr val="FFFFFF"/>
                </a:solidFill>
                <a:latin typeface="HG丸ｺﾞｼｯｸM-PRO" panose="020F0600000000000000" pitchFamily="50" charset="-128"/>
                <a:ea typeface="HG丸ｺﾞｼｯｸM-PRO" panose="020F0600000000000000" pitchFamily="50" charset="-128"/>
              </a:rPr>
              <a:t>働き手（</a:t>
            </a:r>
            <a:r>
              <a:rPr lang="en-US" altLang="ja-JP" sz="2400" dirty="0">
                <a:solidFill>
                  <a:srgbClr val="FFFFFF"/>
                </a:solidFill>
                <a:latin typeface="HG丸ｺﾞｼｯｸM-PRO" panose="020F0600000000000000" pitchFamily="50" charset="-128"/>
                <a:ea typeface="HG丸ｺﾞｼｯｸM-PRO" panose="020F0600000000000000" pitchFamily="50" charset="-128"/>
              </a:rPr>
              <a:t>20 〜64</a:t>
            </a:r>
            <a:r>
              <a:rPr lang="ja-JP" altLang="en-US" sz="2400" dirty="0">
                <a:solidFill>
                  <a:srgbClr val="FFFFFF"/>
                </a:solidFill>
                <a:latin typeface="HG丸ｺﾞｼｯｸM-PRO" panose="020F0600000000000000" pitchFamily="50" charset="-128"/>
                <a:ea typeface="HG丸ｺﾞｼｯｸM-PRO" panose="020F0600000000000000" pitchFamily="50" charset="-128"/>
              </a:rPr>
              <a:t>歳）と高齢者（</a:t>
            </a:r>
            <a:r>
              <a:rPr lang="en-US" altLang="ja-JP" sz="2400" dirty="0">
                <a:solidFill>
                  <a:srgbClr val="FFFFFF"/>
                </a:solidFill>
                <a:latin typeface="HG丸ｺﾞｼｯｸM-PRO" panose="020F0600000000000000" pitchFamily="50" charset="-128"/>
                <a:ea typeface="HG丸ｺﾞｼｯｸM-PRO" panose="020F0600000000000000" pitchFamily="50" charset="-128"/>
              </a:rPr>
              <a:t>65</a:t>
            </a:r>
            <a:r>
              <a:rPr lang="ja-JP" altLang="en-US" sz="2400" dirty="0">
                <a:solidFill>
                  <a:srgbClr val="FFFFFF"/>
                </a:solidFill>
                <a:latin typeface="HG丸ｺﾞｼｯｸM-PRO" panose="020F0600000000000000" pitchFamily="50" charset="-128"/>
                <a:ea typeface="HG丸ｺﾞｼｯｸM-PRO" panose="020F0600000000000000" pitchFamily="50" charset="-128"/>
              </a:rPr>
              <a:t>歳以上）の比率</a:t>
            </a:r>
          </a:p>
        </p:txBody>
      </p:sp>
      <p:sp>
        <p:nvSpPr>
          <p:cNvPr id="19" name="AutoShape 26"/>
          <p:cNvSpPr txBox="1">
            <a:spLocks noChangeArrowheads="1"/>
          </p:cNvSpPr>
          <p:nvPr/>
        </p:nvSpPr>
        <p:spPr bwMode="auto">
          <a:xfrm>
            <a:off x="1804988" y="2955926"/>
            <a:ext cx="2089150" cy="569117"/>
          </a:xfrm>
          <a:prstGeom prst="roundRect">
            <a:avLst>
              <a:gd name="adj" fmla="val 16667"/>
            </a:avLst>
          </a:prstGeom>
          <a:solidFill>
            <a:srgbClr val="FF0000"/>
          </a:solidFill>
          <a:ln w="19050" algn="ctr">
            <a:solidFill>
              <a:srgbClr val="FF0000"/>
            </a:solidFill>
            <a:round/>
            <a:headEnd/>
            <a:tailEnd/>
          </a:ln>
        </p:spPr>
        <p:txBody>
          <a:bodyPr wrap="none" anchor="ctr"/>
          <a:lstStyle>
            <a:lvl1pPr algn="l" rtl="0" eaLnBrk="1" latinLnBrk="0" hangingPunct="1">
              <a:spcBef>
                <a:spcPct val="20000"/>
              </a:spcBef>
              <a:buChar char="•"/>
              <a:defRPr kumimoji="1" sz="3200" b="0" kern="1200" cap="small" baseline="0">
                <a:solidFill>
                  <a:schemeClr val="tx1"/>
                </a:solidFill>
                <a:latin typeface="Times" panose="02020603050405020304" pitchFamily="18" charset="0"/>
                <a:ea typeface="Osaka" charset="-128"/>
                <a:cs typeface="+mj-cs"/>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buFontTx/>
              <a:buNone/>
              <a:defRPr/>
            </a:pPr>
            <a:r>
              <a:rPr lang="ja-JP" altLang="en-US" sz="3600" dirty="0">
                <a:solidFill>
                  <a:schemeClr val="bg1"/>
                </a:solidFill>
                <a:latin typeface="HGP創英角ｺﾞｼｯｸUB" pitchFamily="50" charset="-128"/>
                <a:ea typeface="HGP創英角ｺﾞｼｯｸUB" pitchFamily="50" charset="-128"/>
              </a:rPr>
              <a:t>問題点</a:t>
            </a:r>
          </a:p>
        </p:txBody>
      </p:sp>
      <p:pic>
        <p:nvPicPr>
          <p:cNvPr id="21"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3025" y="2927351"/>
            <a:ext cx="2849562" cy="377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61304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5" presetClass="entr" presetSubtype="10" fill="hold" grpId="0" nodeType="with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2000"/>
                                        <p:tgtEl>
                                          <p:spTgt spid="12"/>
                                        </p:tgtEl>
                                      </p:cBhvr>
                                    </p:animEffect>
                                  </p:childTnLst>
                                </p:cTn>
                              </p:par>
                            </p:childTnLst>
                          </p:cTn>
                        </p:par>
                        <p:par>
                          <p:cTn id="11" fill="hold">
                            <p:stCondLst>
                              <p:cond delay="3000"/>
                            </p:stCondLst>
                            <p:childTnLst>
                              <p:par>
                                <p:cTn id="12" presetID="32" presetClass="emph" presetSubtype="0" repeatCount="5000" fill="hold" nodeType="afterEffect">
                                  <p:stCondLst>
                                    <p:cond delay="1500"/>
                                  </p:stCondLst>
                                  <p:childTnLst>
                                    <p:animRot by="120000">
                                      <p:cBhvr>
                                        <p:cTn id="13" dur="100" fill="hold">
                                          <p:stCondLst>
                                            <p:cond delay="0"/>
                                          </p:stCondLst>
                                        </p:cTn>
                                        <p:tgtEl>
                                          <p:spTgt spid="21"/>
                                        </p:tgtEl>
                                        <p:attrNameLst>
                                          <p:attrName>r</p:attrName>
                                        </p:attrNameLst>
                                      </p:cBhvr>
                                    </p:animRot>
                                    <p:animRot by="-240000">
                                      <p:cBhvr>
                                        <p:cTn id="14" dur="200" fill="hold">
                                          <p:stCondLst>
                                            <p:cond delay="200"/>
                                          </p:stCondLst>
                                        </p:cTn>
                                        <p:tgtEl>
                                          <p:spTgt spid="21"/>
                                        </p:tgtEl>
                                        <p:attrNameLst>
                                          <p:attrName>r</p:attrName>
                                        </p:attrNameLst>
                                      </p:cBhvr>
                                    </p:animRot>
                                    <p:animRot by="240000">
                                      <p:cBhvr>
                                        <p:cTn id="15" dur="200" fill="hold">
                                          <p:stCondLst>
                                            <p:cond delay="400"/>
                                          </p:stCondLst>
                                        </p:cTn>
                                        <p:tgtEl>
                                          <p:spTgt spid="21"/>
                                        </p:tgtEl>
                                        <p:attrNameLst>
                                          <p:attrName>r</p:attrName>
                                        </p:attrNameLst>
                                      </p:cBhvr>
                                    </p:animRot>
                                    <p:animRot by="-240000">
                                      <p:cBhvr>
                                        <p:cTn id="16" dur="200" fill="hold">
                                          <p:stCondLst>
                                            <p:cond delay="600"/>
                                          </p:stCondLst>
                                        </p:cTn>
                                        <p:tgtEl>
                                          <p:spTgt spid="21"/>
                                        </p:tgtEl>
                                        <p:attrNameLst>
                                          <p:attrName>r</p:attrName>
                                        </p:attrNameLst>
                                      </p:cBhvr>
                                    </p:animRot>
                                    <p:animRot by="120000">
                                      <p:cBhvr>
                                        <p:cTn id="17" dur="200" fill="hold">
                                          <p:stCondLst>
                                            <p:cond delay="8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FBA04-BAE2-0962-72DE-8526C1DD3C2A}"/>
            </a:ext>
          </a:extLst>
        </p:cNvPr>
        <p:cNvGrpSpPr/>
        <p:nvPr/>
      </p:nvGrpSpPr>
      <p:grpSpPr>
        <a:xfrm>
          <a:off x="0" y="0"/>
          <a:ext cx="0" cy="0"/>
          <a:chOff x="0" y="0"/>
          <a:chExt cx="0" cy="0"/>
        </a:xfrm>
      </p:grpSpPr>
      <p:sp>
        <p:nvSpPr>
          <p:cNvPr id="12306" name="テキスト ボックス 18">
            <a:extLst>
              <a:ext uri="{FF2B5EF4-FFF2-40B4-BE49-F238E27FC236}">
                <a16:creationId xmlns:a16="http://schemas.microsoft.com/office/drawing/2014/main" id="{5CD793AB-40B0-0E36-09DB-4C4F46290BBA}"/>
              </a:ext>
            </a:extLst>
          </p:cNvPr>
          <p:cNvSpPr txBox="1">
            <a:spLocks noChangeArrowheads="1"/>
          </p:cNvSpPr>
          <p:nvPr/>
        </p:nvSpPr>
        <p:spPr bwMode="auto">
          <a:xfrm>
            <a:off x="1650089" y="926931"/>
            <a:ext cx="8891825" cy="34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419207" eaLnBrk="1" hangingPunct="1">
              <a:lnSpc>
                <a:spcPct val="130000"/>
              </a:lnSpc>
              <a:spcBef>
                <a:spcPct val="0"/>
              </a:spcBef>
              <a:buNone/>
            </a:pPr>
            <a:r>
              <a:rPr lang="ja-JP" altLang="en-US" sz="1500" b="1" dirty="0">
                <a:solidFill>
                  <a:prstClr val="black"/>
                </a:solidFill>
                <a:latin typeface="HGPｺﾞｼｯｸM" panose="020B0600000000000000" pitchFamily="50" charset="-128"/>
                <a:ea typeface="HGPｺﾞｼｯｸM" panose="020B0600000000000000" pitchFamily="50" charset="-128"/>
              </a:rPr>
              <a:t>国の税金に関する法律</a:t>
            </a:r>
            <a:r>
              <a:rPr lang="ja-JP" altLang="en-US" sz="1200" b="1" dirty="0">
                <a:solidFill>
                  <a:prstClr val="black"/>
                </a:solidFill>
                <a:latin typeface="HGPｺﾞｼｯｸM" panose="020B0600000000000000" pitchFamily="50" charset="-128"/>
                <a:ea typeface="HGPｺﾞｼｯｸM" panose="020B0600000000000000" pitchFamily="50" charset="-128"/>
              </a:rPr>
              <a:t>（税負担の方法）</a:t>
            </a:r>
            <a:r>
              <a:rPr lang="ja-JP" altLang="en-US" sz="1500" b="1" dirty="0">
                <a:solidFill>
                  <a:prstClr val="black"/>
                </a:solidFill>
                <a:latin typeface="HGPｺﾞｼｯｸM" panose="020B0600000000000000" pitchFamily="50" charset="-128"/>
                <a:ea typeface="HGPｺﾞｼｯｸM" panose="020B0600000000000000" pitchFamily="50" charset="-128"/>
              </a:rPr>
              <a:t>と税金の使いみち</a:t>
            </a:r>
            <a:r>
              <a:rPr lang="ja-JP" altLang="en-US" sz="1200" b="1" dirty="0">
                <a:solidFill>
                  <a:prstClr val="black"/>
                </a:solidFill>
                <a:latin typeface="HGPｺﾞｼｯｸM" panose="020B0600000000000000" pitchFamily="50" charset="-128"/>
                <a:ea typeface="HGPｺﾞｼｯｸM" panose="020B0600000000000000" pitchFamily="50" charset="-128"/>
              </a:rPr>
              <a:t>（予算）</a:t>
            </a:r>
            <a:r>
              <a:rPr lang="ja-JP" altLang="en-US" sz="1500" b="1" dirty="0">
                <a:solidFill>
                  <a:prstClr val="black"/>
                </a:solidFill>
                <a:latin typeface="HGPｺﾞｼｯｸM" panose="020B0600000000000000" pitchFamily="50" charset="-128"/>
                <a:ea typeface="HGPｺﾞｼｯｸM" panose="020B0600000000000000" pitchFamily="50" charset="-128"/>
              </a:rPr>
              <a:t>は、国民の代表者である国会議員が決めています。</a:t>
            </a:r>
          </a:p>
        </p:txBody>
      </p:sp>
      <p:grpSp>
        <p:nvGrpSpPr>
          <p:cNvPr id="3" name="グループ化 2">
            <a:extLst>
              <a:ext uri="{FF2B5EF4-FFF2-40B4-BE49-F238E27FC236}">
                <a16:creationId xmlns:a16="http://schemas.microsoft.com/office/drawing/2014/main" id="{A00A4C9F-3364-3325-A85E-E7C0A0DCA16C}"/>
              </a:ext>
            </a:extLst>
          </p:cNvPr>
          <p:cNvGrpSpPr/>
          <p:nvPr/>
        </p:nvGrpSpPr>
        <p:grpSpPr>
          <a:xfrm>
            <a:off x="7660100" y="1358234"/>
            <a:ext cx="2699421" cy="4250369"/>
            <a:chOff x="6265192" y="1052509"/>
            <a:chExt cx="2699421" cy="4250369"/>
          </a:xfrm>
        </p:grpSpPr>
        <p:sp>
          <p:nvSpPr>
            <p:cNvPr id="6" name="正方形/長方形 5">
              <a:extLst>
                <a:ext uri="{FF2B5EF4-FFF2-40B4-BE49-F238E27FC236}">
                  <a16:creationId xmlns:a16="http://schemas.microsoft.com/office/drawing/2014/main" id="{D88CE2A4-DCB0-627C-8EC4-6E61DB086FD1}"/>
                </a:ext>
              </a:extLst>
            </p:cNvPr>
            <p:cNvSpPr/>
            <p:nvPr/>
          </p:nvSpPr>
          <p:spPr bwMode="auto">
            <a:xfrm>
              <a:off x="6265192" y="1052509"/>
              <a:ext cx="2697447" cy="4250369"/>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dirty="0">
                <a:latin typeface="+mn-ea"/>
              </a:endParaRPr>
            </a:p>
          </p:txBody>
        </p:sp>
        <p:sp>
          <p:nvSpPr>
            <p:cNvPr id="7" name="正方形/長方形 6">
              <a:extLst>
                <a:ext uri="{FF2B5EF4-FFF2-40B4-BE49-F238E27FC236}">
                  <a16:creationId xmlns:a16="http://schemas.microsoft.com/office/drawing/2014/main" id="{4D55EC2C-28B8-D250-6782-0E20D06ABFD4}"/>
                </a:ext>
              </a:extLst>
            </p:cNvPr>
            <p:cNvSpPr/>
            <p:nvPr/>
          </p:nvSpPr>
          <p:spPr bwMode="auto">
            <a:xfrm>
              <a:off x="6267166" y="1064068"/>
              <a:ext cx="2697447" cy="359818"/>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都道府県・市区町村</a:t>
              </a:r>
            </a:p>
          </p:txBody>
        </p:sp>
      </p:grpSp>
      <p:grpSp>
        <p:nvGrpSpPr>
          <p:cNvPr id="4" name="グループ化 3">
            <a:extLst>
              <a:ext uri="{FF2B5EF4-FFF2-40B4-BE49-F238E27FC236}">
                <a16:creationId xmlns:a16="http://schemas.microsoft.com/office/drawing/2014/main" id="{79FA54E3-765E-D1F9-A88A-01E80224C93F}"/>
              </a:ext>
            </a:extLst>
          </p:cNvPr>
          <p:cNvGrpSpPr/>
          <p:nvPr/>
        </p:nvGrpSpPr>
        <p:grpSpPr>
          <a:xfrm>
            <a:off x="1852342" y="1358234"/>
            <a:ext cx="2697447" cy="4224635"/>
            <a:chOff x="328341" y="1358233"/>
            <a:chExt cx="2697447" cy="4224635"/>
          </a:xfrm>
        </p:grpSpPr>
        <p:sp>
          <p:nvSpPr>
            <p:cNvPr id="12" name="正方形/長方形 11">
              <a:extLst>
                <a:ext uri="{FF2B5EF4-FFF2-40B4-BE49-F238E27FC236}">
                  <a16:creationId xmlns:a16="http://schemas.microsoft.com/office/drawing/2014/main" id="{35961F1D-BE55-C590-16FF-8BC6956CD05A}"/>
                </a:ext>
              </a:extLst>
            </p:cNvPr>
            <p:cNvSpPr/>
            <p:nvPr/>
          </p:nvSpPr>
          <p:spPr bwMode="auto">
            <a:xfrm>
              <a:off x="328341" y="1373398"/>
              <a:ext cx="2697447" cy="4209470"/>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dirty="0">
                <a:latin typeface="+mn-ea"/>
              </a:endParaRPr>
            </a:p>
          </p:txBody>
        </p:sp>
        <p:sp>
          <p:nvSpPr>
            <p:cNvPr id="13" name="正方形/長方形 12">
              <a:extLst>
                <a:ext uri="{FF2B5EF4-FFF2-40B4-BE49-F238E27FC236}">
                  <a16:creationId xmlns:a16="http://schemas.microsoft.com/office/drawing/2014/main" id="{11130020-7684-9363-6163-B8860F012EAB}"/>
                </a:ext>
              </a:extLst>
            </p:cNvPr>
            <p:cNvSpPr/>
            <p:nvPr/>
          </p:nvSpPr>
          <p:spPr bwMode="auto">
            <a:xfrm>
              <a:off x="328341" y="1358233"/>
              <a:ext cx="2697447" cy="359818"/>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国</a:t>
              </a:r>
            </a:p>
          </p:txBody>
        </p:sp>
      </p:grpSp>
      <p:grpSp>
        <p:nvGrpSpPr>
          <p:cNvPr id="9" name="グループ化 8">
            <a:extLst>
              <a:ext uri="{FF2B5EF4-FFF2-40B4-BE49-F238E27FC236}">
                <a16:creationId xmlns:a16="http://schemas.microsoft.com/office/drawing/2014/main" id="{ADEA4334-2137-36D7-2550-744F18A76738}"/>
              </a:ext>
            </a:extLst>
          </p:cNvPr>
          <p:cNvGrpSpPr/>
          <p:nvPr/>
        </p:nvGrpSpPr>
        <p:grpSpPr>
          <a:xfrm>
            <a:off x="2182264" y="1847090"/>
            <a:ext cx="2037600" cy="1275464"/>
            <a:chOff x="658264" y="1847090"/>
            <a:chExt cx="2037600" cy="1275464"/>
          </a:xfrm>
        </p:grpSpPr>
        <p:sp>
          <p:nvSpPr>
            <p:cNvPr id="16" name="四角形: 角を丸くする 15">
              <a:extLst>
                <a:ext uri="{FF2B5EF4-FFF2-40B4-BE49-F238E27FC236}">
                  <a16:creationId xmlns:a16="http://schemas.microsoft.com/office/drawing/2014/main" id="{C9E38346-5BDE-2538-25EE-CB068C2B2B11}"/>
                </a:ext>
              </a:extLst>
            </p:cNvPr>
            <p:cNvSpPr/>
            <p:nvPr/>
          </p:nvSpPr>
          <p:spPr bwMode="auto">
            <a:xfrm>
              <a:off x="658264" y="1847090"/>
              <a:ext cx="2037600" cy="216000"/>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r>
                <a:rPr lang="ja-JP" altLang="en-US" sz="1200" dirty="0">
                  <a:solidFill>
                    <a:schemeClr val="bg1"/>
                  </a:solidFill>
                  <a:latin typeface="+mn-ea"/>
                  <a:ea typeface="+mn-ea"/>
                </a:rPr>
                <a:t>内　閣</a:t>
              </a:r>
            </a:p>
          </p:txBody>
        </p:sp>
        <p:pic>
          <p:nvPicPr>
            <p:cNvPr id="12295" name="図 12294" descr="建物, 障子, ウィンドウ, 時計 が含まれている画像&#10;&#10;自動的に生成された説明">
              <a:extLst>
                <a:ext uri="{FF2B5EF4-FFF2-40B4-BE49-F238E27FC236}">
                  <a16:creationId xmlns:a16="http://schemas.microsoft.com/office/drawing/2014/main" id="{847023B8-5307-43D5-4C96-AE70388FF0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621" y="2147788"/>
              <a:ext cx="1333388" cy="974766"/>
            </a:xfrm>
            <a:prstGeom prst="rect">
              <a:avLst/>
            </a:prstGeom>
          </p:spPr>
        </p:pic>
      </p:grpSp>
      <p:sp>
        <p:nvSpPr>
          <p:cNvPr id="12296" name="矢印: 折線 12295">
            <a:extLst>
              <a:ext uri="{FF2B5EF4-FFF2-40B4-BE49-F238E27FC236}">
                <a16:creationId xmlns:a16="http://schemas.microsoft.com/office/drawing/2014/main" id="{6595105C-3F86-2AE8-E328-B0C66EF21DD3}"/>
              </a:ext>
            </a:extLst>
          </p:cNvPr>
          <p:cNvSpPr/>
          <p:nvPr/>
        </p:nvSpPr>
        <p:spPr>
          <a:xfrm flipH="1">
            <a:off x="4614506" y="3655355"/>
            <a:ext cx="1196161" cy="1332513"/>
          </a:xfrm>
          <a:prstGeom prst="bentArrow">
            <a:avLst>
              <a:gd name="adj1" fmla="val 12284"/>
              <a:gd name="adj2" fmla="val 12419"/>
              <a:gd name="adj3" fmla="val 16066"/>
              <a:gd name="adj4" fmla="val 13849"/>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17" name="グループ化 16">
            <a:extLst>
              <a:ext uri="{FF2B5EF4-FFF2-40B4-BE49-F238E27FC236}">
                <a16:creationId xmlns:a16="http://schemas.microsoft.com/office/drawing/2014/main" id="{5E21B778-4AFE-B3FB-DF12-F7338C3A1296}"/>
              </a:ext>
            </a:extLst>
          </p:cNvPr>
          <p:cNvGrpSpPr/>
          <p:nvPr/>
        </p:nvGrpSpPr>
        <p:grpSpPr>
          <a:xfrm>
            <a:off x="7990951" y="1847090"/>
            <a:ext cx="2316001" cy="1245954"/>
            <a:chOff x="6466951" y="1847090"/>
            <a:chExt cx="2316001" cy="1245954"/>
          </a:xfrm>
        </p:grpSpPr>
        <p:sp>
          <p:nvSpPr>
            <p:cNvPr id="12300" name="四角形: 角を丸くする 12299">
              <a:extLst>
                <a:ext uri="{FF2B5EF4-FFF2-40B4-BE49-F238E27FC236}">
                  <a16:creationId xmlns:a16="http://schemas.microsoft.com/office/drawing/2014/main" id="{D138C670-5F35-152B-CB81-4ED325078E91}"/>
                </a:ext>
              </a:extLst>
            </p:cNvPr>
            <p:cNvSpPr/>
            <p:nvPr/>
          </p:nvSpPr>
          <p:spPr bwMode="auto">
            <a:xfrm>
              <a:off x="6466951" y="1847090"/>
              <a:ext cx="2316001" cy="18241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r>
                <a:rPr lang="ja-JP" altLang="en-US" sz="1200" dirty="0">
                  <a:solidFill>
                    <a:schemeClr val="bg1"/>
                  </a:solidFill>
                  <a:latin typeface="+mn-ea"/>
                  <a:ea typeface="+mn-ea"/>
                </a:rPr>
                <a:t>都道府県知事・市区町村長</a:t>
              </a:r>
            </a:p>
          </p:txBody>
        </p:sp>
        <p:pic>
          <p:nvPicPr>
            <p:cNvPr id="12301" name="図 12300">
              <a:extLst>
                <a:ext uri="{FF2B5EF4-FFF2-40B4-BE49-F238E27FC236}">
                  <a16:creationId xmlns:a16="http://schemas.microsoft.com/office/drawing/2014/main" id="{A21D852B-073D-4B2B-14E2-FBB0048C267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677461" y="2164738"/>
              <a:ext cx="1676109" cy="928306"/>
            </a:xfrm>
            <a:prstGeom prst="rect">
              <a:avLst/>
            </a:prstGeom>
          </p:spPr>
        </p:pic>
      </p:grpSp>
      <p:sp>
        <p:nvSpPr>
          <p:cNvPr id="12302" name="二等辺三角形 12301">
            <a:extLst>
              <a:ext uri="{FF2B5EF4-FFF2-40B4-BE49-F238E27FC236}">
                <a16:creationId xmlns:a16="http://schemas.microsoft.com/office/drawing/2014/main" id="{5FA63486-8411-1996-C36C-0F5F35780B7A}"/>
              </a:ext>
            </a:extLst>
          </p:cNvPr>
          <p:cNvSpPr/>
          <p:nvPr/>
        </p:nvSpPr>
        <p:spPr>
          <a:xfrm rot="10800000">
            <a:off x="2887045" y="5257873"/>
            <a:ext cx="628038" cy="204009"/>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12305" name="テキスト ボックス 12304">
            <a:extLst>
              <a:ext uri="{FF2B5EF4-FFF2-40B4-BE49-F238E27FC236}">
                <a16:creationId xmlns:a16="http://schemas.microsoft.com/office/drawing/2014/main" id="{6A23DC6F-6F02-FACF-2271-B24178C4CF3D}"/>
              </a:ext>
            </a:extLst>
          </p:cNvPr>
          <p:cNvSpPr txBox="1"/>
          <p:nvPr/>
        </p:nvSpPr>
        <p:spPr>
          <a:xfrm>
            <a:off x="2649472" y="3201573"/>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予算案の提出</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sp>
        <p:nvSpPr>
          <p:cNvPr id="12308" name="矢印: 折線 12307">
            <a:extLst>
              <a:ext uri="{FF2B5EF4-FFF2-40B4-BE49-F238E27FC236}">
                <a16:creationId xmlns:a16="http://schemas.microsoft.com/office/drawing/2014/main" id="{C9675C4D-08D0-4DD7-6494-689D313CCEEB}"/>
              </a:ext>
            </a:extLst>
          </p:cNvPr>
          <p:cNvSpPr/>
          <p:nvPr/>
        </p:nvSpPr>
        <p:spPr>
          <a:xfrm>
            <a:off x="6373050" y="2190065"/>
            <a:ext cx="1269165" cy="2786748"/>
          </a:xfrm>
          <a:prstGeom prst="bentArrow">
            <a:avLst>
              <a:gd name="adj1" fmla="val 13557"/>
              <a:gd name="adj2" fmla="val 13199"/>
              <a:gd name="adj3" fmla="val 19573"/>
              <a:gd name="adj4" fmla="val 17833"/>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12313" name="グループ化 12312">
            <a:extLst>
              <a:ext uri="{FF2B5EF4-FFF2-40B4-BE49-F238E27FC236}">
                <a16:creationId xmlns:a16="http://schemas.microsoft.com/office/drawing/2014/main" id="{810C1AB5-C4F9-5206-DEF9-3E263033F8F4}"/>
              </a:ext>
            </a:extLst>
          </p:cNvPr>
          <p:cNvGrpSpPr/>
          <p:nvPr/>
        </p:nvGrpSpPr>
        <p:grpSpPr>
          <a:xfrm>
            <a:off x="1852342" y="5578915"/>
            <a:ext cx="2697447" cy="637215"/>
            <a:chOff x="274551" y="5671510"/>
            <a:chExt cx="2697447" cy="637215"/>
          </a:xfrm>
        </p:grpSpPr>
        <p:sp>
          <p:nvSpPr>
            <p:cNvPr id="12314" name="正方形/長方形 12313">
              <a:extLst>
                <a:ext uri="{FF2B5EF4-FFF2-40B4-BE49-F238E27FC236}">
                  <a16:creationId xmlns:a16="http://schemas.microsoft.com/office/drawing/2014/main" id="{D7A8F478-9150-FA81-1A63-8E61E3D02074}"/>
                </a:ext>
              </a:extLst>
            </p:cNvPr>
            <p:cNvSpPr/>
            <p:nvPr/>
          </p:nvSpPr>
          <p:spPr bwMode="auto">
            <a:xfrm>
              <a:off x="274551" y="5671510"/>
              <a:ext cx="2697447" cy="637215"/>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dirty="0">
                <a:latin typeface="+mn-ea"/>
              </a:endParaRPr>
            </a:p>
          </p:txBody>
        </p:sp>
        <p:sp>
          <p:nvSpPr>
            <p:cNvPr id="12315" name="正方形/長方形 12314">
              <a:extLst>
                <a:ext uri="{FF2B5EF4-FFF2-40B4-BE49-F238E27FC236}">
                  <a16:creationId xmlns:a16="http://schemas.microsoft.com/office/drawing/2014/main" id="{CA279C5F-4A77-F595-5B99-7A9EC8B0513E}"/>
                </a:ext>
              </a:extLst>
            </p:cNvPr>
            <p:cNvSpPr/>
            <p:nvPr/>
          </p:nvSpPr>
          <p:spPr bwMode="auto">
            <a:xfrm>
              <a:off x="274551" y="5682870"/>
              <a:ext cx="2697447" cy="261950"/>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12316" name="テキスト ボックス 12315">
              <a:extLst>
                <a:ext uri="{FF2B5EF4-FFF2-40B4-BE49-F238E27FC236}">
                  <a16:creationId xmlns:a16="http://schemas.microsoft.com/office/drawing/2014/main" id="{49EBC512-389F-99F2-B499-A06AB0DC0424}"/>
                </a:ext>
              </a:extLst>
            </p:cNvPr>
            <p:cNvSpPr txBox="1"/>
            <p:nvPr/>
          </p:nvSpPr>
          <p:spPr>
            <a:xfrm>
              <a:off x="318269"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国会の話し合いで予算が決まります。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12317" name="グループ化 12316">
            <a:extLst>
              <a:ext uri="{FF2B5EF4-FFF2-40B4-BE49-F238E27FC236}">
                <a16:creationId xmlns:a16="http://schemas.microsoft.com/office/drawing/2014/main" id="{71928FA4-69D3-E6DF-3128-B478518F20CD}"/>
              </a:ext>
            </a:extLst>
          </p:cNvPr>
          <p:cNvGrpSpPr/>
          <p:nvPr/>
        </p:nvGrpSpPr>
        <p:grpSpPr>
          <a:xfrm>
            <a:off x="7658126" y="5578915"/>
            <a:ext cx="2697447" cy="637215"/>
            <a:chOff x="6263218" y="5671510"/>
            <a:chExt cx="2697447" cy="637215"/>
          </a:xfrm>
        </p:grpSpPr>
        <p:sp>
          <p:nvSpPr>
            <p:cNvPr id="12318" name="正方形/長方形 12317">
              <a:extLst>
                <a:ext uri="{FF2B5EF4-FFF2-40B4-BE49-F238E27FC236}">
                  <a16:creationId xmlns:a16="http://schemas.microsoft.com/office/drawing/2014/main" id="{DDFBE273-D560-193F-F375-A58D2B14A94C}"/>
                </a:ext>
              </a:extLst>
            </p:cNvPr>
            <p:cNvSpPr/>
            <p:nvPr/>
          </p:nvSpPr>
          <p:spPr bwMode="auto">
            <a:xfrm>
              <a:off x="6263218" y="5671510"/>
              <a:ext cx="2697447" cy="637215"/>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dirty="0">
                <a:latin typeface="+mn-ea"/>
              </a:endParaRPr>
            </a:p>
          </p:txBody>
        </p:sp>
        <p:sp>
          <p:nvSpPr>
            <p:cNvPr id="12319" name="正方形/長方形 12318">
              <a:extLst>
                <a:ext uri="{FF2B5EF4-FFF2-40B4-BE49-F238E27FC236}">
                  <a16:creationId xmlns:a16="http://schemas.microsoft.com/office/drawing/2014/main" id="{13086BAB-F98E-14CF-362A-DD0DD73DC806}"/>
                </a:ext>
              </a:extLst>
            </p:cNvPr>
            <p:cNvSpPr/>
            <p:nvPr/>
          </p:nvSpPr>
          <p:spPr bwMode="auto">
            <a:xfrm>
              <a:off x="6263218" y="5682870"/>
              <a:ext cx="2697447" cy="261950"/>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12320" name="テキスト ボックス 12319">
              <a:extLst>
                <a:ext uri="{FF2B5EF4-FFF2-40B4-BE49-F238E27FC236}">
                  <a16:creationId xmlns:a16="http://schemas.microsoft.com/office/drawing/2014/main" id="{BD5A66D1-C864-0F0A-1DB7-BC62B941F111}"/>
                </a:ext>
              </a:extLst>
            </p:cNvPr>
            <p:cNvSpPr txBox="1"/>
            <p:nvPr/>
          </p:nvSpPr>
          <p:spPr>
            <a:xfrm>
              <a:off x="6306936"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議会の話し合いで予算が決まります。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12321" name="グループ化 12320">
            <a:extLst>
              <a:ext uri="{FF2B5EF4-FFF2-40B4-BE49-F238E27FC236}">
                <a16:creationId xmlns:a16="http://schemas.microsoft.com/office/drawing/2014/main" id="{477344B4-A7F1-B2D4-6078-3EB165E1277C}"/>
              </a:ext>
            </a:extLst>
          </p:cNvPr>
          <p:cNvGrpSpPr/>
          <p:nvPr/>
        </p:nvGrpSpPr>
        <p:grpSpPr>
          <a:xfrm>
            <a:off x="4635615" y="3004534"/>
            <a:ext cx="1196161" cy="631408"/>
            <a:chOff x="3051223" y="3743701"/>
            <a:chExt cx="1196161" cy="631408"/>
          </a:xfrm>
        </p:grpSpPr>
        <p:sp>
          <p:nvSpPr>
            <p:cNvPr id="12322" name="テキスト ボックス 12321">
              <a:extLst>
                <a:ext uri="{FF2B5EF4-FFF2-40B4-BE49-F238E27FC236}">
                  <a16:creationId xmlns:a16="http://schemas.microsoft.com/office/drawing/2014/main" id="{F60726A0-5B0B-C11F-2C31-B7B80030060B}"/>
                </a:ext>
              </a:extLst>
            </p:cNvPr>
            <p:cNvSpPr txBox="1"/>
            <p:nvPr/>
          </p:nvSpPr>
          <p:spPr>
            <a:xfrm>
              <a:off x="3377434" y="3743701"/>
              <a:ext cx="543739" cy="300403"/>
            </a:xfrm>
            <a:prstGeom prst="rect">
              <a:avLst/>
            </a:prstGeom>
            <a:noFill/>
          </p:spPr>
          <p:txBody>
            <a:bodyPr wrap="squar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12323" name="テキスト ボックス 12322">
              <a:extLst>
                <a:ext uri="{FF2B5EF4-FFF2-40B4-BE49-F238E27FC236}">
                  <a16:creationId xmlns:a16="http://schemas.microsoft.com/office/drawing/2014/main" id="{292DAEBA-8546-D6BE-3B91-C8FFB4359717}"/>
                </a:ext>
              </a:extLst>
            </p:cNvPr>
            <p:cNvSpPr txBox="1"/>
            <p:nvPr/>
          </p:nvSpPr>
          <p:spPr>
            <a:xfrm>
              <a:off x="3051223" y="3996672"/>
              <a:ext cx="1196161" cy="378437"/>
            </a:xfrm>
            <a:prstGeom prst="rect">
              <a:avLst/>
            </a:prstGeom>
            <a:noFill/>
          </p:spPr>
          <p:txBody>
            <a:bodyPr wrap="none" rtlCol="0">
              <a:spAutoFit/>
            </a:bodyPr>
            <a:lstStyle/>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国民の代表である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国会議員を選びます</a:t>
              </a:r>
              <a:endParaRPr lang="en-US" altLang="ja-JP" sz="900" dirty="0">
                <a:latin typeface="HGPｺﾞｼｯｸE" panose="020B0900000000000000" pitchFamily="50" charset="-128"/>
                <a:ea typeface="HGPｺﾞｼｯｸE" panose="020B0900000000000000" pitchFamily="50" charset="-128"/>
              </a:endParaRPr>
            </a:p>
          </p:txBody>
        </p:sp>
      </p:grpSp>
      <p:grpSp>
        <p:nvGrpSpPr>
          <p:cNvPr id="12324" name="グループ化 12323">
            <a:extLst>
              <a:ext uri="{FF2B5EF4-FFF2-40B4-BE49-F238E27FC236}">
                <a16:creationId xmlns:a16="http://schemas.microsoft.com/office/drawing/2014/main" id="{E2380FDA-8BC2-A6BC-3E81-9905594BF0A0}"/>
              </a:ext>
            </a:extLst>
          </p:cNvPr>
          <p:cNvGrpSpPr/>
          <p:nvPr/>
        </p:nvGrpSpPr>
        <p:grpSpPr>
          <a:xfrm>
            <a:off x="6562096" y="3950361"/>
            <a:ext cx="1072730" cy="930713"/>
            <a:chOff x="5189574" y="3749095"/>
            <a:chExt cx="1072730" cy="930713"/>
          </a:xfrm>
        </p:grpSpPr>
        <p:sp>
          <p:nvSpPr>
            <p:cNvPr id="12325" name="テキスト ボックス 12324">
              <a:extLst>
                <a:ext uri="{FF2B5EF4-FFF2-40B4-BE49-F238E27FC236}">
                  <a16:creationId xmlns:a16="http://schemas.microsoft.com/office/drawing/2014/main" id="{B0CE5D6B-7361-85DB-AA9C-7574AE6F71E7}"/>
                </a:ext>
              </a:extLst>
            </p:cNvPr>
            <p:cNvSpPr txBox="1"/>
            <p:nvPr/>
          </p:nvSpPr>
          <p:spPr>
            <a:xfrm>
              <a:off x="5421485" y="3749095"/>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12326" name="テキスト ボックス 12325">
              <a:extLst>
                <a:ext uri="{FF2B5EF4-FFF2-40B4-BE49-F238E27FC236}">
                  <a16:creationId xmlns:a16="http://schemas.microsoft.com/office/drawing/2014/main" id="{09D13067-9CF4-BFD8-ED50-2EB37A2EDEF9}"/>
                </a:ext>
              </a:extLst>
            </p:cNvPr>
            <p:cNvSpPr txBox="1"/>
            <p:nvPr/>
          </p:nvSpPr>
          <p:spPr>
            <a:xfrm>
              <a:off x="5189574" y="3996672"/>
              <a:ext cx="1072730" cy="683136"/>
            </a:xfrm>
            <a:prstGeom prst="rect">
              <a:avLst/>
            </a:prstGeom>
            <a:noFill/>
          </p:spPr>
          <p:txBody>
            <a:bodyPr wrap="none" rtlCol="0">
              <a:spAutoFit/>
            </a:bodyPr>
            <a:lstStyle/>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住民の代表である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都道府県・</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市区町村議会</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議員を選びます</a:t>
              </a:r>
              <a:endParaRPr lang="en-US" altLang="ja-JP" sz="900" dirty="0">
                <a:latin typeface="HGPｺﾞｼｯｸE" panose="020B0900000000000000" pitchFamily="50" charset="-128"/>
                <a:ea typeface="HGPｺﾞｼｯｸE" panose="020B0900000000000000" pitchFamily="50" charset="-128"/>
              </a:endParaRPr>
            </a:p>
          </p:txBody>
        </p:sp>
      </p:grpSp>
      <p:grpSp>
        <p:nvGrpSpPr>
          <p:cNvPr id="12327" name="グループ化 12326">
            <a:extLst>
              <a:ext uri="{FF2B5EF4-FFF2-40B4-BE49-F238E27FC236}">
                <a16:creationId xmlns:a16="http://schemas.microsoft.com/office/drawing/2014/main" id="{5115B2AB-E9A6-0B58-3722-FCBA41B5CC1D}"/>
              </a:ext>
            </a:extLst>
          </p:cNvPr>
          <p:cNvGrpSpPr/>
          <p:nvPr/>
        </p:nvGrpSpPr>
        <p:grpSpPr>
          <a:xfrm>
            <a:off x="6569101" y="2530583"/>
            <a:ext cx="1072730" cy="935579"/>
            <a:chOff x="5189574" y="2180717"/>
            <a:chExt cx="1072730" cy="935579"/>
          </a:xfrm>
        </p:grpSpPr>
        <p:sp>
          <p:nvSpPr>
            <p:cNvPr id="12328" name="テキスト ボックス 12327">
              <a:extLst>
                <a:ext uri="{FF2B5EF4-FFF2-40B4-BE49-F238E27FC236}">
                  <a16:creationId xmlns:a16="http://schemas.microsoft.com/office/drawing/2014/main" id="{0D0978C7-995B-4C40-7BC5-1121110D0037}"/>
                </a:ext>
              </a:extLst>
            </p:cNvPr>
            <p:cNvSpPr txBox="1"/>
            <p:nvPr/>
          </p:nvSpPr>
          <p:spPr>
            <a:xfrm>
              <a:off x="5426090" y="2180717"/>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12329" name="テキスト ボックス 12328">
              <a:extLst>
                <a:ext uri="{FF2B5EF4-FFF2-40B4-BE49-F238E27FC236}">
                  <a16:creationId xmlns:a16="http://schemas.microsoft.com/office/drawing/2014/main" id="{77BB4221-40A5-DF3E-D5FB-09A61C7AB00B}"/>
                </a:ext>
              </a:extLst>
            </p:cNvPr>
            <p:cNvSpPr txBox="1"/>
            <p:nvPr/>
          </p:nvSpPr>
          <p:spPr>
            <a:xfrm>
              <a:off x="5189574" y="2433160"/>
              <a:ext cx="1072730" cy="683136"/>
            </a:xfrm>
            <a:prstGeom prst="rect">
              <a:avLst/>
            </a:prstGeom>
            <a:noFill/>
          </p:spPr>
          <p:txBody>
            <a:bodyPr wrap="none" rtlCol="0">
              <a:spAutoFit/>
            </a:bodyPr>
            <a:lstStyle/>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住民の代表である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都道府県知事・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市区町村長</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を選びます</a:t>
              </a:r>
              <a:endParaRPr lang="en-US" altLang="ja-JP" sz="900" dirty="0">
                <a:latin typeface="HGPｺﾞｼｯｸE" panose="020B0900000000000000" pitchFamily="50" charset="-128"/>
                <a:ea typeface="HGPｺﾞｼｯｸE" panose="020B0900000000000000" pitchFamily="50" charset="-128"/>
              </a:endParaRPr>
            </a:p>
          </p:txBody>
        </p:sp>
      </p:grpSp>
      <p:sp>
        <p:nvSpPr>
          <p:cNvPr id="12330" name="テキスト ボックス 12329">
            <a:extLst>
              <a:ext uri="{FF2B5EF4-FFF2-40B4-BE49-F238E27FC236}">
                <a16:creationId xmlns:a16="http://schemas.microsoft.com/office/drawing/2014/main" id="{DF564F5A-AB77-253B-23DA-97F2F0191C49}"/>
              </a:ext>
            </a:extLst>
          </p:cNvPr>
          <p:cNvSpPr txBox="1"/>
          <p:nvPr/>
        </p:nvSpPr>
        <p:spPr>
          <a:xfrm>
            <a:off x="4823405" y="1743781"/>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6BA42C"/>
                </a:solidFill>
                <a:latin typeface="HGPｺﾞｼｯｸE" panose="020B0900000000000000" pitchFamily="50" charset="-128"/>
                <a:ea typeface="HGPｺﾞｼｯｸE" panose="020B0900000000000000" pitchFamily="50" charset="-128"/>
              </a:rPr>
              <a:t>税金</a:t>
            </a:r>
            <a:endParaRPr lang="en-US" altLang="ja-JP" sz="1400" dirty="0">
              <a:solidFill>
                <a:srgbClr val="6BA42C"/>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（国税）</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sp>
        <p:nvSpPr>
          <p:cNvPr id="12331" name="テキスト ボックス 12330">
            <a:extLst>
              <a:ext uri="{FF2B5EF4-FFF2-40B4-BE49-F238E27FC236}">
                <a16:creationId xmlns:a16="http://schemas.microsoft.com/office/drawing/2014/main" id="{4B367FF0-5886-3E05-76A1-66A093B52C6E}"/>
              </a:ext>
            </a:extLst>
          </p:cNvPr>
          <p:cNvSpPr txBox="1"/>
          <p:nvPr/>
        </p:nvSpPr>
        <p:spPr>
          <a:xfrm>
            <a:off x="6495120" y="1743781"/>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1F7EA9"/>
                </a:solidFill>
                <a:latin typeface="HGPｺﾞｼｯｸE" panose="020B0900000000000000" pitchFamily="50" charset="-128"/>
                <a:ea typeface="HGPｺﾞｼｯｸE" panose="020B0900000000000000" pitchFamily="50" charset="-128"/>
              </a:rPr>
              <a:t>税金</a:t>
            </a:r>
            <a:endParaRPr lang="en-US" altLang="ja-JP" sz="1400" dirty="0">
              <a:solidFill>
                <a:srgbClr val="1F7EA9"/>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1F7EA9"/>
                </a:solidFill>
                <a:latin typeface="HGPｺﾞｼｯｸE" panose="020B0900000000000000" pitchFamily="50" charset="-128"/>
                <a:ea typeface="HGPｺﾞｼｯｸE" panose="020B0900000000000000" pitchFamily="50" charset="-128"/>
              </a:rPr>
              <a:t>（地方税）</a:t>
            </a:r>
            <a:endParaRPr lang="en-US" altLang="ja-JP" sz="1200" dirty="0">
              <a:solidFill>
                <a:srgbClr val="1F7EA9"/>
              </a:solidFill>
              <a:latin typeface="HGPｺﾞｼｯｸE" panose="020B0900000000000000" pitchFamily="50" charset="-128"/>
              <a:ea typeface="HGPｺﾞｼｯｸE" panose="020B0900000000000000" pitchFamily="50" charset="-128"/>
            </a:endParaRPr>
          </a:p>
        </p:txBody>
      </p:sp>
      <p:sp>
        <p:nvSpPr>
          <p:cNvPr id="12387" name="二等辺三角形 12386">
            <a:extLst>
              <a:ext uri="{FF2B5EF4-FFF2-40B4-BE49-F238E27FC236}">
                <a16:creationId xmlns:a16="http://schemas.microsoft.com/office/drawing/2014/main" id="{AFB5B66F-72B8-7D8D-2E8F-A3D6D8A4C3D2}"/>
              </a:ext>
            </a:extLst>
          </p:cNvPr>
          <p:cNvSpPr/>
          <p:nvPr/>
        </p:nvSpPr>
        <p:spPr>
          <a:xfrm rot="10800000">
            <a:off x="2887045" y="3451347"/>
            <a:ext cx="628038" cy="204009"/>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23" name="グループ化 22">
            <a:extLst>
              <a:ext uri="{FF2B5EF4-FFF2-40B4-BE49-F238E27FC236}">
                <a16:creationId xmlns:a16="http://schemas.microsoft.com/office/drawing/2014/main" id="{85DD1DDA-708E-CF39-42AD-7A4889AF8384}"/>
              </a:ext>
            </a:extLst>
          </p:cNvPr>
          <p:cNvGrpSpPr/>
          <p:nvPr/>
        </p:nvGrpSpPr>
        <p:grpSpPr>
          <a:xfrm>
            <a:off x="7756923" y="3715331"/>
            <a:ext cx="2599637" cy="1512077"/>
            <a:chOff x="6232922" y="3715330"/>
            <a:chExt cx="2599637" cy="1512077"/>
          </a:xfrm>
        </p:grpSpPr>
        <p:sp>
          <p:nvSpPr>
            <p:cNvPr id="12291" name="四角形: 角を丸くする 12290">
              <a:extLst>
                <a:ext uri="{FF2B5EF4-FFF2-40B4-BE49-F238E27FC236}">
                  <a16:creationId xmlns:a16="http://schemas.microsoft.com/office/drawing/2014/main" id="{8F7C84A7-A0E1-BF60-C77C-828928FC25BF}"/>
                </a:ext>
              </a:extLst>
            </p:cNvPr>
            <p:cNvSpPr/>
            <p:nvPr/>
          </p:nvSpPr>
          <p:spPr bwMode="auto">
            <a:xfrm>
              <a:off x="6471851" y="3715330"/>
              <a:ext cx="2316001" cy="18241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r>
                <a:rPr lang="ja-JP" altLang="en-US" sz="1200" dirty="0">
                  <a:solidFill>
                    <a:schemeClr val="bg1"/>
                  </a:solidFill>
                  <a:latin typeface="+mn-ea"/>
                  <a:ea typeface="+mn-ea"/>
                </a:rPr>
                <a:t>都道府県・市区町村の議会</a:t>
              </a:r>
            </a:p>
          </p:txBody>
        </p:sp>
        <p:pic>
          <p:nvPicPr>
            <p:cNvPr id="12388" name="図 12387">
              <a:extLst>
                <a:ext uri="{FF2B5EF4-FFF2-40B4-BE49-F238E27FC236}">
                  <a16:creationId xmlns:a16="http://schemas.microsoft.com/office/drawing/2014/main" id="{D2D3156E-7067-36EC-696D-646744BEE82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232922" y="4014778"/>
              <a:ext cx="2599637" cy="1212629"/>
            </a:xfrm>
            <a:prstGeom prst="rect">
              <a:avLst/>
            </a:prstGeom>
          </p:spPr>
        </p:pic>
      </p:grpSp>
      <p:grpSp>
        <p:nvGrpSpPr>
          <p:cNvPr id="21" name="グループ化 20">
            <a:extLst>
              <a:ext uri="{FF2B5EF4-FFF2-40B4-BE49-F238E27FC236}">
                <a16:creationId xmlns:a16="http://schemas.microsoft.com/office/drawing/2014/main" id="{0F943795-E427-1DDB-0B85-B662ECFB961D}"/>
              </a:ext>
            </a:extLst>
          </p:cNvPr>
          <p:cNvGrpSpPr/>
          <p:nvPr/>
        </p:nvGrpSpPr>
        <p:grpSpPr>
          <a:xfrm>
            <a:off x="2183193" y="3715330"/>
            <a:ext cx="2035742" cy="1506300"/>
            <a:chOff x="659193" y="3715330"/>
            <a:chExt cx="2035742" cy="1506300"/>
          </a:xfrm>
        </p:grpSpPr>
        <p:sp>
          <p:nvSpPr>
            <p:cNvPr id="12294" name="四角形: 角を丸くする 12293">
              <a:extLst>
                <a:ext uri="{FF2B5EF4-FFF2-40B4-BE49-F238E27FC236}">
                  <a16:creationId xmlns:a16="http://schemas.microsoft.com/office/drawing/2014/main" id="{6868D2FF-A401-84C9-22FB-072A192A72A6}"/>
                </a:ext>
              </a:extLst>
            </p:cNvPr>
            <p:cNvSpPr/>
            <p:nvPr/>
          </p:nvSpPr>
          <p:spPr bwMode="auto">
            <a:xfrm>
              <a:off x="659193" y="3715330"/>
              <a:ext cx="2035742" cy="217276"/>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algn="ctr" eaLnBrk="1" hangingPunct="1"/>
              <a:r>
                <a:rPr lang="ja-JP" altLang="en-US" sz="1200" dirty="0">
                  <a:solidFill>
                    <a:schemeClr val="bg1"/>
                  </a:solidFill>
                  <a:latin typeface="+mn-ea"/>
                  <a:ea typeface="+mn-ea"/>
                </a:rPr>
                <a:t>国会</a:t>
              </a:r>
            </a:p>
          </p:txBody>
        </p:sp>
        <p:pic>
          <p:nvPicPr>
            <p:cNvPr id="12389" name="図 12388">
              <a:extLst>
                <a:ext uri="{FF2B5EF4-FFF2-40B4-BE49-F238E27FC236}">
                  <a16:creationId xmlns:a16="http://schemas.microsoft.com/office/drawing/2014/main" id="{B9E344A8-436D-BF86-51BD-63CEA6D6988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66485" y="4014778"/>
              <a:ext cx="1821158" cy="1206852"/>
            </a:xfrm>
            <a:prstGeom prst="rect">
              <a:avLst/>
            </a:prstGeom>
          </p:spPr>
        </p:pic>
      </p:grpSp>
      <p:grpSp>
        <p:nvGrpSpPr>
          <p:cNvPr id="19" name="グループ化 18">
            <a:extLst>
              <a:ext uri="{FF2B5EF4-FFF2-40B4-BE49-F238E27FC236}">
                <a16:creationId xmlns:a16="http://schemas.microsoft.com/office/drawing/2014/main" id="{E219B6A8-3243-B69D-6506-891A738FC16E}"/>
              </a:ext>
            </a:extLst>
          </p:cNvPr>
          <p:cNvGrpSpPr/>
          <p:nvPr/>
        </p:nvGrpSpPr>
        <p:grpSpPr>
          <a:xfrm>
            <a:off x="8455255" y="3201573"/>
            <a:ext cx="1103187" cy="453782"/>
            <a:chOff x="6931254" y="3201573"/>
            <a:chExt cx="1103187" cy="453782"/>
          </a:xfrm>
        </p:grpSpPr>
        <p:sp>
          <p:nvSpPr>
            <p:cNvPr id="12312" name="テキスト ボックス 12311">
              <a:extLst>
                <a:ext uri="{FF2B5EF4-FFF2-40B4-BE49-F238E27FC236}">
                  <a16:creationId xmlns:a16="http://schemas.microsoft.com/office/drawing/2014/main" id="{437FA3C0-4E11-77F0-ACB1-5674064BC69F}"/>
                </a:ext>
              </a:extLst>
            </p:cNvPr>
            <p:cNvSpPr txBox="1"/>
            <p:nvPr/>
          </p:nvSpPr>
          <p:spPr>
            <a:xfrm>
              <a:off x="6931254" y="3201573"/>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1F7EA9"/>
                  </a:solidFill>
                  <a:latin typeface="HGPｺﾞｼｯｸE" panose="020B0900000000000000" pitchFamily="50" charset="-128"/>
                  <a:ea typeface="HGPｺﾞｼｯｸE" panose="020B0900000000000000" pitchFamily="50" charset="-128"/>
                </a:rPr>
                <a:t>予算案の提出</a:t>
              </a:r>
              <a:endParaRPr lang="en-US" altLang="ja-JP" sz="1200" dirty="0">
                <a:solidFill>
                  <a:srgbClr val="1F7EA9"/>
                </a:solidFill>
                <a:latin typeface="HGPｺﾞｼｯｸE" panose="020B0900000000000000" pitchFamily="50" charset="-128"/>
                <a:ea typeface="HGPｺﾞｼｯｸE" panose="020B0900000000000000" pitchFamily="50" charset="-128"/>
              </a:endParaRPr>
            </a:p>
          </p:txBody>
        </p:sp>
        <p:sp>
          <p:nvSpPr>
            <p:cNvPr id="12392" name="二等辺三角形 12391">
              <a:extLst>
                <a:ext uri="{FF2B5EF4-FFF2-40B4-BE49-F238E27FC236}">
                  <a16:creationId xmlns:a16="http://schemas.microsoft.com/office/drawing/2014/main" id="{93CEB8C1-13F2-EB05-6559-1426726657AB}"/>
                </a:ext>
              </a:extLst>
            </p:cNvPr>
            <p:cNvSpPr/>
            <p:nvPr/>
          </p:nvSpPr>
          <p:spPr>
            <a:xfrm rot="10800000">
              <a:off x="7159044" y="3451346"/>
              <a:ext cx="628038" cy="204009"/>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sp>
        <p:nvSpPr>
          <p:cNvPr id="12393" name="二等辺三角形 12392">
            <a:extLst>
              <a:ext uri="{FF2B5EF4-FFF2-40B4-BE49-F238E27FC236}">
                <a16:creationId xmlns:a16="http://schemas.microsoft.com/office/drawing/2014/main" id="{911ABF65-E4D3-52AA-4620-0F74EDECF12C}"/>
              </a:ext>
            </a:extLst>
          </p:cNvPr>
          <p:cNvSpPr/>
          <p:nvPr/>
        </p:nvSpPr>
        <p:spPr>
          <a:xfrm rot="10800000">
            <a:off x="8742721" y="5257873"/>
            <a:ext cx="628038" cy="204009"/>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12297" name="矢印: 折線 12296">
            <a:extLst>
              <a:ext uri="{FF2B5EF4-FFF2-40B4-BE49-F238E27FC236}">
                <a16:creationId xmlns:a16="http://schemas.microsoft.com/office/drawing/2014/main" id="{ACDEDA1E-3616-43ED-C1E9-C56A10E3656E}"/>
              </a:ext>
            </a:extLst>
          </p:cNvPr>
          <p:cNvSpPr/>
          <p:nvPr/>
        </p:nvSpPr>
        <p:spPr>
          <a:xfrm>
            <a:off x="6121273" y="1416426"/>
            <a:ext cx="1543726" cy="3571442"/>
          </a:xfrm>
          <a:prstGeom prst="bentArrow">
            <a:avLst>
              <a:gd name="adj1" fmla="val 11677"/>
              <a:gd name="adj2" fmla="val 11675"/>
              <a:gd name="adj3" fmla="val 16276"/>
              <a:gd name="adj4" fmla="val 19948"/>
            </a:avLst>
          </a:prstGeom>
          <a:solidFill>
            <a:srgbClr val="69CFD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12394" name="矢印: 折線 12393">
            <a:extLst>
              <a:ext uri="{FF2B5EF4-FFF2-40B4-BE49-F238E27FC236}">
                <a16:creationId xmlns:a16="http://schemas.microsoft.com/office/drawing/2014/main" id="{0BE8F179-B2C9-B42A-CEC1-E5697CDE62F8}"/>
              </a:ext>
            </a:extLst>
          </p:cNvPr>
          <p:cNvSpPr/>
          <p:nvPr/>
        </p:nvSpPr>
        <p:spPr>
          <a:xfrm flipH="1">
            <a:off x="4567321" y="1416426"/>
            <a:ext cx="1503406" cy="3571442"/>
          </a:xfrm>
          <a:prstGeom prst="bentArrow">
            <a:avLst>
              <a:gd name="adj1" fmla="val 12609"/>
              <a:gd name="adj2" fmla="val 12377"/>
              <a:gd name="adj3" fmla="val 14932"/>
              <a:gd name="adj4" fmla="val 17609"/>
            </a:avLst>
          </a:prstGeom>
          <a:solidFill>
            <a:srgbClr val="92D05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12397" name="矢印: 折線 12396">
            <a:extLst>
              <a:ext uri="{FF2B5EF4-FFF2-40B4-BE49-F238E27FC236}">
                <a16:creationId xmlns:a16="http://schemas.microsoft.com/office/drawing/2014/main" id="{7FBCAC7B-ACBB-0D8C-C270-1CB078A822F6}"/>
              </a:ext>
            </a:extLst>
          </p:cNvPr>
          <p:cNvSpPr/>
          <p:nvPr/>
        </p:nvSpPr>
        <p:spPr>
          <a:xfrm>
            <a:off x="6376330" y="3655355"/>
            <a:ext cx="1271006" cy="1332513"/>
          </a:xfrm>
          <a:prstGeom prst="bentArrow">
            <a:avLst>
              <a:gd name="adj1" fmla="val 12284"/>
              <a:gd name="adj2" fmla="val 12419"/>
              <a:gd name="adj3" fmla="val 16066"/>
              <a:gd name="adj4" fmla="val 13849"/>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12396" name="グループ化 12395">
            <a:extLst>
              <a:ext uri="{FF2B5EF4-FFF2-40B4-BE49-F238E27FC236}">
                <a16:creationId xmlns:a16="http://schemas.microsoft.com/office/drawing/2014/main" id="{6BEEDA63-CAB9-A2A9-EB1E-AC95B308A09E}"/>
              </a:ext>
            </a:extLst>
          </p:cNvPr>
          <p:cNvGrpSpPr/>
          <p:nvPr/>
        </p:nvGrpSpPr>
        <p:grpSpPr>
          <a:xfrm>
            <a:off x="4868844" y="4771999"/>
            <a:ext cx="2454312" cy="1453558"/>
            <a:chOff x="3344844" y="4762571"/>
            <a:chExt cx="2454312" cy="1453558"/>
          </a:xfrm>
        </p:grpSpPr>
        <p:pic>
          <p:nvPicPr>
            <p:cNvPr id="12385" name="図 12384">
              <a:extLst>
                <a:ext uri="{FF2B5EF4-FFF2-40B4-BE49-F238E27FC236}">
                  <a16:creationId xmlns:a16="http://schemas.microsoft.com/office/drawing/2014/main" id="{08574FB3-BB49-B27F-5C6D-4BC98C4916D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693230" y="4762571"/>
              <a:ext cx="1757540" cy="1210660"/>
            </a:xfrm>
            <a:prstGeom prst="rect">
              <a:avLst/>
            </a:prstGeom>
          </p:spPr>
        </p:pic>
        <p:sp>
          <p:nvSpPr>
            <p:cNvPr id="12386" name="四角形: 角を丸くする 12385">
              <a:extLst>
                <a:ext uri="{FF2B5EF4-FFF2-40B4-BE49-F238E27FC236}">
                  <a16:creationId xmlns:a16="http://schemas.microsoft.com/office/drawing/2014/main" id="{6F869E7A-D828-654E-E2B5-03BA18595E36}"/>
                </a:ext>
              </a:extLst>
            </p:cNvPr>
            <p:cNvSpPr/>
            <p:nvPr/>
          </p:nvSpPr>
          <p:spPr bwMode="auto">
            <a:xfrm>
              <a:off x="3344844" y="5954179"/>
              <a:ext cx="2454312" cy="261950"/>
            </a:xfrm>
            <a:prstGeom prst="roundRect">
              <a:avLst>
                <a:gd name="adj" fmla="val 50000"/>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r>
                <a:rPr lang="ja-JP" altLang="en-US" sz="1150" dirty="0">
                  <a:solidFill>
                    <a:schemeClr val="bg1"/>
                  </a:solidFill>
                  <a:latin typeface="+mn-ea"/>
                  <a:ea typeface="+mn-ea"/>
                </a:rPr>
                <a:t>国　民</a:t>
              </a:r>
            </a:p>
          </p:txBody>
        </p:sp>
      </p:grpSp>
      <p:sp>
        <p:nvSpPr>
          <p:cNvPr id="66" name="タイトル 1">
            <a:extLst>
              <a:ext uri="{FF2B5EF4-FFF2-40B4-BE49-F238E27FC236}">
                <a16:creationId xmlns:a16="http://schemas.microsoft.com/office/drawing/2014/main" id="{911C877F-06B0-4E00-BBF6-DC6A1FD78731}"/>
              </a:ext>
            </a:extLst>
          </p:cNvPr>
          <p:cNvSpPr txBox="1">
            <a:spLocks/>
          </p:cNvSpPr>
          <p:nvPr/>
        </p:nvSpPr>
        <p:spPr>
          <a:xfrm>
            <a:off x="1260348" y="148722"/>
            <a:ext cx="9721850" cy="70643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p:spPr>
        <p:txBody>
          <a:bodyP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auto">
              <a:lnSpc>
                <a:spcPct val="100000"/>
              </a:lnSpc>
              <a:spcAft>
                <a:spcPts val="0"/>
              </a:spcAft>
              <a:defRPr/>
            </a:pPr>
            <a:r>
              <a:rPr lang="ja-JP" altLang="en-US" sz="4000" dirty="0">
                <a:solidFill>
                  <a:prstClr val="white"/>
                </a:solidFill>
                <a:latin typeface="HG丸ｺﾞｼｯｸM-PRO" panose="020F0600000000000000" pitchFamily="50" charset="-128"/>
                <a:ea typeface="HG丸ｺﾞｼｯｸM-PRO" panose="020F0600000000000000" pitchFamily="50" charset="-128"/>
              </a:rPr>
              <a:t>日本の将来は国民が決める！</a:t>
            </a:r>
          </a:p>
        </p:txBody>
      </p:sp>
      <p:sp>
        <p:nvSpPr>
          <p:cNvPr id="67" name="正方形/長方形 66">
            <a:extLst>
              <a:ext uri="{FF2B5EF4-FFF2-40B4-BE49-F238E27FC236}">
                <a16:creationId xmlns:a16="http://schemas.microsoft.com/office/drawing/2014/main" id="{C9749757-BA25-413E-A70A-FA339F1C1748}"/>
              </a:ext>
            </a:extLst>
          </p:cNvPr>
          <p:cNvSpPr/>
          <p:nvPr/>
        </p:nvSpPr>
        <p:spPr>
          <a:xfrm>
            <a:off x="906058" y="806363"/>
            <a:ext cx="10430430" cy="1468672"/>
          </a:xfrm>
          <a:prstGeom prst="rect">
            <a:avLst/>
          </a:prstGeom>
          <a:solidFill>
            <a:schemeClr val="accent4">
              <a:lumMod val="40000"/>
              <a:lumOff val="60000"/>
            </a:schemeClr>
          </a:solidFill>
        </p:spPr>
        <p:txBody>
          <a:bodyPr wrap="square">
            <a:spAutoFit/>
          </a:bodyPr>
          <a:lstStyle/>
          <a:p>
            <a:pPr>
              <a:lnSpc>
                <a:spcPct val="150000"/>
              </a:lnSpc>
            </a:pPr>
            <a:r>
              <a:rPr lang="ja-JP" altLang="en-US" sz="2800" b="1" dirty="0">
                <a:latin typeface="HG丸ｺﾞｼｯｸM-PRO" panose="020F0600000000000000" pitchFamily="50" charset="-128"/>
                <a:ea typeface="HG丸ｺﾞｼｯｸM-PRO" panose="020F0600000000000000" pitchFamily="50" charset="-128"/>
              </a:rPr>
              <a:t>　　</a:t>
            </a:r>
            <a:r>
              <a:rPr lang="en-US" altLang="ja-JP" sz="2800" b="1" dirty="0">
                <a:latin typeface="HG丸ｺﾞｼｯｸM-PRO" panose="020F0600000000000000" pitchFamily="50" charset="-128"/>
                <a:ea typeface="HG丸ｺﾞｼｯｸM-PRO" panose="020F0600000000000000" pitchFamily="50" charset="-128"/>
              </a:rPr>
              <a:t>18</a:t>
            </a:r>
            <a:r>
              <a:rPr lang="ja-JP" altLang="ja-JP" sz="2800" b="1" dirty="0">
                <a:latin typeface="HG丸ｺﾞｼｯｸM-PRO" panose="020F0600000000000000" pitchFamily="50" charset="-128"/>
                <a:ea typeface="HG丸ｺﾞｼｯｸM-PRO" panose="020F0600000000000000" pitchFamily="50" charset="-128"/>
              </a:rPr>
              <a:t>歳になれば選挙権が与えられ、</a:t>
            </a:r>
            <a:r>
              <a:rPr lang="ja-JP" altLang="ja-JP" sz="3600" b="1" dirty="0">
                <a:solidFill>
                  <a:srgbClr val="0070C0"/>
                </a:solidFill>
                <a:latin typeface="HG丸ｺﾞｼｯｸM-PRO" panose="020F0600000000000000" pitchFamily="50" charset="-128"/>
                <a:ea typeface="HG丸ｺﾞｼｯｸM-PRO" panose="020F0600000000000000" pitchFamily="50" charset="-128"/>
              </a:rPr>
              <a:t>選挙</a:t>
            </a:r>
            <a:r>
              <a:rPr lang="ja-JP" altLang="en-US" sz="3600" b="1" dirty="0">
                <a:solidFill>
                  <a:srgbClr val="0070C0"/>
                </a:solidFill>
                <a:latin typeface="HG丸ｺﾞｼｯｸM-PRO" panose="020F0600000000000000" pitchFamily="50" charset="-128"/>
                <a:ea typeface="HG丸ｺﾞｼｯｸM-PRO" panose="020F0600000000000000" pitchFamily="50" charset="-128"/>
              </a:rPr>
              <a:t> </a:t>
            </a:r>
            <a:r>
              <a:rPr lang="ja-JP" altLang="ja-JP" sz="2800" b="1" dirty="0">
                <a:latin typeface="HG丸ｺﾞｼｯｸM-PRO" panose="020F0600000000000000" pitchFamily="50" charset="-128"/>
                <a:ea typeface="HG丸ｺﾞｼｯｸM-PRO" panose="020F0600000000000000" pitchFamily="50" charset="-128"/>
              </a:rPr>
              <a:t>という方法で、</a:t>
            </a:r>
            <a:endParaRPr lang="en-US" altLang="ja-JP" sz="2800" b="1"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2800" b="1" dirty="0">
                <a:latin typeface="HG丸ｺﾞｼｯｸM-PRO" panose="020F0600000000000000" pitchFamily="50" charset="-128"/>
                <a:ea typeface="HG丸ｺﾞｼｯｸM-PRO" panose="020F0600000000000000" pitchFamily="50" charset="-128"/>
              </a:rPr>
              <a:t>　　</a:t>
            </a:r>
            <a:r>
              <a:rPr lang="ja-JP" altLang="ja-JP" sz="2800" b="1" dirty="0">
                <a:latin typeface="HG丸ｺﾞｼｯｸM-PRO" panose="020F0600000000000000" pitchFamily="50" charset="-128"/>
                <a:ea typeface="HG丸ｺﾞｼｯｸM-PRO" panose="020F0600000000000000" pitchFamily="50" charset="-128"/>
              </a:rPr>
              <a:t>未来を託すことができる人に投票することができます</a:t>
            </a:r>
            <a:r>
              <a:rPr lang="ja-JP" altLang="en-US" sz="2800" b="1" dirty="0">
                <a:latin typeface="HG丸ｺﾞｼｯｸM-PRO" panose="020F0600000000000000" pitchFamily="50" charset="-128"/>
                <a:ea typeface="HG丸ｺﾞｼｯｸM-PRO" panose="020F0600000000000000" pitchFamily="50" charset="-128"/>
              </a:rPr>
              <a:t>。</a:t>
            </a:r>
            <a:endParaRPr lang="ja-JP" altLang="en-US" sz="1400" b="1" dirty="0">
              <a:latin typeface="HG丸ｺﾞｼｯｸM-PRO" panose="020F0600000000000000" pitchFamily="50" charset="-128"/>
              <a:ea typeface="HG丸ｺﾞｼｯｸM-PRO" panose="020F0600000000000000" pitchFamily="50" charset="-128"/>
            </a:endParaRPr>
          </a:p>
        </p:txBody>
      </p:sp>
      <p:pic>
        <p:nvPicPr>
          <p:cNvPr id="68" name="図 67">
            <a:extLst>
              <a:ext uri="{FF2B5EF4-FFF2-40B4-BE49-F238E27FC236}">
                <a16:creationId xmlns:a16="http://schemas.microsoft.com/office/drawing/2014/main" id="{4FD14F8D-1CA3-4264-8FBB-12F2ECBDB3F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77848" y="2490941"/>
            <a:ext cx="1208331" cy="1844780"/>
          </a:xfrm>
          <a:prstGeom prst="rect">
            <a:avLst/>
          </a:prstGeom>
        </p:spPr>
      </p:pic>
    </p:spTree>
    <p:extLst>
      <p:ext uri="{BB962C8B-B14F-4D97-AF65-F5344CB8AC3E}">
        <p14:creationId xmlns:p14="http://schemas.microsoft.com/office/powerpoint/2010/main" val="144261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12306">
                                            <p:txEl>
                                              <p:pRg st="0" end="0"/>
                                            </p:txEl>
                                          </p:spTgt>
                                        </p:tgtEl>
                                        <p:attrNameLst>
                                          <p:attrName>style.visibility</p:attrName>
                                        </p:attrNameLst>
                                      </p:cBhvr>
                                      <p:to>
                                        <p:strVal val="visible"/>
                                      </p:to>
                                    </p:set>
                                    <p:animEffect transition="in" filter="wipe(left)">
                                      <p:cBhvr>
                                        <p:cTn id="10" dur="500"/>
                                        <p:tgtEl>
                                          <p:spTgt spid="12306">
                                            <p:txEl>
                                              <p:pRg st="0" end="0"/>
                                            </p:txEl>
                                          </p:spTgt>
                                        </p:tgtEl>
                                      </p:cBhvr>
                                    </p:animEffect>
                                  </p:childTnLst>
                                </p:cTn>
                              </p:par>
                            </p:childTnLst>
                          </p:cTn>
                        </p:par>
                        <p:par>
                          <p:cTn id="11" fill="hold">
                            <p:stCondLst>
                              <p:cond delay="500"/>
                            </p:stCondLst>
                            <p:childTnLst>
                              <p:par>
                                <p:cTn id="12" presetID="32" presetClass="emph" presetSubtype="0" repeatCount="indefinite" fill="hold" nodeType="afterEffect">
                                  <p:stCondLst>
                                    <p:cond delay="0"/>
                                  </p:stCondLst>
                                  <p:childTnLst>
                                    <p:animRot by="120000">
                                      <p:cBhvr>
                                        <p:cTn id="13" dur="100" fill="hold">
                                          <p:stCondLst>
                                            <p:cond delay="0"/>
                                          </p:stCondLst>
                                        </p:cTn>
                                        <p:tgtEl>
                                          <p:spTgt spid="12396"/>
                                        </p:tgtEl>
                                        <p:attrNameLst>
                                          <p:attrName>r</p:attrName>
                                        </p:attrNameLst>
                                      </p:cBhvr>
                                    </p:animRot>
                                    <p:animRot by="-240000">
                                      <p:cBhvr>
                                        <p:cTn id="14" dur="200" fill="hold">
                                          <p:stCondLst>
                                            <p:cond delay="200"/>
                                          </p:stCondLst>
                                        </p:cTn>
                                        <p:tgtEl>
                                          <p:spTgt spid="12396"/>
                                        </p:tgtEl>
                                        <p:attrNameLst>
                                          <p:attrName>r</p:attrName>
                                        </p:attrNameLst>
                                      </p:cBhvr>
                                    </p:animRot>
                                    <p:animRot by="240000">
                                      <p:cBhvr>
                                        <p:cTn id="15" dur="200" fill="hold">
                                          <p:stCondLst>
                                            <p:cond delay="400"/>
                                          </p:stCondLst>
                                        </p:cTn>
                                        <p:tgtEl>
                                          <p:spTgt spid="12396"/>
                                        </p:tgtEl>
                                        <p:attrNameLst>
                                          <p:attrName>r</p:attrName>
                                        </p:attrNameLst>
                                      </p:cBhvr>
                                    </p:animRot>
                                    <p:animRot by="-240000">
                                      <p:cBhvr>
                                        <p:cTn id="16" dur="200" fill="hold">
                                          <p:stCondLst>
                                            <p:cond delay="600"/>
                                          </p:stCondLst>
                                        </p:cTn>
                                        <p:tgtEl>
                                          <p:spTgt spid="12396"/>
                                        </p:tgtEl>
                                        <p:attrNameLst>
                                          <p:attrName>r</p:attrName>
                                        </p:attrNameLst>
                                      </p:cBhvr>
                                    </p:animRot>
                                    <p:animRot by="120000">
                                      <p:cBhvr>
                                        <p:cTn id="17" dur="200" fill="hold">
                                          <p:stCondLst>
                                            <p:cond delay="800"/>
                                          </p:stCondLst>
                                        </p:cTn>
                                        <p:tgtEl>
                                          <p:spTgt spid="12396"/>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394"/>
                                        </p:tgtEl>
                                        <p:attrNameLst>
                                          <p:attrName>style.visibility</p:attrName>
                                        </p:attrNameLst>
                                      </p:cBhvr>
                                      <p:to>
                                        <p:strVal val="visible"/>
                                      </p:to>
                                    </p:set>
                                    <p:animEffect transition="in" filter="fade">
                                      <p:cBhvr>
                                        <p:cTn id="28" dur="500"/>
                                        <p:tgtEl>
                                          <p:spTgt spid="1239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330"/>
                                        </p:tgtEl>
                                        <p:attrNameLst>
                                          <p:attrName>style.visibility</p:attrName>
                                        </p:attrNameLst>
                                      </p:cBhvr>
                                      <p:to>
                                        <p:strVal val="visible"/>
                                      </p:to>
                                    </p:set>
                                    <p:animEffect transition="in" filter="fade">
                                      <p:cBhvr>
                                        <p:cTn id="31" dur="500"/>
                                        <p:tgtEl>
                                          <p:spTgt spid="1233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297"/>
                                        </p:tgtEl>
                                        <p:attrNameLst>
                                          <p:attrName>style.visibility</p:attrName>
                                        </p:attrNameLst>
                                      </p:cBhvr>
                                      <p:to>
                                        <p:strVal val="visible"/>
                                      </p:to>
                                    </p:set>
                                    <p:animEffect transition="in" filter="fade">
                                      <p:cBhvr>
                                        <p:cTn id="34" dur="500"/>
                                        <p:tgtEl>
                                          <p:spTgt spid="1229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331"/>
                                        </p:tgtEl>
                                        <p:attrNameLst>
                                          <p:attrName>style.visibility</p:attrName>
                                        </p:attrNameLst>
                                      </p:cBhvr>
                                      <p:to>
                                        <p:strVal val="visible"/>
                                      </p:to>
                                    </p:set>
                                    <p:animEffect transition="in" filter="fade">
                                      <p:cBhvr>
                                        <p:cTn id="37" dur="500"/>
                                        <p:tgtEl>
                                          <p:spTgt spid="12331"/>
                                        </p:tgtEl>
                                      </p:cBhvr>
                                    </p:animEffect>
                                  </p:childTnLst>
                                </p:cTn>
                              </p:par>
                              <p:par>
                                <p:cTn id="38" presetID="10"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308"/>
                                        </p:tgtEl>
                                        <p:attrNameLst>
                                          <p:attrName>style.visibility</p:attrName>
                                        </p:attrNameLst>
                                      </p:cBhvr>
                                      <p:to>
                                        <p:strVal val="visible"/>
                                      </p:to>
                                    </p:set>
                                    <p:animEffect transition="in" filter="fade">
                                      <p:cBhvr>
                                        <p:cTn id="46" dur="500"/>
                                        <p:tgtEl>
                                          <p:spTgt spid="12308"/>
                                        </p:tgtEl>
                                      </p:cBhvr>
                                    </p:animEffect>
                                  </p:childTnLst>
                                </p:cTn>
                              </p:par>
                              <p:par>
                                <p:cTn id="47" presetID="10" presetClass="entr" presetSubtype="0" fill="hold" nodeType="withEffect">
                                  <p:stCondLst>
                                    <p:cond delay="0"/>
                                  </p:stCondLst>
                                  <p:childTnLst>
                                    <p:set>
                                      <p:cBhvr>
                                        <p:cTn id="48" dur="1" fill="hold">
                                          <p:stCondLst>
                                            <p:cond delay="0"/>
                                          </p:stCondLst>
                                        </p:cTn>
                                        <p:tgtEl>
                                          <p:spTgt spid="12327"/>
                                        </p:tgtEl>
                                        <p:attrNameLst>
                                          <p:attrName>style.visibility</p:attrName>
                                        </p:attrNameLst>
                                      </p:cBhvr>
                                      <p:to>
                                        <p:strVal val="visible"/>
                                      </p:to>
                                    </p:set>
                                    <p:animEffect transition="in" filter="fade">
                                      <p:cBhvr>
                                        <p:cTn id="49" dur="500"/>
                                        <p:tgtEl>
                                          <p:spTgt spid="12327"/>
                                        </p:tgtEl>
                                      </p:cBhvr>
                                    </p:animEffect>
                                  </p:childTnLst>
                                </p:cTn>
                              </p:par>
                              <p:par>
                                <p:cTn id="50" presetID="10"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2296"/>
                                        </p:tgtEl>
                                        <p:attrNameLst>
                                          <p:attrName>style.visibility</p:attrName>
                                        </p:attrNameLst>
                                      </p:cBhvr>
                                      <p:to>
                                        <p:strVal val="visible"/>
                                      </p:to>
                                    </p:set>
                                    <p:animEffect transition="in" filter="fade">
                                      <p:cBhvr>
                                        <p:cTn id="55" dur="500"/>
                                        <p:tgtEl>
                                          <p:spTgt spid="12296"/>
                                        </p:tgtEl>
                                      </p:cBhvr>
                                    </p:animEffect>
                                  </p:childTnLst>
                                </p:cTn>
                              </p:par>
                              <p:par>
                                <p:cTn id="56" presetID="10" presetClass="entr" presetSubtype="0" fill="hold" nodeType="withEffect">
                                  <p:stCondLst>
                                    <p:cond delay="0"/>
                                  </p:stCondLst>
                                  <p:childTnLst>
                                    <p:set>
                                      <p:cBhvr>
                                        <p:cTn id="57" dur="1" fill="hold">
                                          <p:stCondLst>
                                            <p:cond delay="0"/>
                                          </p:stCondLst>
                                        </p:cTn>
                                        <p:tgtEl>
                                          <p:spTgt spid="12321"/>
                                        </p:tgtEl>
                                        <p:attrNameLst>
                                          <p:attrName>style.visibility</p:attrName>
                                        </p:attrNameLst>
                                      </p:cBhvr>
                                      <p:to>
                                        <p:strVal val="visible"/>
                                      </p:to>
                                    </p:set>
                                    <p:animEffect transition="in" filter="fade">
                                      <p:cBhvr>
                                        <p:cTn id="58" dur="500"/>
                                        <p:tgtEl>
                                          <p:spTgt spid="12321"/>
                                        </p:tgtEl>
                                      </p:cBhvr>
                                    </p:animEffect>
                                  </p:childTnLst>
                                </p:cTn>
                              </p:par>
                              <p:par>
                                <p:cTn id="59" presetID="10" presetClass="entr" presetSubtype="0"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2397"/>
                                        </p:tgtEl>
                                        <p:attrNameLst>
                                          <p:attrName>style.visibility</p:attrName>
                                        </p:attrNameLst>
                                      </p:cBhvr>
                                      <p:to>
                                        <p:strVal val="visible"/>
                                      </p:to>
                                    </p:set>
                                    <p:animEffect transition="in" filter="fade">
                                      <p:cBhvr>
                                        <p:cTn id="64" dur="500"/>
                                        <p:tgtEl>
                                          <p:spTgt spid="12397"/>
                                        </p:tgtEl>
                                      </p:cBhvr>
                                    </p:animEffect>
                                  </p:childTnLst>
                                </p:cTn>
                              </p:par>
                              <p:par>
                                <p:cTn id="65" presetID="10" presetClass="entr" presetSubtype="0" fill="hold" nodeType="withEffect">
                                  <p:stCondLst>
                                    <p:cond delay="0"/>
                                  </p:stCondLst>
                                  <p:childTnLst>
                                    <p:set>
                                      <p:cBhvr>
                                        <p:cTn id="66" dur="1" fill="hold">
                                          <p:stCondLst>
                                            <p:cond delay="0"/>
                                          </p:stCondLst>
                                        </p:cTn>
                                        <p:tgtEl>
                                          <p:spTgt spid="12324"/>
                                        </p:tgtEl>
                                        <p:attrNameLst>
                                          <p:attrName>style.visibility</p:attrName>
                                        </p:attrNameLst>
                                      </p:cBhvr>
                                      <p:to>
                                        <p:strVal val="visible"/>
                                      </p:to>
                                    </p:set>
                                    <p:animEffect transition="in" filter="fade">
                                      <p:cBhvr>
                                        <p:cTn id="67" dur="500"/>
                                        <p:tgtEl>
                                          <p:spTgt spid="1232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2305"/>
                                        </p:tgtEl>
                                        <p:attrNameLst>
                                          <p:attrName>style.visibility</p:attrName>
                                        </p:attrNameLst>
                                      </p:cBhvr>
                                      <p:to>
                                        <p:strVal val="visible"/>
                                      </p:to>
                                    </p:set>
                                    <p:animEffect transition="in" filter="fade">
                                      <p:cBhvr>
                                        <p:cTn id="70" dur="500"/>
                                        <p:tgtEl>
                                          <p:spTgt spid="1230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2387"/>
                                        </p:tgtEl>
                                        <p:attrNameLst>
                                          <p:attrName>style.visibility</p:attrName>
                                        </p:attrNameLst>
                                      </p:cBhvr>
                                      <p:to>
                                        <p:strVal val="visible"/>
                                      </p:to>
                                    </p:set>
                                    <p:animEffect transition="in" filter="fade">
                                      <p:cBhvr>
                                        <p:cTn id="73" dur="500"/>
                                        <p:tgtEl>
                                          <p:spTgt spid="12387"/>
                                        </p:tgtEl>
                                      </p:cBhvr>
                                    </p:animEffect>
                                  </p:childTnLst>
                                </p:cTn>
                              </p:par>
                              <p:par>
                                <p:cTn id="74" presetID="10" presetClass="entr" presetSubtype="0" fill="hold"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500"/>
                                        <p:tgtEl>
                                          <p:spTgt spid="1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2302"/>
                                        </p:tgtEl>
                                        <p:attrNameLst>
                                          <p:attrName>style.visibility</p:attrName>
                                        </p:attrNameLst>
                                      </p:cBhvr>
                                      <p:to>
                                        <p:strVal val="visible"/>
                                      </p:to>
                                    </p:set>
                                    <p:animEffect transition="in" filter="fade">
                                      <p:cBhvr>
                                        <p:cTn id="79" dur="500"/>
                                        <p:tgtEl>
                                          <p:spTgt spid="1230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2393"/>
                                        </p:tgtEl>
                                        <p:attrNameLst>
                                          <p:attrName>style.visibility</p:attrName>
                                        </p:attrNameLst>
                                      </p:cBhvr>
                                      <p:to>
                                        <p:strVal val="visible"/>
                                      </p:to>
                                    </p:set>
                                    <p:animEffect transition="in" filter="fade">
                                      <p:cBhvr>
                                        <p:cTn id="82" dur="500"/>
                                        <p:tgtEl>
                                          <p:spTgt spid="12393"/>
                                        </p:tgtEl>
                                      </p:cBhvr>
                                    </p:animEffect>
                                  </p:childTnLst>
                                </p:cTn>
                              </p:par>
                              <p:par>
                                <p:cTn id="83" presetID="10" presetClass="entr" presetSubtype="0" fill="hold" nodeType="withEffect">
                                  <p:stCondLst>
                                    <p:cond delay="0"/>
                                  </p:stCondLst>
                                  <p:childTnLst>
                                    <p:set>
                                      <p:cBhvr>
                                        <p:cTn id="84" dur="1" fill="hold">
                                          <p:stCondLst>
                                            <p:cond delay="0"/>
                                          </p:stCondLst>
                                        </p:cTn>
                                        <p:tgtEl>
                                          <p:spTgt spid="12313"/>
                                        </p:tgtEl>
                                        <p:attrNameLst>
                                          <p:attrName>style.visibility</p:attrName>
                                        </p:attrNameLst>
                                      </p:cBhvr>
                                      <p:to>
                                        <p:strVal val="visible"/>
                                      </p:to>
                                    </p:set>
                                    <p:animEffect transition="in" filter="fade">
                                      <p:cBhvr>
                                        <p:cTn id="85" dur="500"/>
                                        <p:tgtEl>
                                          <p:spTgt spid="12313"/>
                                        </p:tgtEl>
                                      </p:cBhvr>
                                    </p:animEffect>
                                  </p:childTnLst>
                                </p:cTn>
                              </p:par>
                              <p:par>
                                <p:cTn id="86" presetID="10" presetClass="entr" presetSubtype="0" fill="hold" nodeType="withEffect">
                                  <p:stCondLst>
                                    <p:cond delay="0"/>
                                  </p:stCondLst>
                                  <p:childTnLst>
                                    <p:set>
                                      <p:cBhvr>
                                        <p:cTn id="87" dur="1" fill="hold">
                                          <p:stCondLst>
                                            <p:cond delay="0"/>
                                          </p:stCondLst>
                                        </p:cTn>
                                        <p:tgtEl>
                                          <p:spTgt spid="12317"/>
                                        </p:tgtEl>
                                        <p:attrNameLst>
                                          <p:attrName>style.visibility</p:attrName>
                                        </p:attrNameLst>
                                      </p:cBhvr>
                                      <p:to>
                                        <p:strVal val="visible"/>
                                      </p:to>
                                    </p:set>
                                    <p:animEffect transition="in" filter="fade">
                                      <p:cBhvr>
                                        <p:cTn id="88" dur="500"/>
                                        <p:tgtEl>
                                          <p:spTgt spid="12317"/>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grpId="0" nodeType="click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2000"/>
                                        <p:tgtEl>
                                          <p:spTgt spid="67"/>
                                        </p:tgtEl>
                                      </p:cBhvr>
                                    </p:animEffect>
                                  </p:childTnLst>
                                </p:cTn>
                              </p:par>
                            </p:childTnLst>
                          </p:cTn>
                        </p:par>
                        <p:par>
                          <p:cTn id="94" fill="hold">
                            <p:stCondLst>
                              <p:cond delay="2000"/>
                            </p:stCondLst>
                            <p:childTnLst>
                              <p:par>
                                <p:cTn id="95" presetID="42" presetClass="entr" presetSubtype="0" fill="hold" nodeType="afterEffect">
                                  <p:stCondLst>
                                    <p:cond delay="0"/>
                                  </p:stCondLst>
                                  <p:childTnLst>
                                    <p:set>
                                      <p:cBhvr>
                                        <p:cTn id="96" dur="1" fill="hold">
                                          <p:stCondLst>
                                            <p:cond delay="0"/>
                                          </p:stCondLst>
                                        </p:cTn>
                                        <p:tgtEl>
                                          <p:spTgt spid="68"/>
                                        </p:tgtEl>
                                        <p:attrNameLst>
                                          <p:attrName>style.visibility</p:attrName>
                                        </p:attrNameLst>
                                      </p:cBhvr>
                                      <p:to>
                                        <p:strVal val="visible"/>
                                      </p:to>
                                    </p:set>
                                    <p:animEffect transition="in" filter="fade">
                                      <p:cBhvr>
                                        <p:cTn id="97" dur="1000"/>
                                        <p:tgtEl>
                                          <p:spTgt spid="68"/>
                                        </p:tgtEl>
                                      </p:cBhvr>
                                    </p:animEffect>
                                    <p:anim calcmode="lin" valueType="num">
                                      <p:cBhvr>
                                        <p:cTn id="98" dur="1000" fill="hold"/>
                                        <p:tgtEl>
                                          <p:spTgt spid="68"/>
                                        </p:tgtEl>
                                        <p:attrNameLst>
                                          <p:attrName>ppt_x</p:attrName>
                                        </p:attrNameLst>
                                      </p:cBhvr>
                                      <p:tavLst>
                                        <p:tav tm="0">
                                          <p:val>
                                            <p:strVal val="#ppt_x"/>
                                          </p:val>
                                        </p:tav>
                                        <p:tav tm="100000">
                                          <p:val>
                                            <p:strVal val="#ppt_x"/>
                                          </p:val>
                                        </p:tav>
                                      </p:tavLst>
                                    </p:anim>
                                    <p:anim calcmode="lin" valueType="num">
                                      <p:cBhvr>
                                        <p:cTn id="99" dur="1000" fill="hold"/>
                                        <p:tgtEl>
                                          <p:spTgt spid="68"/>
                                        </p:tgtEl>
                                        <p:attrNameLst>
                                          <p:attrName>ppt_y</p:attrName>
                                        </p:attrNameLst>
                                      </p:cBhvr>
                                      <p:tavLst>
                                        <p:tav tm="0">
                                          <p:val>
                                            <p:strVal val="#ppt_y+.1"/>
                                          </p:val>
                                        </p:tav>
                                        <p:tav tm="100000">
                                          <p:val>
                                            <p:strVal val="#ppt_y"/>
                                          </p:val>
                                        </p:tav>
                                      </p:tavLst>
                                    </p:anim>
                                  </p:childTnLst>
                                </p:cTn>
                              </p:par>
                            </p:childTnLst>
                          </p:cTn>
                        </p:par>
                        <p:par>
                          <p:cTn id="100" fill="hold">
                            <p:stCondLst>
                              <p:cond delay="3000"/>
                            </p:stCondLst>
                            <p:childTnLst>
                              <p:par>
                                <p:cTn id="101" presetID="45" presetClass="entr" presetSubtype="0" fill="hold" nodeType="afterEffect">
                                  <p:stCondLst>
                                    <p:cond delay="0"/>
                                  </p:stCondLst>
                                  <p:childTnLst>
                                    <p:set>
                                      <p:cBhvr>
                                        <p:cTn id="102" dur="1" fill="hold">
                                          <p:stCondLst>
                                            <p:cond delay="0"/>
                                          </p:stCondLst>
                                        </p:cTn>
                                        <p:tgtEl>
                                          <p:spTgt spid="68"/>
                                        </p:tgtEl>
                                        <p:attrNameLst>
                                          <p:attrName>style.visibility</p:attrName>
                                        </p:attrNameLst>
                                      </p:cBhvr>
                                      <p:to>
                                        <p:strVal val="visible"/>
                                      </p:to>
                                    </p:set>
                                    <p:animEffect transition="in" filter="fade">
                                      <p:cBhvr>
                                        <p:cTn id="103" dur="2000"/>
                                        <p:tgtEl>
                                          <p:spTgt spid="68"/>
                                        </p:tgtEl>
                                      </p:cBhvr>
                                    </p:animEffect>
                                    <p:anim calcmode="lin" valueType="num">
                                      <p:cBhvr>
                                        <p:cTn id="104" dur="2000" fill="hold"/>
                                        <p:tgtEl>
                                          <p:spTgt spid="68"/>
                                        </p:tgtEl>
                                        <p:attrNameLst>
                                          <p:attrName>ppt_w</p:attrName>
                                        </p:attrNameLst>
                                      </p:cBhvr>
                                      <p:tavLst>
                                        <p:tav tm="0" fmla="#ppt_w*sin(2.5*pi*$)">
                                          <p:val>
                                            <p:fltVal val="0"/>
                                          </p:val>
                                        </p:tav>
                                        <p:tav tm="100000">
                                          <p:val>
                                            <p:fltVal val="1"/>
                                          </p:val>
                                        </p:tav>
                                      </p:tavLst>
                                    </p:anim>
                                    <p:anim calcmode="lin" valueType="num">
                                      <p:cBhvr>
                                        <p:cTn id="105" dur="2000" fill="hold"/>
                                        <p:tgtEl>
                                          <p:spTgt spid="6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animBg="1"/>
      <p:bldP spid="12302" grpId="0" animBg="1"/>
      <p:bldP spid="12305" grpId="0"/>
      <p:bldP spid="12308" grpId="0" animBg="1"/>
      <p:bldP spid="12330" grpId="0"/>
      <p:bldP spid="12331" grpId="0"/>
      <p:bldP spid="12387" grpId="0" animBg="1"/>
      <p:bldP spid="12393" grpId="0" animBg="1"/>
      <p:bldP spid="12297" grpId="0" animBg="1"/>
      <p:bldP spid="12394" grpId="0" animBg="1"/>
      <p:bldP spid="12397" grpId="0" animBg="1"/>
      <p:bldP spid="66" grpId="0" animBg="1" autoUpdateAnimBg="0"/>
      <p:bldP spid="6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9">
            <a:extLst>
              <a:ext uri="{FF2B5EF4-FFF2-40B4-BE49-F238E27FC236}">
                <a16:creationId xmlns:a16="http://schemas.microsoft.com/office/drawing/2014/main" id="{37E506A3-F9AE-09FE-46D0-C3AAAA4538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0571730" y="1240913"/>
            <a:ext cx="1321317" cy="149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グループ化 21">
            <a:extLst>
              <a:ext uri="{FF2B5EF4-FFF2-40B4-BE49-F238E27FC236}">
                <a16:creationId xmlns:a16="http://schemas.microsoft.com/office/drawing/2014/main" id="{AAD644A5-5CCB-4E46-90B8-D3E165953339}"/>
              </a:ext>
            </a:extLst>
          </p:cNvPr>
          <p:cNvGrpSpPr/>
          <p:nvPr/>
        </p:nvGrpSpPr>
        <p:grpSpPr>
          <a:xfrm>
            <a:off x="7320171" y="2793845"/>
            <a:ext cx="3817082" cy="3561172"/>
            <a:chOff x="7092580" y="2736905"/>
            <a:chExt cx="3400521" cy="3227568"/>
          </a:xfrm>
        </p:grpSpPr>
        <p:sp>
          <p:nvSpPr>
            <p:cNvPr id="23" name="正方形/長方形 22">
              <a:extLst>
                <a:ext uri="{FF2B5EF4-FFF2-40B4-BE49-F238E27FC236}">
                  <a16:creationId xmlns:a16="http://schemas.microsoft.com/office/drawing/2014/main" id="{6B4B10DE-2DE3-4588-9A33-5A21E4E06FB0}"/>
                </a:ext>
              </a:extLst>
            </p:cNvPr>
            <p:cNvSpPr/>
            <p:nvPr/>
          </p:nvSpPr>
          <p:spPr bwMode="auto">
            <a:xfrm>
              <a:off x="7114207" y="4178964"/>
              <a:ext cx="1250416" cy="1735281"/>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lnSpc>
                  <a:spcPts val="1880"/>
                </a:lnSpc>
              </a:pPr>
              <a:r>
                <a:rPr lang="ja-JP" altLang="en-US" sz="1400" b="1" dirty="0">
                  <a:latin typeface="+mn-ea"/>
                  <a:ea typeface="+mn-ea"/>
                </a:rPr>
                <a:t>地方交付税</a:t>
              </a:r>
              <a:endParaRPr lang="en-US" altLang="ja-JP" sz="1400" b="1" dirty="0">
                <a:latin typeface="+mn-ea"/>
                <a:ea typeface="+mn-ea"/>
              </a:endParaRPr>
            </a:p>
            <a:p>
              <a:pPr defTabSz="914400">
                <a:lnSpc>
                  <a:spcPts val="1880"/>
                </a:lnSpc>
              </a:pPr>
              <a:r>
                <a:rPr lang="ja-JP" altLang="en-US" sz="1400" b="1" dirty="0">
                  <a:latin typeface="+mn-ea"/>
                  <a:ea typeface="+mn-ea"/>
                </a:rPr>
                <a:t>　</a:t>
              </a:r>
              <a:endParaRPr lang="en-US" altLang="ja-JP" sz="1400" b="1" dirty="0">
                <a:latin typeface="+mn-ea"/>
                <a:ea typeface="+mn-ea"/>
              </a:endParaRPr>
            </a:p>
            <a:p>
              <a:pPr defTabSz="914400">
                <a:lnSpc>
                  <a:spcPts val="1880"/>
                </a:lnSpc>
              </a:pPr>
              <a:r>
                <a:rPr lang="ja-JP" altLang="en-US" sz="1400" b="1" dirty="0">
                  <a:latin typeface="+mn-ea"/>
                  <a:ea typeface="+mn-ea"/>
                </a:rPr>
                <a:t>国庫支出金</a:t>
              </a:r>
              <a:endParaRPr lang="en-US" altLang="ja-JP" sz="1100" b="1" dirty="0">
                <a:latin typeface="+mn-ea"/>
                <a:ea typeface="+mn-ea"/>
              </a:endParaRPr>
            </a:p>
            <a:p>
              <a:pPr>
                <a:lnSpc>
                  <a:spcPts val="1880"/>
                </a:lnSpc>
              </a:pPr>
              <a:r>
                <a:rPr lang="ja-JP" altLang="en-US" sz="1400" b="1" dirty="0">
                  <a:latin typeface="+mn-ea"/>
                  <a:ea typeface="+mn-ea"/>
                </a:rPr>
                <a:t>県    債</a:t>
              </a:r>
              <a:endParaRPr lang="en-US" altLang="ja-JP" sz="1100" b="1" dirty="0">
                <a:latin typeface="+mn-ea"/>
                <a:ea typeface="+mn-ea"/>
              </a:endParaRPr>
            </a:p>
            <a:p>
              <a:pPr>
                <a:lnSpc>
                  <a:spcPts val="1880"/>
                </a:lnSpc>
              </a:pPr>
              <a:endParaRPr lang="en-US" altLang="ja-JP" sz="1400" b="1" dirty="0">
                <a:latin typeface="+mn-ea"/>
                <a:ea typeface="+mn-ea"/>
              </a:endParaRPr>
            </a:p>
            <a:p>
              <a:pPr>
                <a:lnSpc>
                  <a:spcPts val="1880"/>
                </a:lnSpc>
              </a:pPr>
              <a:r>
                <a:rPr lang="ja-JP" altLang="en-US" sz="1400" b="1" dirty="0">
                  <a:latin typeface="+mn-ea"/>
                  <a:ea typeface="+mn-ea"/>
                </a:rPr>
                <a:t>地方譲与税等</a:t>
              </a:r>
              <a:endParaRPr lang="ja-JP" altLang="en-US" sz="1100" b="1" dirty="0">
                <a:latin typeface="+mn-ea"/>
                <a:ea typeface="+mn-ea"/>
              </a:endParaRPr>
            </a:p>
          </p:txBody>
        </p:sp>
        <p:sp>
          <p:nvSpPr>
            <p:cNvPr id="25" name="正方形/長方形 24">
              <a:extLst>
                <a:ext uri="{FF2B5EF4-FFF2-40B4-BE49-F238E27FC236}">
                  <a16:creationId xmlns:a16="http://schemas.microsoft.com/office/drawing/2014/main" id="{E148BBED-2D25-4C62-B053-B45CB3F2B30E}"/>
                </a:ext>
              </a:extLst>
            </p:cNvPr>
            <p:cNvSpPr/>
            <p:nvPr/>
          </p:nvSpPr>
          <p:spPr bwMode="auto">
            <a:xfrm>
              <a:off x="8372382" y="4175002"/>
              <a:ext cx="2120719" cy="1713435"/>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lnSpc>
                  <a:spcPts val="1880"/>
                </a:lnSpc>
                <a:buSzPct val="120000"/>
              </a:pPr>
              <a:r>
                <a:rPr lang="ja-JP" altLang="en-US" sz="1100" b="1" dirty="0">
                  <a:latin typeface="+mn-ea"/>
                  <a:ea typeface="+mn-ea"/>
                </a:rPr>
                <a:t>国税の一部が国から地方団体に交付されるもの</a:t>
              </a:r>
              <a:endParaRPr lang="en-US" altLang="ja-JP" sz="1100" b="1" dirty="0">
                <a:latin typeface="+mn-ea"/>
                <a:ea typeface="+mn-ea"/>
              </a:endParaRPr>
            </a:p>
            <a:p>
              <a:pPr>
                <a:lnSpc>
                  <a:spcPts val="1880"/>
                </a:lnSpc>
                <a:buSzPct val="120000"/>
              </a:pPr>
              <a:r>
                <a:rPr lang="ja-JP" altLang="en-US" sz="1100" b="1" dirty="0">
                  <a:latin typeface="+mn-ea"/>
                  <a:ea typeface="+mn-ea"/>
                </a:rPr>
                <a:t>国から交付される補助金等</a:t>
              </a:r>
              <a:endParaRPr lang="en-US" altLang="ja-JP" sz="1100" b="1" dirty="0">
                <a:latin typeface="+mn-ea"/>
                <a:ea typeface="+mn-ea"/>
              </a:endParaRPr>
            </a:p>
            <a:p>
              <a:pPr>
                <a:lnSpc>
                  <a:spcPts val="1880"/>
                </a:lnSpc>
                <a:buSzPct val="120000"/>
              </a:pPr>
              <a:r>
                <a:rPr lang="ja-JP" altLang="en-US" sz="1100" b="1" dirty="0">
                  <a:latin typeface="+mn-ea"/>
                  <a:ea typeface="+mn-ea"/>
                </a:rPr>
                <a:t>県が国や金融機関などから長期にわたって借り入れた借金</a:t>
              </a:r>
              <a:endParaRPr lang="en-US" altLang="ja-JP" sz="1100" b="1" dirty="0">
                <a:latin typeface="+mn-ea"/>
                <a:ea typeface="+mn-ea"/>
              </a:endParaRPr>
            </a:p>
            <a:p>
              <a:pPr>
                <a:lnSpc>
                  <a:spcPts val="1880"/>
                </a:lnSpc>
                <a:buSzPct val="120000"/>
              </a:pPr>
              <a:r>
                <a:rPr lang="ja-JP" altLang="en-US" sz="1100" b="1" dirty="0">
                  <a:latin typeface="+mn-ea"/>
                  <a:ea typeface="+mn-ea"/>
                </a:rPr>
                <a:t>一部の税金について国から地方公共団体に譲与されるもの</a:t>
              </a:r>
              <a:endParaRPr lang="en-US" altLang="ja-JP" sz="1100" b="1" dirty="0">
                <a:latin typeface="+mn-ea"/>
                <a:ea typeface="+mn-ea"/>
              </a:endParaRPr>
            </a:p>
          </p:txBody>
        </p:sp>
        <p:grpSp>
          <p:nvGrpSpPr>
            <p:cNvPr id="30" name="グループ化 29">
              <a:extLst>
                <a:ext uri="{FF2B5EF4-FFF2-40B4-BE49-F238E27FC236}">
                  <a16:creationId xmlns:a16="http://schemas.microsoft.com/office/drawing/2014/main" id="{A204ECC7-B1AC-4FF7-91FC-62B5B9164AB4}"/>
                </a:ext>
              </a:extLst>
            </p:cNvPr>
            <p:cNvGrpSpPr/>
            <p:nvPr/>
          </p:nvGrpSpPr>
          <p:grpSpPr>
            <a:xfrm>
              <a:off x="7092580" y="2736905"/>
              <a:ext cx="3356577" cy="3227568"/>
              <a:chOff x="7092580" y="2736905"/>
              <a:chExt cx="3356577" cy="3227568"/>
            </a:xfrm>
          </p:grpSpPr>
          <p:sp>
            <p:nvSpPr>
              <p:cNvPr id="39" name="角丸四角形 81">
                <a:extLst>
                  <a:ext uri="{FF2B5EF4-FFF2-40B4-BE49-F238E27FC236}">
                    <a16:creationId xmlns:a16="http://schemas.microsoft.com/office/drawing/2014/main" id="{1ECBC761-01F2-43A2-A8DE-690BBB653B5A}"/>
                  </a:ext>
                </a:extLst>
              </p:cNvPr>
              <p:cNvSpPr/>
              <p:nvPr/>
            </p:nvSpPr>
            <p:spPr bwMode="auto">
              <a:xfrm>
                <a:off x="7092580" y="2736905"/>
                <a:ext cx="3351669" cy="969521"/>
              </a:xfrm>
              <a:prstGeom prst="roundRect">
                <a:avLst>
                  <a:gd name="adj" fmla="val 2836"/>
                </a:avLst>
              </a:prstGeom>
              <a:noFill/>
              <a:ln w="19050" cap="flat" cmpd="sng" algn="ctr">
                <a:solidFill>
                  <a:srgbClr val="F76804"/>
                </a:solidFill>
                <a:prstDash val="solid"/>
                <a:round/>
                <a:headEnd type="none" w="med" len="med"/>
                <a:tailEnd type="none" w="med" len="med"/>
              </a:ln>
              <a:effectLst/>
            </p:spPr>
            <p:txBody>
              <a:bodyPr vert="horz" wrap="square" lIns="91440" tIns="45720" rIns="91440" bIns="46800" numCol="1" rtlCol="0" anchor="t" anchorCtr="0" compatLnSpc="1">
                <a:prstTxWarp prst="textNoShape">
                  <a:avLst/>
                </a:prstTxWarp>
              </a:bodyPr>
              <a:lstStyle/>
              <a:p>
                <a:pPr algn="ctr" defTabSz="914400"/>
                <a:r>
                  <a:rPr lang="ja-JP" altLang="en-US" sz="1600" b="1" dirty="0">
                    <a:solidFill>
                      <a:srgbClr val="F76804"/>
                    </a:solidFill>
                    <a:latin typeface="+mn-ea"/>
                    <a:ea typeface="+mn-ea"/>
                  </a:rPr>
                  <a:t>自主財源</a:t>
                </a:r>
              </a:p>
            </p:txBody>
          </p:sp>
          <p:sp>
            <p:nvSpPr>
              <p:cNvPr id="40" name="角丸四角形 89">
                <a:extLst>
                  <a:ext uri="{FF2B5EF4-FFF2-40B4-BE49-F238E27FC236}">
                    <a16:creationId xmlns:a16="http://schemas.microsoft.com/office/drawing/2014/main" id="{C5594003-34E0-442C-B42F-62585E13DF2E}"/>
                  </a:ext>
                </a:extLst>
              </p:cNvPr>
              <p:cNvSpPr/>
              <p:nvPr/>
            </p:nvSpPr>
            <p:spPr bwMode="auto">
              <a:xfrm>
                <a:off x="7097488" y="3802778"/>
                <a:ext cx="3351669" cy="2161695"/>
              </a:xfrm>
              <a:prstGeom prst="roundRect">
                <a:avLst>
                  <a:gd name="adj" fmla="val 1166"/>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6800" numCol="1" rtlCol="0" anchor="t" anchorCtr="0" compatLnSpc="1">
                <a:prstTxWarp prst="textNoShape">
                  <a:avLst/>
                </a:prstTxWarp>
              </a:bodyPr>
              <a:lstStyle/>
              <a:p>
                <a:pPr algn="ctr" defTabSz="914400"/>
                <a:r>
                  <a:rPr lang="ja-JP" altLang="en-US" sz="1600" b="1" dirty="0">
                    <a:solidFill>
                      <a:schemeClr val="accent1"/>
                    </a:solidFill>
                    <a:latin typeface="+mn-ea"/>
                    <a:ea typeface="+mn-ea"/>
                  </a:rPr>
                  <a:t>依存財源</a:t>
                </a:r>
              </a:p>
            </p:txBody>
          </p:sp>
        </p:grpSp>
        <p:grpSp>
          <p:nvGrpSpPr>
            <p:cNvPr id="32" name="グループ化 31">
              <a:extLst>
                <a:ext uri="{FF2B5EF4-FFF2-40B4-BE49-F238E27FC236}">
                  <a16:creationId xmlns:a16="http://schemas.microsoft.com/office/drawing/2014/main" id="{A21AF364-F789-43CD-B040-B0C9D721C746}"/>
                </a:ext>
              </a:extLst>
            </p:cNvPr>
            <p:cNvGrpSpPr/>
            <p:nvPr/>
          </p:nvGrpSpPr>
          <p:grpSpPr>
            <a:xfrm>
              <a:off x="7154382" y="3085145"/>
              <a:ext cx="3128380" cy="614256"/>
              <a:chOff x="5630382" y="3401125"/>
              <a:chExt cx="3128380" cy="614256"/>
            </a:xfrm>
          </p:grpSpPr>
          <p:sp>
            <p:nvSpPr>
              <p:cNvPr id="36" name="正方形/長方形 35">
                <a:extLst>
                  <a:ext uri="{FF2B5EF4-FFF2-40B4-BE49-F238E27FC236}">
                    <a16:creationId xmlns:a16="http://schemas.microsoft.com/office/drawing/2014/main" id="{53B282DB-5DA7-440F-92A9-FD332DC05E86}"/>
                  </a:ext>
                </a:extLst>
              </p:cNvPr>
              <p:cNvSpPr/>
              <p:nvPr/>
            </p:nvSpPr>
            <p:spPr bwMode="auto">
              <a:xfrm>
                <a:off x="5630382" y="3401125"/>
                <a:ext cx="1002808" cy="524992"/>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lnSpc>
                    <a:spcPts val="1880"/>
                  </a:lnSpc>
                </a:pPr>
                <a:r>
                  <a:rPr lang="ja-JP" altLang="en-US" sz="1400" b="1" dirty="0">
                    <a:latin typeface="+mn-ea"/>
                    <a:ea typeface="+mn-ea"/>
                  </a:rPr>
                  <a:t>県税</a:t>
                </a:r>
                <a:endParaRPr lang="en-US" altLang="ja-JP" sz="1100" b="1" dirty="0">
                  <a:latin typeface="+mn-ea"/>
                  <a:ea typeface="+mn-ea"/>
                </a:endParaRPr>
              </a:p>
              <a:p>
                <a:pPr defTabSz="914400">
                  <a:lnSpc>
                    <a:spcPts val="1880"/>
                  </a:lnSpc>
                </a:pPr>
                <a:r>
                  <a:rPr lang="ja-JP" altLang="en-US" sz="1400" b="1" dirty="0">
                    <a:latin typeface="+mn-ea"/>
                    <a:ea typeface="+mn-ea"/>
                  </a:rPr>
                  <a:t>諸収入</a:t>
                </a:r>
              </a:p>
            </p:txBody>
          </p:sp>
          <p:sp>
            <p:nvSpPr>
              <p:cNvPr id="37" name="正方形/長方形 36">
                <a:extLst>
                  <a:ext uri="{FF2B5EF4-FFF2-40B4-BE49-F238E27FC236}">
                    <a16:creationId xmlns:a16="http://schemas.microsoft.com/office/drawing/2014/main" id="{81D2E550-BA8A-4D94-A468-EE431A05783C}"/>
                  </a:ext>
                </a:extLst>
              </p:cNvPr>
              <p:cNvSpPr/>
              <p:nvPr/>
            </p:nvSpPr>
            <p:spPr bwMode="auto">
              <a:xfrm>
                <a:off x="6848381" y="3401125"/>
                <a:ext cx="1910381" cy="614256"/>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nSpc>
                    <a:spcPts val="1880"/>
                  </a:lnSpc>
                  <a:buSzPct val="120000"/>
                </a:pPr>
                <a:r>
                  <a:rPr lang="ja-JP" altLang="en-US" sz="1100" b="1" dirty="0">
                    <a:latin typeface="+mn-ea"/>
                    <a:ea typeface="+mn-ea"/>
                  </a:rPr>
                  <a:t>県に納める税金</a:t>
                </a:r>
                <a:endParaRPr lang="en-US" altLang="ja-JP" sz="1100" b="1" dirty="0">
                  <a:latin typeface="+mn-ea"/>
                  <a:ea typeface="+mn-ea"/>
                </a:endParaRPr>
              </a:p>
              <a:p>
                <a:pPr>
                  <a:lnSpc>
                    <a:spcPts val="1880"/>
                  </a:lnSpc>
                  <a:buSzPct val="120000"/>
                </a:pPr>
                <a:r>
                  <a:rPr lang="ja-JP" altLang="en-US" sz="1100" b="1" dirty="0">
                    <a:latin typeface="+mn-ea"/>
                    <a:ea typeface="+mn-ea"/>
                  </a:rPr>
                  <a:t>延滞金、加算金、過料など</a:t>
                </a:r>
                <a:endParaRPr lang="en-US" altLang="ja-JP" sz="1100" b="1" dirty="0">
                  <a:latin typeface="+mn-ea"/>
                  <a:ea typeface="+mn-ea"/>
                </a:endParaRPr>
              </a:p>
            </p:txBody>
          </p:sp>
          <p:sp>
            <p:nvSpPr>
              <p:cNvPr id="38" name="正方形/長方形 37">
                <a:extLst>
                  <a:ext uri="{FF2B5EF4-FFF2-40B4-BE49-F238E27FC236}">
                    <a16:creationId xmlns:a16="http://schemas.microsoft.com/office/drawing/2014/main" id="{EFE1A4E9-ABC4-404F-8F0A-680763EFF3F6}"/>
                  </a:ext>
                </a:extLst>
              </p:cNvPr>
              <p:cNvSpPr/>
              <p:nvPr/>
            </p:nvSpPr>
            <p:spPr bwMode="auto">
              <a:xfrm>
                <a:off x="6726639" y="3401125"/>
                <a:ext cx="191430" cy="614256"/>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nSpc>
                    <a:spcPts val="1880"/>
                  </a:lnSpc>
                  <a:buSzPct val="120000"/>
                </a:pPr>
                <a:r>
                  <a:rPr lang="en-US" altLang="ja-JP" sz="1100" b="1" dirty="0">
                    <a:latin typeface="+mn-ea"/>
                    <a:ea typeface="+mn-ea"/>
                  </a:rPr>
                  <a:t>:</a:t>
                </a:r>
              </a:p>
              <a:p>
                <a:pPr>
                  <a:lnSpc>
                    <a:spcPts val="1880"/>
                  </a:lnSpc>
                  <a:buSzPct val="120000"/>
                </a:pPr>
                <a:r>
                  <a:rPr lang="en-US" altLang="ja-JP" sz="1100" b="1" dirty="0">
                    <a:latin typeface="+mn-ea"/>
                    <a:ea typeface="+mn-ea"/>
                  </a:rPr>
                  <a:t>:</a:t>
                </a:r>
              </a:p>
            </p:txBody>
          </p:sp>
        </p:grpSp>
      </p:grpSp>
      <p:grpSp>
        <p:nvGrpSpPr>
          <p:cNvPr id="18" name="グループ化 17">
            <a:extLst>
              <a:ext uri="{FF2B5EF4-FFF2-40B4-BE49-F238E27FC236}">
                <a16:creationId xmlns:a16="http://schemas.microsoft.com/office/drawing/2014/main" id="{F8759403-F421-4404-AEA1-16054EC3D47B}"/>
              </a:ext>
            </a:extLst>
          </p:cNvPr>
          <p:cNvGrpSpPr/>
          <p:nvPr/>
        </p:nvGrpSpPr>
        <p:grpSpPr>
          <a:xfrm>
            <a:off x="1387412" y="1581960"/>
            <a:ext cx="5716727" cy="407622"/>
            <a:chOff x="1872133" y="1591086"/>
            <a:chExt cx="5312666" cy="360000"/>
          </a:xfrm>
        </p:grpSpPr>
        <p:sp>
          <p:nvSpPr>
            <p:cNvPr id="19" name="Rectangle 8">
              <a:extLst>
                <a:ext uri="{FF2B5EF4-FFF2-40B4-BE49-F238E27FC236}">
                  <a16:creationId xmlns:a16="http://schemas.microsoft.com/office/drawing/2014/main" id="{013D5D65-BD80-4065-923C-64917112D5FE}"/>
                </a:ext>
              </a:extLst>
            </p:cNvPr>
            <p:cNvSpPr>
              <a:spLocks noChangeArrowheads="1"/>
            </p:cNvSpPr>
            <p:nvPr/>
          </p:nvSpPr>
          <p:spPr bwMode="auto">
            <a:xfrm>
              <a:off x="2956915" y="1591086"/>
              <a:ext cx="4227884" cy="360000"/>
            </a:xfrm>
            <a:prstGeom prst="rect">
              <a:avLst/>
            </a:prstGeom>
            <a:solidFill>
              <a:schemeClr val="bg1"/>
            </a:solidFill>
            <a:ln w="19050">
              <a:solidFill>
                <a:schemeClr val="accent1"/>
              </a:solid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1600" b="1" dirty="0">
                  <a:solidFill>
                    <a:srgbClr val="000000"/>
                  </a:solidFill>
                  <a:latin typeface="+mn-ea"/>
                  <a:ea typeface="+mn-ea"/>
                  <a:cs typeface="メイリオ" panose="020B0604030504040204" pitchFamily="50" charset="-128"/>
                </a:rPr>
                <a:t>和歌山県の歳入の内訳（令和７年度当初予算額）</a:t>
              </a:r>
            </a:p>
          </p:txBody>
        </p:sp>
        <p:sp>
          <p:nvSpPr>
            <p:cNvPr id="21" name="正方形/長方形 20">
              <a:extLst>
                <a:ext uri="{FF2B5EF4-FFF2-40B4-BE49-F238E27FC236}">
                  <a16:creationId xmlns:a16="http://schemas.microsoft.com/office/drawing/2014/main" id="{1D969162-35F5-4074-B524-E3D911B7A7E9}"/>
                </a:ext>
              </a:extLst>
            </p:cNvPr>
            <p:cNvSpPr/>
            <p:nvPr/>
          </p:nvSpPr>
          <p:spPr bwMode="auto">
            <a:xfrm>
              <a:off x="1872133" y="1591086"/>
              <a:ext cx="1084782" cy="360000"/>
            </a:xfrm>
            <a:prstGeom prst="rect">
              <a:avLst/>
            </a:prstGeom>
            <a:solidFill>
              <a:schemeClr val="accent1"/>
            </a:solidFill>
            <a:ln w="19050" cap="flat" cmpd="sng" algn="ctr">
              <a:solidFill>
                <a:srgbClr val="00488A"/>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defTabSz="914400"/>
              <a:r>
                <a:rPr lang="ja-JP" altLang="en-US" sz="1600" b="1" dirty="0">
                  <a:solidFill>
                    <a:schemeClr val="bg1"/>
                  </a:solidFill>
                  <a:latin typeface="+mn-ea"/>
                  <a:ea typeface="+mn-ea"/>
                </a:rPr>
                <a:t>歳　入</a:t>
              </a:r>
            </a:p>
          </p:txBody>
        </p:sp>
      </p:grpSp>
      <p:sp>
        <p:nvSpPr>
          <p:cNvPr id="3" name="AutoShape 353">
            <a:extLst>
              <a:ext uri="{FF2B5EF4-FFF2-40B4-BE49-F238E27FC236}">
                <a16:creationId xmlns:a16="http://schemas.microsoft.com/office/drawing/2014/main" id="{FA6825F3-D512-A283-AFFE-0AEAECEBFB29}"/>
              </a:ext>
            </a:extLst>
          </p:cNvPr>
          <p:cNvSpPr>
            <a:spLocks noChangeArrowheads="1"/>
          </p:cNvSpPr>
          <p:nvPr/>
        </p:nvSpPr>
        <p:spPr bwMode="auto">
          <a:xfrm>
            <a:off x="1040156" y="553628"/>
            <a:ext cx="10097097" cy="813618"/>
          </a:xfrm>
          <a:prstGeom prst="roundRect">
            <a:avLst>
              <a:gd name="adj" fmla="val 0"/>
            </a:avLst>
          </a:prstGeom>
          <a:solidFill>
            <a:schemeClr val="accent5">
              <a:lumMod val="60000"/>
              <a:lumOff val="40000"/>
            </a:schemeClr>
          </a:solidFill>
          <a:ln>
            <a:noFill/>
          </a:ln>
          <a:effectLst/>
        </p:spPr>
        <p:txBody>
          <a:bodyPr wrap="none" anchor="ctr"/>
          <a:lstStyle/>
          <a:p>
            <a:pPr defTabSz="838413" eaLnBrk="1" hangingPunct="1">
              <a:spcBef>
                <a:spcPct val="20000"/>
              </a:spcBef>
              <a:defRPr/>
            </a:pPr>
            <a:r>
              <a:rPr lang="ja-JP" altLang="en-US" sz="2400" b="1" dirty="0">
                <a:solidFill>
                  <a:prstClr val="black"/>
                </a:solidFill>
                <a:latin typeface="+mn-ea"/>
                <a:ea typeface="+mn-ea"/>
              </a:rPr>
              <a:t>和歌山県の歳入も、国の歳入と同じく租税が地方の財政を支えています。</a:t>
            </a:r>
          </a:p>
        </p:txBody>
      </p:sp>
      <p:graphicFrame>
        <p:nvGraphicFramePr>
          <p:cNvPr id="10" name="グラフ 9">
            <a:extLst>
              <a:ext uri="{FF2B5EF4-FFF2-40B4-BE49-F238E27FC236}">
                <a16:creationId xmlns:a16="http://schemas.microsoft.com/office/drawing/2014/main" id="{C17BA96D-F769-A48D-7682-35C0C2D35497}"/>
              </a:ext>
            </a:extLst>
          </p:cNvPr>
          <p:cNvGraphicFramePr/>
          <p:nvPr/>
        </p:nvGraphicFramePr>
        <p:xfrm>
          <a:off x="342078" y="2127305"/>
          <a:ext cx="6444208" cy="4730695"/>
        </p:xfrm>
        <a:graphic>
          <a:graphicData uri="http://schemas.openxmlformats.org/drawingml/2006/chart">
            <c:chart xmlns:c="http://schemas.openxmlformats.org/drawingml/2006/chart" xmlns:r="http://schemas.openxmlformats.org/officeDocument/2006/relationships" r:id="rId5"/>
          </a:graphicData>
        </a:graphic>
      </p:graphicFrame>
      <p:sp>
        <p:nvSpPr>
          <p:cNvPr id="20" name="楕円 19">
            <a:extLst>
              <a:ext uri="{FF2B5EF4-FFF2-40B4-BE49-F238E27FC236}">
                <a16:creationId xmlns:a16="http://schemas.microsoft.com/office/drawing/2014/main" id="{ADBB36D4-EF57-F033-793D-75C141B74542}"/>
              </a:ext>
            </a:extLst>
          </p:cNvPr>
          <p:cNvSpPr/>
          <p:nvPr/>
        </p:nvSpPr>
        <p:spPr bwMode="auto">
          <a:xfrm>
            <a:off x="3135652" y="3779477"/>
            <a:ext cx="1260000" cy="1260000"/>
          </a:xfrm>
          <a:prstGeom prst="ellipse">
            <a:avLst/>
          </a:prstGeom>
          <a:solidFill>
            <a:schemeClr val="bg1"/>
          </a:solidFill>
          <a:ln w="6350" cap="flat" cmpd="sng" algn="ctr">
            <a:noFill/>
            <a:prstDash val="solid"/>
            <a:round/>
            <a:headEnd type="none" w="med" len="med"/>
            <a:tailEnd type="none" w="med" len="med"/>
          </a:ln>
          <a:effectLst/>
        </p:spPr>
        <p:txBody>
          <a:bodyPr vert="horz" wrap="none" lIns="0" tIns="36000" rIns="0" bIns="36000" numCol="1" rtlCol="0" anchor="ctr" anchorCtr="0" compatLnSpc="1">
            <a:prstTxWarp prst="textNoShape">
              <a:avLst/>
            </a:prstTxWarp>
          </a:bodyPr>
          <a:lstStyle/>
          <a:p>
            <a:pPr algn="ctr" eaLnBrk="1" hangingPunct="1"/>
            <a:r>
              <a:rPr lang="ja-JP" altLang="en-US" sz="1600" dirty="0">
                <a:latin typeface="HGPｺﾞｼｯｸE" panose="020B0900000000000000" pitchFamily="50" charset="-128"/>
                <a:ea typeface="HGPｺﾞｼｯｸE" panose="020B0900000000000000" pitchFamily="50" charset="-128"/>
              </a:rPr>
              <a:t>歳　入</a:t>
            </a:r>
            <a:endParaRPr lang="en-US" altLang="ja-JP" sz="1600" dirty="0">
              <a:latin typeface="HGPｺﾞｼｯｸE" panose="020B0900000000000000" pitchFamily="50" charset="-128"/>
              <a:ea typeface="HGPｺﾞｼｯｸE" panose="020B0900000000000000" pitchFamily="50" charset="-128"/>
            </a:endParaRPr>
          </a:p>
          <a:p>
            <a:pPr algn="ctr" eaLnBrk="1" hangingPunct="1"/>
            <a:r>
              <a:rPr lang="en-US" altLang="ja-JP" sz="1600" dirty="0">
                <a:latin typeface="HGPｺﾞｼｯｸE" panose="020B0900000000000000" pitchFamily="50" charset="-128"/>
                <a:ea typeface="HGPｺﾞｼｯｸE" panose="020B0900000000000000" pitchFamily="50" charset="-128"/>
              </a:rPr>
              <a:t>6138</a:t>
            </a:r>
            <a:r>
              <a:rPr lang="ja-JP" altLang="en-US" sz="1600" dirty="0">
                <a:latin typeface="HGPｺﾞｼｯｸE" panose="020B0900000000000000" pitchFamily="50" charset="-128"/>
                <a:ea typeface="HGPｺﾞｼｯｸE" panose="020B0900000000000000" pitchFamily="50" charset="-128"/>
              </a:rPr>
              <a:t>億円</a:t>
            </a:r>
          </a:p>
        </p:txBody>
      </p:sp>
      <p:graphicFrame>
        <p:nvGraphicFramePr>
          <p:cNvPr id="9" name="グラフ 8">
            <a:extLst>
              <a:ext uri="{FF2B5EF4-FFF2-40B4-BE49-F238E27FC236}">
                <a16:creationId xmlns:a16="http://schemas.microsoft.com/office/drawing/2014/main" id="{7F3F1C72-D24E-49E5-BA06-EA08CEE17AE1}"/>
              </a:ext>
            </a:extLst>
          </p:cNvPr>
          <p:cNvGraphicFramePr/>
          <p:nvPr/>
        </p:nvGraphicFramePr>
        <p:xfrm>
          <a:off x="2123159" y="3055912"/>
          <a:ext cx="3207692" cy="2735758"/>
        </p:xfrm>
        <a:graphic>
          <a:graphicData uri="http://schemas.openxmlformats.org/drawingml/2006/chart">
            <c:chart xmlns:c="http://schemas.openxmlformats.org/drawingml/2006/chart" xmlns:r="http://schemas.openxmlformats.org/officeDocument/2006/relationships" r:id="rId6"/>
          </a:graphicData>
        </a:graphic>
      </p:graphicFrame>
      <p:grpSp>
        <p:nvGrpSpPr>
          <p:cNvPr id="33" name="グループ化 32">
            <a:extLst>
              <a:ext uri="{FF2B5EF4-FFF2-40B4-BE49-F238E27FC236}">
                <a16:creationId xmlns:a16="http://schemas.microsoft.com/office/drawing/2014/main" id="{CDA95D2F-A0F5-4F88-BC4F-798354C35BB2}"/>
              </a:ext>
            </a:extLst>
          </p:cNvPr>
          <p:cNvGrpSpPr/>
          <p:nvPr/>
        </p:nvGrpSpPr>
        <p:grpSpPr>
          <a:xfrm>
            <a:off x="463842" y="-613066"/>
            <a:ext cx="11370546" cy="8161545"/>
            <a:chOff x="12313673" y="-762827"/>
            <a:chExt cx="11370546" cy="8161545"/>
          </a:xfrm>
        </p:grpSpPr>
        <p:sp>
          <p:nvSpPr>
            <p:cNvPr id="34" name="四角形: 角を丸くする 33">
              <a:extLst>
                <a:ext uri="{FF2B5EF4-FFF2-40B4-BE49-F238E27FC236}">
                  <a16:creationId xmlns:a16="http://schemas.microsoft.com/office/drawing/2014/main" id="{8CCC2AE4-AD6F-46A4-9C3C-D4638915308A}"/>
                </a:ext>
              </a:extLst>
            </p:cNvPr>
            <p:cNvSpPr/>
            <p:nvPr/>
          </p:nvSpPr>
          <p:spPr>
            <a:xfrm>
              <a:off x="12313673" y="-96857"/>
              <a:ext cx="11370546" cy="669674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5" name="図 34">
              <a:extLst>
                <a:ext uri="{FF2B5EF4-FFF2-40B4-BE49-F238E27FC236}">
                  <a16:creationId xmlns:a16="http://schemas.microsoft.com/office/drawing/2014/main" id="{C65001F6-1D33-402A-81C7-D2E086D5A3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491986" y="-762827"/>
              <a:ext cx="8161545" cy="8161545"/>
            </a:xfrm>
            <a:prstGeom prst="rect">
              <a:avLst/>
            </a:prstGeom>
          </p:spPr>
        </p:pic>
      </p:grpSp>
    </p:spTree>
    <p:custDataLst>
      <p:tags r:id="rId1"/>
    </p:custDataLst>
    <p:extLst>
      <p:ext uri="{BB962C8B-B14F-4D97-AF65-F5344CB8AC3E}">
        <p14:creationId xmlns:p14="http://schemas.microsoft.com/office/powerpoint/2010/main" val="64046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32" fill="hold" nodeType="clickEffect">
                                  <p:stCondLst>
                                    <p:cond delay="0"/>
                                  </p:stCondLst>
                                  <p:childTnLst>
                                    <p:animEffect transition="out" filter="diamond(out)">
                                      <p:cBhvr>
                                        <p:cTn id="6" dur="2000"/>
                                        <p:tgtEl>
                                          <p:spTgt spid="33"/>
                                        </p:tgtEl>
                                      </p:cBhvr>
                                    </p:animEffect>
                                    <p:set>
                                      <p:cBhvr>
                                        <p:cTn id="7" dur="1" fill="hold">
                                          <p:stCondLst>
                                            <p:cond delay="1999"/>
                                          </p:stCondLst>
                                        </p:cTn>
                                        <p:tgtEl>
                                          <p:spTgt spid="33"/>
                                        </p:tgtEl>
                                        <p:attrNameLst>
                                          <p:attrName>style.visibility</p:attrName>
                                        </p:attrNameLst>
                                      </p:cBhvr>
                                      <p:to>
                                        <p:strVal val="hidden"/>
                                      </p:to>
                                    </p:se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600"/>
                                        <p:tgtEl>
                                          <p:spTgt spid="2"/>
                                        </p:tgtEl>
                                      </p:cBhvr>
                                    </p:animEffect>
                                    <p:anim calcmode="lin" valueType="num">
                                      <p:cBhvr>
                                        <p:cTn id="12" dur="600" fill="hold"/>
                                        <p:tgtEl>
                                          <p:spTgt spid="2"/>
                                        </p:tgtEl>
                                        <p:attrNameLst>
                                          <p:attrName>ppt_x</p:attrName>
                                        </p:attrNameLst>
                                      </p:cBhvr>
                                      <p:tavLst>
                                        <p:tav tm="0">
                                          <p:val>
                                            <p:strVal val="#ppt_x"/>
                                          </p:val>
                                        </p:tav>
                                        <p:tav tm="100000">
                                          <p:val>
                                            <p:strVal val="#ppt_x"/>
                                          </p:val>
                                        </p:tav>
                                      </p:tavLst>
                                    </p:anim>
                                    <p:anim calcmode="lin" valueType="num">
                                      <p:cBhvr>
                                        <p:cTn id="13" dur="6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AutoShape 353">
            <a:extLst>
              <a:ext uri="{FF2B5EF4-FFF2-40B4-BE49-F238E27FC236}">
                <a16:creationId xmlns:a16="http://schemas.microsoft.com/office/drawing/2014/main" id="{911CAC05-E45F-4251-9EF3-59D3FC7C7235}"/>
              </a:ext>
            </a:extLst>
          </p:cNvPr>
          <p:cNvSpPr>
            <a:spLocks noChangeArrowheads="1"/>
          </p:cNvSpPr>
          <p:nvPr/>
        </p:nvSpPr>
        <p:spPr bwMode="auto">
          <a:xfrm>
            <a:off x="1059255" y="596286"/>
            <a:ext cx="8780982" cy="766704"/>
          </a:xfrm>
          <a:prstGeom prst="roundRect">
            <a:avLst>
              <a:gd name="adj" fmla="val 0"/>
            </a:avLst>
          </a:prstGeom>
          <a:solidFill>
            <a:srgbClr val="93CDDD"/>
          </a:solidFill>
          <a:ln>
            <a:noFill/>
          </a:ln>
          <a:effectLst/>
        </p:spPr>
        <p:txBody>
          <a:bodyPr wrap="none" anchor="ctr"/>
          <a:lstStyle/>
          <a:p>
            <a:pPr defTabSz="838413" eaLnBrk="1" hangingPunct="1">
              <a:spcBef>
                <a:spcPct val="20000"/>
              </a:spcBef>
              <a:defRPr/>
            </a:pPr>
            <a:r>
              <a:rPr lang="ja-JP" altLang="en-US" sz="2400" b="1" dirty="0">
                <a:solidFill>
                  <a:prstClr val="black"/>
                </a:solidFill>
                <a:latin typeface="+mn-ea"/>
                <a:ea typeface="+mn-ea"/>
              </a:rPr>
              <a:t>和歌山県の歳出は、どのようなことに使われているのかな？</a:t>
            </a:r>
          </a:p>
        </p:txBody>
      </p:sp>
      <p:graphicFrame>
        <p:nvGraphicFramePr>
          <p:cNvPr id="65" name="グラフ 64">
            <a:extLst>
              <a:ext uri="{FF2B5EF4-FFF2-40B4-BE49-F238E27FC236}">
                <a16:creationId xmlns:a16="http://schemas.microsoft.com/office/drawing/2014/main" id="{2272AFCF-1F0F-4DD7-81B6-D1DBF5130D2A}"/>
              </a:ext>
            </a:extLst>
          </p:cNvPr>
          <p:cNvGraphicFramePr/>
          <p:nvPr/>
        </p:nvGraphicFramePr>
        <p:xfrm>
          <a:off x="736390" y="1373468"/>
          <a:ext cx="7213748" cy="5369327"/>
        </p:xfrm>
        <a:graphic>
          <a:graphicData uri="http://schemas.openxmlformats.org/drawingml/2006/chart">
            <c:chart xmlns:c="http://schemas.openxmlformats.org/drawingml/2006/chart" xmlns:r="http://schemas.openxmlformats.org/officeDocument/2006/relationships" r:id="rId4"/>
          </a:graphicData>
        </a:graphic>
      </p:graphicFrame>
      <p:sp>
        <p:nvSpPr>
          <p:cNvPr id="21" name="テキスト ボックス 20">
            <a:extLst>
              <a:ext uri="{FF2B5EF4-FFF2-40B4-BE49-F238E27FC236}">
                <a16:creationId xmlns:a16="http://schemas.microsoft.com/office/drawing/2014/main" id="{2D4DA642-E0AC-46BA-A6D3-461EC3441202}"/>
              </a:ext>
            </a:extLst>
          </p:cNvPr>
          <p:cNvSpPr txBox="1"/>
          <p:nvPr/>
        </p:nvSpPr>
        <p:spPr>
          <a:xfrm>
            <a:off x="7599538" y="2850635"/>
            <a:ext cx="3920082" cy="3599810"/>
          </a:xfrm>
          <a:prstGeom prst="rect">
            <a:avLst/>
          </a:prstGeom>
          <a:noFill/>
        </p:spPr>
        <p:txBody>
          <a:bodyPr wrap="square" lIns="72000" tIns="36000" rIns="72000" bIns="36000" rtlCol="0">
            <a:noAutofit/>
          </a:bodyPr>
          <a:lstStyle/>
          <a:p>
            <a:pPr>
              <a:lnSpc>
                <a:spcPts val="2000"/>
              </a:lnSpc>
            </a:pPr>
            <a:r>
              <a:rPr lang="ja-JP" altLang="en-US" sz="1800" dirty="0">
                <a:latin typeface="HGPｺﾞｼｯｸE" panose="020B0900000000000000" pitchFamily="50" charset="-128"/>
                <a:ea typeface="HGPｺﾞｼｯｸE" panose="020B0900000000000000" pitchFamily="50" charset="-128"/>
              </a:rPr>
              <a:t>和歌山県の歳出のトップ３</a:t>
            </a:r>
            <a:endParaRPr lang="en-US" altLang="ja-JP" sz="1800" dirty="0">
              <a:latin typeface="HGPｺﾞｼｯｸE" panose="020B0900000000000000" pitchFamily="50" charset="-128"/>
              <a:ea typeface="HGPｺﾞｼｯｸE" panose="020B0900000000000000" pitchFamily="50" charset="-128"/>
            </a:endParaRPr>
          </a:p>
          <a:p>
            <a:pPr>
              <a:lnSpc>
                <a:spcPts val="2000"/>
              </a:lnSpc>
            </a:pPr>
            <a:endParaRPr lang="en-US" altLang="ja-JP" sz="1000" dirty="0">
              <a:latin typeface="HGPｺﾞｼｯｸE" panose="020B0900000000000000" pitchFamily="50" charset="-128"/>
              <a:ea typeface="HGPｺﾞｼｯｸE" panose="020B0900000000000000" pitchFamily="50" charset="-128"/>
            </a:endParaRPr>
          </a:p>
          <a:p>
            <a:pPr>
              <a:lnSpc>
                <a:spcPts val="2000"/>
              </a:lnSpc>
            </a:pPr>
            <a:r>
              <a:rPr lang="ja-JP" altLang="en-US" sz="1500" dirty="0">
                <a:solidFill>
                  <a:srgbClr val="FF0000"/>
                </a:solidFill>
                <a:latin typeface="HGPｺﾞｼｯｸE" panose="020B0900000000000000" pitchFamily="50" charset="-128"/>
                <a:ea typeface="HGPｺﾞｼｯｸE" panose="020B0900000000000000" pitchFamily="50" charset="-128"/>
              </a:rPr>
              <a:t>１．教育費</a:t>
            </a:r>
            <a:endParaRPr lang="en-US" altLang="ja-JP" sz="1500" dirty="0">
              <a:solidFill>
                <a:srgbClr val="FF0000"/>
              </a:solidFill>
              <a:latin typeface="HGPｺﾞｼｯｸE" panose="020B0900000000000000" pitchFamily="50" charset="-128"/>
              <a:ea typeface="HGPｺﾞｼｯｸE" panose="020B0900000000000000" pitchFamily="50" charset="-128"/>
            </a:endParaRPr>
          </a:p>
          <a:p>
            <a:pPr>
              <a:lnSpc>
                <a:spcPts val="1400"/>
              </a:lnSpc>
            </a:pPr>
            <a:r>
              <a:rPr lang="ja-JP" altLang="en-US" sz="1400" dirty="0">
                <a:solidFill>
                  <a:srgbClr val="FF0000"/>
                </a:solidFill>
                <a:latin typeface="HGPｺﾞｼｯｸE" panose="020B0900000000000000" pitchFamily="50" charset="-128"/>
                <a:ea typeface="HGPｺﾞｼｯｸE" panose="020B0900000000000000" pitchFamily="50" charset="-128"/>
              </a:rPr>
              <a:t>　</a:t>
            </a:r>
            <a:r>
              <a:rPr lang="ja-JP" altLang="en-US" sz="1500" dirty="0">
                <a:solidFill>
                  <a:srgbClr val="FF0000"/>
                </a:solidFill>
                <a:latin typeface="HGPｺﾞｼｯｸE" panose="020B0900000000000000" pitchFamily="50" charset="-128"/>
                <a:ea typeface="HGPｺﾞｼｯｸE" panose="020B0900000000000000" pitchFamily="50" charset="-128"/>
              </a:rPr>
              <a:t>幼稚園、小・中・高や特別支援学校、公民館、体育館の運営費用など教育全般に使うお金</a:t>
            </a:r>
            <a:endParaRPr lang="en-US" altLang="ja-JP" sz="1500" dirty="0">
              <a:solidFill>
                <a:srgbClr val="FF0000"/>
              </a:solidFill>
              <a:latin typeface="HGPｺﾞｼｯｸE" panose="020B0900000000000000" pitchFamily="50" charset="-128"/>
              <a:ea typeface="HGPｺﾞｼｯｸE" panose="020B0900000000000000" pitchFamily="50" charset="-128"/>
            </a:endParaRPr>
          </a:p>
          <a:p>
            <a:pPr>
              <a:lnSpc>
                <a:spcPts val="1400"/>
              </a:lnSpc>
            </a:pPr>
            <a:endParaRPr lang="en-US" altLang="ja-JP" sz="1000" dirty="0">
              <a:latin typeface="HGPｺﾞｼｯｸE" panose="020B0900000000000000" pitchFamily="50" charset="-128"/>
              <a:ea typeface="HGPｺﾞｼｯｸE" panose="020B0900000000000000" pitchFamily="50" charset="-128"/>
            </a:endParaRPr>
          </a:p>
          <a:p>
            <a:pPr>
              <a:lnSpc>
                <a:spcPts val="2000"/>
              </a:lnSpc>
            </a:pPr>
            <a:r>
              <a:rPr lang="ja-JP" altLang="en-US" sz="1400" dirty="0">
                <a:solidFill>
                  <a:srgbClr val="002060"/>
                </a:solidFill>
                <a:latin typeface="HGPｺﾞｼｯｸE" panose="020B0900000000000000" pitchFamily="50" charset="-128"/>
                <a:ea typeface="HGPｺﾞｼｯｸE" panose="020B0900000000000000" pitchFamily="50" charset="-128"/>
              </a:rPr>
              <a:t>２．商工費</a:t>
            </a:r>
            <a:endParaRPr lang="en-US" altLang="ja-JP" sz="1400" dirty="0">
              <a:solidFill>
                <a:srgbClr val="002060"/>
              </a:solidFill>
              <a:latin typeface="HGPｺﾞｼｯｸE" panose="020B0900000000000000" pitchFamily="50" charset="-128"/>
              <a:ea typeface="HGPｺﾞｼｯｸE" panose="020B0900000000000000" pitchFamily="50" charset="-128"/>
            </a:endParaRPr>
          </a:p>
          <a:p>
            <a:pPr>
              <a:lnSpc>
                <a:spcPts val="1400"/>
              </a:lnSpc>
            </a:pPr>
            <a:r>
              <a:rPr lang="ja-JP" altLang="en-US" sz="1400" dirty="0">
                <a:solidFill>
                  <a:srgbClr val="002060"/>
                </a:solidFill>
                <a:latin typeface="HGPｺﾞｼｯｸE" panose="020B0900000000000000" pitchFamily="50" charset="-128"/>
                <a:ea typeface="HGPｺﾞｼｯｸE" panose="020B0900000000000000" pitchFamily="50" charset="-128"/>
              </a:rPr>
              <a:t>　商工業や観光の振興に使うお金</a:t>
            </a:r>
            <a:endParaRPr lang="en-US" altLang="ja-JP" sz="1400" dirty="0">
              <a:solidFill>
                <a:srgbClr val="002060"/>
              </a:solidFill>
              <a:latin typeface="HGPｺﾞｼｯｸE" panose="020B0900000000000000" pitchFamily="50" charset="-128"/>
              <a:ea typeface="HGPｺﾞｼｯｸE" panose="020B0900000000000000" pitchFamily="50" charset="-128"/>
            </a:endParaRPr>
          </a:p>
          <a:p>
            <a:pPr>
              <a:lnSpc>
                <a:spcPts val="1400"/>
              </a:lnSpc>
            </a:pPr>
            <a:r>
              <a:rPr lang="ja-JP" altLang="en-US" sz="1400" dirty="0">
                <a:latin typeface="HGPｺﾞｼｯｸE" panose="020B0900000000000000" pitchFamily="50" charset="-128"/>
                <a:ea typeface="HGPｺﾞｼｯｸE" panose="020B0900000000000000" pitchFamily="50" charset="-128"/>
              </a:rPr>
              <a:t>　</a:t>
            </a:r>
            <a:endParaRPr lang="en-US" altLang="ja-JP" sz="1400" dirty="0">
              <a:latin typeface="HGPｺﾞｼｯｸE" panose="020B0900000000000000" pitchFamily="50" charset="-128"/>
              <a:ea typeface="HGPｺﾞｼｯｸE" panose="020B0900000000000000" pitchFamily="50" charset="-128"/>
            </a:endParaRPr>
          </a:p>
          <a:p>
            <a:pPr>
              <a:lnSpc>
                <a:spcPts val="2000"/>
              </a:lnSpc>
            </a:pPr>
            <a:r>
              <a:rPr lang="ja-JP" altLang="en-US" sz="1400" dirty="0">
                <a:solidFill>
                  <a:srgbClr val="002060"/>
                </a:solidFill>
                <a:latin typeface="HGPｺﾞｼｯｸE" panose="020B0900000000000000" pitchFamily="50" charset="-128"/>
                <a:ea typeface="HGPｺﾞｼｯｸE" panose="020B0900000000000000" pitchFamily="50" charset="-128"/>
              </a:rPr>
              <a:t>３．民生費</a:t>
            </a:r>
            <a:endParaRPr lang="en-US" altLang="ja-JP" sz="1400" dirty="0">
              <a:solidFill>
                <a:srgbClr val="002060"/>
              </a:solidFill>
              <a:latin typeface="HGPｺﾞｼｯｸE" panose="020B0900000000000000" pitchFamily="50" charset="-128"/>
              <a:ea typeface="HGPｺﾞｼｯｸE" panose="020B0900000000000000" pitchFamily="50" charset="-128"/>
            </a:endParaRPr>
          </a:p>
          <a:p>
            <a:pPr>
              <a:lnSpc>
                <a:spcPts val="2000"/>
              </a:lnSpc>
            </a:pPr>
            <a:r>
              <a:rPr lang="ja-JP" altLang="en-US" sz="1400" dirty="0">
                <a:solidFill>
                  <a:srgbClr val="002060"/>
                </a:solidFill>
                <a:latin typeface="HGPｺﾞｼｯｸE" panose="020B0900000000000000" pitchFamily="50" charset="-128"/>
                <a:ea typeface="HGPｺﾞｼｯｸE" panose="020B0900000000000000" pitchFamily="50" charset="-128"/>
              </a:rPr>
              <a:t>　児童、高齢者、障害者等のための福祉施設の整備、運営、生活保護等に使うお金</a:t>
            </a:r>
            <a:endParaRPr lang="en-US" altLang="ja-JP" sz="1400" dirty="0">
              <a:solidFill>
                <a:srgbClr val="002060"/>
              </a:solidFill>
              <a:latin typeface="HGPｺﾞｼｯｸE" panose="020B0900000000000000" pitchFamily="50" charset="-128"/>
              <a:ea typeface="HGPｺﾞｼｯｸE" panose="020B0900000000000000" pitchFamily="50" charset="-128"/>
            </a:endParaRPr>
          </a:p>
          <a:p>
            <a:pPr>
              <a:lnSpc>
                <a:spcPts val="2000"/>
              </a:lnSpc>
            </a:pPr>
            <a:endParaRPr lang="en-US" altLang="ja-JP" sz="1400" dirty="0">
              <a:latin typeface="+mn-ea"/>
              <a:ea typeface="+mn-ea"/>
            </a:endParaRPr>
          </a:p>
        </p:txBody>
      </p:sp>
      <p:grpSp>
        <p:nvGrpSpPr>
          <p:cNvPr id="4" name="グループ化 3">
            <a:extLst>
              <a:ext uri="{FF2B5EF4-FFF2-40B4-BE49-F238E27FC236}">
                <a16:creationId xmlns:a16="http://schemas.microsoft.com/office/drawing/2014/main" id="{62EFD6DB-F83A-42DD-A373-565DA4D5BBDE}"/>
              </a:ext>
            </a:extLst>
          </p:cNvPr>
          <p:cNvGrpSpPr/>
          <p:nvPr/>
        </p:nvGrpSpPr>
        <p:grpSpPr>
          <a:xfrm>
            <a:off x="4698130" y="4618417"/>
            <a:ext cx="7015392" cy="1411268"/>
            <a:chOff x="4640430" y="4653282"/>
            <a:chExt cx="7015392" cy="1411268"/>
          </a:xfrm>
        </p:grpSpPr>
        <p:sp>
          <p:nvSpPr>
            <p:cNvPr id="3" name="正方形/長方形 2">
              <a:extLst>
                <a:ext uri="{FF2B5EF4-FFF2-40B4-BE49-F238E27FC236}">
                  <a16:creationId xmlns:a16="http://schemas.microsoft.com/office/drawing/2014/main" id="{22D8B658-B79C-4076-BF68-EEE997628EB2}"/>
                </a:ext>
              </a:extLst>
            </p:cNvPr>
            <p:cNvSpPr/>
            <p:nvPr/>
          </p:nvSpPr>
          <p:spPr>
            <a:xfrm>
              <a:off x="7454179" y="4653282"/>
              <a:ext cx="4201643" cy="910574"/>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60F5CF47-F323-420F-B00E-DFE7B5DC3615}"/>
                </a:ext>
              </a:extLst>
            </p:cNvPr>
            <p:cNvSpPr/>
            <p:nvPr/>
          </p:nvSpPr>
          <p:spPr>
            <a:xfrm>
              <a:off x="4640430" y="5368822"/>
              <a:ext cx="700373" cy="69572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dirty="0"/>
            </a:p>
          </p:txBody>
        </p:sp>
      </p:grpSp>
      <p:grpSp>
        <p:nvGrpSpPr>
          <p:cNvPr id="5" name="グループ化 4">
            <a:extLst>
              <a:ext uri="{FF2B5EF4-FFF2-40B4-BE49-F238E27FC236}">
                <a16:creationId xmlns:a16="http://schemas.microsoft.com/office/drawing/2014/main" id="{9AC8D4FE-FA86-4B0A-A5F8-59FD1388BA4C}"/>
              </a:ext>
            </a:extLst>
          </p:cNvPr>
          <p:cNvGrpSpPr/>
          <p:nvPr/>
        </p:nvGrpSpPr>
        <p:grpSpPr>
          <a:xfrm>
            <a:off x="5408935" y="4134982"/>
            <a:ext cx="5877242" cy="695728"/>
            <a:chOff x="5358031" y="4126255"/>
            <a:chExt cx="5877242" cy="695728"/>
          </a:xfrm>
        </p:grpSpPr>
        <p:sp>
          <p:nvSpPr>
            <p:cNvPr id="24" name="正方形/長方形 23">
              <a:extLst>
                <a:ext uri="{FF2B5EF4-FFF2-40B4-BE49-F238E27FC236}">
                  <a16:creationId xmlns:a16="http://schemas.microsoft.com/office/drawing/2014/main" id="{3040FB41-69F6-4B45-8145-ABB641593535}"/>
                </a:ext>
              </a:extLst>
            </p:cNvPr>
            <p:cNvSpPr/>
            <p:nvPr/>
          </p:nvSpPr>
          <p:spPr>
            <a:xfrm>
              <a:off x="7624901" y="4132820"/>
              <a:ext cx="3610372" cy="565659"/>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E954E5E2-D6BA-4999-8DE1-19F3DCE0CD0F}"/>
                </a:ext>
              </a:extLst>
            </p:cNvPr>
            <p:cNvSpPr/>
            <p:nvPr/>
          </p:nvSpPr>
          <p:spPr>
            <a:xfrm>
              <a:off x="5358031" y="4126255"/>
              <a:ext cx="737969" cy="695728"/>
            </a:xfrm>
            <a:prstGeom prst="rect">
              <a:avLst/>
            </a:prstGeom>
            <a:solidFill>
              <a:srgbClr val="EEC92E"/>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grpSp>
      <p:grpSp>
        <p:nvGrpSpPr>
          <p:cNvPr id="7" name="グループ化 6">
            <a:extLst>
              <a:ext uri="{FF2B5EF4-FFF2-40B4-BE49-F238E27FC236}">
                <a16:creationId xmlns:a16="http://schemas.microsoft.com/office/drawing/2014/main" id="{7BA0530D-6414-4554-8FEE-9F8BFA528E6C}"/>
              </a:ext>
            </a:extLst>
          </p:cNvPr>
          <p:cNvGrpSpPr/>
          <p:nvPr/>
        </p:nvGrpSpPr>
        <p:grpSpPr>
          <a:xfrm>
            <a:off x="4556126" y="2629750"/>
            <a:ext cx="6899484" cy="1540922"/>
            <a:chOff x="4585191" y="2540712"/>
            <a:chExt cx="6899484" cy="1540922"/>
          </a:xfrm>
        </p:grpSpPr>
        <p:sp>
          <p:nvSpPr>
            <p:cNvPr id="25" name="正方形/長方形 24">
              <a:extLst>
                <a:ext uri="{FF2B5EF4-FFF2-40B4-BE49-F238E27FC236}">
                  <a16:creationId xmlns:a16="http://schemas.microsoft.com/office/drawing/2014/main" id="{7D0782A7-D206-4FDA-A3E5-0DF2F2388830}"/>
                </a:ext>
              </a:extLst>
            </p:cNvPr>
            <p:cNvSpPr/>
            <p:nvPr/>
          </p:nvSpPr>
          <p:spPr>
            <a:xfrm>
              <a:off x="7564593" y="3314930"/>
              <a:ext cx="3920082" cy="766704"/>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880EAC0B-89DF-44B9-9E03-A74C3D3AE2D8}"/>
                </a:ext>
              </a:extLst>
            </p:cNvPr>
            <p:cNvSpPr/>
            <p:nvPr/>
          </p:nvSpPr>
          <p:spPr>
            <a:xfrm>
              <a:off x="4585191" y="2540712"/>
              <a:ext cx="953736" cy="899533"/>
            </a:xfrm>
            <a:prstGeom prst="rect">
              <a:avLst/>
            </a:prstGeom>
            <a:solidFill>
              <a:srgbClr val="15F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正方形/長方形 18">
            <a:extLst>
              <a:ext uri="{FF2B5EF4-FFF2-40B4-BE49-F238E27FC236}">
                <a16:creationId xmlns:a16="http://schemas.microsoft.com/office/drawing/2014/main" id="{65842220-E879-4FBA-B0CC-ED8BCEEFA22F}"/>
              </a:ext>
            </a:extLst>
          </p:cNvPr>
          <p:cNvSpPr/>
          <p:nvPr/>
        </p:nvSpPr>
        <p:spPr bwMode="auto">
          <a:xfrm>
            <a:off x="7351113" y="2281667"/>
            <a:ext cx="3351668" cy="360000"/>
          </a:xfrm>
          <a:prstGeom prst="rect">
            <a:avLst/>
          </a:prstGeom>
          <a:solidFill>
            <a:schemeClr val="accent1"/>
          </a:solidFill>
          <a:ln w="1905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defTabSz="914400"/>
            <a:r>
              <a:rPr lang="ja-JP" altLang="en-US" sz="1400">
                <a:solidFill>
                  <a:schemeClr val="bg1"/>
                </a:solidFill>
                <a:latin typeface="+mn-ea"/>
                <a:ea typeface="+mn-ea"/>
              </a:rPr>
              <a:t>グラフから見えてくる</a:t>
            </a:r>
            <a:endParaRPr lang="ja-JP" altLang="en-US" sz="1400" dirty="0">
              <a:solidFill>
                <a:schemeClr val="bg1"/>
              </a:solidFill>
              <a:latin typeface="+mn-ea"/>
              <a:ea typeface="+mn-ea"/>
            </a:endParaRPr>
          </a:p>
        </p:txBody>
      </p:sp>
      <p:grpSp>
        <p:nvGrpSpPr>
          <p:cNvPr id="20" name="グループ化 19">
            <a:extLst>
              <a:ext uri="{FF2B5EF4-FFF2-40B4-BE49-F238E27FC236}">
                <a16:creationId xmlns:a16="http://schemas.microsoft.com/office/drawing/2014/main" id="{BF7C3623-2425-485C-80EB-CD09A4BB5367}"/>
              </a:ext>
            </a:extLst>
          </p:cNvPr>
          <p:cNvGrpSpPr/>
          <p:nvPr/>
        </p:nvGrpSpPr>
        <p:grpSpPr>
          <a:xfrm>
            <a:off x="1487360" y="1597153"/>
            <a:ext cx="5664554" cy="430331"/>
            <a:chOff x="1872133" y="1884456"/>
            <a:chExt cx="5535061" cy="360000"/>
          </a:xfrm>
        </p:grpSpPr>
        <p:sp>
          <p:nvSpPr>
            <p:cNvPr id="27" name="Rectangle 8">
              <a:extLst>
                <a:ext uri="{FF2B5EF4-FFF2-40B4-BE49-F238E27FC236}">
                  <a16:creationId xmlns:a16="http://schemas.microsoft.com/office/drawing/2014/main" id="{7FBA19BB-0F96-43BE-B25A-9A4A25EC587F}"/>
                </a:ext>
              </a:extLst>
            </p:cNvPr>
            <p:cNvSpPr>
              <a:spLocks noChangeArrowheads="1"/>
            </p:cNvSpPr>
            <p:nvPr/>
          </p:nvSpPr>
          <p:spPr bwMode="auto">
            <a:xfrm>
              <a:off x="2956916" y="1884456"/>
              <a:ext cx="4450278" cy="360000"/>
            </a:xfrm>
            <a:prstGeom prst="rect">
              <a:avLst/>
            </a:prstGeom>
            <a:solidFill>
              <a:schemeClr val="bg1"/>
            </a:solidFill>
            <a:ln w="19050">
              <a:solidFill>
                <a:schemeClr val="accent1"/>
              </a:solid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1600" b="1" dirty="0">
                  <a:solidFill>
                    <a:srgbClr val="000000"/>
                  </a:solidFill>
                  <a:latin typeface="+mn-ea"/>
                  <a:ea typeface="+mn-ea"/>
                  <a:cs typeface="メイリオ" panose="020B0604030504040204" pitchFamily="50" charset="-128"/>
                </a:rPr>
                <a:t>和歌山県の歳出の内訳（令和７年度当初予算額）</a:t>
              </a:r>
            </a:p>
          </p:txBody>
        </p:sp>
        <p:sp>
          <p:nvSpPr>
            <p:cNvPr id="28" name="正方形/長方形 27">
              <a:extLst>
                <a:ext uri="{FF2B5EF4-FFF2-40B4-BE49-F238E27FC236}">
                  <a16:creationId xmlns:a16="http://schemas.microsoft.com/office/drawing/2014/main" id="{253A001B-D565-4951-89EF-C2085E2E1216}"/>
                </a:ext>
              </a:extLst>
            </p:cNvPr>
            <p:cNvSpPr/>
            <p:nvPr/>
          </p:nvSpPr>
          <p:spPr bwMode="auto">
            <a:xfrm>
              <a:off x="1872133" y="1884456"/>
              <a:ext cx="1084782" cy="360000"/>
            </a:xfrm>
            <a:prstGeom prst="rect">
              <a:avLst/>
            </a:prstGeom>
            <a:solidFill>
              <a:schemeClr val="accent1"/>
            </a:solidFill>
            <a:ln w="19050" cap="flat" cmpd="sng" algn="ctr">
              <a:solidFill>
                <a:srgbClr val="00488A"/>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defTabSz="914400"/>
              <a:r>
                <a:rPr lang="ja-JP" altLang="en-US" sz="1600" b="1" dirty="0">
                  <a:solidFill>
                    <a:schemeClr val="bg1"/>
                  </a:solidFill>
                  <a:latin typeface="+mn-ea"/>
                  <a:ea typeface="+mn-ea"/>
                </a:rPr>
                <a:t>歳　出</a:t>
              </a:r>
            </a:p>
          </p:txBody>
        </p:sp>
      </p:grpSp>
      <p:pic>
        <p:nvPicPr>
          <p:cNvPr id="2" name="Picture 29">
            <a:extLst>
              <a:ext uri="{FF2B5EF4-FFF2-40B4-BE49-F238E27FC236}">
                <a16:creationId xmlns:a16="http://schemas.microsoft.com/office/drawing/2014/main" id="{7519B506-95F0-C123-6172-2A9F4B9921A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10097330" y="389958"/>
            <a:ext cx="1358279" cy="1539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9836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par>
                          <p:cTn id="18" fill="hold">
                            <p:stCondLst>
                              <p:cond delay="500"/>
                            </p:stCondLst>
                            <p:childTnLst>
                              <p:par>
                                <p:cTn id="19" presetID="42"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600"/>
                                        <p:tgtEl>
                                          <p:spTgt spid="2"/>
                                        </p:tgtEl>
                                      </p:cBhvr>
                                    </p:animEffect>
                                    <p:anim calcmode="lin" valueType="num">
                                      <p:cBhvr>
                                        <p:cTn id="22" dur="600" fill="hold"/>
                                        <p:tgtEl>
                                          <p:spTgt spid="2"/>
                                        </p:tgtEl>
                                        <p:attrNameLst>
                                          <p:attrName>ppt_x</p:attrName>
                                        </p:attrNameLst>
                                      </p:cBhvr>
                                      <p:tavLst>
                                        <p:tav tm="0">
                                          <p:val>
                                            <p:strVal val="#ppt_x"/>
                                          </p:val>
                                        </p:tav>
                                        <p:tav tm="100000">
                                          <p:val>
                                            <p:strVal val="#ppt_x"/>
                                          </p:val>
                                        </p:tav>
                                      </p:tavLst>
                                    </p:anim>
                                    <p:anim calcmode="lin" valueType="num">
                                      <p:cBhvr>
                                        <p:cTn id="23" dur="6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012B6F9A-EA4D-4E3D-A4E0-92A4D89EC2F0}"/>
              </a:ext>
            </a:extLst>
          </p:cNvPr>
          <p:cNvGrpSpPr/>
          <p:nvPr/>
        </p:nvGrpSpPr>
        <p:grpSpPr>
          <a:xfrm>
            <a:off x="992200" y="1110832"/>
            <a:ext cx="8848320" cy="1317980"/>
            <a:chOff x="992200" y="1110832"/>
            <a:chExt cx="8848320" cy="1317980"/>
          </a:xfrm>
        </p:grpSpPr>
        <p:sp>
          <p:nvSpPr>
            <p:cNvPr id="11275" name="Rectangle 11"/>
            <p:cNvSpPr>
              <a:spLocks noChangeArrowheads="1"/>
            </p:cNvSpPr>
            <p:nvPr/>
          </p:nvSpPr>
          <p:spPr bwMode="auto">
            <a:xfrm>
              <a:off x="992200" y="1110832"/>
              <a:ext cx="4706526" cy="54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en-US" altLang="ja-JP" sz="2800" dirty="0">
                  <a:latin typeface="HG創英角ｺﾞｼｯｸUB" panose="020B0909000000000000" pitchFamily="49" charset="-128"/>
                  <a:ea typeface="HG創英角ｺﾞｼｯｸUB" panose="020B0909000000000000" pitchFamily="49" charset="-128"/>
                </a:rPr>
                <a:t>【</a:t>
              </a:r>
              <a:r>
                <a:rPr lang="ja-JP" altLang="en-US" sz="2800" dirty="0">
                  <a:latin typeface="HG創英角ｺﾞｼｯｸUB" panose="020B0909000000000000" pitchFamily="49" charset="-128"/>
                  <a:ea typeface="HG創英角ｺﾞｼｯｸUB" panose="020B0909000000000000" pitchFamily="49" charset="-128"/>
                </a:rPr>
                <a:t>福澤諭吉と税</a:t>
              </a:r>
              <a:r>
                <a:rPr lang="en-US" altLang="ja-JP" sz="2800" dirty="0">
                  <a:latin typeface="HG創英角ｺﾞｼｯｸUB" panose="020B0909000000000000" pitchFamily="49" charset="-128"/>
                  <a:ea typeface="HG創英角ｺﾞｼｯｸUB" panose="020B0909000000000000" pitchFamily="49" charset="-128"/>
                </a:rPr>
                <a:t>】</a:t>
              </a:r>
            </a:p>
          </p:txBody>
        </p:sp>
        <p:sp>
          <p:nvSpPr>
            <p:cNvPr id="11277" name="Rectangle 13"/>
            <p:cNvSpPr>
              <a:spLocks noChangeArrowheads="1"/>
            </p:cNvSpPr>
            <p:nvPr/>
          </p:nvSpPr>
          <p:spPr bwMode="auto">
            <a:xfrm>
              <a:off x="2282219" y="1524334"/>
              <a:ext cx="7558301" cy="904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30000"/>
                </a:lnSpc>
                <a:spcBef>
                  <a:spcPct val="0"/>
                </a:spcBef>
                <a:buFontTx/>
                <a:buNone/>
              </a:pPr>
              <a:r>
                <a:rPr lang="en-US" altLang="ja-JP" sz="2000" dirty="0">
                  <a:solidFill>
                    <a:srgbClr val="002060"/>
                  </a:solidFill>
                  <a:latin typeface="HG創英角ｺﾞｼｯｸUB" panose="020B0909000000000000" pitchFamily="49" charset="-128"/>
                  <a:ea typeface="HG創英角ｺﾞｼｯｸUB" panose="020B0909000000000000" pitchFamily="49" charset="-128"/>
                </a:rPr>
                <a:t>1872</a:t>
              </a:r>
              <a:r>
                <a:rPr lang="ja-JP" altLang="en-US" sz="2000" dirty="0">
                  <a:solidFill>
                    <a:srgbClr val="002060"/>
                  </a:solidFill>
                  <a:latin typeface="HG創英角ｺﾞｼｯｸUB" panose="020B0909000000000000" pitchFamily="49" charset="-128"/>
                  <a:ea typeface="HG創英角ｺﾞｼｯｸUB" panose="020B0909000000000000" pitchFamily="49" charset="-128"/>
                </a:rPr>
                <a:t>年に福澤諭吉が発表した</a:t>
              </a:r>
              <a:r>
                <a:rPr lang="en-US" altLang="ja-JP" sz="2000" dirty="0">
                  <a:solidFill>
                    <a:srgbClr val="002060"/>
                  </a:solidFill>
                  <a:latin typeface="HG創英角ｺﾞｼｯｸUB" panose="020B0909000000000000" pitchFamily="49" charset="-128"/>
                  <a:ea typeface="HG創英角ｺﾞｼｯｸUB" panose="020B0909000000000000" pitchFamily="49" charset="-128"/>
                </a:rPr>
                <a:t>『</a:t>
              </a:r>
              <a:r>
                <a:rPr lang="ja-JP" altLang="en-US" sz="2000" dirty="0">
                  <a:solidFill>
                    <a:srgbClr val="002060"/>
                  </a:solidFill>
                  <a:latin typeface="HG創英角ｺﾞｼｯｸUB" panose="020B0909000000000000" pitchFamily="49" charset="-128"/>
                  <a:ea typeface="HG創英角ｺﾞｼｯｸUB" panose="020B0909000000000000" pitchFamily="49" charset="-128"/>
                </a:rPr>
                <a:t>学問のすすめ</a:t>
              </a:r>
              <a:r>
                <a:rPr lang="en-US" altLang="ja-JP" sz="2000" dirty="0">
                  <a:solidFill>
                    <a:srgbClr val="002060"/>
                  </a:solidFill>
                  <a:latin typeface="HG創英角ｺﾞｼｯｸUB" panose="020B0909000000000000" pitchFamily="49" charset="-128"/>
                  <a:ea typeface="HG創英角ｺﾞｼｯｸUB" panose="020B0909000000000000" pitchFamily="49" charset="-128"/>
                </a:rPr>
                <a:t>』</a:t>
              </a:r>
              <a:r>
                <a:rPr lang="ja-JP" altLang="en-US" sz="2000" dirty="0">
                  <a:solidFill>
                    <a:srgbClr val="002060"/>
                  </a:solidFill>
                  <a:latin typeface="HG創英角ｺﾞｼｯｸUB" panose="020B0909000000000000" pitchFamily="49" charset="-128"/>
                  <a:ea typeface="HG創英角ｺﾞｼｯｸUB" panose="020B0909000000000000" pitchFamily="49" charset="-128"/>
                </a:rPr>
                <a:t>の中に、</a:t>
              </a:r>
              <a:endParaRPr lang="en-US" altLang="ja-JP" sz="2000" dirty="0">
                <a:solidFill>
                  <a:srgbClr val="002060"/>
                </a:solidFill>
                <a:latin typeface="HG創英角ｺﾞｼｯｸUB" panose="020B0909000000000000" pitchFamily="49" charset="-128"/>
                <a:ea typeface="HG創英角ｺﾞｼｯｸUB" panose="020B0909000000000000" pitchFamily="49" charset="-128"/>
              </a:endParaRPr>
            </a:p>
            <a:p>
              <a:pPr eaLnBrk="1" hangingPunct="1">
                <a:lnSpc>
                  <a:spcPct val="130000"/>
                </a:lnSpc>
                <a:spcBef>
                  <a:spcPct val="0"/>
                </a:spcBef>
                <a:buFontTx/>
                <a:buNone/>
              </a:pPr>
              <a:r>
                <a:rPr lang="ja-JP" altLang="en-US" sz="2400" b="1" dirty="0">
                  <a:solidFill>
                    <a:srgbClr val="FF0000"/>
                  </a:solidFill>
                  <a:latin typeface="HG創英角ｺﾞｼｯｸUB" panose="020B0909000000000000" pitchFamily="49" charset="-128"/>
                  <a:ea typeface="HG創英角ｺﾞｼｯｸUB" panose="020B0909000000000000" pitchFamily="49" charset="-128"/>
                </a:rPr>
                <a:t>税金とは国民と国との約束 </a:t>
              </a:r>
              <a:r>
                <a:rPr lang="ja-JP" altLang="en-US" sz="2000" dirty="0">
                  <a:solidFill>
                    <a:srgbClr val="002060"/>
                  </a:solidFill>
                  <a:latin typeface="HG創英角ｺﾞｼｯｸUB" panose="020B0909000000000000" pitchFamily="49" charset="-128"/>
                  <a:ea typeface="HG創英角ｺﾞｼｯｸUB" panose="020B0909000000000000" pitchFamily="49" charset="-128"/>
                </a:rPr>
                <a:t>であると述べられています。</a:t>
              </a:r>
            </a:p>
          </p:txBody>
        </p:sp>
      </p:grpSp>
      <p:grpSp>
        <p:nvGrpSpPr>
          <p:cNvPr id="4" name="グループ化 3">
            <a:extLst>
              <a:ext uri="{FF2B5EF4-FFF2-40B4-BE49-F238E27FC236}">
                <a16:creationId xmlns:a16="http://schemas.microsoft.com/office/drawing/2014/main" id="{3147AC04-003D-40D4-8EC5-DAB6426AB064}"/>
              </a:ext>
            </a:extLst>
          </p:cNvPr>
          <p:cNvGrpSpPr/>
          <p:nvPr/>
        </p:nvGrpSpPr>
        <p:grpSpPr>
          <a:xfrm>
            <a:off x="992200" y="2202113"/>
            <a:ext cx="10476907" cy="4699778"/>
            <a:chOff x="992200" y="2202113"/>
            <a:chExt cx="10476907" cy="4699778"/>
          </a:xfrm>
        </p:grpSpPr>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200" y="2202113"/>
              <a:ext cx="10476907" cy="4699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4"/>
            <p:cNvSpPr>
              <a:spLocks noChangeArrowheads="1"/>
            </p:cNvSpPr>
            <p:nvPr/>
          </p:nvSpPr>
          <p:spPr bwMode="auto">
            <a:xfrm>
              <a:off x="2211260" y="2779689"/>
              <a:ext cx="4197869" cy="44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en-US" altLang="ja-JP" sz="2400" dirty="0">
                  <a:solidFill>
                    <a:srgbClr val="008000"/>
                  </a:solidFill>
                  <a:latin typeface="HG創英角ｺﾞｼｯｸUB" panose="020B0909000000000000" pitchFamily="49" charset="-128"/>
                  <a:ea typeface="HG創英角ｺﾞｼｯｸUB" panose="020B0909000000000000" pitchFamily="49" charset="-128"/>
                </a:rPr>
                <a:t>『</a:t>
              </a:r>
              <a:r>
                <a:rPr lang="ja-JP" altLang="en-US" sz="2400" dirty="0">
                  <a:solidFill>
                    <a:srgbClr val="008000"/>
                  </a:solidFill>
                  <a:latin typeface="HG創英角ｺﾞｼｯｸUB" panose="020B0909000000000000" pitchFamily="49" charset="-128"/>
                  <a:ea typeface="HG創英角ｺﾞｼｯｸUB" panose="020B0909000000000000" pitchFamily="49" charset="-128"/>
                </a:rPr>
                <a:t>学問のすすめ</a:t>
              </a:r>
              <a:r>
                <a:rPr lang="en-US" altLang="ja-JP" sz="2400" dirty="0">
                  <a:solidFill>
                    <a:srgbClr val="008000"/>
                  </a:solidFill>
                  <a:latin typeface="HG創英角ｺﾞｼｯｸUB" panose="020B0909000000000000" pitchFamily="49" charset="-128"/>
                  <a:ea typeface="HG創英角ｺﾞｼｯｸUB" panose="020B0909000000000000" pitchFamily="49" charset="-128"/>
                </a:rPr>
                <a:t>』</a:t>
              </a:r>
              <a:r>
                <a:rPr lang="ja-JP" altLang="en-US" sz="2400" dirty="0">
                  <a:solidFill>
                    <a:srgbClr val="008000"/>
                  </a:solidFill>
                  <a:latin typeface="HG創英角ｺﾞｼｯｸUB" panose="020B0909000000000000" pitchFamily="49" charset="-128"/>
                  <a:ea typeface="HG創英角ｺﾞｼｯｸUB" panose="020B0909000000000000" pitchFamily="49" charset="-128"/>
                </a:rPr>
                <a:t>より</a:t>
              </a:r>
            </a:p>
          </p:txBody>
        </p:sp>
        <p:pic>
          <p:nvPicPr>
            <p:cNvPr id="1127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2694" y="3705927"/>
              <a:ext cx="1989138"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Text Box 10"/>
            <p:cNvSpPr txBox="1">
              <a:spLocks noChangeArrowheads="1"/>
            </p:cNvSpPr>
            <p:nvPr/>
          </p:nvSpPr>
          <p:spPr bwMode="auto">
            <a:xfrm>
              <a:off x="8852694" y="5835651"/>
              <a:ext cx="189026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700">
                  <a:latin typeface="Arial" panose="020B0604020202020204" pitchFamily="34" charset="0"/>
                  <a:ea typeface="ＭＳ ゴシック" panose="020B0609070205080204" pitchFamily="49" charset="-128"/>
                </a:rPr>
                <a:t>資料提供：福澤諭吉旧邸・福澤諭吉記念館</a:t>
              </a:r>
            </a:p>
          </p:txBody>
        </p:sp>
        <p:sp>
          <p:nvSpPr>
            <p:cNvPr id="11280" name="Rectangle 16"/>
            <p:cNvSpPr>
              <a:spLocks noChangeArrowheads="1"/>
            </p:cNvSpPr>
            <p:nvPr/>
          </p:nvSpPr>
          <p:spPr bwMode="auto">
            <a:xfrm>
              <a:off x="1885913" y="3004173"/>
              <a:ext cx="8066680" cy="3157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230000"/>
                </a:lnSpc>
                <a:spcBef>
                  <a:spcPct val="0"/>
                </a:spcBef>
                <a:buFontTx/>
                <a:buNone/>
              </a:pPr>
              <a:r>
                <a:rPr lang="ja-JP" altLang="en-US" sz="1800" dirty="0">
                  <a:latin typeface="ＭＳ ゴシック" panose="020B0609070205080204" pitchFamily="49" charset="-128"/>
                  <a:ea typeface="HG創英角ｺﾞｼｯｸUB" panose="020B0909000000000000" pitchFamily="49" charset="-128"/>
                </a:rPr>
                <a:t>「政府は法令を設けて悪人を制し善人を</a:t>
              </a:r>
              <a:r>
                <a:rPr lang="ja-JP" altLang="en-US" sz="1800" dirty="0" err="1">
                  <a:latin typeface="ＭＳ ゴシック" panose="020B0609070205080204" pitchFamily="49" charset="-128"/>
                  <a:ea typeface="HG創英角ｺﾞｼｯｸUB" panose="020B0909000000000000" pitchFamily="49" charset="-128"/>
                </a:rPr>
                <a:t>保護す</a:t>
              </a:r>
              <a:r>
                <a:rPr lang="ja-JP" altLang="en-US" sz="1800" dirty="0">
                  <a:latin typeface="ＭＳ ゴシック" panose="020B0609070205080204" pitchFamily="49" charset="-128"/>
                  <a:ea typeface="HG創英角ｺﾞｼｯｸUB" panose="020B0909000000000000" pitchFamily="49" charset="-128"/>
                </a:rPr>
                <a:t>。これ即ち政府の商売なり。</a:t>
              </a:r>
            </a:p>
            <a:p>
              <a:pPr eaLnBrk="1" hangingPunct="1">
                <a:lnSpc>
                  <a:spcPct val="230000"/>
                </a:lnSpc>
                <a:spcBef>
                  <a:spcPct val="0"/>
                </a:spcBef>
                <a:buFontTx/>
                <a:buNone/>
              </a:pPr>
              <a:r>
                <a:rPr lang="ja-JP" altLang="en-US" sz="1800" dirty="0">
                  <a:latin typeface="ＭＳ ゴシック" panose="020B0609070205080204" pitchFamily="49" charset="-128"/>
                  <a:ea typeface="HG創英角ｺﾞｼｯｸUB" panose="020B0909000000000000" pitchFamily="49" charset="-128"/>
                </a:rPr>
                <a:t>　この商売をなすには莫大な費なれども、政府に米もなく</a:t>
              </a:r>
              <a:endParaRPr lang="en-US" altLang="ja-JP" sz="1800" dirty="0">
                <a:latin typeface="ＭＳ ゴシック" panose="020B0609070205080204" pitchFamily="49" charset="-128"/>
                <a:ea typeface="HG創英角ｺﾞｼｯｸUB" panose="020B0909000000000000" pitchFamily="49" charset="-128"/>
              </a:endParaRPr>
            </a:p>
            <a:p>
              <a:pPr eaLnBrk="1" hangingPunct="1">
                <a:lnSpc>
                  <a:spcPct val="230000"/>
                </a:lnSpc>
                <a:spcBef>
                  <a:spcPct val="0"/>
                </a:spcBef>
                <a:buFontTx/>
                <a:buNone/>
              </a:pPr>
              <a:r>
                <a:rPr lang="ja-JP" altLang="en-US" sz="1800" dirty="0">
                  <a:latin typeface="ＭＳ ゴシック" panose="020B0609070205080204" pitchFamily="49" charset="-128"/>
                  <a:ea typeface="HG創英角ｺﾞｼｯｸUB" panose="020B0909000000000000" pitchFamily="49" charset="-128"/>
                </a:rPr>
                <a:t>　金もなきゆえ、百姓町人より年貢運上を出して政府の</a:t>
              </a:r>
              <a:endParaRPr lang="en-US" altLang="ja-JP" sz="1800" dirty="0">
                <a:latin typeface="ＭＳ ゴシック" panose="020B0609070205080204" pitchFamily="49" charset="-128"/>
                <a:ea typeface="HG創英角ｺﾞｼｯｸUB" panose="020B0909000000000000" pitchFamily="49" charset="-128"/>
              </a:endParaRPr>
            </a:p>
            <a:p>
              <a:pPr eaLnBrk="1" hangingPunct="1">
                <a:lnSpc>
                  <a:spcPct val="230000"/>
                </a:lnSpc>
                <a:spcBef>
                  <a:spcPct val="0"/>
                </a:spcBef>
                <a:buFontTx/>
                <a:buNone/>
              </a:pPr>
              <a:r>
                <a:rPr lang="ja-JP" altLang="en-US" sz="1800" dirty="0">
                  <a:latin typeface="ＭＳ ゴシック" panose="020B0609070205080204" pitchFamily="49" charset="-128"/>
                  <a:ea typeface="HG創英角ｺﾞｼｯｸUB" panose="020B0909000000000000" pitchFamily="49" charset="-128"/>
                </a:rPr>
                <a:t>　勝手方を賄わんと、双方一致の上、相談を取極めたり。</a:t>
              </a:r>
            </a:p>
            <a:p>
              <a:pPr eaLnBrk="1" hangingPunct="1">
                <a:lnSpc>
                  <a:spcPct val="230000"/>
                </a:lnSpc>
                <a:spcBef>
                  <a:spcPct val="0"/>
                </a:spcBef>
                <a:buFontTx/>
                <a:buNone/>
              </a:pPr>
              <a:r>
                <a:rPr lang="ja-JP" altLang="en-US" sz="1800" dirty="0">
                  <a:latin typeface="ＭＳ ゴシック" panose="020B0609070205080204" pitchFamily="49" charset="-128"/>
                  <a:ea typeface="HG創英角ｺﾞｼｯｸUB" panose="020B0909000000000000" pitchFamily="49" charset="-128"/>
                </a:rPr>
                <a:t>　これ即ち政府と人民の約束なり。」</a:t>
              </a:r>
            </a:p>
          </p:txBody>
        </p:sp>
      </p:grpSp>
      <p:sp>
        <p:nvSpPr>
          <p:cNvPr id="14" name="タイトル 1">
            <a:extLst>
              <a:ext uri="{FF2B5EF4-FFF2-40B4-BE49-F238E27FC236}">
                <a16:creationId xmlns:a16="http://schemas.microsoft.com/office/drawing/2014/main" id="{5B914953-7969-4168-989A-67F5A4277977}"/>
              </a:ext>
            </a:extLst>
          </p:cNvPr>
          <p:cNvSpPr txBox="1">
            <a:spLocks/>
          </p:cNvSpPr>
          <p:nvPr/>
        </p:nvSpPr>
        <p:spPr bwMode="auto">
          <a:xfrm>
            <a:off x="662247" y="269351"/>
            <a:ext cx="10514012" cy="792163"/>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a:ln w="9525">
            <a:noFill/>
            <a:miter lim="800000"/>
            <a:headEnd/>
            <a:tailEnd/>
          </a:ln>
        </p:spPr>
        <p:txBody>
          <a:bodyPr vert="horz" wrap="square" lIns="95154" tIns="47568" rIns="95154" bIns="47568" numCol="1" rtlCol="0" anchor="ctr" anchorCtr="0" compatLnSpc="1">
            <a:prstTxWarp prst="textNoShape">
              <a:avLst/>
            </a:prstTxWarp>
            <a:noAutofit/>
          </a:bodyPr>
          <a:lstStyle>
            <a:lvl1pPr algn="ctr" defTabSz="950937" rtl="0" eaLnBrk="0" fontAlgn="base" hangingPunct="0">
              <a:spcBef>
                <a:spcPct val="0"/>
              </a:spcBef>
              <a:spcAft>
                <a:spcPct val="0"/>
              </a:spcAft>
              <a:defRPr kumimoji="1" sz="4600" kern="1200">
                <a:solidFill>
                  <a:schemeClr val="tx1"/>
                </a:solidFill>
                <a:latin typeface="+mj-lt"/>
                <a:ea typeface="+mj-ea"/>
                <a:cs typeface="+mj-cs"/>
              </a:defRPr>
            </a:lvl1pPr>
            <a:lvl2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2pPr>
            <a:lvl3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3pPr>
            <a:lvl4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4pPr>
            <a:lvl5pPr algn="ctr" defTabSz="950937" rtl="0" eaLnBrk="0" fontAlgn="base" hangingPunct="0">
              <a:spcBef>
                <a:spcPct val="0"/>
              </a:spcBef>
              <a:spcAft>
                <a:spcPct val="0"/>
              </a:spcAft>
              <a:defRPr kumimoji="1" sz="4600">
                <a:solidFill>
                  <a:schemeClr val="tx1"/>
                </a:solidFill>
                <a:latin typeface="Calibri" pitchFamily="34" charset="0"/>
                <a:ea typeface="ＭＳ Ｐゴシック" charset="-128"/>
              </a:defRPr>
            </a:lvl5pPr>
            <a:lvl6pPr marL="457212" algn="ctr" defTabSz="950937" rtl="0" fontAlgn="base">
              <a:spcBef>
                <a:spcPct val="0"/>
              </a:spcBef>
              <a:spcAft>
                <a:spcPct val="0"/>
              </a:spcAft>
              <a:defRPr kumimoji="1" sz="4600">
                <a:solidFill>
                  <a:schemeClr val="tx1"/>
                </a:solidFill>
                <a:latin typeface="Calibri" pitchFamily="34" charset="0"/>
                <a:ea typeface="ＭＳ Ｐゴシック" charset="-128"/>
              </a:defRPr>
            </a:lvl6pPr>
            <a:lvl7pPr marL="914423" algn="ctr" defTabSz="950937" rtl="0" fontAlgn="base">
              <a:spcBef>
                <a:spcPct val="0"/>
              </a:spcBef>
              <a:spcAft>
                <a:spcPct val="0"/>
              </a:spcAft>
              <a:defRPr kumimoji="1" sz="4600">
                <a:solidFill>
                  <a:schemeClr val="tx1"/>
                </a:solidFill>
                <a:latin typeface="Calibri" pitchFamily="34" charset="0"/>
                <a:ea typeface="ＭＳ Ｐゴシック" charset="-128"/>
              </a:defRPr>
            </a:lvl7pPr>
            <a:lvl8pPr marL="1371634" algn="ctr" defTabSz="950937" rtl="0" fontAlgn="base">
              <a:spcBef>
                <a:spcPct val="0"/>
              </a:spcBef>
              <a:spcAft>
                <a:spcPct val="0"/>
              </a:spcAft>
              <a:defRPr kumimoji="1" sz="4600">
                <a:solidFill>
                  <a:schemeClr val="tx1"/>
                </a:solidFill>
                <a:latin typeface="Calibri" pitchFamily="34" charset="0"/>
                <a:ea typeface="ＭＳ Ｐゴシック" charset="-128"/>
              </a:defRPr>
            </a:lvl8pPr>
            <a:lvl9pPr marL="1828846" algn="ctr" defTabSz="950937" rtl="0" fontAlgn="base">
              <a:spcBef>
                <a:spcPct val="0"/>
              </a:spcBef>
              <a:spcAft>
                <a:spcPct val="0"/>
              </a:spcAft>
              <a:defRPr kumimoji="1" sz="4600">
                <a:solidFill>
                  <a:schemeClr val="tx1"/>
                </a:solidFill>
                <a:latin typeface="Calibri" pitchFamily="34" charset="0"/>
                <a:ea typeface="ＭＳ Ｐゴシック" charset="-128"/>
              </a:defRPr>
            </a:lvl9pPr>
          </a:lstStyle>
          <a:p>
            <a:pPr eaLnBrk="1" fontAlgn="auto" hangingPunct="1">
              <a:spcAft>
                <a:spcPts val="0"/>
              </a:spcAft>
              <a:defRPr/>
            </a:pPr>
            <a:r>
              <a:rPr lang="ja-JP" altLang="en-US" sz="4400" dirty="0">
                <a:solidFill>
                  <a:schemeClr val="bg1"/>
                </a:solidFill>
                <a:latin typeface="UD デジタル 教科書体 NK-B" panose="02020700000000000000" pitchFamily="18" charset="-128"/>
                <a:ea typeface="UD デジタル 教科書体 NK-B" panose="02020700000000000000" pitchFamily="18" charset="-128"/>
                <a:cs typeface="メイリオ" panose="020B0604030504040204" pitchFamily="50" charset="-128"/>
              </a:rPr>
              <a:t>税とは？　　</a:t>
            </a:r>
            <a:r>
              <a:rPr lang="ja-JP" altLang="en-US" sz="3200" dirty="0">
                <a:solidFill>
                  <a:schemeClr val="bg1"/>
                </a:solidFill>
                <a:latin typeface="UD デジタル 教科書体 NK-B" panose="02020700000000000000" pitchFamily="18" charset="-128"/>
                <a:ea typeface="UD デジタル 教科書体 NK-B" panose="02020700000000000000" pitchFamily="18" charset="-128"/>
                <a:cs typeface="メイリオ" panose="020B0604030504040204" pitchFamily="50" charset="-128"/>
              </a:rPr>
              <a:t>～税にまつわるエピソード～</a:t>
            </a:r>
          </a:p>
        </p:txBody>
      </p:sp>
      <p:pic>
        <p:nvPicPr>
          <p:cNvPr id="19" name="図 18">
            <a:extLst>
              <a:ext uri="{FF2B5EF4-FFF2-40B4-BE49-F238E27FC236}">
                <a16:creationId xmlns:a16="http://schemas.microsoft.com/office/drawing/2014/main" id="{D4C73256-1913-4144-92A4-E59FF7BFFF35}"/>
              </a:ext>
            </a:extLst>
          </p:cNvPr>
          <p:cNvPicPr>
            <a:picLocks noChangeAspect="1"/>
          </p:cNvPicPr>
          <p:nvPr/>
        </p:nvPicPr>
        <p:blipFill>
          <a:blip r:embed="rId5"/>
          <a:stretch>
            <a:fillRect/>
          </a:stretch>
        </p:blipFill>
        <p:spPr>
          <a:xfrm flipH="1">
            <a:off x="10243540" y="482577"/>
            <a:ext cx="1499155" cy="17972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7"/>
          <p:cNvGrpSpPr>
            <a:grpSpLocks/>
          </p:cNvGrpSpPr>
          <p:nvPr/>
        </p:nvGrpSpPr>
        <p:grpSpPr bwMode="auto">
          <a:xfrm>
            <a:off x="1918621" y="2435149"/>
            <a:ext cx="3816756" cy="1243531"/>
            <a:chOff x="794" y="1706"/>
            <a:chExt cx="2358" cy="749"/>
          </a:xfrm>
        </p:grpSpPr>
        <p:sp>
          <p:nvSpPr>
            <p:cNvPr id="20499" name="AutoShape 8"/>
            <p:cNvSpPr>
              <a:spLocks noChangeArrowheads="1"/>
            </p:cNvSpPr>
            <p:nvPr/>
          </p:nvSpPr>
          <p:spPr bwMode="auto">
            <a:xfrm>
              <a:off x="884" y="1796"/>
              <a:ext cx="2156" cy="599"/>
            </a:xfrm>
            <a:prstGeom prst="roundRect">
              <a:avLst>
                <a:gd name="adj" fmla="val 16667"/>
              </a:avLst>
            </a:prstGeom>
            <a:solidFill>
              <a:srgbClr val="FFCC99">
                <a:alpha val="65097"/>
              </a:srgbClr>
            </a:solidFill>
            <a:ln w="28575">
              <a:solidFill>
                <a:srgbClr val="FF660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3600" dirty="0">
                  <a:latin typeface="HG丸ｺﾞｼｯｸM-PRO" panose="020F0600000000000000" pitchFamily="50" charset="-128"/>
                  <a:ea typeface="HG丸ｺﾞｼｯｸM-PRO" panose="020F0600000000000000" pitchFamily="50" charset="-128"/>
                </a:rPr>
                <a:t>① </a:t>
              </a:r>
              <a:r>
                <a:rPr lang="ja-JP" altLang="en-US" sz="3600" dirty="0">
                  <a:latin typeface="HG丸ｺﾞｼｯｸM-PRO" panose="020F0600000000000000" pitchFamily="50" charset="-128"/>
                  <a:ea typeface="HG丸ｺﾞｼｯｸM-PRO" panose="020F0600000000000000" pitchFamily="50" charset="-128"/>
                </a:rPr>
                <a:t>約 １６億円</a:t>
              </a:r>
            </a:p>
          </p:txBody>
        </p:sp>
        <p:pic>
          <p:nvPicPr>
            <p:cNvPr id="20500" name="Picture 9" descr="AQAA_02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4" y="170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1" name="Picture 10" descr="AQAA_02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48" y="225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8"/>
          <p:cNvGrpSpPr>
            <a:grpSpLocks/>
          </p:cNvGrpSpPr>
          <p:nvPr/>
        </p:nvGrpSpPr>
        <p:grpSpPr bwMode="auto">
          <a:xfrm>
            <a:off x="1843455" y="5031038"/>
            <a:ext cx="4128719" cy="1334829"/>
            <a:chOff x="567" y="3611"/>
            <a:chExt cx="2358" cy="749"/>
          </a:xfrm>
        </p:grpSpPr>
        <p:sp>
          <p:nvSpPr>
            <p:cNvPr id="20496" name="AutoShape 6"/>
            <p:cNvSpPr>
              <a:spLocks noChangeArrowheads="1"/>
            </p:cNvSpPr>
            <p:nvPr/>
          </p:nvSpPr>
          <p:spPr bwMode="auto">
            <a:xfrm>
              <a:off x="657" y="3702"/>
              <a:ext cx="2156" cy="599"/>
            </a:xfrm>
            <a:prstGeom prst="roundRect">
              <a:avLst>
                <a:gd name="adj" fmla="val 16667"/>
              </a:avLst>
            </a:prstGeom>
            <a:solidFill>
              <a:srgbClr val="CCFF99">
                <a:alpha val="70195"/>
              </a:srgbClr>
            </a:solidFill>
            <a:ln w="28575">
              <a:solidFill>
                <a:srgbClr val="008000"/>
              </a:solidFill>
              <a:round/>
              <a:headEnd/>
              <a:tailEnd/>
            </a:ln>
          </p:spPr>
          <p:txBody>
            <a:bodyPr lIns="0" rIns="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3600" dirty="0">
                  <a:latin typeface="HG丸ｺﾞｼｯｸM-PRO" panose="020F0600000000000000" pitchFamily="50" charset="-128"/>
                  <a:ea typeface="HG丸ｺﾞｼｯｸM-PRO" panose="020F0600000000000000" pitchFamily="50" charset="-128"/>
                </a:rPr>
                <a:t>③ </a:t>
              </a:r>
              <a:r>
                <a:rPr lang="ja-JP" altLang="en-US" sz="3600" dirty="0">
                  <a:latin typeface="HG丸ｺﾞｼｯｸM-PRO" panose="020F0600000000000000" pitchFamily="50" charset="-128"/>
                  <a:ea typeface="HG丸ｺﾞｼｯｸM-PRO" panose="020F0600000000000000" pitchFamily="50" charset="-128"/>
                </a:rPr>
                <a:t>約 </a:t>
              </a:r>
              <a:r>
                <a:rPr lang="en-US" altLang="ja-JP" sz="3600" dirty="0">
                  <a:latin typeface="HG丸ｺﾞｼｯｸM-PRO" panose="020F0600000000000000" pitchFamily="50" charset="-128"/>
                  <a:ea typeface="HG丸ｺﾞｼｯｸM-PRO" panose="020F0600000000000000" pitchFamily="50" charset="-128"/>
                </a:rPr>
                <a:t>1600</a:t>
              </a:r>
              <a:r>
                <a:rPr lang="ja-JP" altLang="en-US" sz="3600" dirty="0">
                  <a:latin typeface="HG丸ｺﾞｼｯｸM-PRO" panose="020F0600000000000000" pitchFamily="50" charset="-128"/>
                  <a:ea typeface="HG丸ｺﾞｼｯｸM-PRO" panose="020F0600000000000000" pitchFamily="50" charset="-128"/>
                </a:rPr>
                <a:t>億円</a:t>
              </a:r>
            </a:p>
          </p:txBody>
        </p:sp>
        <p:pic>
          <p:nvPicPr>
            <p:cNvPr id="20497" name="Picture 11" descr="AQAA_02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 y="361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8" name="Picture 12" descr="AQAA_02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21" y="415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3"/>
          <p:cNvGrpSpPr>
            <a:grpSpLocks/>
          </p:cNvGrpSpPr>
          <p:nvPr/>
        </p:nvGrpSpPr>
        <p:grpSpPr bwMode="auto">
          <a:xfrm>
            <a:off x="1885459" y="3751756"/>
            <a:ext cx="3916780" cy="1360369"/>
            <a:chOff x="793" y="2818"/>
            <a:chExt cx="2359" cy="725"/>
          </a:xfrm>
        </p:grpSpPr>
        <p:sp>
          <p:nvSpPr>
            <p:cNvPr id="20493" name="AutoShape 14"/>
            <p:cNvSpPr>
              <a:spLocks noChangeArrowheads="1"/>
            </p:cNvSpPr>
            <p:nvPr/>
          </p:nvSpPr>
          <p:spPr bwMode="auto">
            <a:xfrm>
              <a:off x="884" y="2886"/>
              <a:ext cx="2157" cy="580"/>
            </a:xfrm>
            <a:prstGeom prst="roundRect">
              <a:avLst>
                <a:gd name="adj" fmla="val 16667"/>
              </a:avLst>
            </a:prstGeom>
            <a:solidFill>
              <a:srgbClr val="CCFFFF">
                <a:alpha val="70195"/>
              </a:srgbClr>
            </a:solidFill>
            <a:ln w="28575">
              <a:solidFill>
                <a:srgbClr val="00008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3600" dirty="0">
                  <a:latin typeface="HG丸ｺﾞｼｯｸM-PRO" panose="020F0600000000000000" pitchFamily="50" charset="-128"/>
                  <a:ea typeface="HG丸ｺﾞｼｯｸM-PRO" panose="020F0600000000000000" pitchFamily="50" charset="-128"/>
                </a:rPr>
                <a:t>② </a:t>
              </a:r>
              <a:r>
                <a:rPr lang="ja-JP" altLang="en-US" sz="3600" dirty="0">
                  <a:latin typeface="HG丸ｺﾞｼｯｸM-PRO" panose="020F0600000000000000" pitchFamily="50" charset="-128"/>
                  <a:ea typeface="HG丸ｺﾞｼｯｸM-PRO" panose="020F0600000000000000" pitchFamily="50" charset="-128"/>
                </a:rPr>
                <a:t>約 </a:t>
              </a:r>
              <a:r>
                <a:rPr lang="en-US" altLang="ja-JP" sz="3600" dirty="0">
                  <a:latin typeface="HG丸ｺﾞｼｯｸM-PRO" panose="020F0600000000000000" pitchFamily="50" charset="-128"/>
                  <a:ea typeface="HG丸ｺﾞｼｯｸM-PRO" panose="020F0600000000000000" pitchFamily="50" charset="-128"/>
                </a:rPr>
                <a:t>160</a:t>
              </a:r>
              <a:r>
                <a:rPr lang="ja-JP" altLang="en-US" sz="3600" dirty="0">
                  <a:latin typeface="HG丸ｺﾞｼｯｸM-PRO" panose="020F0600000000000000" pitchFamily="50" charset="-128"/>
                  <a:ea typeface="HG丸ｺﾞｼｯｸM-PRO" panose="020F0600000000000000" pitchFamily="50" charset="-128"/>
                </a:rPr>
                <a:t>億円</a:t>
              </a:r>
            </a:p>
          </p:txBody>
        </p:sp>
        <p:pic>
          <p:nvPicPr>
            <p:cNvPr id="20494" name="Picture 15" descr="AQAA_02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3" y="2818"/>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16" descr="AQAA_02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48" y="3339"/>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8029" name="AutoShape 29"/>
          <p:cNvSpPr>
            <a:spLocks noChangeArrowheads="1"/>
          </p:cNvSpPr>
          <p:nvPr/>
        </p:nvSpPr>
        <p:spPr bwMode="auto">
          <a:xfrm>
            <a:off x="700878" y="1009365"/>
            <a:ext cx="10185400" cy="1127486"/>
          </a:xfrm>
          <a:prstGeom prst="roundRect">
            <a:avLst>
              <a:gd name="adj" fmla="val 16667"/>
            </a:avLst>
          </a:prstGeom>
          <a:solidFill>
            <a:schemeClr val="bg1"/>
          </a:solidFill>
          <a:ln w="381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400">
              <a:ea typeface="AR丸ゴシック体M"/>
            </a:endParaRPr>
          </a:p>
        </p:txBody>
      </p:sp>
      <p:sp>
        <p:nvSpPr>
          <p:cNvPr id="128030" name="AutoShape 30"/>
          <p:cNvSpPr>
            <a:spLocks noChangeArrowheads="1"/>
          </p:cNvSpPr>
          <p:nvPr/>
        </p:nvSpPr>
        <p:spPr bwMode="auto">
          <a:xfrm>
            <a:off x="1017640" y="1316368"/>
            <a:ext cx="936625" cy="574675"/>
          </a:xfrm>
          <a:prstGeom prst="roundRect">
            <a:avLst>
              <a:gd name="adj" fmla="val 16667"/>
            </a:avLst>
          </a:prstGeom>
          <a:solidFill>
            <a:schemeClr val="folHlink"/>
          </a:solidFill>
          <a:ln w="38100">
            <a:solidFill>
              <a:srgbClr val="00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chemeClr val="bg1"/>
                </a:solidFill>
                <a:ea typeface="HG丸ｺﾞｼｯｸM-PRO" panose="020F0600000000000000" pitchFamily="50" charset="-128"/>
              </a:rPr>
              <a:t>問題</a:t>
            </a:r>
          </a:p>
        </p:txBody>
      </p:sp>
      <p:pic>
        <p:nvPicPr>
          <p:cNvPr id="23" name="図 22" descr="挿絵 が含まれている画像&#10;&#10;自動的に生成された説明">
            <a:extLst>
              <a:ext uri="{FF2B5EF4-FFF2-40B4-BE49-F238E27FC236}">
                <a16:creationId xmlns:a16="http://schemas.microsoft.com/office/drawing/2014/main" id="{E785871C-CF06-412A-B1B2-24B2DF88BC6E}"/>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8865062" y="2062268"/>
            <a:ext cx="2638649" cy="2734096"/>
          </a:xfrm>
          <a:prstGeom prst="rect">
            <a:avLst/>
          </a:prstGeom>
        </p:spPr>
      </p:pic>
      <p:sp>
        <p:nvSpPr>
          <p:cNvPr id="24" name="Rectangle 31">
            <a:extLst>
              <a:ext uri="{FF2B5EF4-FFF2-40B4-BE49-F238E27FC236}">
                <a16:creationId xmlns:a16="http://schemas.microsoft.com/office/drawing/2014/main" id="{370836F2-47C4-4973-ACF1-C2A517DEBF4E}"/>
              </a:ext>
            </a:extLst>
          </p:cNvPr>
          <p:cNvSpPr>
            <a:spLocks noChangeArrowheads="1"/>
          </p:cNvSpPr>
          <p:nvPr/>
        </p:nvSpPr>
        <p:spPr bwMode="auto">
          <a:xfrm>
            <a:off x="2271027" y="1007186"/>
            <a:ext cx="9136696" cy="11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eaLnBrk="0" hangingPunct="0">
              <a:defRPr kumimoji="1" sz="2400">
                <a:solidFill>
                  <a:schemeClr val="tx1"/>
                </a:solidFill>
                <a:latin typeface="Arial" panose="020B0604020202020204" pitchFamily="34" charset="0"/>
                <a:ea typeface="AR丸ゴシック体M"/>
                <a:cs typeface="AR丸ゴシック体M"/>
              </a:defRPr>
            </a:lvl1pPr>
            <a:lvl2pPr marL="742950" indent="-285750" eaLnBrk="0" hangingPunct="0">
              <a:defRPr kumimoji="1" sz="2400">
                <a:solidFill>
                  <a:schemeClr val="tx1"/>
                </a:solidFill>
                <a:latin typeface="Arial" panose="020B0604020202020204" pitchFamily="34" charset="0"/>
                <a:ea typeface="AR丸ゴシック体M"/>
                <a:cs typeface="AR丸ゴシック体M"/>
              </a:defRPr>
            </a:lvl2pPr>
            <a:lvl3pPr marL="1143000" indent="-228600" eaLnBrk="0" hangingPunct="0">
              <a:defRPr kumimoji="1" sz="2400">
                <a:solidFill>
                  <a:schemeClr val="tx1"/>
                </a:solidFill>
                <a:latin typeface="Arial" panose="020B0604020202020204" pitchFamily="34" charset="0"/>
                <a:ea typeface="AR丸ゴシック体M"/>
                <a:cs typeface="AR丸ゴシック体M"/>
              </a:defRPr>
            </a:lvl3pPr>
            <a:lvl4pPr marL="1600200" indent="-228600" eaLnBrk="0" hangingPunct="0">
              <a:defRPr kumimoji="1" sz="2400">
                <a:solidFill>
                  <a:schemeClr val="tx1"/>
                </a:solidFill>
                <a:latin typeface="Arial" panose="020B0604020202020204" pitchFamily="34" charset="0"/>
                <a:ea typeface="AR丸ゴシック体M"/>
                <a:cs typeface="AR丸ゴシック体M"/>
              </a:defRPr>
            </a:lvl4pPr>
            <a:lvl5pPr marL="2057400" indent="-228600" eaLnBrk="0" hangingPunct="0">
              <a:defRPr kumimoji="1" sz="2400">
                <a:solidFill>
                  <a:schemeClr val="tx1"/>
                </a:solidFill>
                <a:latin typeface="Arial" panose="020B0604020202020204" pitchFamily="34" charset="0"/>
                <a:ea typeface="AR丸ゴシック体M"/>
                <a:cs typeface="AR丸ゴシック体M"/>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pPr defTabSz="457200" fontAlgn="auto">
              <a:spcBef>
                <a:spcPts val="0"/>
              </a:spcBef>
              <a:spcAft>
                <a:spcPts val="0"/>
              </a:spcAft>
            </a:pPr>
            <a:r>
              <a:rPr lang="ja-JP" altLang="ja-JP" sz="2300" dirty="0">
                <a:solidFill>
                  <a:prstClr val="black"/>
                </a:solidFill>
                <a:latin typeface="HG丸ｺﾞｼｯｸM-PRO" panose="020F0600000000000000" pitchFamily="50" charset="-128"/>
                <a:ea typeface="HG丸ｺﾞｼｯｸM-PRO" panose="020F0600000000000000" pitchFamily="50" charset="-128"/>
              </a:rPr>
              <a:t>日本</a:t>
            </a:r>
            <a:r>
              <a:rPr lang="ja-JP" altLang="en-US" sz="2300" dirty="0">
                <a:solidFill>
                  <a:prstClr val="black"/>
                </a:solidFill>
                <a:latin typeface="HG丸ｺﾞｼｯｸM-PRO" panose="020F0600000000000000" pitchFamily="50" charset="-128"/>
                <a:ea typeface="HG丸ｺﾞｼｯｸM-PRO" panose="020F0600000000000000" pitchFamily="50" charset="-128"/>
              </a:rPr>
              <a:t>に暮らす人</a:t>
            </a:r>
            <a:r>
              <a:rPr lang="ja-JP" altLang="ja-JP" sz="2300" dirty="0">
                <a:solidFill>
                  <a:prstClr val="black"/>
                </a:solidFill>
                <a:latin typeface="HG丸ｺﾞｼｯｸM-PRO" panose="020F0600000000000000" pitchFamily="50" charset="-128"/>
                <a:ea typeface="HG丸ｺﾞｼｯｸM-PRO" panose="020F0600000000000000" pitchFamily="50" charset="-128"/>
              </a:rPr>
              <a:t>が、１人当たり１日卵１個分（約</a:t>
            </a:r>
            <a:r>
              <a:rPr lang="en-US" altLang="ja-JP" sz="2300" dirty="0">
                <a:solidFill>
                  <a:prstClr val="black"/>
                </a:solidFill>
                <a:latin typeface="HG丸ｺﾞｼｯｸM-PRO" panose="020F0600000000000000" pitchFamily="50" charset="-128"/>
                <a:ea typeface="HG丸ｺﾞｼｯｸM-PRO" panose="020F0600000000000000" pitchFamily="50" charset="-128"/>
              </a:rPr>
              <a:t>60</a:t>
            </a:r>
            <a:r>
              <a:rPr lang="ja-JP" altLang="ja-JP" sz="2300" dirty="0">
                <a:solidFill>
                  <a:prstClr val="black"/>
                </a:solidFill>
                <a:latin typeface="HG丸ｺﾞｼｯｸM-PRO" panose="020F0600000000000000" pitchFamily="50" charset="-128"/>
                <a:ea typeface="HG丸ｺﾞｼｯｸM-PRO" panose="020F0600000000000000" pitchFamily="50" charset="-128"/>
              </a:rPr>
              <a:t>ｇ）の</a:t>
            </a:r>
            <a:r>
              <a:rPr lang="ja-JP" altLang="en-US" sz="2300" dirty="0">
                <a:solidFill>
                  <a:prstClr val="black"/>
                </a:solidFill>
                <a:latin typeface="HG丸ｺﾞｼｯｸM-PRO" panose="020F0600000000000000" pitchFamily="50" charset="-128"/>
                <a:ea typeface="HG丸ｺﾞｼｯｸM-PRO" panose="020F0600000000000000" pitchFamily="50" charset="-128"/>
              </a:rPr>
              <a:t>ごみ</a:t>
            </a:r>
            <a:endParaRPr lang="en-US" altLang="ja-JP" sz="2300" dirty="0">
              <a:solidFill>
                <a:prstClr val="black"/>
              </a:solidFill>
              <a:latin typeface="HG丸ｺﾞｼｯｸM-PRO" panose="020F0600000000000000" pitchFamily="50" charset="-128"/>
              <a:ea typeface="HG丸ｺﾞｼｯｸM-PRO" panose="020F0600000000000000" pitchFamily="50" charset="-128"/>
            </a:endParaRPr>
          </a:p>
          <a:p>
            <a:pPr defTabSz="457200" fontAlgn="auto">
              <a:spcBef>
                <a:spcPts val="0"/>
              </a:spcBef>
              <a:spcAft>
                <a:spcPts val="0"/>
              </a:spcAft>
            </a:pPr>
            <a:r>
              <a:rPr lang="ja-JP" altLang="ja-JP" sz="2300" dirty="0">
                <a:solidFill>
                  <a:prstClr val="black"/>
                </a:solidFill>
                <a:latin typeface="HG丸ｺﾞｼｯｸM-PRO" panose="020F0600000000000000" pitchFamily="50" charset="-128"/>
                <a:ea typeface="HG丸ｺﾞｼｯｸM-PRO" panose="020F0600000000000000" pitchFamily="50" charset="-128"/>
              </a:rPr>
              <a:t>を減らすと、１年間でどのくらいの税金を節約できるでしょう？</a:t>
            </a:r>
          </a:p>
        </p:txBody>
      </p:sp>
      <p:pic>
        <p:nvPicPr>
          <p:cNvPr id="25" name="図 24" descr="白い卵のイラスト">
            <a:hlinkClick r:id="rId12"/>
            <a:extLst>
              <a:ext uri="{FF2B5EF4-FFF2-40B4-BE49-F238E27FC236}">
                <a16:creationId xmlns:a16="http://schemas.microsoft.com/office/drawing/2014/main" id="{8ADDDB40-9B8B-417D-BEB9-130057FAAF6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7817046" y="2116897"/>
            <a:ext cx="1682006" cy="1682006"/>
          </a:xfrm>
          <a:prstGeom prst="rect">
            <a:avLst/>
          </a:prstGeom>
          <a:noFill/>
          <a:ln>
            <a:noFill/>
          </a:ln>
        </p:spPr>
      </p:pic>
      <p:pic>
        <p:nvPicPr>
          <p:cNvPr id="26" name="図 25" descr="C:\Users\奈穂\Desktop\租税教室\租税教室\イラスト\ゴミ袋.png">
            <a:extLst>
              <a:ext uri="{FF2B5EF4-FFF2-40B4-BE49-F238E27FC236}">
                <a16:creationId xmlns:a16="http://schemas.microsoft.com/office/drawing/2014/main" id="{89D70566-4043-4F0F-8EE9-F5ECEA53CB6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bwMode="auto">
          <a:xfrm>
            <a:off x="6505176" y="3732126"/>
            <a:ext cx="2671223" cy="2671223"/>
          </a:xfrm>
          <a:prstGeom prst="rect">
            <a:avLst/>
          </a:prstGeom>
          <a:noFill/>
          <a:ln>
            <a:noFill/>
          </a:ln>
        </p:spPr>
      </p:pic>
      <p:pic>
        <p:nvPicPr>
          <p:cNvPr id="22" name="出題1">
            <a:hlinkClick r:id="" action="ppaction://media"/>
            <a:extLst>
              <a:ext uri="{FF2B5EF4-FFF2-40B4-BE49-F238E27FC236}">
                <a16:creationId xmlns:a16="http://schemas.microsoft.com/office/drawing/2014/main" id="{022B150B-B312-4782-9689-FF96C134B248}"/>
              </a:ext>
            </a:extLst>
          </p:cNvPr>
          <p:cNvPicPr>
            <a:picLocks noChangeAspect="1"/>
          </p:cNvPicPr>
          <p:nvPr>
            <a:audioFile r:link="rId3"/>
            <p:extLst>
              <p:ext uri="{DAA4B4D4-6D71-4841-9C94-3DE7FCFB9230}">
                <p14:media xmlns:p14="http://schemas.microsoft.com/office/powerpoint/2010/main" r:embed="rId2"/>
              </p:ext>
            </p:extLst>
          </p:nvPr>
        </p:nvPicPr>
        <p:blipFill>
          <a:blip r:embed="rId15"/>
          <a:stretch>
            <a:fillRect/>
          </a:stretch>
        </p:blipFill>
        <p:spPr>
          <a:xfrm>
            <a:off x="13011487" y="479527"/>
            <a:ext cx="812338" cy="812338"/>
          </a:xfrm>
          <a:prstGeom prst="rect">
            <a:avLst/>
          </a:prstGeom>
        </p:spPr>
      </p:pic>
      <p:pic>
        <p:nvPicPr>
          <p:cNvPr id="27" name="正解1">
            <a:hlinkClick r:id="" action="ppaction://media"/>
            <a:extLst>
              <a:ext uri="{FF2B5EF4-FFF2-40B4-BE49-F238E27FC236}">
                <a16:creationId xmlns:a16="http://schemas.microsoft.com/office/drawing/2014/main" id="{B5555876-7DCC-4013-9084-822ACB21F071}"/>
              </a:ext>
            </a:extLst>
          </p:cNvPr>
          <p:cNvPicPr>
            <a:picLocks noChangeAspect="1"/>
          </p:cNvPicPr>
          <p:nvPr>
            <a:audioFile r:link="rId5"/>
            <p:extLst>
              <p:ext uri="{DAA4B4D4-6D71-4841-9C94-3DE7FCFB9230}">
                <p14:media xmlns:p14="http://schemas.microsoft.com/office/powerpoint/2010/main" r:embed="rId4"/>
              </p:ext>
            </p:extLst>
          </p:nvPr>
        </p:nvPicPr>
        <p:blipFill>
          <a:blip r:embed="rId15"/>
          <a:stretch>
            <a:fillRect/>
          </a:stretch>
        </p:blipFill>
        <p:spPr>
          <a:xfrm>
            <a:off x="14154536" y="2898590"/>
            <a:ext cx="609600" cy="609600"/>
          </a:xfrm>
          <a:prstGeom prst="rect">
            <a:avLst/>
          </a:prstGeom>
        </p:spPr>
      </p:pic>
      <p:sp>
        <p:nvSpPr>
          <p:cNvPr id="28" name="AutoShape 60">
            <a:extLst>
              <a:ext uri="{FF2B5EF4-FFF2-40B4-BE49-F238E27FC236}">
                <a16:creationId xmlns:a16="http://schemas.microsoft.com/office/drawing/2014/main" id="{8EB82949-1CD7-4FF0-8FA4-C35A7AB771B5}"/>
              </a:ext>
            </a:extLst>
          </p:cNvPr>
          <p:cNvSpPr>
            <a:spLocks noChangeArrowheads="1"/>
          </p:cNvSpPr>
          <p:nvPr/>
        </p:nvSpPr>
        <p:spPr bwMode="auto">
          <a:xfrm>
            <a:off x="951243" y="5310593"/>
            <a:ext cx="900113" cy="900112"/>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5" y="10800"/>
                </a:moveTo>
                <a:cubicBezTo>
                  <a:pt x="3875" y="14625"/>
                  <a:pt x="6975" y="17725"/>
                  <a:pt x="10800" y="17725"/>
                </a:cubicBezTo>
                <a:cubicBezTo>
                  <a:pt x="14625" y="17725"/>
                  <a:pt x="17725" y="14625"/>
                  <a:pt x="17725" y="10800"/>
                </a:cubicBezTo>
                <a:cubicBezTo>
                  <a:pt x="17725" y="6975"/>
                  <a:pt x="14625" y="3875"/>
                  <a:pt x="10800" y="3875"/>
                </a:cubicBezTo>
                <a:cubicBezTo>
                  <a:pt x="6975" y="3875"/>
                  <a:pt x="3875" y="6975"/>
                  <a:pt x="3875" y="10800"/>
                </a:cubicBezTo>
                <a:close/>
              </a:path>
            </a:pathLst>
          </a:custGeom>
          <a:solidFill>
            <a:srgbClr val="FF0000"/>
          </a:solidFill>
          <a:ln w="9525">
            <a:solidFill>
              <a:schemeClr val="bg1"/>
            </a:solidFill>
            <a:round/>
            <a:headEnd/>
            <a:tailEnd/>
          </a:ln>
        </p:spPr>
        <p:txBody>
          <a:bodyPr wrap="none" anchor="ctr"/>
          <a:lstStyle/>
          <a:p>
            <a:endParaRPr lang="ja-JP" altLang="en-US"/>
          </a:p>
        </p:txBody>
      </p:sp>
      <p:grpSp>
        <p:nvGrpSpPr>
          <p:cNvPr id="7" name="グループ化 6">
            <a:extLst>
              <a:ext uri="{FF2B5EF4-FFF2-40B4-BE49-F238E27FC236}">
                <a16:creationId xmlns:a16="http://schemas.microsoft.com/office/drawing/2014/main" id="{D5DBF77B-36FC-4FB2-BDFD-CAA1D01F1A4A}"/>
              </a:ext>
            </a:extLst>
          </p:cNvPr>
          <p:cNvGrpSpPr/>
          <p:nvPr/>
        </p:nvGrpSpPr>
        <p:grpSpPr>
          <a:xfrm>
            <a:off x="5962402" y="1833070"/>
            <a:ext cx="6258242" cy="4962820"/>
            <a:chOff x="5972174" y="1592929"/>
            <a:chExt cx="6258242" cy="4962820"/>
          </a:xfrm>
        </p:grpSpPr>
        <p:sp>
          <p:nvSpPr>
            <p:cNvPr id="6" name="四角形: 角を丸くする 5">
              <a:extLst>
                <a:ext uri="{FF2B5EF4-FFF2-40B4-BE49-F238E27FC236}">
                  <a16:creationId xmlns:a16="http://schemas.microsoft.com/office/drawing/2014/main" id="{33F6726B-E212-433F-A2B8-83E409960AEF}"/>
                </a:ext>
              </a:extLst>
            </p:cNvPr>
            <p:cNvSpPr/>
            <p:nvPr/>
          </p:nvSpPr>
          <p:spPr>
            <a:xfrm>
              <a:off x="6161369" y="1954116"/>
              <a:ext cx="5812475" cy="4429181"/>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吹き出し: 角を丸めた四角形 20">
              <a:extLst>
                <a:ext uri="{FF2B5EF4-FFF2-40B4-BE49-F238E27FC236}">
                  <a16:creationId xmlns:a16="http://schemas.microsoft.com/office/drawing/2014/main" id="{268FD92E-0754-4408-98BB-AADD9A671879}"/>
                </a:ext>
              </a:extLst>
            </p:cNvPr>
            <p:cNvSpPr/>
            <p:nvPr/>
          </p:nvSpPr>
          <p:spPr>
            <a:xfrm>
              <a:off x="5972174" y="1592929"/>
              <a:ext cx="6258242" cy="4429180"/>
            </a:xfrm>
            <a:prstGeom prst="wedgeRoundRectCallout">
              <a:avLst>
                <a:gd name="adj1" fmla="val -14177"/>
                <a:gd name="adj2" fmla="val 46473"/>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dirty="0">
                  <a:solidFill>
                    <a:srgbClr val="002060"/>
                  </a:solidFill>
                  <a:latin typeface="HG丸ｺﾞｼｯｸM-PRO" panose="020F0600000000000000" pitchFamily="50" charset="-128"/>
                  <a:ea typeface="HG丸ｺﾞｼｯｸM-PRO" panose="020F0600000000000000" pitchFamily="50" charset="-128"/>
                </a:rPr>
                <a:t>【</a:t>
              </a:r>
              <a:r>
                <a:rPr kumimoji="1" lang="ja-JP" altLang="en-US" sz="2000" dirty="0">
                  <a:solidFill>
                    <a:srgbClr val="002060"/>
                  </a:solidFill>
                  <a:latin typeface="HG丸ｺﾞｼｯｸM-PRO" panose="020F0600000000000000" pitchFamily="50" charset="-128"/>
                  <a:ea typeface="HG丸ｺﾞｼｯｸM-PRO" panose="020F0600000000000000" pitchFamily="50" charset="-128"/>
                </a:rPr>
                <a:t>１人が減らせる量</a:t>
              </a:r>
              <a:r>
                <a:rPr kumimoji="1" lang="en-US" altLang="ja-JP" sz="2000" dirty="0">
                  <a:solidFill>
                    <a:srgbClr val="002060"/>
                  </a:solidFill>
                  <a:latin typeface="HG丸ｺﾞｼｯｸM-PRO" panose="020F0600000000000000" pitchFamily="50" charset="-128"/>
                  <a:ea typeface="HG丸ｺﾞｼｯｸM-PRO" panose="020F0600000000000000" pitchFamily="50" charset="-128"/>
                </a:rPr>
                <a:t>】</a:t>
              </a:r>
            </a:p>
            <a:p>
              <a:r>
                <a:rPr kumimoji="1" lang="ja-JP" altLang="en-US" sz="2000" dirty="0">
                  <a:solidFill>
                    <a:srgbClr val="002060"/>
                  </a:solidFill>
                  <a:latin typeface="HG丸ｺﾞｼｯｸM-PRO" panose="020F0600000000000000" pitchFamily="50" charset="-128"/>
                  <a:ea typeface="HG丸ｺﾞｼｯｸM-PRO" panose="020F0600000000000000" pitchFamily="50" charset="-128"/>
                </a:rPr>
                <a:t>　</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60</a:t>
              </a:r>
              <a:r>
                <a:rPr kumimoji="1" lang="ja-JP" altLang="en-US" sz="2000" dirty="0" err="1">
                  <a:solidFill>
                    <a:srgbClr val="0070C0"/>
                  </a:solidFill>
                  <a:latin typeface="HG丸ｺﾞｼｯｸM-PRO" panose="020F0600000000000000" pitchFamily="50" charset="-128"/>
                  <a:ea typeface="HG丸ｺﾞｼｯｸM-PRO" panose="020F0600000000000000" pitchFamily="50" charset="-128"/>
                </a:rPr>
                <a:t>ｇ</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×365</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日＝約２２ｋｇ</a:t>
              </a:r>
              <a:endParaRPr kumimoji="1" lang="en-US" altLang="ja-JP" sz="2000" dirty="0">
                <a:solidFill>
                  <a:srgbClr val="0070C0"/>
                </a:solidFill>
                <a:latin typeface="HG丸ｺﾞｼｯｸM-PRO" panose="020F0600000000000000" pitchFamily="50" charset="-128"/>
                <a:ea typeface="HG丸ｺﾞｼｯｸM-PRO" panose="020F0600000000000000" pitchFamily="50" charset="-128"/>
              </a:endParaRPr>
            </a:p>
            <a:p>
              <a:r>
                <a:rPr kumimoji="1" lang="en-US" altLang="ja-JP" sz="2000" dirty="0">
                  <a:solidFill>
                    <a:srgbClr val="002060"/>
                  </a:solidFill>
                  <a:latin typeface="HG丸ｺﾞｼｯｸM-PRO" panose="020F0600000000000000" pitchFamily="50" charset="-128"/>
                  <a:ea typeface="HG丸ｺﾞｼｯｸM-PRO" panose="020F0600000000000000" pitchFamily="50" charset="-128"/>
                </a:rPr>
                <a:t>【</a:t>
              </a:r>
              <a:r>
                <a:rPr kumimoji="1" lang="ja-JP" altLang="en-US" sz="2000" dirty="0">
                  <a:solidFill>
                    <a:srgbClr val="002060"/>
                  </a:solidFill>
                  <a:latin typeface="HG丸ｺﾞｼｯｸM-PRO" panose="020F0600000000000000" pitchFamily="50" charset="-128"/>
                  <a:ea typeface="HG丸ｺﾞｼｯｸM-PRO" panose="020F0600000000000000" pitchFamily="50" charset="-128"/>
                </a:rPr>
                <a:t>日本で減らせる量</a:t>
              </a:r>
              <a:r>
                <a:rPr kumimoji="1" lang="en-US" altLang="ja-JP" sz="2000" dirty="0">
                  <a:solidFill>
                    <a:srgbClr val="002060"/>
                  </a:solidFill>
                  <a:latin typeface="HG丸ｺﾞｼｯｸM-PRO" panose="020F0600000000000000" pitchFamily="50" charset="-128"/>
                  <a:ea typeface="HG丸ｺﾞｼｯｸM-PRO" panose="020F0600000000000000" pitchFamily="50" charset="-128"/>
                </a:rPr>
                <a:t>】</a:t>
              </a:r>
            </a:p>
            <a:p>
              <a:r>
                <a:rPr kumimoji="1" lang="ja-JP" altLang="en-US" sz="2000" dirty="0">
                  <a:solidFill>
                    <a:srgbClr val="002060"/>
                  </a:solidFill>
                  <a:latin typeface="HG丸ｺﾞｼｯｸM-PRO" panose="020F0600000000000000" pitchFamily="50" charset="-128"/>
                  <a:ea typeface="HG丸ｺﾞｼｯｸM-PRO" panose="020F0600000000000000" pitchFamily="50" charset="-128"/>
                </a:rPr>
                <a:t>　</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約１億</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2494</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万人</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約２２ｋｇ＝約</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274</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万トン</a:t>
              </a:r>
              <a:endParaRPr kumimoji="1" lang="en-US" altLang="ja-JP" sz="2000" dirty="0">
                <a:solidFill>
                  <a:srgbClr val="0070C0"/>
                </a:solidFill>
                <a:latin typeface="HG丸ｺﾞｼｯｸM-PRO" panose="020F0600000000000000" pitchFamily="50" charset="-128"/>
                <a:ea typeface="HG丸ｺﾞｼｯｸM-PRO" panose="020F0600000000000000" pitchFamily="50" charset="-128"/>
              </a:endParaRPr>
            </a:p>
            <a:p>
              <a:r>
                <a:rPr kumimoji="1" lang="en-US" altLang="ja-JP" sz="2000" dirty="0">
                  <a:solidFill>
                    <a:srgbClr val="002060"/>
                  </a:solidFill>
                  <a:latin typeface="HG丸ｺﾞｼｯｸM-PRO" panose="020F0600000000000000" pitchFamily="50" charset="-128"/>
                  <a:ea typeface="HG丸ｺﾞｼｯｸM-PRO" panose="020F0600000000000000" pitchFamily="50" charset="-128"/>
                </a:rPr>
                <a:t>【</a:t>
              </a:r>
              <a:r>
                <a:rPr kumimoji="1" lang="ja-JP" altLang="en-US" sz="2000" dirty="0">
                  <a:solidFill>
                    <a:srgbClr val="002060"/>
                  </a:solidFill>
                  <a:latin typeface="HG丸ｺﾞｼｯｸM-PRO" panose="020F0600000000000000" pitchFamily="50" charset="-128"/>
                  <a:ea typeface="HG丸ｺﾞｼｯｸM-PRO" panose="020F0600000000000000" pitchFamily="50" charset="-128"/>
                </a:rPr>
                <a:t>１トン当たりのごみ処理費用</a:t>
              </a:r>
              <a:r>
                <a:rPr kumimoji="1" lang="en-US" altLang="ja-JP" sz="2000" dirty="0">
                  <a:solidFill>
                    <a:srgbClr val="002060"/>
                  </a:solidFill>
                  <a:latin typeface="HG丸ｺﾞｼｯｸM-PRO" panose="020F0600000000000000" pitchFamily="50" charset="-128"/>
                  <a:ea typeface="HG丸ｺﾞｼｯｸM-PRO" panose="020F0600000000000000" pitchFamily="50" charset="-128"/>
                </a:rPr>
                <a:t>】</a:t>
              </a:r>
            </a:p>
            <a:p>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　２兆</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4726</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億円</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÷4034</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万トン＝約</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61300</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円</a:t>
              </a:r>
              <a:endParaRPr kumimoji="1" lang="en-US" altLang="ja-JP" sz="2000" dirty="0">
                <a:solidFill>
                  <a:srgbClr val="0070C0"/>
                </a:solidFill>
                <a:latin typeface="HG丸ｺﾞｼｯｸM-PRO" panose="020F0600000000000000" pitchFamily="50" charset="-128"/>
                <a:ea typeface="HG丸ｺﾞｼｯｸM-PRO" panose="020F0600000000000000" pitchFamily="50" charset="-128"/>
              </a:endParaRPr>
            </a:p>
            <a:p>
              <a:r>
                <a:rPr kumimoji="1" lang="en-US" altLang="ja-JP" sz="2000" dirty="0">
                  <a:solidFill>
                    <a:srgbClr val="002060"/>
                  </a:solidFill>
                  <a:latin typeface="HG丸ｺﾞｼｯｸM-PRO" panose="020F0600000000000000" pitchFamily="50" charset="-128"/>
                  <a:ea typeface="HG丸ｺﾞｼｯｸM-PRO" panose="020F0600000000000000" pitchFamily="50" charset="-128"/>
                </a:rPr>
                <a:t>【</a:t>
              </a:r>
              <a:r>
                <a:rPr kumimoji="1" lang="ja-JP" altLang="en-US" sz="2000" dirty="0">
                  <a:solidFill>
                    <a:srgbClr val="002060"/>
                  </a:solidFill>
                  <a:latin typeface="HG丸ｺﾞｼｯｸM-PRO" panose="020F0600000000000000" pitchFamily="50" charset="-128"/>
                  <a:ea typeface="HG丸ｺﾞｼｯｸM-PRO" panose="020F0600000000000000" pitchFamily="50" charset="-128"/>
                </a:rPr>
                <a:t>答え</a:t>
              </a:r>
              <a:r>
                <a:rPr kumimoji="1" lang="en-US" altLang="ja-JP" sz="2000" dirty="0">
                  <a:solidFill>
                    <a:srgbClr val="002060"/>
                  </a:solidFill>
                  <a:latin typeface="HG丸ｺﾞｼｯｸM-PRO" panose="020F0600000000000000" pitchFamily="50" charset="-128"/>
                  <a:ea typeface="HG丸ｺﾞｼｯｸM-PRO" panose="020F0600000000000000" pitchFamily="50" charset="-128"/>
                </a:rPr>
                <a:t>】</a:t>
              </a:r>
            </a:p>
            <a:p>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　約</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61300</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円</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約</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274</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万トン＝約</a:t>
              </a:r>
              <a:r>
                <a:rPr kumimoji="1" lang="en-US" altLang="ja-JP" sz="2000" dirty="0">
                  <a:solidFill>
                    <a:srgbClr val="0070C0"/>
                  </a:solidFill>
                  <a:latin typeface="HG丸ｺﾞｼｯｸM-PRO" panose="020F0600000000000000" pitchFamily="50" charset="-128"/>
                  <a:ea typeface="HG丸ｺﾞｼｯｸM-PRO" panose="020F0600000000000000" pitchFamily="50" charset="-128"/>
                </a:rPr>
                <a:t>1600</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億円</a:t>
              </a:r>
            </a:p>
          </p:txBody>
        </p:sp>
        <p:pic>
          <p:nvPicPr>
            <p:cNvPr id="29" name="図 28" descr="C:\Users\奈穂\Desktop\租税教室\租税教室\イラスト\ゴミ袋.png">
              <a:extLst>
                <a:ext uri="{FF2B5EF4-FFF2-40B4-BE49-F238E27FC236}">
                  <a16:creationId xmlns:a16="http://schemas.microsoft.com/office/drawing/2014/main" id="{2B958529-08B4-4B24-AB3E-B3CCF4E1937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bwMode="auto">
            <a:xfrm>
              <a:off x="6657576" y="4873742"/>
              <a:ext cx="1682007" cy="1682007"/>
            </a:xfrm>
            <a:prstGeom prst="rect">
              <a:avLst/>
            </a:prstGeom>
            <a:noFill/>
            <a:ln>
              <a:noFill/>
            </a:ln>
          </p:spPr>
        </p:pic>
      </p:grpSp>
      <p:grpSp>
        <p:nvGrpSpPr>
          <p:cNvPr id="30" name="グループ化 29">
            <a:extLst>
              <a:ext uri="{FF2B5EF4-FFF2-40B4-BE49-F238E27FC236}">
                <a16:creationId xmlns:a16="http://schemas.microsoft.com/office/drawing/2014/main" id="{1D420DCF-DB90-4EA3-9332-B2B32E05A0F7}"/>
              </a:ext>
            </a:extLst>
          </p:cNvPr>
          <p:cNvGrpSpPr/>
          <p:nvPr/>
        </p:nvGrpSpPr>
        <p:grpSpPr>
          <a:xfrm>
            <a:off x="0" y="11126"/>
            <a:ext cx="12192000" cy="939019"/>
            <a:chOff x="0" y="11126"/>
            <a:chExt cx="12192000" cy="939019"/>
          </a:xfrm>
        </p:grpSpPr>
        <p:pic>
          <p:nvPicPr>
            <p:cNvPr id="31" name="Picture 140" descr="高校の帯">
              <a:extLst>
                <a:ext uri="{FF2B5EF4-FFF2-40B4-BE49-F238E27FC236}">
                  <a16:creationId xmlns:a16="http://schemas.microsoft.com/office/drawing/2014/main" id="{5A363DBE-80CC-4599-8D5F-DE9867676862}"/>
                </a:ext>
              </a:extLst>
            </p:cNvPr>
            <p:cNvPicPr>
              <a:picLocks noChangeAspect="1" noChangeArrowheads="1"/>
            </p:cNvPicPr>
            <p:nvPr/>
          </p:nvPicPr>
          <p:blipFill>
            <a:blip r:embed="rId16" cstate="print">
              <a:lum bright="54000"/>
            </a:blip>
            <a:srcRect/>
            <a:stretch>
              <a:fillRect/>
            </a:stretch>
          </p:blipFill>
          <p:spPr bwMode="auto">
            <a:xfrm>
              <a:off x="0" y="11126"/>
              <a:ext cx="12192000" cy="939019"/>
            </a:xfrm>
            <a:prstGeom prst="rect">
              <a:avLst/>
            </a:prstGeom>
            <a:noFill/>
            <a:ln w="9525">
              <a:noFill/>
              <a:miter lim="800000"/>
              <a:headEnd/>
              <a:tailEnd/>
            </a:ln>
          </p:spPr>
        </p:pic>
        <p:sp>
          <p:nvSpPr>
            <p:cNvPr id="32" name="Rectangle 85">
              <a:extLst>
                <a:ext uri="{FF2B5EF4-FFF2-40B4-BE49-F238E27FC236}">
                  <a16:creationId xmlns:a16="http://schemas.microsoft.com/office/drawing/2014/main" id="{A6A8B452-F6E8-4336-958B-99FE96B8EEEA}"/>
                </a:ext>
              </a:extLst>
            </p:cNvPr>
            <p:cNvSpPr txBox="1">
              <a:spLocks noChangeArrowheads="1"/>
            </p:cNvSpPr>
            <p:nvPr/>
          </p:nvSpPr>
          <p:spPr bwMode="auto">
            <a:xfrm>
              <a:off x="2063752" y="134966"/>
              <a:ext cx="7772400" cy="71004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defTabSz="457200" eaLnBrk="1" fontAlgn="auto" hangingPunct="1">
                <a:spcBef>
                  <a:spcPts val="0"/>
                </a:spcBef>
                <a:spcAft>
                  <a:spcPts val="0"/>
                </a:spcAft>
                <a:defRPr/>
              </a:pPr>
              <a:r>
                <a:rPr kumimoji="0" lang="ja-JP" altLang="en-US" sz="4800" b="1" kern="0" dirty="0">
                  <a:solidFill>
                    <a:prstClr val="white"/>
                  </a:solidFill>
                  <a:latin typeface="HGS創英角ｺﾞｼｯｸUB" pitchFamily="50" charset="-128"/>
                  <a:ea typeface="HGS創英角ｺﾞｼｯｸUB" pitchFamily="50" charset="-128"/>
                  <a:cs typeface="+mn-cs"/>
                </a:rPr>
                <a:t>　</a:t>
              </a:r>
              <a:r>
                <a:rPr kumimoji="0" lang="ja-JP" altLang="en-US" sz="4800" b="1" kern="0" dirty="0">
                  <a:solidFill>
                    <a:prstClr val="white"/>
                  </a:solidFill>
                  <a:latin typeface="HG丸ｺﾞｼｯｸM-PRO" panose="020F0600000000000000" pitchFamily="50" charset="-128"/>
                  <a:ea typeface="HG丸ｺﾞｼｯｸM-PRO" panose="020F0600000000000000" pitchFamily="50" charset="-128"/>
                  <a:cs typeface="+mn-cs"/>
                </a:rPr>
                <a:t>税金クイズ　最終問題</a:t>
              </a:r>
              <a:endParaRPr kumimoji="0" lang="en-US" altLang="ja-JP" sz="4800" b="1" kern="0" dirty="0">
                <a:solidFill>
                  <a:prstClr val="white"/>
                </a:solidFill>
                <a:latin typeface="HG丸ｺﾞｼｯｸM-PRO" panose="020F0600000000000000" pitchFamily="50" charset="-128"/>
                <a:ea typeface="HG丸ｺﾞｼｯｸM-PRO" panose="020F0600000000000000" pitchFamily="50" charset="-128"/>
                <a:cs typeface="+mn-cs"/>
              </a:endParaRPr>
            </a:p>
          </p:txBody>
        </p:sp>
      </p:grpSp>
      <p:sp>
        <p:nvSpPr>
          <p:cNvPr id="33" name="円形吹き出し 4">
            <a:extLst>
              <a:ext uri="{FF2B5EF4-FFF2-40B4-BE49-F238E27FC236}">
                <a16:creationId xmlns:a16="http://schemas.microsoft.com/office/drawing/2014/main" id="{6F468B0F-3E15-48B1-AFA2-196D2861749F}"/>
              </a:ext>
            </a:extLst>
          </p:cNvPr>
          <p:cNvSpPr/>
          <p:nvPr/>
        </p:nvSpPr>
        <p:spPr>
          <a:xfrm>
            <a:off x="5554088" y="5267929"/>
            <a:ext cx="4521007" cy="1464740"/>
          </a:xfrm>
          <a:prstGeom prst="wedgeEllipseCallout">
            <a:avLst>
              <a:gd name="adj1" fmla="val 53295"/>
              <a:gd name="adj2" fmla="val -1543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ゴミを減らすということは税金の使い道に直接</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関わるということだね</a:t>
            </a:r>
          </a:p>
        </p:txBody>
      </p:sp>
      <p:pic>
        <p:nvPicPr>
          <p:cNvPr id="34" name="図 33" descr="挿絵 が含まれている画像&#10;&#10;自動的に生成された説明">
            <a:extLst>
              <a:ext uri="{FF2B5EF4-FFF2-40B4-BE49-F238E27FC236}">
                <a16:creationId xmlns:a16="http://schemas.microsoft.com/office/drawing/2014/main" id="{B3DA1C48-AD60-4947-9C1C-83FC053097B3}"/>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0032904" y="5259684"/>
            <a:ext cx="1470807" cy="1524010"/>
          </a:xfrm>
          <a:prstGeom prst="rect">
            <a:avLst/>
          </a:prstGeom>
        </p:spPr>
      </p:pic>
    </p:spTree>
    <p:custDataLst>
      <p:tags r:id="rId1"/>
    </p:custDataLst>
    <p:extLst>
      <p:ext uri="{BB962C8B-B14F-4D97-AF65-F5344CB8AC3E}">
        <p14:creationId xmlns:p14="http://schemas.microsoft.com/office/powerpoint/2010/main" val="6096328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4" fill="hold"/>
                                        <p:tgtEl>
                                          <p:spTgt spid="22"/>
                                        </p:tgtEl>
                                      </p:cBhvr>
                                    </p:cmd>
                                  </p:childTnLst>
                                </p:cTn>
                              </p:par>
                              <p:par>
                                <p:cTn id="7" presetID="26" presetClass="entr" presetSubtype="0" fill="hold" grpId="0" nodeType="withEffect">
                                  <p:stCondLst>
                                    <p:cond delay="0"/>
                                  </p:stCondLst>
                                  <p:childTnLst>
                                    <p:set>
                                      <p:cBhvr>
                                        <p:cTn id="8" dur="1" fill="hold">
                                          <p:stCondLst>
                                            <p:cond delay="0"/>
                                          </p:stCondLst>
                                        </p:cTn>
                                        <p:tgtEl>
                                          <p:spTgt spid="128030"/>
                                        </p:tgtEl>
                                        <p:attrNameLst>
                                          <p:attrName>style.visibility</p:attrName>
                                        </p:attrNameLst>
                                      </p:cBhvr>
                                      <p:to>
                                        <p:strVal val="visible"/>
                                      </p:to>
                                    </p:set>
                                    <p:animEffect transition="in" filter="wipe(down)">
                                      <p:cBhvr>
                                        <p:cTn id="9" dur="580">
                                          <p:stCondLst>
                                            <p:cond delay="0"/>
                                          </p:stCondLst>
                                        </p:cTn>
                                        <p:tgtEl>
                                          <p:spTgt spid="128030"/>
                                        </p:tgtEl>
                                      </p:cBhvr>
                                    </p:animEffect>
                                    <p:anim calcmode="lin" valueType="num">
                                      <p:cBhvr>
                                        <p:cTn id="10" dur="1822" tmFilter="0,0; 0.14,0.36; 0.43,0.73; 0.71,0.91; 1.0,1.0">
                                          <p:stCondLst>
                                            <p:cond delay="0"/>
                                          </p:stCondLst>
                                        </p:cTn>
                                        <p:tgtEl>
                                          <p:spTgt spid="12803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2803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2803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2803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28030"/>
                                        </p:tgtEl>
                                        <p:attrNameLst>
                                          <p:attrName>ppt_y</p:attrName>
                                        </p:attrNameLst>
                                      </p:cBhvr>
                                      <p:tavLst>
                                        <p:tav tm="0" fmla="#ppt_y-sin(pi*$)/81">
                                          <p:val>
                                            <p:fltVal val="0"/>
                                          </p:val>
                                        </p:tav>
                                        <p:tav tm="100000">
                                          <p:val>
                                            <p:fltVal val="1"/>
                                          </p:val>
                                        </p:tav>
                                      </p:tavLst>
                                    </p:anim>
                                    <p:animScale>
                                      <p:cBhvr>
                                        <p:cTn id="15" dur="26">
                                          <p:stCondLst>
                                            <p:cond delay="650"/>
                                          </p:stCondLst>
                                        </p:cTn>
                                        <p:tgtEl>
                                          <p:spTgt spid="128030"/>
                                        </p:tgtEl>
                                      </p:cBhvr>
                                      <p:to x="100000" y="60000"/>
                                    </p:animScale>
                                    <p:animScale>
                                      <p:cBhvr>
                                        <p:cTn id="16" dur="166" decel="50000">
                                          <p:stCondLst>
                                            <p:cond delay="676"/>
                                          </p:stCondLst>
                                        </p:cTn>
                                        <p:tgtEl>
                                          <p:spTgt spid="128030"/>
                                        </p:tgtEl>
                                      </p:cBhvr>
                                      <p:to x="100000" y="100000"/>
                                    </p:animScale>
                                    <p:animScale>
                                      <p:cBhvr>
                                        <p:cTn id="17" dur="26">
                                          <p:stCondLst>
                                            <p:cond delay="1312"/>
                                          </p:stCondLst>
                                        </p:cTn>
                                        <p:tgtEl>
                                          <p:spTgt spid="128030"/>
                                        </p:tgtEl>
                                      </p:cBhvr>
                                      <p:to x="100000" y="80000"/>
                                    </p:animScale>
                                    <p:animScale>
                                      <p:cBhvr>
                                        <p:cTn id="18" dur="166" decel="50000">
                                          <p:stCondLst>
                                            <p:cond delay="1338"/>
                                          </p:stCondLst>
                                        </p:cTn>
                                        <p:tgtEl>
                                          <p:spTgt spid="128030"/>
                                        </p:tgtEl>
                                      </p:cBhvr>
                                      <p:to x="100000" y="100000"/>
                                    </p:animScale>
                                    <p:animScale>
                                      <p:cBhvr>
                                        <p:cTn id="19" dur="26">
                                          <p:stCondLst>
                                            <p:cond delay="1642"/>
                                          </p:stCondLst>
                                        </p:cTn>
                                        <p:tgtEl>
                                          <p:spTgt spid="128030"/>
                                        </p:tgtEl>
                                      </p:cBhvr>
                                      <p:to x="100000" y="90000"/>
                                    </p:animScale>
                                    <p:animScale>
                                      <p:cBhvr>
                                        <p:cTn id="20" dur="166" decel="50000">
                                          <p:stCondLst>
                                            <p:cond delay="1668"/>
                                          </p:stCondLst>
                                        </p:cTn>
                                        <p:tgtEl>
                                          <p:spTgt spid="128030"/>
                                        </p:tgtEl>
                                      </p:cBhvr>
                                      <p:to x="100000" y="100000"/>
                                    </p:animScale>
                                    <p:animScale>
                                      <p:cBhvr>
                                        <p:cTn id="21" dur="26">
                                          <p:stCondLst>
                                            <p:cond delay="1808"/>
                                          </p:stCondLst>
                                        </p:cTn>
                                        <p:tgtEl>
                                          <p:spTgt spid="128030"/>
                                        </p:tgtEl>
                                      </p:cBhvr>
                                      <p:to x="100000" y="95000"/>
                                    </p:animScale>
                                    <p:animScale>
                                      <p:cBhvr>
                                        <p:cTn id="22" dur="166" decel="50000">
                                          <p:stCondLst>
                                            <p:cond delay="1834"/>
                                          </p:stCondLst>
                                        </p:cTn>
                                        <p:tgtEl>
                                          <p:spTgt spid="128030"/>
                                        </p:tgtEl>
                                      </p:cBhvr>
                                      <p:to x="100000" y="100000"/>
                                    </p:animScale>
                                  </p:childTnLst>
                                </p:cTn>
                              </p:par>
                              <p:par>
                                <p:cTn id="23" presetID="26" presetClass="entr" presetSubtype="0" fill="hold" grpId="0" nodeType="withEffect">
                                  <p:stCondLst>
                                    <p:cond delay="0"/>
                                  </p:stCondLst>
                                  <p:childTnLst>
                                    <p:set>
                                      <p:cBhvr>
                                        <p:cTn id="24" dur="1" fill="hold">
                                          <p:stCondLst>
                                            <p:cond delay="0"/>
                                          </p:stCondLst>
                                        </p:cTn>
                                        <p:tgtEl>
                                          <p:spTgt spid="128029"/>
                                        </p:tgtEl>
                                        <p:attrNameLst>
                                          <p:attrName>style.visibility</p:attrName>
                                        </p:attrNameLst>
                                      </p:cBhvr>
                                      <p:to>
                                        <p:strVal val="visible"/>
                                      </p:to>
                                    </p:set>
                                    <p:animEffect transition="in" filter="wipe(down)">
                                      <p:cBhvr>
                                        <p:cTn id="25" dur="580">
                                          <p:stCondLst>
                                            <p:cond delay="0"/>
                                          </p:stCondLst>
                                        </p:cTn>
                                        <p:tgtEl>
                                          <p:spTgt spid="128029"/>
                                        </p:tgtEl>
                                      </p:cBhvr>
                                    </p:animEffect>
                                    <p:anim calcmode="lin" valueType="num">
                                      <p:cBhvr>
                                        <p:cTn id="26" dur="1822" tmFilter="0,0; 0.14,0.36; 0.43,0.73; 0.71,0.91; 1.0,1.0">
                                          <p:stCondLst>
                                            <p:cond delay="0"/>
                                          </p:stCondLst>
                                        </p:cTn>
                                        <p:tgtEl>
                                          <p:spTgt spid="12802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802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802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802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8029"/>
                                        </p:tgtEl>
                                        <p:attrNameLst>
                                          <p:attrName>ppt_y</p:attrName>
                                        </p:attrNameLst>
                                      </p:cBhvr>
                                      <p:tavLst>
                                        <p:tav tm="0" fmla="#ppt_y-sin(pi*$)/81">
                                          <p:val>
                                            <p:fltVal val="0"/>
                                          </p:val>
                                        </p:tav>
                                        <p:tav tm="100000">
                                          <p:val>
                                            <p:fltVal val="1"/>
                                          </p:val>
                                        </p:tav>
                                      </p:tavLst>
                                    </p:anim>
                                    <p:animScale>
                                      <p:cBhvr>
                                        <p:cTn id="31" dur="26">
                                          <p:stCondLst>
                                            <p:cond delay="650"/>
                                          </p:stCondLst>
                                        </p:cTn>
                                        <p:tgtEl>
                                          <p:spTgt spid="128029"/>
                                        </p:tgtEl>
                                      </p:cBhvr>
                                      <p:to x="100000" y="60000"/>
                                    </p:animScale>
                                    <p:animScale>
                                      <p:cBhvr>
                                        <p:cTn id="32" dur="166" decel="50000">
                                          <p:stCondLst>
                                            <p:cond delay="676"/>
                                          </p:stCondLst>
                                        </p:cTn>
                                        <p:tgtEl>
                                          <p:spTgt spid="128029"/>
                                        </p:tgtEl>
                                      </p:cBhvr>
                                      <p:to x="100000" y="100000"/>
                                    </p:animScale>
                                    <p:animScale>
                                      <p:cBhvr>
                                        <p:cTn id="33" dur="26">
                                          <p:stCondLst>
                                            <p:cond delay="1312"/>
                                          </p:stCondLst>
                                        </p:cTn>
                                        <p:tgtEl>
                                          <p:spTgt spid="128029"/>
                                        </p:tgtEl>
                                      </p:cBhvr>
                                      <p:to x="100000" y="80000"/>
                                    </p:animScale>
                                    <p:animScale>
                                      <p:cBhvr>
                                        <p:cTn id="34" dur="166" decel="50000">
                                          <p:stCondLst>
                                            <p:cond delay="1338"/>
                                          </p:stCondLst>
                                        </p:cTn>
                                        <p:tgtEl>
                                          <p:spTgt spid="128029"/>
                                        </p:tgtEl>
                                      </p:cBhvr>
                                      <p:to x="100000" y="100000"/>
                                    </p:animScale>
                                    <p:animScale>
                                      <p:cBhvr>
                                        <p:cTn id="35" dur="26">
                                          <p:stCondLst>
                                            <p:cond delay="1642"/>
                                          </p:stCondLst>
                                        </p:cTn>
                                        <p:tgtEl>
                                          <p:spTgt spid="128029"/>
                                        </p:tgtEl>
                                      </p:cBhvr>
                                      <p:to x="100000" y="90000"/>
                                    </p:animScale>
                                    <p:animScale>
                                      <p:cBhvr>
                                        <p:cTn id="36" dur="166" decel="50000">
                                          <p:stCondLst>
                                            <p:cond delay="1668"/>
                                          </p:stCondLst>
                                        </p:cTn>
                                        <p:tgtEl>
                                          <p:spTgt spid="128029"/>
                                        </p:tgtEl>
                                      </p:cBhvr>
                                      <p:to x="100000" y="100000"/>
                                    </p:animScale>
                                    <p:animScale>
                                      <p:cBhvr>
                                        <p:cTn id="37" dur="26">
                                          <p:stCondLst>
                                            <p:cond delay="1808"/>
                                          </p:stCondLst>
                                        </p:cTn>
                                        <p:tgtEl>
                                          <p:spTgt spid="128029"/>
                                        </p:tgtEl>
                                      </p:cBhvr>
                                      <p:to x="100000" y="95000"/>
                                    </p:animScale>
                                    <p:animScale>
                                      <p:cBhvr>
                                        <p:cTn id="38" dur="166" decel="50000">
                                          <p:stCondLst>
                                            <p:cond delay="1834"/>
                                          </p:stCondLst>
                                        </p:cTn>
                                        <p:tgtEl>
                                          <p:spTgt spid="128029"/>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down)">
                                      <p:cBhvr>
                                        <p:cTn id="41" dur="580">
                                          <p:stCondLst>
                                            <p:cond delay="0"/>
                                          </p:stCondLst>
                                        </p:cTn>
                                        <p:tgtEl>
                                          <p:spTgt spid="24"/>
                                        </p:tgtEl>
                                      </p:cBhvr>
                                    </p:animEffect>
                                    <p:anim calcmode="lin" valueType="num">
                                      <p:cBhvr>
                                        <p:cTn id="42"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47" dur="26">
                                          <p:stCondLst>
                                            <p:cond delay="650"/>
                                          </p:stCondLst>
                                        </p:cTn>
                                        <p:tgtEl>
                                          <p:spTgt spid="24"/>
                                        </p:tgtEl>
                                      </p:cBhvr>
                                      <p:to x="100000" y="60000"/>
                                    </p:animScale>
                                    <p:animScale>
                                      <p:cBhvr>
                                        <p:cTn id="48" dur="166" decel="50000">
                                          <p:stCondLst>
                                            <p:cond delay="676"/>
                                          </p:stCondLst>
                                        </p:cTn>
                                        <p:tgtEl>
                                          <p:spTgt spid="24"/>
                                        </p:tgtEl>
                                      </p:cBhvr>
                                      <p:to x="100000" y="100000"/>
                                    </p:animScale>
                                    <p:animScale>
                                      <p:cBhvr>
                                        <p:cTn id="49" dur="26">
                                          <p:stCondLst>
                                            <p:cond delay="1312"/>
                                          </p:stCondLst>
                                        </p:cTn>
                                        <p:tgtEl>
                                          <p:spTgt spid="24"/>
                                        </p:tgtEl>
                                      </p:cBhvr>
                                      <p:to x="100000" y="80000"/>
                                    </p:animScale>
                                    <p:animScale>
                                      <p:cBhvr>
                                        <p:cTn id="50" dur="166" decel="50000">
                                          <p:stCondLst>
                                            <p:cond delay="1338"/>
                                          </p:stCondLst>
                                        </p:cTn>
                                        <p:tgtEl>
                                          <p:spTgt spid="24"/>
                                        </p:tgtEl>
                                      </p:cBhvr>
                                      <p:to x="100000" y="100000"/>
                                    </p:animScale>
                                    <p:animScale>
                                      <p:cBhvr>
                                        <p:cTn id="51" dur="26">
                                          <p:stCondLst>
                                            <p:cond delay="1642"/>
                                          </p:stCondLst>
                                        </p:cTn>
                                        <p:tgtEl>
                                          <p:spTgt spid="24"/>
                                        </p:tgtEl>
                                      </p:cBhvr>
                                      <p:to x="100000" y="90000"/>
                                    </p:animScale>
                                    <p:animScale>
                                      <p:cBhvr>
                                        <p:cTn id="52" dur="166" decel="50000">
                                          <p:stCondLst>
                                            <p:cond delay="1668"/>
                                          </p:stCondLst>
                                        </p:cTn>
                                        <p:tgtEl>
                                          <p:spTgt spid="24"/>
                                        </p:tgtEl>
                                      </p:cBhvr>
                                      <p:to x="100000" y="100000"/>
                                    </p:animScale>
                                    <p:animScale>
                                      <p:cBhvr>
                                        <p:cTn id="53" dur="26">
                                          <p:stCondLst>
                                            <p:cond delay="1808"/>
                                          </p:stCondLst>
                                        </p:cTn>
                                        <p:tgtEl>
                                          <p:spTgt spid="24"/>
                                        </p:tgtEl>
                                      </p:cBhvr>
                                      <p:to x="100000" y="95000"/>
                                    </p:animScale>
                                    <p:animScale>
                                      <p:cBhvr>
                                        <p:cTn id="54" dur="166" decel="50000">
                                          <p:stCondLst>
                                            <p:cond delay="1834"/>
                                          </p:stCondLst>
                                        </p:cTn>
                                        <p:tgtEl>
                                          <p:spTgt spid="24"/>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blinds(horizontal)">
                                      <p:cBhvr>
                                        <p:cTn id="59" dur="500"/>
                                        <p:tgtEl>
                                          <p:spTgt spid="2"/>
                                        </p:tgtEl>
                                      </p:cBhvr>
                                    </p:animEffect>
                                  </p:childTnLst>
                                </p:cTn>
                              </p:par>
                              <p:par>
                                <p:cTn id="60" presetID="3" presetClass="entr" presetSubtype="10" fill="hold" nodeType="with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blinds(horizontal)">
                                      <p:cBhvr>
                                        <p:cTn id="62" dur="500"/>
                                        <p:tgtEl>
                                          <p:spTgt spid="4"/>
                                        </p:tgtEl>
                                      </p:cBhvr>
                                    </p:animEffect>
                                  </p:childTnLst>
                                </p:cTn>
                              </p:par>
                              <p:par>
                                <p:cTn id="63" presetID="3" presetClass="entr" presetSubtype="1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blinds(horizontal)">
                                      <p:cBhvr>
                                        <p:cTn id="65" dur="500"/>
                                        <p:tgtEl>
                                          <p:spTgt spid="3"/>
                                        </p:tgtEl>
                                      </p:cBhvr>
                                    </p:animEffect>
                                  </p:childTnLst>
                                </p:cTn>
                              </p:par>
                              <p:par>
                                <p:cTn id="66" presetID="10" presetClass="entr" presetSubtype="0" fill="hold"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par>
                                <p:cTn id="69" presetID="45" presetClass="entr" presetSubtype="0" fill="hold" nodeType="withEffect">
                                  <p:stCondLst>
                                    <p:cond delay="70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2000"/>
                                        <p:tgtEl>
                                          <p:spTgt spid="25"/>
                                        </p:tgtEl>
                                      </p:cBhvr>
                                    </p:animEffect>
                                    <p:anim calcmode="lin" valueType="num">
                                      <p:cBhvr>
                                        <p:cTn id="72" dur="2000" fill="hold"/>
                                        <p:tgtEl>
                                          <p:spTgt spid="25"/>
                                        </p:tgtEl>
                                        <p:attrNameLst>
                                          <p:attrName>ppt_w</p:attrName>
                                        </p:attrNameLst>
                                      </p:cBhvr>
                                      <p:tavLst>
                                        <p:tav tm="0" fmla="#ppt_w*sin(2.5*pi*$)">
                                          <p:val>
                                            <p:fltVal val="0"/>
                                          </p:val>
                                        </p:tav>
                                        <p:tav tm="100000">
                                          <p:val>
                                            <p:fltVal val="1"/>
                                          </p:val>
                                        </p:tav>
                                      </p:tavLst>
                                    </p:anim>
                                    <p:anim calcmode="lin" valueType="num">
                                      <p:cBhvr>
                                        <p:cTn id="73" dur="2000" fill="hold"/>
                                        <p:tgtEl>
                                          <p:spTgt spid="25"/>
                                        </p:tgtEl>
                                        <p:attrNameLst>
                                          <p:attrName>ppt_h</p:attrName>
                                        </p:attrNameLst>
                                      </p:cBhvr>
                                      <p:tavLst>
                                        <p:tav tm="0">
                                          <p:val>
                                            <p:strVal val="#ppt_h"/>
                                          </p:val>
                                        </p:tav>
                                        <p:tav tm="100000">
                                          <p:val>
                                            <p:strVal val="#ppt_h"/>
                                          </p:val>
                                        </p:tav>
                                      </p:tavLst>
                                    </p:anim>
                                  </p:childTnLst>
                                </p:cTn>
                              </p:par>
                            </p:childTnLst>
                          </p:cTn>
                        </p:par>
                        <p:par>
                          <p:cTn id="74" fill="hold">
                            <p:stCondLst>
                              <p:cond delay="2700"/>
                            </p:stCondLst>
                            <p:childTnLst>
                              <p:par>
                                <p:cTn id="75" presetID="10" presetClass="entr" presetSubtype="0" fill="hold"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23" presetClass="entr" presetSubtype="16" fill="hold" nodeType="click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p:cTn id="82" dur="250" fill="hold"/>
                                        <p:tgtEl>
                                          <p:spTgt spid="28"/>
                                        </p:tgtEl>
                                        <p:attrNameLst>
                                          <p:attrName>ppt_w</p:attrName>
                                        </p:attrNameLst>
                                      </p:cBhvr>
                                      <p:tavLst>
                                        <p:tav tm="0">
                                          <p:val>
                                            <p:fltVal val="0"/>
                                          </p:val>
                                        </p:tav>
                                        <p:tav tm="100000">
                                          <p:val>
                                            <p:strVal val="#ppt_w"/>
                                          </p:val>
                                        </p:tav>
                                      </p:tavLst>
                                    </p:anim>
                                    <p:anim calcmode="lin" valueType="num">
                                      <p:cBhvr>
                                        <p:cTn id="83" dur="250" fill="hold"/>
                                        <p:tgtEl>
                                          <p:spTgt spid="28"/>
                                        </p:tgtEl>
                                        <p:attrNameLst>
                                          <p:attrName>ppt_h</p:attrName>
                                        </p:attrNameLst>
                                      </p:cBhvr>
                                      <p:tavLst>
                                        <p:tav tm="0">
                                          <p:val>
                                            <p:fltVal val="0"/>
                                          </p:val>
                                        </p:tav>
                                        <p:tav tm="100000">
                                          <p:val>
                                            <p:strVal val="#ppt_h"/>
                                          </p:val>
                                        </p:tav>
                                      </p:tavLst>
                                    </p:anim>
                                  </p:childTnLst>
                                </p:cTn>
                              </p:par>
                            </p:childTnLst>
                          </p:cTn>
                        </p:par>
                        <p:par>
                          <p:cTn id="84" fill="hold">
                            <p:stCondLst>
                              <p:cond delay="250"/>
                            </p:stCondLst>
                            <p:childTnLst>
                              <p:par>
                                <p:cTn id="85" presetID="2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childTnLst>
                                </p:cTn>
                              </p:par>
                              <p:par>
                                <p:cTn id="89" presetID="1" presetClass="mediacall" presetSubtype="0" fill="hold" nodeType="withEffect">
                                  <p:stCondLst>
                                    <p:cond delay="0"/>
                                  </p:stCondLst>
                                  <p:childTnLst>
                                    <p:cmd type="call" cmd="playFrom(0.0)">
                                      <p:cBhvr>
                                        <p:cTn id="90" dur="1776" fill="hold"/>
                                        <p:tgtEl>
                                          <p:spTgt spid="27"/>
                                        </p:tgtEl>
                                      </p:cBhvr>
                                    </p:cmd>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fade">
                                      <p:cBhvr>
                                        <p:cTn id="95" dur="500"/>
                                        <p:tgtEl>
                                          <p:spTgt spid="7"/>
                                        </p:tgtEl>
                                      </p:cBhvr>
                                    </p:animEffect>
                                  </p:childTnLst>
                                </p:cTn>
                              </p:par>
                            </p:childTnLst>
                          </p:cTn>
                        </p:par>
                      </p:childTnLst>
                    </p:cTn>
                  </p:par>
                  <p:par>
                    <p:cTn id="96" fill="hold">
                      <p:stCondLst>
                        <p:cond delay="indefinite"/>
                      </p:stCondLst>
                      <p:childTnLst>
                        <p:par>
                          <p:cTn id="97" fill="hold">
                            <p:stCondLst>
                              <p:cond delay="0"/>
                            </p:stCondLst>
                            <p:childTnLst>
                              <p:par>
                                <p:cTn id="98" presetID="21" presetClass="entr" presetSubtype="1" fill="hold" grpId="0" nodeType="click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wheel(1)">
                                      <p:cBhvr>
                                        <p:cTn id="100" dur="2000"/>
                                        <p:tgtEl>
                                          <p:spTgt spid="33"/>
                                        </p:tgtEl>
                                      </p:cBhvr>
                                    </p:animEffect>
                                  </p:childTnLst>
                                </p:cTn>
                              </p:par>
                              <p:par>
                                <p:cTn id="101" presetID="42" presetClass="entr" presetSubtype="0" fill="hold" nodeType="with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fade">
                                      <p:cBhvr>
                                        <p:cTn id="103" dur="1000"/>
                                        <p:tgtEl>
                                          <p:spTgt spid="34"/>
                                        </p:tgtEl>
                                      </p:cBhvr>
                                    </p:animEffect>
                                    <p:anim calcmode="lin" valueType="num">
                                      <p:cBhvr>
                                        <p:cTn id="104" dur="1000" fill="hold"/>
                                        <p:tgtEl>
                                          <p:spTgt spid="34"/>
                                        </p:tgtEl>
                                        <p:attrNameLst>
                                          <p:attrName>ppt_x</p:attrName>
                                        </p:attrNameLst>
                                      </p:cBhvr>
                                      <p:tavLst>
                                        <p:tav tm="0">
                                          <p:val>
                                            <p:strVal val="#ppt_x"/>
                                          </p:val>
                                        </p:tav>
                                        <p:tav tm="100000">
                                          <p:val>
                                            <p:strVal val="#ppt_x"/>
                                          </p:val>
                                        </p:tav>
                                      </p:tavLst>
                                    </p:anim>
                                    <p:anim calcmode="lin" valueType="num">
                                      <p:cBhvr>
                                        <p:cTn id="10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6" fill="hold" display="0">
                  <p:stCondLst>
                    <p:cond delay="indefinite"/>
                  </p:stCondLst>
                  <p:endCondLst>
                    <p:cond evt="onStopAudio" delay="0">
                      <p:tgtEl>
                        <p:sldTgt/>
                      </p:tgtEl>
                    </p:cond>
                  </p:endCondLst>
                </p:cTn>
                <p:tgtEl>
                  <p:spTgt spid="22"/>
                </p:tgtEl>
              </p:cMediaNode>
            </p:audio>
            <p:audio>
              <p:cMediaNode vol="80000">
                <p:cTn id="107" fill="hold" display="0">
                  <p:stCondLst>
                    <p:cond delay="indefinite"/>
                  </p:stCondLst>
                  <p:endCondLst>
                    <p:cond evt="onStopAudio" delay="0">
                      <p:tgtEl>
                        <p:sldTgt/>
                      </p:tgtEl>
                    </p:cond>
                  </p:endCondLst>
                </p:cTn>
                <p:tgtEl>
                  <p:spTgt spid="27"/>
                </p:tgtEl>
              </p:cMediaNode>
            </p:audio>
          </p:childTnLst>
        </p:cTn>
      </p:par>
    </p:tnLst>
    <p:bldLst>
      <p:bldP spid="128029" grpId="0" animBg="1"/>
      <p:bldP spid="128030" grpId="0" animBg="1"/>
      <p:bldP spid="24" grpId="0"/>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p:nvPr/>
        </p:nvPicPr>
        <p:blipFill>
          <a:blip r:embed="rId3">
            <a:extLst>
              <a:ext uri="{28A0092B-C50C-407E-A947-70E740481C1C}">
                <a14:useLocalDpi xmlns:a14="http://schemas.microsoft.com/office/drawing/2010/main" val="0"/>
              </a:ext>
            </a:extLst>
          </a:blip>
          <a:stretch>
            <a:fillRect/>
          </a:stretch>
        </p:blipFill>
        <p:spPr>
          <a:xfrm>
            <a:off x="3287688" y="1621008"/>
            <a:ext cx="5616624" cy="4328271"/>
          </a:xfrm>
          <a:prstGeom prst="rect">
            <a:avLst/>
          </a:prstGeom>
        </p:spPr>
      </p:pic>
      <p:sp>
        <p:nvSpPr>
          <p:cNvPr id="5" name="正方形/長方形 4"/>
          <p:cNvSpPr/>
          <p:nvPr/>
        </p:nvSpPr>
        <p:spPr>
          <a:xfrm>
            <a:off x="2423592" y="188640"/>
            <a:ext cx="8065120" cy="1384995"/>
          </a:xfrm>
          <a:prstGeom prst="rect">
            <a:avLst/>
          </a:prstGeom>
        </p:spPr>
        <p:txBody>
          <a:bodyPr wrap="square">
            <a:spAutoFit/>
          </a:bodyPr>
          <a:lstStyle/>
          <a:p>
            <a:pPr marL="0" marR="0" lvl="0" indent="0" algn="l" defTabSz="950913"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豊かで安心して暮らせる未来のためには、</a:t>
            </a:r>
            <a:endParaRPr kumimoji="1" lang="en-US" altLang="ja-JP"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50913"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公平な租税負担と給付の関係について　</a:t>
            </a:r>
            <a:endParaRPr kumimoji="1" lang="en-US" altLang="ja-JP"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50913"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私たち一人ひとりが考えることが大切です。</a:t>
            </a:r>
            <a:endParaRPr kumimoji="1" lang="en-US" altLang="ja-JP" sz="2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スライド番号プレースホルダー 1">
            <a:extLst>
              <a:ext uri="{FF2B5EF4-FFF2-40B4-BE49-F238E27FC236}">
                <a16:creationId xmlns:a16="http://schemas.microsoft.com/office/drawing/2014/main" id="{4816F930-BD11-4881-BF08-EB65DC932C9F}"/>
              </a:ext>
            </a:extLst>
          </p:cNvPr>
          <p:cNvSpPr txBox="1">
            <a:spLocks/>
          </p:cNvSpPr>
          <p:nvPr/>
        </p:nvSpPr>
        <p:spPr>
          <a:xfrm>
            <a:off x="911424" y="5589240"/>
            <a:ext cx="8656684" cy="1427779"/>
          </a:xfrm>
          <a:prstGeom prst="rect">
            <a:avLst/>
          </a:prstGeom>
        </p:spPr>
        <p:txBody>
          <a:bodyPr vert="horz" lIns="95154" tIns="47568" rIns="95154" bIns="47568" rtlCol="0" anchor="ctr"/>
          <a:lstStyle>
            <a:defPPr>
              <a:defRPr lang="ja-JP"/>
            </a:defPPr>
            <a:lvl1pPr algn="r" defTabSz="951559" rtl="0" fontAlgn="auto">
              <a:spcBef>
                <a:spcPts val="0"/>
              </a:spcBef>
              <a:spcAft>
                <a:spcPts val="0"/>
              </a:spcAft>
              <a:defRPr kumimoji="1" sz="1800" kern="1200">
                <a:solidFill>
                  <a:schemeClr val="bg1"/>
                </a:solidFill>
                <a:latin typeface="+mn-lt"/>
                <a:ea typeface="+mn-ea"/>
                <a:cs typeface="+mn-cs"/>
              </a:defRPr>
            </a:lvl1pPr>
            <a:lvl2pPr marL="474663" indent="-17463"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2pPr>
            <a:lvl3pPr marL="950913" indent="-36513"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3pPr>
            <a:lvl4pPr marL="1427163" indent="-55563"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4pPr>
            <a:lvl5pPr marL="1901825" indent="-73025" algn="l" defTabSz="950913" rtl="0" fontAlgn="base">
              <a:spcBef>
                <a:spcPct val="0"/>
              </a:spcBef>
              <a:spcAft>
                <a:spcPct val="0"/>
              </a:spcAft>
              <a:defRPr kumimoji="1" sz="2000"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sz="2000"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sz="2000"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sz="2000"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sz="2000" kern="1200">
                <a:solidFill>
                  <a:schemeClr val="tx1"/>
                </a:solidFill>
                <a:latin typeface="Arial" charset="0"/>
                <a:ea typeface="HGP創英角ｺﾞｼｯｸUB" pitchFamily="50" charset="-128"/>
                <a:cs typeface="+mn-cs"/>
              </a:defRPr>
            </a:lvl9pPr>
          </a:lstStyle>
          <a:p>
            <a:pPr marL="0" marR="0" lvl="0" indent="0" algn="l" defTabSz="951559"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この資料は、財務省ＨＰ内資料を参考とし、表現などは簡易にしています。</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51559"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改正等によって今後内容に変更がある場合もあります。</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7" name="図 6">
            <a:extLst>
              <a:ext uri="{FF2B5EF4-FFF2-40B4-BE49-F238E27FC236}">
                <a16:creationId xmlns:a16="http://schemas.microsoft.com/office/drawing/2014/main" id="{E4DD2CC5-9905-47A7-9C58-1FDAEB450ADB}"/>
              </a:ext>
            </a:extLst>
          </p:cNvPr>
          <p:cNvPicPr>
            <a:picLocks noChangeAspect="1"/>
          </p:cNvPicPr>
          <p:nvPr/>
        </p:nvPicPr>
        <p:blipFill>
          <a:blip r:embed="rId4"/>
          <a:stretch>
            <a:fillRect/>
          </a:stretch>
        </p:blipFill>
        <p:spPr>
          <a:xfrm>
            <a:off x="9400049" y="3785144"/>
            <a:ext cx="2177326" cy="2769716"/>
          </a:xfrm>
          <a:prstGeom prst="rect">
            <a:avLst/>
          </a:prstGeom>
        </p:spPr>
      </p:pic>
    </p:spTree>
    <p:extLst>
      <p:ext uri="{BB962C8B-B14F-4D97-AF65-F5344CB8AC3E}">
        <p14:creationId xmlns:p14="http://schemas.microsoft.com/office/powerpoint/2010/main" val="22810089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300" fill="hold"/>
                                        <p:tgtEl>
                                          <p:spTgt spid="6"/>
                                        </p:tgtEl>
                                        <p:attrNameLst>
                                          <p:attrName>ppt_w</p:attrName>
                                        </p:attrNameLst>
                                      </p:cBhvr>
                                      <p:tavLst>
                                        <p:tav tm="0">
                                          <p:val>
                                            <p:fltVal val="0"/>
                                          </p:val>
                                        </p:tav>
                                        <p:tav tm="100000">
                                          <p:val>
                                            <p:strVal val="#ppt_w"/>
                                          </p:val>
                                        </p:tav>
                                      </p:tavLst>
                                    </p:anim>
                                    <p:anim calcmode="lin" valueType="num">
                                      <p:cBhvr>
                                        <p:cTn id="14" dur="2300" fill="hold"/>
                                        <p:tgtEl>
                                          <p:spTgt spid="6"/>
                                        </p:tgtEl>
                                        <p:attrNameLst>
                                          <p:attrName>ppt_h</p:attrName>
                                        </p:attrNameLst>
                                      </p:cBhvr>
                                      <p:tavLst>
                                        <p:tav tm="0">
                                          <p:val>
                                            <p:fltVal val="0"/>
                                          </p:val>
                                        </p:tav>
                                        <p:tav tm="100000">
                                          <p:val>
                                            <p:strVal val="#ppt_h"/>
                                          </p:val>
                                        </p:tav>
                                      </p:tavLst>
                                    </p:anim>
                                  </p:childTnLst>
                                </p:cTn>
                              </p:par>
                            </p:childTnLst>
                          </p:cTn>
                        </p:par>
                        <p:par>
                          <p:cTn id="15" fill="hold">
                            <p:stCondLst>
                              <p:cond delay="3300"/>
                            </p:stCondLst>
                            <p:childTnLst>
                              <p:par>
                                <p:cTn id="16" presetID="23" presetClass="entr" presetSubtype="16"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2600" fill="hold"/>
                                        <p:tgtEl>
                                          <p:spTgt spid="7"/>
                                        </p:tgtEl>
                                        <p:attrNameLst>
                                          <p:attrName>ppt_w</p:attrName>
                                        </p:attrNameLst>
                                      </p:cBhvr>
                                      <p:tavLst>
                                        <p:tav tm="0">
                                          <p:val>
                                            <p:fltVal val="0"/>
                                          </p:val>
                                        </p:tav>
                                        <p:tav tm="100000">
                                          <p:val>
                                            <p:strVal val="#ppt_w"/>
                                          </p:val>
                                        </p:tav>
                                      </p:tavLst>
                                    </p:anim>
                                    <p:anim calcmode="lin" valueType="num">
                                      <p:cBhvr>
                                        <p:cTn id="19" dur="26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7"/>
          <p:cNvGrpSpPr>
            <a:grpSpLocks/>
          </p:cNvGrpSpPr>
          <p:nvPr/>
        </p:nvGrpSpPr>
        <p:grpSpPr bwMode="auto">
          <a:xfrm>
            <a:off x="1914232" y="2317402"/>
            <a:ext cx="4912131" cy="1243531"/>
            <a:chOff x="794" y="1706"/>
            <a:chExt cx="2358" cy="749"/>
          </a:xfrm>
        </p:grpSpPr>
        <p:sp>
          <p:nvSpPr>
            <p:cNvPr id="20499" name="AutoShape 8"/>
            <p:cNvSpPr>
              <a:spLocks noChangeArrowheads="1"/>
            </p:cNvSpPr>
            <p:nvPr/>
          </p:nvSpPr>
          <p:spPr bwMode="auto">
            <a:xfrm>
              <a:off x="884" y="1796"/>
              <a:ext cx="2156" cy="599"/>
            </a:xfrm>
            <a:prstGeom prst="roundRect">
              <a:avLst>
                <a:gd name="adj" fmla="val 16667"/>
              </a:avLst>
            </a:prstGeom>
            <a:solidFill>
              <a:srgbClr val="FFCC99">
                <a:alpha val="65097"/>
              </a:srgbClr>
            </a:solidFill>
            <a:ln w="28575">
              <a:solidFill>
                <a:srgbClr val="FF660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3600" dirty="0">
                  <a:latin typeface="HG丸ｺﾞｼｯｸM-PRO" panose="020F0600000000000000" pitchFamily="50" charset="-128"/>
                  <a:ea typeface="HG丸ｺﾞｼｯｸM-PRO" panose="020F0600000000000000" pitchFamily="50" charset="-128"/>
                </a:rPr>
                <a:t>① </a:t>
              </a:r>
              <a:r>
                <a:rPr lang="ja-JP" altLang="en-US" sz="3600" dirty="0">
                  <a:latin typeface="HG丸ｺﾞｼｯｸM-PRO" panose="020F0600000000000000" pitchFamily="50" charset="-128"/>
                  <a:ea typeface="HG丸ｺﾞｼｯｸM-PRO" panose="020F0600000000000000" pitchFamily="50" charset="-128"/>
                </a:rPr>
                <a:t>ポテトチップス税</a:t>
              </a:r>
            </a:p>
          </p:txBody>
        </p:sp>
        <p:pic>
          <p:nvPicPr>
            <p:cNvPr id="20500" name="Picture 9" descr="AQAA_02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4" y="170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1" name="Picture 10" descr="AQAA_02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48" y="225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8"/>
          <p:cNvGrpSpPr>
            <a:grpSpLocks/>
          </p:cNvGrpSpPr>
          <p:nvPr/>
        </p:nvGrpSpPr>
        <p:grpSpPr bwMode="auto">
          <a:xfrm>
            <a:off x="1998834" y="5031038"/>
            <a:ext cx="3293925" cy="1334829"/>
            <a:chOff x="567" y="3611"/>
            <a:chExt cx="2358" cy="749"/>
          </a:xfrm>
        </p:grpSpPr>
        <p:sp>
          <p:nvSpPr>
            <p:cNvPr id="20496" name="AutoShape 6"/>
            <p:cNvSpPr>
              <a:spLocks noChangeArrowheads="1"/>
            </p:cNvSpPr>
            <p:nvPr/>
          </p:nvSpPr>
          <p:spPr bwMode="auto">
            <a:xfrm>
              <a:off x="657" y="3702"/>
              <a:ext cx="2156" cy="599"/>
            </a:xfrm>
            <a:prstGeom prst="roundRect">
              <a:avLst>
                <a:gd name="adj" fmla="val 16667"/>
              </a:avLst>
            </a:prstGeom>
            <a:solidFill>
              <a:srgbClr val="CCFF99">
                <a:alpha val="70195"/>
              </a:srgbClr>
            </a:solidFill>
            <a:ln w="28575">
              <a:solidFill>
                <a:srgbClr val="008000"/>
              </a:solidFill>
              <a:round/>
              <a:headEnd/>
              <a:tailEnd/>
            </a:ln>
          </p:spPr>
          <p:txBody>
            <a:bodyPr lIns="0" rIns="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3600" dirty="0">
                  <a:latin typeface="HG丸ｺﾞｼｯｸM-PRO" panose="020F0600000000000000" pitchFamily="50" charset="-128"/>
                  <a:ea typeface="HG丸ｺﾞｼｯｸM-PRO" panose="020F0600000000000000" pitchFamily="50" charset="-128"/>
                </a:rPr>
                <a:t>③ </a:t>
              </a:r>
              <a:r>
                <a:rPr lang="ja-JP" altLang="en-US" sz="3600" dirty="0">
                  <a:latin typeface="HG丸ｺﾞｼｯｸM-PRO" panose="020F0600000000000000" pitchFamily="50" charset="-128"/>
                  <a:ea typeface="HG丸ｺﾞｼｯｸM-PRO" panose="020F0600000000000000" pitchFamily="50" charset="-128"/>
                </a:rPr>
                <a:t>ソーダ税</a:t>
              </a:r>
            </a:p>
          </p:txBody>
        </p:sp>
        <p:pic>
          <p:nvPicPr>
            <p:cNvPr id="20497" name="Picture 11" descr="AQAA_02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 y="361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8" name="Picture 12" descr="AQAA_02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21" y="415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3"/>
          <p:cNvGrpSpPr>
            <a:grpSpLocks/>
          </p:cNvGrpSpPr>
          <p:nvPr/>
        </p:nvGrpSpPr>
        <p:grpSpPr bwMode="auto">
          <a:xfrm>
            <a:off x="1956603" y="3707804"/>
            <a:ext cx="4156908" cy="1360369"/>
            <a:chOff x="793" y="2818"/>
            <a:chExt cx="2359" cy="725"/>
          </a:xfrm>
        </p:grpSpPr>
        <p:sp>
          <p:nvSpPr>
            <p:cNvPr id="20493" name="AutoShape 14"/>
            <p:cNvSpPr>
              <a:spLocks noChangeArrowheads="1"/>
            </p:cNvSpPr>
            <p:nvPr/>
          </p:nvSpPr>
          <p:spPr bwMode="auto">
            <a:xfrm>
              <a:off x="884" y="2886"/>
              <a:ext cx="2157" cy="580"/>
            </a:xfrm>
            <a:prstGeom prst="roundRect">
              <a:avLst>
                <a:gd name="adj" fmla="val 16667"/>
              </a:avLst>
            </a:prstGeom>
            <a:solidFill>
              <a:srgbClr val="CCFFFF">
                <a:alpha val="70195"/>
              </a:srgbClr>
            </a:solidFill>
            <a:ln w="28575">
              <a:solidFill>
                <a:srgbClr val="00008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3600" dirty="0">
                  <a:latin typeface="HG丸ｺﾞｼｯｸM-PRO" panose="020F0600000000000000" pitchFamily="50" charset="-128"/>
                  <a:ea typeface="HG丸ｺﾞｼｯｸM-PRO" panose="020F0600000000000000" pitchFamily="50" charset="-128"/>
                </a:rPr>
                <a:t>② </a:t>
              </a:r>
              <a:r>
                <a:rPr lang="ja-JP" altLang="en-US" sz="3600" dirty="0">
                  <a:latin typeface="HG丸ｺﾞｼｯｸM-PRO" panose="020F0600000000000000" pitchFamily="50" charset="-128"/>
                  <a:ea typeface="HG丸ｺﾞｼｯｸM-PRO" panose="020F0600000000000000" pitchFamily="50" charset="-128"/>
                </a:rPr>
                <a:t>ソーセージ税</a:t>
              </a:r>
            </a:p>
          </p:txBody>
        </p:sp>
        <p:pic>
          <p:nvPicPr>
            <p:cNvPr id="20494" name="Picture 15" descr="AQAA_02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3" y="2818"/>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16" descr="AQAA_02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48" y="3339"/>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8029" name="AutoShape 29"/>
          <p:cNvSpPr>
            <a:spLocks noChangeArrowheads="1"/>
          </p:cNvSpPr>
          <p:nvPr/>
        </p:nvSpPr>
        <p:spPr bwMode="auto">
          <a:xfrm>
            <a:off x="853604" y="1073985"/>
            <a:ext cx="10185400" cy="1066608"/>
          </a:xfrm>
          <a:prstGeom prst="roundRect">
            <a:avLst>
              <a:gd name="adj" fmla="val 16667"/>
            </a:avLst>
          </a:prstGeom>
          <a:solidFill>
            <a:schemeClr val="bg1"/>
          </a:solidFill>
          <a:ln w="381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400">
              <a:ea typeface="AR丸ゴシック体M"/>
            </a:endParaRPr>
          </a:p>
        </p:txBody>
      </p:sp>
      <p:sp>
        <p:nvSpPr>
          <p:cNvPr id="128030" name="AutoShape 30"/>
          <p:cNvSpPr>
            <a:spLocks noChangeArrowheads="1"/>
          </p:cNvSpPr>
          <p:nvPr/>
        </p:nvSpPr>
        <p:spPr bwMode="auto">
          <a:xfrm>
            <a:off x="1177715" y="1234194"/>
            <a:ext cx="936625" cy="574675"/>
          </a:xfrm>
          <a:prstGeom prst="roundRect">
            <a:avLst>
              <a:gd name="adj" fmla="val 16667"/>
            </a:avLst>
          </a:prstGeom>
          <a:solidFill>
            <a:schemeClr val="folHlink"/>
          </a:solidFill>
          <a:ln w="38100">
            <a:solidFill>
              <a:srgbClr val="00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chemeClr val="bg1"/>
                </a:solidFill>
                <a:ea typeface="HG丸ｺﾞｼｯｸM-PRO" panose="020F0600000000000000" pitchFamily="50" charset="-128"/>
              </a:rPr>
              <a:t>問題</a:t>
            </a:r>
          </a:p>
        </p:txBody>
      </p:sp>
      <p:sp>
        <p:nvSpPr>
          <p:cNvPr id="128031" name="Rectangle 31"/>
          <p:cNvSpPr>
            <a:spLocks noChangeArrowheads="1"/>
          </p:cNvSpPr>
          <p:nvPr/>
        </p:nvSpPr>
        <p:spPr bwMode="auto">
          <a:xfrm>
            <a:off x="2477029" y="966168"/>
            <a:ext cx="885538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dirty="0">
                <a:latin typeface="HG丸ｺﾞｼｯｸM-PRO" panose="020F0600000000000000" pitchFamily="50" charset="-128"/>
                <a:ea typeface="HG丸ｺﾞｼｯｸM-PRO" panose="020F0600000000000000" pitchFamily="50" charset="-128"/>
              </a:rPr>
              <a:t>世界の税金で実際には</a:t>
            </a:r>
            <a:r>
              <a:rPr lang="ja-JP" altLang="en-US" b="1" dirty="0">
                <a:latin typeface="HG丸ｺﾞｼｯｸM-PRO" panose="020F0600000000000000" pitchFamily="50" charset="-128"/>
                <a:ea typeface="HG丸ｺﾞｼｯｸM-PRO" panose="020F0600000000000000" pitchFamily="50" charset="-128"/>
              </a:rPr>
              <a:t>ない</a:t>
            </a:r>
            <a:r>
              <a:rPr lang="ja-JP" altLang="en-US" dirty="0">
                <a:latin typeface="HG丸ｺﾞｼｯｸM-PRO" panose="020F0600000000000000" pitchFamily="50" charset="-128"/>
                <a:ea typeface="HG丸ｺﾞｼｯｸM-PRO" panose="020F0600000000000000" pitchFamily="50" charset="-128"/>
              </a:rPr>
              <a:t>税金はどれかな？</a:t>
            </a:r>
          </a:p>
        </p:txBody>
      </p:sp>
      <p:sp>
        <p:nvSpPr>
          <p:cNvPr id="10" name="正方形/長方形 9">
            <a:extLst>
              <a:ext uri="{FF2B5EF4-FFF2-40B4-BE49-F238E27FC236}">
                <a16:creationId xmlns:a16="http://schemas.microsoft.com/office/drawing/2014/main" id="{DFCAC8C3-AB08-44ED-AFBC-93F7477DDCF3}"/>
              </a:ext>
            </a:extLst>
          </p:cNvPr>
          <p:cNvSpPr/>
          <p:nvPr/>
        </p:nvSpPr>
        <p:spPr>
          <a:xfrm>
            <a:off x="6519203" y="1011649"/>
            <a:ext cx="936625" cy="364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HG丸ｺﾞｼｯｸM-PRO" panose="020F0600000000000000" pitchFamily="50" charset="-128"/>
                <a:ea typeface="HG丸ｺﾞｼｯｸM-PRO" panose="020F0600000000000000" pitchFamily="50" charset="-128"/>
              </a:rPr>
              <a:t>・・</a:t>
            </a:r>
          </a:p>
        </p:txBody>
      </p:sp>
      <p:pic>
        <p:nvPicPr>
          <p:cNvPr id="20" name="図 19">
            <a:extLst>
              <a:ext uri="{FF2B5EF4-FFF2-40B4-BE49-F238E27FC236}">
                <a16:creationId xmlns:a16="http://schemas.microsoft.com/office/drawing/2014/main" id="{35B01D28-6DF4-4198-806C-8C95352DB30A}"/>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05432" y="1917218"/>
            <a:ext cx="1857649" cy="2017443"/>
          </a:xfrm>
          <a:prstGeom prst="rect">
            <a:avLst/>
          </a:prstGeom>
          <a:noFill/>
          <a:ln>
            <a:noFill/>
          </a:ln>
        </p:spPr>
      </p:pic>
      <p:pic>
        <p:nvPicPr>
          <p:cNvPr id="21" name="図 20">
            <a:extLst>
              <a:ext uri="{FF2B5EF4-FFF2-40B4-BE49-F238E27FC236}">
                <a16:creationId xmlns:a16="http://schemas.microsoft.com/office/drawing/2014/main" id="{15243534-D435-4962-8AFA-F547148CB16A}"/>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271152" y="3866735"/>
            <a:ext cx="2254827" cy="2652955"/>
          </a:xfrm>
          <a:prstGeom prst="rect">
            <a:avLst/>
          </a:prstGeom>
          <a:noFill/>
          <a:ln>
            <a:noFill/>
          </a:ln>
        </p:spPr>
      </p:pic>
      <p:pic>
        <p:nvPicPr>
          <p:cNvPr id="22" name="図 21" descr="座る, 暗い, 金属, テーブル が含まれている画像&#10;&#10;自動的に生成された説明">
            <a:extLst>
              <a:ext uri="{FF2B5EF4-FFF2-40B4-BE49-F238E27FC236}">
                <a16:creationId xmlns:a16="http://schemas.microsoft.com/office/drawing/2014/main" id="{CDDCF55A-3209-4267-86F4-45FE19D65370}"/>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313491" y="3403912"/>
            <a:ext cx="1885950" cy="1885950"/>
          </a:xfrm>
          <a:prstGeom prst="rect">
            <a:avLst/>
          </a:prstGeom>
          <a:noFill/>
          <a:ln>
            <a:noFill/>
          </a:ln>
        </p:spPr>
      </p:pic>
      <p:pic>
        <p:nvPicPr>
          <p:cNvPr id="23" name="出題1">
            <a:hlinkClick r:id="" action="ppaction://media"/>
            <a:extLst>
              <a:ext uri="{FF2B5EF4-FFF2-40B4-BE49-F238E27FC236}">
                <a16:creationId xmlns:a16="http://schemas.microsoft.com/office/drawing/2014/main" id="{4D07F146-2281-40E7-B5FB-7A4E3E273296}"/>
              </a:ext>
            </a:extLst>
          </p:cNvPr>
          <p:cNvPicPr>
            <a:picLocks noChangeAspect="1"/>
          </p:cNvPicPr>
          <p:nvPr>
            <a:audioFile r:link="rId3"/>
            <p:extLst>
              <p:ext uri="{DAA4B4D4-6D71-4841-9C94-3DE7FCFB9230}">
                <p14:media xmlns:p14="http://schemas.microsoft.com/office/powerpoint/2010/main" r:embed="rId2"/>
              </p:ext>
            </p:extLst>
          </p:nvPr>
        </p:nvPicPr>
        <p:blipFill>
          <a:blip r:embed="rId14"/>
          <a:stretch>
            <a:fillRect/>
          </a:stretch>
        </p:blipFill>
        <p:spPr>
          <a:xfrm>
            <a:off x="13011487" y="479527"/>
            <a:ext cx="812338" cy="812338"/>
          </a:xfrm>
          <a:prstGeom prst="rect">
            <a:avLst/>
          </a:prstGeom>
        </p:spPr>
      </p:pic>
      <p:pic>
        <p:nvPicPr>
          <p:cNvPr id="24" name="正解1">
            <a:hlinkClick r:id="" action="ppaction://media"/>
            <a:extLst>
              <a:ext uri="{FF2B5EF4-FFF2-40B4-BE49-F238E27FC236}">
                <a16:creationId xmlns:a16="http://schemas.microsoft.com/office/drawing/2014/main" id="{A717A13F-EA14-4F03-B9FF-F52BF736FF80}"/>
              </a:ext>
            </a:extLst>
          </p:cNvPr>
          <p:cNvPicPr>
            <a:picLocks noChangeAspect="1"/>
          </p:cNvPicPr>
          <p:nvPr>
            <a:audioFile r:link="rId5"/>
            <p:extLst>
              <p:ext uri="{DAA4B4D4-6D71-4841-9C94-3DE7FCFB9230}">
                <p14:media xmlns:p14="http://schemas.microsoft.com/office/powerpoint/2010/main" r:embed="rId4"/>
              </p:ext>
            </p:extLst>
          </p:nvPr>
        </p:nvPicPr>
        <p:blipFill>
          <a:blip r:embed="rId14"/>
          <a:stretch>
            <a:fillRect/>
          </a:stretch>
        </p:blipFill>
        <p:spPr>
          <a:xfrm>
            <a:off x="14154536" y="2898590"/>
            <a:ext cx="609600" cy="609600"/>
          </a:xfrm>
          <a:prstGeom prst="rect">
            <a:avLst/>
          </a:prstGeom>
        </p:spPr>
      </p:pic>
      <p:sp>
        <p:nvSpPr>
          <p:cNvPr id="25" name="AutoShape 60">
            <a:extLst>
              <a:ext uri="{FF2B5EF4-FFF2-40B4-BE49-F238E27FC236}">
                <a16:creationId xmlns:a16="http://schemas.microsoft.com/office/drawing/2014/main" id="{939DEE19-97C9-4133-B609-171120F273B9}"/>
              </a:ext>
            </a:extLst>
          </p:cNvPr>
          <p:cNvSpPr>
            <a:spLocks noChangeArrowheads="1"/>
          </p:cNvSpPr>
          <p:nvPr/>
        </p:nvSpPr>
        <p:spPr bwMode="auto">
          <a:xfrm>
            <a:off x="853604" y="3798308"/>
            <a:ext cx="900113" cy="900112"/>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5" y="10800"/>
                </a:moveTo>
                <a:cubicBezTo>
                  <a:pt x="3875" y="14625"/>
                  <a:pt x="6975" y="17725"/>
                  <a:pt x="10800" y="17725"/>
                </a:cubicBezTo>
                <a:cubicBezTo>
                  <a:pt x="14625" y="17725"/>
                  <a:pt x="17725" y="14625"/>
                  <a:pt x="17725" y="10800"/>
                </a:cubicBezTo>
                <a:cubicBezTo>
                  <a:pt x="17725" y="6975"/>
                  <a:pt x="14625" y="3875"/>
                  <a:pt x="10800" y="3875"/>
                </a:cubicBezTo>
                <a:cubicBezTo>
                  <a:pt x="6975" y="3875"/>
                  <a:pt x="3875" y="6975"/>
                  <a:pt x="3875" y="10800"/>
                </a:cubicBezTo>
                <a:close/>
              </a:path>
            </a:pathLst>
          </a:custGeom>
          <a:solidFill>
            <a:srgbClr val="FF0000"/>
          </a:solidFill>
          <a:ln w="9525">
            <a:solidFill>
              <a:schemeClr val="bg1"/>
            </a:solidFill>
            <a:round/>
            <a:headEnd/>
            <a:tailEnd/>
          </a:ln>
        </p:spPr>
        <p:txBody>
          <a:bodyPr wrap="none" anchor="ctr"/>
          <a:lstStyle/>
          <a:p>
            <a:endParaRPr lang="ja-JP" altLang="en-US"/>
          </a:p>
        </p:txBody>
      </p:sp>
      <p:sp>
        <p:nvSpPr>
          <p:cNvPr id="26" name="正方形/長方形 25">
            <a:extLst>
              <a:ext uri="{FF2B5EF4-FFF2-40B4-BE49-F238E27FC236}">
                <a16:creationId xmlns:a16="http://schemas.microsoft.com/office/drawing/2014/main" id="{7FB2A576-6849-4074-AE61-90CA40FAE94B}"/>
              </a:ext>
            </a:extLst>
          </p:cNvPr>
          <p:cNvSpPr/>
          <p:nvPr/>
        </p:nvSpPr>
        <p:spPr>
          <a:xfrm>
            <a:off x="9051095" y="2386850"/>
            <a:ext cx="3101449" cy="3136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rgbClr val="002060"/>
                </a:solidFill>
                <a:latin typeface="HG丸ｺﾞｼｯｸM-PRO" panose="020F0600000000000000" pitchFamily="50" charset="-128"/>
                <a:ea typeface="HG丸ｺﾞｼｯｸM-PRO" panose="020F0600000000000000" pitchFamily="50" charset="-128"/>
              </a:rPr>
              <a:t>２０１１年～</a:t>
            </a:r>
            <a:endParaRPr kumimoji="1" lang="en-US" altLang="ja-JP" sz="3600" b="1" dirty="0">
              <a:solidFill>
                <a:srgbClr val="002060"/>
              </a:solidFill>
              <a:latin typeface="HG丸ｺﾞｼｯｸM-PRO" panose="020F0600000000000000" pitchFamily="50" charset="-128"/>
              <a:ea typeface="HG丸ｺﾞｼｯｸM-PRO" panose="020F0600000000000000" pitchFamily="50" charset="-128"/>
            </a:endParaRPr>
          </a:p>
          <a:p>
            <a:pPr algn="ctr"/>
            <a:r>
              <a:rPr kumimoji="1" lang="ja-JP" altLang="en-US" sz="3600" b="1" dirty="0">
                <a:solidFill>
                  <a:srgbClr val="FF0000"/>
                </a:solidFill>
                <a:latin typeface="HG丸ｺﾞｼｯｸM-PRO" panose="020F0600000000000000" pitchFamily="50" charset="-128"/>
                <a:ea typeface="HG丸ｺﾞｼｯｸM-PRO" panose="020F0600000000000000" pitchFamily="50" charset="-128"/>
              </a:rPr>
              <a:t>ハンガリー</a:t>
            </a:r>
            <a:endParaRPr kumimoji="1" lang="en-US" altLang="ja-JP" sz="3600" b="1" dirty="0">
              <a:solidFill>
                <a:srgbClr val="FF0000"/>
              </a:solidFill>
              <a:latin typeface="HG丸ｺﾞｼｯｸM-PRO" panose="020F0600000000000000" pitchFamily="50" charset="-128"/>
              <a:ea typeface="HG丸ｺﾞｼｯｸM-PRO" panose="020F0600000000000000" pitchFamily="50" charset="-128"/>
            </a:endParaRPr>
          </a:p>
          <a:p>
            <a:pPr algn="ctr"/>
            <a:endParaRPr lang="en-US" altLang="ja-JP" sz="3600" b="1" dirty="0">
              <a:solidFill>
                <a:srgbClr val="FF0000"/>
              </a:solidFill>
              <a:latin typeface="HG丸ｺﾞｼｯｸM-PRO" panose="020F0600000000000000" pitchFamily="50" charset="-128"/>
              <a:ea typeface="HG丸ｺﾞｼｯｸM-PRO" panose="020F0600000000000000" pitchFamily="50" charset="-128"/>
            </a:endParaRPr>
          </a:p>
          <a:p>
            <a:pPr algn="ctr"/>
            <a:endParaRPr kumimoji="1" lang="en-US" altLang="ja-JP" sz="3600" b="1" dirty="0">
              <a:solidFill>
                <a:srgbClr val="FF0000"/>
              </a:solidFill>
              <a:latin typeface="HG丸ｺﾞｼｯｸM-PRO" panose="020F0600000000000000" pitchFamily="50" charset="-128"/>
              <a:ea typeface="HG丸ｺﾞｼｯｸM-PRO" panose="020F0600000000000000" pitchFamily="50" charset="-128"/>
            </a:endParaRPr>
          </a:p>
          <a:p>
            <a:pPr algn="ctr"/>
            <a:endParaRPr lang="en-US" altLang="ja-JP" sz="3600" b="1" dirty="0">
              <a:solidFill>
                <a:srgbClr val="FF0000"/>
              </a:solidFill>
              <a:latin typeface="HG丸ｺﾞｼｯｸM-PRO" panose="020F0600000000000000" pitchFamily="50" charset="-128"/>
              <a:ea typeface="HG丸ｺﾞｼｯｸM-PRO" panose="020F0600000000000000" pitchFamily="50" charset="-128"/>
            </a:endParaRPr>
          </a:p>
          <a:p>
            <a:pPr algn="ctr"/>
            <a:endParaRPr kumimoji="1" lang="ja-JP" altLang="en-US" sz="36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27" name="正方形/長方形 26">
            <a:extLst>
              <a:ext uri="{FF2B5EF4-FFF2-40B4-BE49-F238E27FC236}">
                <a16:creationId xmlns:a16="http://schemas.microsoft.com/office/drawing/2014/main" id="{637380EF-916B-4E39-871F-AF3686C2620A}"/>
              </a:ext>
            </a:extLst>
          </p:cNvPr>
          <p:cNvSpPr/>
          <p:nvPr/>
        </p:nvSpPr>
        <p:spPr>
          <a:xfrm>
            <a:off x="8034256" y="5031038"/>
            <a:ext cx="3101449" cy="1233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rgbClr val="002060"/>
                </a:solidFill>
                <a:latin typeface="HG丸ｺﾞｼｯｸM-PRO" panose="020F0600000000000000" pitchFamily="50" charset="-128"/>
                <a:ea typeface="HG丸ｺﾞｼｯｸM-PRO" panose="020F0600000000000000" pitchFamily="50" charset="-128"/>
              </a:rPr>
              <a:t>２０１</a:t>
            </a:r>
            <a:r>
              <a:rPr kumimoji="1" lang="en-US" altLang="ja-JP" sz="3600" b="1" dirty="0">
                <a:solidFill>
                  <a:srgbClr val="002060"/>
                </a:solidFill>
                <a:latin typeface="HG丸ｺﾞｼｯｸM-PRO" panose="020F0600000000000000" pitchFamily="50" charset="-128"/>
                <a:ea typeface="HG丸ｺﾞｼｯｸM-PRO" panose="020F0600000000000000" pitchFamily="50" charset="-128"/>
              </a:rPr>
              <a:t>2</a:t>
            </a:r>
            <a:r>
              <a:rPr kumimoji="1" lang="ja-JP" altLang="en-US" sz="3600" b="1" dirty="0">
                <a:solidFill>
                  <a:srgbClr val="002060"/>
                </a:solidFill>
                <a:latin typeface="HG丸ｺﾞｼｯｸM-PRO" panose="020F0600000000000000" pitchFamily="50" charset="-128"/>
                <a:ea typeface="HG丸ｺﾞｼｯｸM-PRO" panose="020F0600000000000000" pitchFamily="50" charset="-128"/>
              </a:rPr>
              <a:t>年～</a:t>
            </a:r>
            <a:endParaRPr kumimoji="1" lang="en-US" altLang="ja-JP" sz="3600" b="1" dirty="0">
              <a:solidFill>
                <a:srgbClr val="002060"/>
              </a:solidFill>
              <a:latin typeface="HG丸ｺﾞｼｯｸM-PRO" panose="020F0600000000000000" pitchFamily="50" charset="-128"/>
              <a:ea typeface="HG丸ｺﾞｼｯｸM-PRO" panose="020F0600000000000000" pitchFamily="50" charset="-128"/>
            </a:endParaRPr>
          </a:p>
          <a:p>
            <a:pPr algn="ctr"/>
            <a:r>
              <a:rPr kumimoji="1" lang="ja-JP" altLang="en-US" sz="3600" b="1" dirty="0">
                <a:solidFill>
                  <a:srgbClr val="FF0000"/>
                </a:solidFill>
                <a:latin typeface="HG丸ｺﾞｼｯｸM-PRO" panose="020F0600000000000000" pitchFamily="50" charset="-128"/>
                <a:ea typeface="HG丸ｺﾞｼｯｸM-PRO" panose="020F0600000000000000" pitchFamily="50" charset="-128"/>
              </a:rPr>
              <a:t>フランス</a:t>
            </a:r>
          </a:p>
        </p:txBody>
      </p:sp>
      <p:grpSp>
        <p:nvGrpSpPr>
          <p:cNvPr id="28" name="グループ化 27">
            <a:extLst>
              <a:ext uri="{FF2B5EF4-FFF2-40B4-BE49-F238E27FC236}">
                <a16:creationId xmlns:a16="http://schemas.microsoft.com/office/drawing/2014/main" id="{3D527048-FF35-4E76-B2FD-40429EF6D63E}"/>
              </a:ext>
            </a:extLst>
          </p:cNvPr>
          <p:cNvGrpSpPr/>
          <p:nvPr/>
        </p:nvGrpSpPr>
        <p:grpSpPr>
          <a:xfrm>
            <a:off x="17511" y="-26985"/>
            <a:ext cx="12192000" cy="939019"/>
            <a:chOff x="0" y="11126"/>
            <a:chExt cx="12192000" cy="939019"/>
          </a:xfrm>
        </p:grpSpPr>
        <p:pic>
          <p:nvPicPr>
            <p:cNvPr id="29" name="Picture 140" descr="高校の帯">
              <a:extLst>
                <a:ext uri="{FF2B5EF4-FFF2-40B4-BE49-F238E27FC236}">
                  <a16:creationId xmlns:a16="http://schemas.microsoft.com/office/drawing/2014/main" id="{74CD4AD4-7DE7-4F92-A6D7-D5E4DD4083DD}"/>
                </a:ext>
              </a:extLst>
            </p:cNvPr>
            <p:cNvPicPr>
              <a:picLocks noChangeAspect="1" noChangeArrowheads="1"/>
            </p:cNvPicPr>
            <p:nvPr/>
          </p:nvPicPr>
          <p:blipFill>
            <a:blip r:embed="rId15" cstate="print">
              <a:lum bright="54000"/>
            </a:blip>
            <a:srcRect/>
            <a:stretch>
              <a:fillRect/>
            </a:stretch>
          </p:blipFill>
          <p:spPr bwMode="auto">
            <a:xfrm>
              <a:off x="0" y="11126"/>
              <a:ext cx="12192000" cy="939019"/>
            </a:xfrm>
            <a:prstGeom prst="rect">
              <a:avLst/>
            </a:prstGeom>
            <a:noFill/>
            <a:ln w="9525">
              <a:noFill/>
              <a:miter lim="800000"/>
              <a:headEnd/>
              <a:tailEnd/>
            </a:ln>
          </p:spPr>
        </p:pic>
        <p:sp>
          <p:nvSpPr>
            <p:cNvPr id="30" name="Rectangle 85">
              <a:extLst>
                <a:ext uri="{FF2B5EF4-FFF2-40B4-BE49-F238E27FC236}">
                  <a16:creationId xmlns:a16="http://schemas.microsoft.com/office/drawing/2014/main" id="{6224E638-5267-4EAC-BD89-799D9C96E430}"/>
                </a:ext>
              </a:extLst>
            </p:cNvPr>
            <p:cNvSpPr txBox="1">
              <a:spLocks noChangeArrowheads="1"/>
            </p:cNvSpPr>
            <p:nvPr/>
          </p:nvSpPr>
          <p:spPr bwMode="auto">
            <a:xfrm>
              <a:off x="1631504" y="134966"/>
              <a:ext cx="7772400" cy="71004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defTabSz="457200" eaLnBrk="1" fontAlgn="auto" hangingPunct="1">
                <a:spcBef>
                  <a:spcPts val="0"/>
                </a:spcBef>
                <a:spcAft>
                  <a:spcPts val="0"/>
                </a:spcAft>
                <a:defRPr/>
              </a:pPr>
              <a:r>
                <a:rPr kumimoji="0" lang="ja-JP" altLang="en-US" sz="4800" b="1" kern="0" dirty="0">
                  <a:solidFill>
                    <a:prstClr val="white"/>
                  </a:solidFill>
                  <a:latin typeface="HGS創英角ｺﾞｼｯｸUB" pitchFamily="50" charset="-128"/>
                  <a:ea typeface="HGS創英角ｺﾞｼｯｸUB" pitchFamily="50" charset="-128"/>
                  <a:cs typeface="+mn-cs"/>
                </a:rPr>
                <a:t>　</a:t>
              </a:r>
              <a:r>
                <a:rPr kumimoji="0" lang="ja-JP" altLang="en-US" sz="4800" b="1" kern="0" dirty="0">
                  <a:solidFill>
                    <a:prstClr val="white"/>
                  </a:solidFill>
                  <a:latin typeface="HG丸ｺﾞｼｯｸM-PRO" panose="020F0600000000000000" pitchFamily="50" charset="-128"/>
                  <a:ea typeface="HG丸ｺﾞｼｯｸM-PRO" panose="020F0600000000000000" pitchFamily="50" charset="-128"/>
                  <a:cs typeface="+mn-cs"/>
                </a:rPr>
                <a:t>税金クイズ　</a:t>
              </a:r>
              <a:endParaRPr kumimoji="0" lang="en-US" altLang="ja-JP" sz="4800" b="1" kern="0" dirty="0">
                <a:solidFill>
                  <a:prstClr val="white"/>
                </a:solidFill>
                <a:latin typeface="HG丸ｺﾞｼｯｸM-PRO" panose="020F0600000000000000" pitchFamily="50" charset="-128"/>
                <a:ea typeface="HG丸ｺﾞｼｯｸM-PRO" panose="020F0600000000000000" pitchFamily="50" charset="-128"/>
                <a:cs typeface="+mn-cs"/>
              </a:endParaRPr>
            </a:p>
          </p:txBody>
        </p:sp>
      </p:grpSp>
    </p:spTree>
    <p:custDataLst>
      <p:tags r:id="rId1"/>
    </p:custDataLst>
    <p:extLst>
      <p:ext uri="{BB962C8B-B14F-4D97-AF65-F5344CB8AC3E}">
        <p14:creationId xmlns:p14="http://schemas.microsoft.com/office/powerpoint/2010/main" val="11954982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4" fill="hold"/>
                                        <p:tgtEl>
                                          <p:spTgt spid="23"/>
                                        </p:tgtEl>
                                      </p:cBhvr>
                                    </p:cmd>
                                  </p:childTnLst>
                                </p:cTn>
                              </p:par>
                              <p:par>
                                <p:cTn id="7" presetID="26" presetClass="entr" presetSubtype="0" fill="hold" grpId="0" nodeType="withEffect">
                                  <p:stCondLst>
                                    <p:cond delay="0"/>
                                  </p:stCondLst>
                                  <p:childTnLst>
                                    <p:set>
                                      <p:cBhvr>
                                        <p:cTn id="8" dur="1" fill="hold">
                                          <p:stCondLst>
                                            <p:cond delay="0"/>
                                          </p:stCondLst>
                                        </p:cTn>
                                        <p:tgtEl>
                                          <p:spTgt spid="128030"/>
                                        </p:tgtEl>
                                        <p:attrNameLst>
                                          <p:attrName>style.visibility</p:attrName>
                                        </p:attrNameLst>
                                      </p:cBhvr>
                                      <p:to>
                                        <p:strVal val="visible"/>
                                      </p:to>
                                    </p:set>
                                    <p:animEffect transition="in" filter="wipe(down)">
                                      <p:cBhvr>
                                        <p:cTn id="9" dur="580">
                                          <p:stCondLst>
                                            <p:cond delay="0"/>
                                          </p:stCondLst>
                                        </p:cTn>
                                        <p:tgtEl>
                                          <p:spTgt spid="128030"/>
                                        </p:tgtEl>
                                      </p:cBhvr>
                                    </p:animEffect>
                                    <p:anim calcmode="lin" valueType="num">
                                      <p:cBhvr>
                                        <p:cTn id="10" dur="1822" tmFilter="0,0; 0.14,0.36; 0.43,0.73; 0.71,0.91; 1.0,1.0">
                                          <p:stCondLst>
                                            <p:cond delay="0"/>
                                          </p:stCondLst>
                                        </p:cTn>
                                        <p:tgtEl>
                                          <p:spTgt spid="12803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2803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2803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2803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28030"/>
                                        </p:tgtEl>
                                        <p:attrNameLst>
                                          <p:attrName>ppt_y</p:attrName>
                                        </p:attrNameLst>
                                      </p:cBhvr>
                                      <p:tavLst>
                                        <p:tav tm="0" fmla="#ppt_y-sin(pi*$)/81">
                                          <p:val>
                                            <p:fltVal val="0"/>
                                          </p:val>
                                        </p:tav>
                                        <p:tav tm="100000">
                                          <p:val>
                                            <p:fltVal val="1"/>
                                          </p:val>
                                        </p:tav>
                                      </p:tavLst>
                                    </p:anim>
                                    <p:animScale>
                                      <p:cBhvr>
                                        <p:cTn id="15" dur="26">
                                          <p:stCondLst>
                                            <p:cond delay="650"/>
                                          </p:stCondLst>
                                        </p:cTn>
                                        <p:tgtEl>
                                          <p:spTgt spid="128030"/>
                                        </p:tgtEl>
                                      </p:cBhvr>
                                      <p:to x="100000" y="60000"/>
                                    </p:animScale>
                                    <p:animScale>
                                      <p:cBhvr>
                                        <p:cTn id="16" dur="166" decel="50000">
                                          <p:stCondLst>
                                            <p:cond delay="676"/>
                                          </p:stCondLst>
                                        </p:cTn>
                                        <p:tgtEl>
                                          <p:spTgt spid="128030"/>
                                        </p:tgtEl>
                                      </p:cBhvr>
                                      <p:to x="100000" y="100000"/>
                                    </p:animScale>
                                    <p:animScale>
                                      <p:cBhvr>
                                        <p:cTn id="17" dur="26">
                                          <p:stCondLst>
                                            <p:cond delay="1312"/>
                                          </p:stCondLst>
                                        </p:cTn>
                                        <p:tgtEl>
                                          <p:spTgt spid="128030"/>
                                        </p:tgtEl>
                                      </p:cBhvr>
                                      <p:to x="100000" y="80000"/>
                                    </p:animScale>
                                    <p:animScale>
                                      <p:cBhvr>
                                        <p:cTn id="18" dur="166" decel="50000">
                                          <p:stCondLst>
                                            <p:cond delay="1338"/>
                                          </p:stCondLst>
                                        </p:cTn>
                                        <p:tgtEl>
                                          <p:spTgt spid="128030"/>
                                        </p:tgtEl>
                                      </p:cBhvr>
                                      <p:to x="100000" y="100000"/>
                                    </p:animScale>
                                    <p:animScale>
                                      <p:cBhvr>
                                        <p:cTn id="19" dur="26">
                                          <p:stCondLst>
                                            <p:cond delay="1642"/>
                                          </p:stCondLst>
                                        </p:cTn>
                                        <p:tgtEl>
                                          <p:spTgt spid="128030"/>
                                        </p:tgtEl>
                                      </p:cBhvr>
                                      <p:to x="100000" y="90000"/>
                                    </p:animScale>
                                    <p:animScale>
                                      <p:cBhvr>
                                        <p:cTn id="20" dur="166" decel="50000">
                                          <p:stCondLst>
                                            <p:cond delay="1668"/>
                                          </p:stCondLst>
                                        </p:cTn>
                                        <p:tgtEl>
                                          <p:spTgt spid="128030"/>
                                        </p:tgtEl>
                                      </p:cBhvr>
                                      <p:to x="100000" y="100000"/>
                                    </p:animScale>
                                    <p:animScale>
                                      <p:cBhvr>
                                        <p:cTn id="21" dur="26">
                                          <p:stCondLst>
                                            <p:cond delay="1808"/>
                                          </p:stCondLst>
                                        </p:cTn>
                                        <p:tgtEl>
                                          <p:spTgt spid="128030"/>
                                        </p:tgtEl>
                                      </p:cBhvr>
                                      <p:to x="100000" y="95000"/>
                                    </p:animScale>
                                    <p:animScale>
                                      <p:cBhvr>
                                        <p:cTn id="22" dur="166" decel="50000">
                                          <p:stCondLst>
                                            <p:cond delay="1834"/>
                                          </p:stCondLst>
                                        </p:cTn>
                                        <p:tgtEl>
                                          <p:spTgt spid="128030"/>
                                        </p:tgtEl>
                                      </p:cBhvr>
                                      <p:to x="100000" y="100000"/>
                                    </p:animScale>
                                  </p:childTnLst>
                                </p:cTn>
                              </p:par>
                              <p:par>
                                <p:cTn id="23" presetID="26" presetClass="entr" presetSubtype="0" fill="hold" grpId="0" nodeType="withEffect">
                                  <p:stCondLst>
                                    <p:cond delay="0"/>
                                  </p:stCondLst>
                                  <p:childTnLst>
                                    <p:set>
                                      <p:cBhvr>
                                        <p:cTn id="24" dur="1" fill="hold">
                                          <p:stCondLst>
                                            <p:cond delay="0"/>
                                          </p:stCondLst>
                                        </p:cTn>
                                        <p:tgtEl>
                                          <p:spTgt spid="128029"/>
                                        </p:tgtEl>
                                        <p:attrNameLst>
                                          <p:attrName>style.visibility</p:attrName>
                                        </p:attrNameLst>
                                      </p:cBhvr>
                                      <p:to>
                                        <p:strVal val="visible"/>
                                      </p:to>
                                    </p:set>
                                    <p:animEffect transition="in" filter="wipe(down)">
                                      <p:cBhvr>
                                        <p:cTn id="25" dur="580">
                                          <p:stCondLst>
                                            <p:cond delay="0"/>
                                          </p:stCondLst>
                                        </p:cTn>
                                        <p:tgtEl>
                                          <p:spTgt spid="128029"/>
                                        </p:tgtEl>
                                      </p:cBhvr>
                                    </p:animEffect>
                                    <p:anim calcmode="lin" valueType="num">
                                      <p:cBhvr>
                                        <p:cTn id="26" dur="1822" tmFilter="0,0; 0.14,0.36; 0.43,0.73; 0.71,0.91; 1.0,1.0">
                                          <p:stCondLst>
                                            <p:cond delay="0"/>
                                          </p:stCondLst>
                                        </p:cTn>
                                        <p:tgtEl>
                                          <p:spTgt spid="12802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802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802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802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8029"/>
                                        </p:tgtEl>
                                        <p:attrNameLst>
                                          <p:attrName>ppt_y</p:attrName>
                                        </p:attrNameLst>
                                      </p:cBhvr>
                                      <p:tavLst>
                                        <p:tav tm="0" fmla="#ppt_y-sin(pi*$)/81">
                                          <p:val>
                                            <p:fltVal val="0"/>
                                          </p:val>
                                        </p:tav>
                                        <p:tav tm="100000">
                                          <p:val>
                                            <p:fltVal val="1"/>
                                          </p:val>
                                        </p:tav>
                                      </p:tavLst>
                                    </p:anim>
                                    <p:animScale>
                                      <p:cBhvr>
                                        <p:cTn id="31" dur="26">
                                          <p:stCondLst>
                                            <p:cond delay="650"/>
                                          </p:stCondLst>
                                        </p:cTn>
                                        <p:tgtEl>
                                          <p:spTgt spid="128029"/>
                                        </p:tgtEl>
                                      </p:cBhvr>
                                      <p:to x="100000" y="60000"/>
                                    </p:animScale>
                                    <p:animScale>
                                      <p:cBhvr>
                                        <p:cTn id="32" dur="166" decel="50000">
                                          <p:stCondLst>
                                            <p:cond delay="676"/>
                                          </p:stCondLst>
                                        </p:cTn>
                                        <p:tgtEl>
                                          <p:spTgt spid="128029"/>
                                        </p:tgtEl>
                                      </p:cBhvr>
                                      <p:to x="100000" y="100000"/>
                                    </p:animScale>
                                    <p:animScale>
                                      <p:cBhvr>
                                        <p:cTn id="33" dur="26">
                                          <p:stCondLst>
                                            <p:cond delay="1312"/>
                                          </p:stCondLst>
                                        </p:cTn>
                                        <p:tgtEl>
                                          <p:spTgt spid="128029"/>
                                        </p:tgtEl>
                                      </p:cBhvr>
                                      <p:to x="100000" y="80000"/>
                                    </p:animScale>
                                    <p:animScale>
                                      <p:cBhvr>
                                        <p:cTn id="34" dur="166" decel="50000">
                                          <p:stCondLst>
                                            <p:cond delay="1338"/>
                                          </p:stCondLst>
                                        </p:cTn>
                                        <p:tgtEl>
                                          <p:spTgt spid="128029"/>
                                        </p:tgtEl>
                                      </p:cBhvr>
                                      <p:to x="100000" y="100000"/>
                                    </p:animScale>
                                    <p:animScale>
                                      <p:cBhvr>
                                        <p:cTn id="35" dur="26">
                                          <p:stCondLst>
                                            <p:cond delay="1642"/>
                                          </p:stCondLst>
                                        </p:cTn>
                                        <p:tgtEl>
                                          <p:spTgt spid="128029"/>
                                        </p:tgtEl>
                                      </p:cBhvr>
                                      <p:to x="100000" y="90000"/>
                                    </p:animScale>
                                    <p:animScale>
                                      <p:cBhvr>
                                        <p:cTn id="36" dur="166" decel="50000">
                                          <p:stCondLst>
                                            <p:cond delay="1668"/>
                                          </p:stCondLst>
                                        </p:cTn>
                                        <p:tgtEl>
                                          <p:spTgt spid="128029"/>
                                        </p:tgtEl>
                                      </p:cBhvr>
                                      <p:to x="100000" y="100000"/>
                                    </p:animScale>
                                    <p:animScale>
                                      <p:cBhvr>
                                        <p:cTn id="37" dur="26">
                                          <p:stCondLst>
                                            <p:cond delay="1808"/>
                                          </p:stCondLst>
                                        </p:cTn>
                                        <p:tgtEl>
                                          <p:spTgt spid="128029"/>
                                        </p:tgtEl>
                                      </p:cBhvr>
                                      <p:to x="100000" y="95000"/>
                                    </p:animScale>
                                    <p:animScale>
                                      <p:cBhvr>
                                        <p:cTn id="38" dur="166" decel="50000">
                                          <p:stCondLst>
                                            <p:cond delay="1834"/>
                                          </p:stCondLst>
                                        </p:cTn>
                                        <p:tgtEl>
                                          <p:spTgt spid="128029"/>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128031"/>
                                        </p:tgtEl>
                                        <p:attrNameLst>
                                          <p:attrName>style.visibility</p:attrName>
                                        </p:attrNameLst>
                                      </p:cBhvr>
                                      <p:to>
                                        <p:strVal val="visible"/>
                                      </p:to>
                                    </p:set>
                                    <p:animEffect transition="in" filter="wipe(down)">
                                      <p:cBhvr>
                                        <p:cTn id="41" dur="580">
                                          <p:stCondLst>
                                            <p:cond delay="0"/>
                                          </p:stCondLst>
                                        </p:cTn>
                                        <p:tgtEl>
                                          <p:spTgt spid="128031"/>
                                        </p:tgtEl>
                                      </p:cBhvr>
                                    </p:animEffect>
                                    <p:anim calcmode="lin" valueType="num">
                                      <p:cBhvr>
                                        <p:cTn id="42" dur="1822" tmFilter="0,0; 0.14,0.36; 0.43,0.73; 0.71,0.91; 1.0,1.0">
                                          <p:stCondLst>
                                            <p:cond delay="0"/>
                                          </p:stCondLst>
                                        </p:cTn>
                                        <p:tgtEl>
                                          <p:spTgt spid="128031"/>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28031"/>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28031"/>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28031"/>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28031"/>
                                        </p:tgtEl>
                                        <p:attrNameLst>
                                          <p:attrName>ppt_y</p:attrName>
                                        </p:attrNameLst>
                                      </p:cBhvr>
                                      <p:tavLst>
                                        <p:tav tm="0" fmla="#ppt_y-sin(pi*$)/81">
                                          <p:val>
                                            <p:fltVal val="0"/>
                                          </p:val>
                                        </p:tav>
                                        <p:tav tm="100000">
                                          <p:val>
                                            <p:fltVal val="1"/>
                                          </p:val>
                                        </p:tav>
                                      </p:tavLst>
                                    </p:anim>
                                    <p:animScale>
                                      <p:cBhvr>
                                        <p:cTn id="47" dur="26">
                                          <p:stCondLst>
                                            <p:cond delay="650"/>
                                          </p:stCondLst>
                                        </p:cTn>
                                        <p:tgtEl>
                                          <p:spTgt spid="128031"/>
                                        </p:tgtEl>
                                      </p:cBhvr>
                                      <p:to x="100000" y="60000"/>
                                    </p:animScale>
                                    <p:animScale>
                                      <p:cBhvr>
                                        <p:cTn id="48" dur="166" decel="50000">
                                          <p:stCondLst>
                                            <p:cond delay="676"/>
                                          </p:stCondLst>
                                        </p:cTn>
                                        <p:tgtEl>
                                          <p:spTgt spid="128031"/>
                                        </p:tgtEl>
                                      </p:cBhvr>
                                      <p:to x="100000" y="100000"/>
                                    </p:animScale>
                                    <p:animScale>
                                      <p:cBhvr>
                                        <p:cTn id="49" dur="26">
                                          <p:stCondLst>
                                            <p:cond delay="1312"/>
                                          </p:stCondLst>
                                        </p:cTn>
                                        <p:tgtEl>
                                          <p:spTgt spid="128031"/>
                                        </p:tgtEl>
                                      </p:cBhvr>
                                      <p:to x="100000" y="80000"/>
                                    </p:animScale>
                                    <p:animScale>
                                      <p:cBhvr>
                                        <p:cTn id="50" dur="166" decel="50000">
                                          <p:stCondLst>
                                            <p:cond delay="1338"/>
                                          </p:stCondLst>
                                        </p:cTn>
                                        <p:tgtEl>
                                          <p:spTgt spid="128031"/>
                                        </p:tgtEl>
                                      </p:cBhvr>
                                      <p:to x="100000" y="100000"/>
                                    </p:animScale>
                                    <p:animScale>
                                      <p:cBhvr>
                                        <p:cTn id="51" dur="26">
                                          <p:stCondLst>
                                            <p:cond delay="1642"/>
                                          </p:stCondLst>
                                        </p:cTn>
                                        <p:tgtEl>
                                          <p:spTgt spid="128031"/>
                                        </p:tgtEl>
                                      </p:cBhvr>
                                      <p:to x="100000" y="90000"/>
                                    </p:animScale>
                                    <p:animScale>
                                      <p:cBhvr>
                                        <p:cTn id="52" dur="166" decel="50000">
                                          <p:stCondLst>
                                            <p:cond delay="1668"/>
                                          </p:stCondLst>
                                        </p:cTn>
                                        <p:tgtEl>
                                          <p:spTgt spid="128031"/>
                                        </p:tgtEl>
                                      </p:cBhvr>
                                      <p:to x="100000" y="100000"/>
                                    </p:animScale>
                                    <p:animScale>
                                      <p:cBhvr>
                                        <p:cTn id="53" dur="26">
                                          <p:stCondLst>
                                            <p:cond delay="1808"/>
                                          </p:stCondLst>
                                        </p:cTn>
                                        <p:tgtEl>
                                          <p:spTgt spid="128031"/>
                                        </p:tgtEl>
                                      </p:cBhvr>
                                      <p:to x="100000" y="95000"/>
                                    </p:animScale>
                                    <p:animScale>
                                      <p:cBhvr>
                                        <p:cTn id="54" dur="166" decel="50000">
                                          <p:stCondLst>
                                            <p:cond delay="1834"/>
                                          </p:stCondLst>
                                        </p:cTn>
                                        <p:tgtEl>
                                          <p:spTgt spid="128031"/>
                                        </p:tgtEl>
                                      </p:cBhvr>
                                      <p:to x="100000" y="100000"/>
                                    </p:animScale>
                                  </p:childTnLst>
                                </p:cTn>
                              </p:par>
                            </p:childTnLst>
                          </p:cTn>
                        </p:par>
                        <p:par>
                          <p:cTn id="55" fill="hold">
                            <p:stCondLst>
                              <p:cond delay="2000"/>
                            </p:stCondLst>
                            <p:childTnLst>
                              <p:par>
                                <p:cTn id="56" presetID="53" presetClass="entr" presetSubtype="16"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p:cTn id="58" dur="500" fill="hold"/>
                                        <p:tgtEl>
                                          <p:spTgt spid="10"/>
                                        </p:tgtEl>
                                        <p:attrNameLst>
                                          <p:attrName>ppt_w</p:attrName>
                                        </p:attrNameLst>
                                      </p:cBhvr>
                                      <p:tavLst>
                                        <p:tav tm="0">
                                          <p:val>
                                            <p:fltVal val="0"/>
                                          </p:val>
                                        </p:tav>
                                        <p:tav tm="100000">
                                          <p:val>
                                            <p:strVal val="#ppt_w"/>
                                          </p:val>
                                        </p:tav>
                                      </p:tavLst>
                                    </p:anim>
                                    <p:anim calcmode="lin" valueType="num">
                                      <p:cBhvr>
                                        <p:cTn id="59" dur="500" fill="hold"/>
                                        <p:tgtEl>
                                          <p:spTgt spid="10"/>
                                        </p:tgtEl>
                                        <p:attrNameLst>
                                          <p:attrName>ppt_h</p:attrName>
                                        </p:attrNameLst>
                                      </p:cBhvr>
                                      <p:tavLst>
                                        <p:tav tm="0">
                                          <p:val>
                                            <p:fltVal val="0"/>
                                          </p:val>
                                        </p:tav>
                                        <p:tav tm="100000">
                                          <p:val>
                                            <p:strVal val="#ppt_h"/>
                                          </p:val>
                                        </p:tav>
                                      </p:tavLst>
                                    </p:anim>
                                    <p:animEffect transition="in" filter="fade">
                                      <p:cBhvr>
                                        <p:cTn id="60" dur="5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blinds(horizontal)">
                                      <p:cBhvr>
                                        <p:cTn id="65" dur="500"/>
                                        <p:tgtEl>
                                          <p:spTgt spid="2"/>
                                        </p:tgtEl>
                                      </p:cBhvr>
                                    </p:animEffect>
                                  </p:childTnLst>
                                </p:cTn>
                              </p:par>
                              <p:par>
                                <p:cTn id="66" presetID="3" presetClass="entr" presetSubtype="10" fill="hold" nodeType="with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blinds(horizontal)">
                                      <p:cBhvr>
                                        <p:cTn id="68" dur="500"/>
                                        <p:tgtEl>
                                          <p:spTgt spid="4"/>
                                        </p:tgtEl>
                                      </p:cBhvr>
                                    </p:animEffect>
                                  </p:childTnLst>
                                </p:cTn>
                              </p:par>
                              <p:par>
                                <p:cTn id="69" presetID="3" presetClass="entr" presetSubtype="10" fill="hold" nodeType="with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blinds(horizontal)">
                                      <p:cBhvr>
                                        <p:cTn id="71" dur="500"/>
                                        <p:tgtEl>
                                          <p:spTgt spid="3"/>
                                        </p:tgtEl>
                                      </p:cBhvr>
                                    </p:animEffect>
                                  </p:childTnLst>
                                </p:cTn>
                              </p:par>
                            </p:childTnLst>
                          </p:cTn>
                        </p:par>
                        <p:par>
                          <p:cTn id="72" fill="hold">
                            <p:stCondLst>
                              <p:cond delay="500"/>
                            </p:stCondLst>
                            <p:childTnLst>
                              <p:par>
                                <p:cTn id="73" presetID="10"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childTnLst>
                                </p:cTn>
                              </p:par>
                              <p:par>
                                <p:cTn id="76" presetID="10" presetClass="entr" presetSubtype="0" fill="hold"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500"/>
                                        <p:tgtEl>
                                          <p:spTgt spid="22"/>
                                        </p:tgtEl>
                                      </p:cBhvr>
                                    </p:animEffect>
                                  </p:childTnLst>
                                </p:cTn>
                              </p:par>
                              <p:par>
                                <p:cTn id="79" presetID="10" presetClass="entr" presetSubtype="0" fill="hold"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500"/>
                                        <p:tgtEl>
                                          <p:spTgt spid="21"/>
                                        </p:tgtEl>
                                      </p:cBhvr>
                                    </p:animEffect>
                                  </p:childTnLst>
                                </p:cTn>
                              </p:par>
                            </p:childTnLst>
                          </p:cTn>
                        </p:par>
                      </p:childTnLst>
                    </p:cTn>
                  </p:par>
                  <p:par>
                    <p:cTn id="82" fill="hold">
                      <p:stCondLst>
                        <p:cond delay="indefinite"/>
                      </p:stCondLst>
                      <p:childTnLst>
                        <p:par>
                          <p:cTn id="83" fill="hold">
                            <p:stCondLst>
                              <p:cond delay="0"/>
                            </p:stCondLst>
                            <p:childTnLst>
                              <p:par>
                                <p:cTn id="84" presetID="23" presetClass="entr" presetSubtype="16" fill="hold" nodeType="clickEffect">
                                  <p:stCondLst>
                                    <p:cond delay="0"/>
                                  </p:stCondLst>
                                  <p:childTnLst>
                                    <p:set>
                                      <p:cBhvr>
                                        <p:cTn id="85" dur="1" fill="hold">
                                          <p:stCondLst>
                                            <p:cond delay="0"/>
                                          </p:stCondLst>
                                        </p:cTn>
                                        <p:tgtEl>
                                          <p:spTgt spid="25"/>
                                        </p:tgtEl>
                                        <p:attrNameLst>
                                          <p:attrName>style.visibility</p:attrName>
                                        </p:attrNameLst>
                                      </p:cBhvr>
                                      <p:to>
                                        <p:strVal val="visible"/>
                                      </p:to>
                                    </p:set>
                                    <p:anim calcmode="lin" valueType="num">
                                      <p:cBhvr>
                                        <p:cTn id="86" dur="250" fill="hold"/>
                                        <p:tgtEl>
                                          <p:spTgt spid="25"/>
                                        </p:tgtEl>
                                        <p:attrNameLst>
                                          <p:attrName>ppt_w</p:attrName>
                                        </p:attrNameLst>
                                      </p:cBhvr>
                                      <p:tavLst>
                                        <p:tav tm="0">
                                          <p:val>
                                            <p:fltVal val="0"/>
                                          </p:val>
                                        </p:tav>
                                        <p:tav tm="100000">
                                          <p:val>
                                            <p:strVal val="#ppt_w"/>
                                          </p:val>
                                        </p:tav>
                                      </p:tavLst>
                                    </p:anim>
                                    <p:anim calcmode="lin" valueType="num">
                                      <p:cBhvr>
                                        <p:cTn id="87" dur="250" fill="hold"/>
                                        <p:tgtEl>
                                          <p:spTgt spid="25"/>
                                        </p:tgtEl>
                                        <p:attrNameLst>
                                          <p:attrName>ppt_h</p:attrName>
                                        </p:attrNameLst>
                                      </p:cBhvr>
                                      <p:tavLst>
                                        <p:tav tm="0">
                                          <p:val>
                                            <p:fltVal val="0"/>
                                          </p:val>
                                        </p:tav>
                                        <p:tav tm="100000">
                                          <p:val>
                                            <p:strVal val="#ppt_h"/>
                                          </p:val>
                                        </p:tav>
                                      </p:tavLst>
                                    </p:anim>
                                  </p:childTnLst>
                                </p:cTn>
                              </p:par>
                              <p:par>
                                <p:cTn id="88" presetID="1" presetClass="mediacall" presetSubtype="0" fill="hold" nodeType="withEffect">
                                  <p:stCondLst>
                                    <p:cond delay="0"/>
                                  </p:stCondLst>
                                  <p:childTnLst>
                                    <p:cmd type="call" cmd="playFrom(0.0)">
                                      <p:cBhvr>
                                        <p:cTn id="89" dur="1776" fill="hold"/>
                                        <p:tgtEl>
                                          <p:spTgt spid="24"/>
                                        </p:tgtEl>
                                      </p:cBhvr>
                                    </p:cmd>
                                  </p:childTnLst>
                                </p:cTn>
                              </p:par>
                            </p:childTnLst>
                          </p:cTn>
                        </p:par>
                        <p:par>
                          <p:cTn id="90" fill="hold">
                            <p:stCondLst>
                              <p:cond delay="1776"/>
                            </p:stCondLst>
                            <p:childTnLst>
                              <p:par>
                                <p:cTn id="91" presetID="23" presetClass="entr" presetSubtype="16" fill="hold" nodeType="afterEffect">
                                  <p:stCondLst>
                                    <p:cond delay="0"/>
                                  </p:stCondLst>
                                  <p:childTnLst>
                                    <p:set>
                                      <p:cBhvr>
                                        <p:cTn id="92" dur="1" fill="hold">
                                          <p:stCondLst>
                                            <p:cond delay="0"/>
                                          </p:stCondLst>
                                        </p:cTn>
                                        <p:tgtEl>
                                          <p:spTgt spid="25"/>
                                        </p:tgtEl>
                                        <p:attrNameLst>
                                          <p:attrName>style.visibility</p:attrName>
                                        </p:attrNameLst>
                                      </p:cBhvr>
                                      <p:to>
                                        <p:strVal val="visible"/>
                                      </p:to>
                                    </p:set>
                                    <p:anim calcmode="lin" valueType="num">
                                      <p:cBhvr>
                                        <p:cTn id="93" dur="500" fill="hold"/>
                                        <p:tgtEl>
                                          <p:spTgt spid="25"/>
                                        </p:tgtEl>
                                        <p:attrNameLst>
                                          <p:attrName>ppt_w</p:attrName>
                                        </p:attrNameLst>
                                      </p:cBhvr>
                                      <p:tavLst>
                                        <p:tav tm="0">
                                          <p:val>
                                            <p:fltVal val="0"/>
                                          </p:val>
                                        </p:tav>
                                        <p:tav tm="100000">
                                          <p:val>
                                            <p:strVal val="#ppt_w"/>
                                          </p:val>
                                        </p:tav>
                                      </p:tavLst>
                                    </p:anim>
                                    <p:anim calcmode="lin" valueType="num">
                                      <p:cBhvr>
                                        <p:cTn id="94"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additive="base">
                                        <p:cTn id="99" dur="500" fill="hold"/>
                                        <p:tgtEl>
                                          <p:spTgt spid="26"/>
                                        </p:tgtEl>
                                        <p:attrNameLst>
                                          <p:attrName>ppt_x</p:attrName>
                                        </p:attrNameLst>
                                      </p:cBhvr>
                                      <p:tavLst>
                                        <p:tav tm="0">
                                          <p:val>
                                            <p:strVal val="#ppt_x"/>
                                          </p:val>
                                        </p:tav>
                                        <p:tav tm="100000">
                                          <p:val>
                                            <p:strVal val="#ppt_x"/>
                                          </p:val>
                                        </p:tav>
                                      </p:tavLst>
                                    </p:anim>
                                    <p:anim calcmode="lin" valueType="num">
                                      <p:cBhvr additive="base">
                                        <p:cTn id="100" dur="500" fill="hold"/>
                                        <p:tgtEl>
                                          <p:spTgt spid="26"/>
                                        </p:tgtEl>
                                        <p:attrNameLst>
                                          <p:attrName>ppt_y</p:attrName>
                                        </p:attrNameLst>
                                      </p:cBhvr>
                                      <p:tavLst>
                                        <p:tav tm="0">
                                          <p:val>
                                            <p:strVal val="1+#ppt_h/2"/>
                                          </p:val>
                                        </p:tav>
                                        <p:tav tm="100000">
                                          <p:val>
                                            <p:strVal val="#ppt_y"/>
                                          </p:val>
                                        </p:tav>
                                      </p:tavLst>
                                    </p:anim>
                                  </p:childTnLst>
                                </p:cTn>
                              </p:par>
                            </p:childTnLst>
                          </p:cTn>
                        </p:par>
                        <p:par>
                          <p:cTn id="101" fill="hold">
                            <p:stCondLst>
                              <p:cond delay="500"/>
                            </p:stCondLst>
                            <p:childTnLst>
                              <p:par>
                                <p:cTn id="102" presetID="2" presetClass="entr" presetSubtype="4" fill="hold" grpId="0" nodeType="afterEffect">
                                  <p:stCondLst>
                                    <p:cond delay="0"/>
                                  </p:stCondLst>
                                  <p:childTnLst>
                                    <p:set>
                                      <p:cBhvr>
                                        <p:cTn id="103" dur="1" fill="hold">
                                          <p:stCondLst>
                                            <p:cond delay="0"/>
                                          </p:stCondLst>
                                        </p:cTn>
                                        <p:tgtEl>
                                          <p:spTgt spid="27"/>
                                        </p:tgtEl>
                                        <p:attrNameLst>
                                          <p:attrName>style.visibility</p:attrName>
                                        </p:attrNameLst>
                                      </p:cBhvr>
                                      <p:to>
                                        <p:strVal val="visible"/>
                                      </p:to>
                                    </p:set>
                                    <p:anim calcmode="lin" valueType="num">
                                      <p:cBhvr additive="base">
                                        <p:cTn id="104" dur="500" fill="hold"/>
                                        <p:tgtEl>
                                          <p:spTgt spid="27"/>
                                        </p:tgtEl>
                                        <p:attrNameLst>
                                          <p:attrName>ppt_x</p:attrName>
                                        </p:attrNameLst>
                                      </p:cBhvr>
                                      <p:tavLst>
                                        <p:tav tm="0">
                                          <p:val>
                                            <p:strVal val="#ppt_x"/>
                                          </p:val>
                                        </p:tav>
                                        <p:tav tm="100000">
                                          <p:val>
                                            <p:strVal val="#ppt_x"/>
                                          </p:val>
                                        </p:tav>
                                      </p:tavLst>
                                    </p:anim>
                                    <p:anim calcmode="lin" valueType="num">
                                      <p:cBhvr additive="base">
                                        <p:cTn id="10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6" fill="hold" display="0">
                  <p:stCondLst>
                    <p:cond delay="indefinite"/>
                  </p:stCondLst>
                  <p:endCondLst>
                    <p:cond evt="onStopAudio" delay="0">
                      <p:tgtEl>
                        <p:sldTgt/>
                      </p:tgtEl>
                    </p:cond>
                  </p:endCondLst>
                </p:cTn>
                <p:tgtEl>
                  <p:spTgt spid="23"/>
                </p:tgtEl>
              </p:cMediaNode>
            </p:audio>
            <p:audio>
              <p:cMediaNode vol="80000">
                <p:cTn id="107" fill="hold" display="0">
                  <p:stCondLst>
                    <p:cond delay="indefinite"/>
                  </p:stCondLst>
                  <p:endCondLst>
                    <p:cond evt="onStopAudio" delay="0">
                      <p:tgtEl>
                        <p:sldTgt/>
                      </p:tgtEl>
                    </p:cond>
                  </p:endCondLst>
                </p:cTn>
                <p:tgtEl>
                  <p:spTgt spid="24"/>
                </p:tgtEl>
              </p:cMediaNode>
            </p:audio>
          </p:childTnLst>
        </p:cTn>
      </p:par>
    </p:tnLst>
    <p:bldLst>
      <p:bldP spid="128029" grpId="0" animBg="1"/>
      <p:bldP spid="128030" grpId="0" animBg="1"/>
      <p:bldP spid="128031" grpId="0"/>
      <p:bldP spid="10" grpId="0"/>
      <p:bldP spid="26" grpId="0" animBg="1"/>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7"/>
          <p:cNvGrpSpPr>
            <a:grpSpLocks/>
          </p:cNvGrpSpPr>
          <p:nvPr/>
        </p:nvGrpSpPr>
        <p:grpSpPr bwMode="auto">
          <a:xfrm>
            <a:off x="1981583" y="2315547"/>
            <a:ext cx="3673882" cy="1243531"/>
            <a:chOff x="794" y="1706"/>
            <a:chExt cx="2358" cy="749"/>
          </a:xfrm>
        </p:grpSpPr>
        <p:sp>
          <p:nvSpPr>
            <p:cNvPr id="20499" name="AutoShape 8"/>
            <p:cNvSpPr>
              <a:spLocks noChangeArrowheads="1"/>
            </p:cNvSpPr>
            <p:nvPr/>
          </p:nvSpPr>
          <p:spPr bwMode="auto">
            <a:xfrm>
              <a:off x="884" y="1796"/>
              <a:ext cx="2156" cy="599"/>
            </a:xfrm>
            <a:prstGeom prst="roundRect">
              <a:avLst>
                <a:gd name="adj" fmla="val 16667"/>
              </a:avLst>
            </a:prstGeom>
            <a:solidFill>
              <a:srgbClr val="FFCC99">
                <a:alpha val="65097"/>
              </a:srgbClr>
            </a:solidFill>
            <a:ln w="28575">
              <a:solidFill>
                <a:srgbClr val="FF660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3600" dirty="0">
                  <a:latin typeface="HG丸ｺﾞｼｯｸM-PRO" panose="020F0600000000000000" pitchFamily="50" charset="-128"/>
                  <a:ea typeface="HG丸ｺﾞｼｯｸM-PRO" panose="020F0600000000000000" pitchFamily="50" charset="-128"/>
                </a:rPr>
                <a:t>① </a:t>
              </a:r>
              <a:r>
                <a:rPr lang="ja-JP" altLang="en-US" sz="3600" dirty="0">
                  <a:latin typeface="HG丸ｺﾞｼｯｸM-PRO" panose="020F0600000000000000" pitchFamily="50" charset="-128"/>
                  <a:ea typeface="HG丸ｺﾞｼｯｸM-PRO" panose="020F0600000000000000" pitchFamily="50" charset="-128"/>
                </a:rPr>
                <a:t>ジョーカー</a:t>
              </a:r>
            </a:p>
          </p:txBody>
        </p:sp>
        <p:pic>
          <p:nvPicPr>
            <p:cNvPr id="20500" name="Picture 9" descr="AQAA_02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4" y="170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1" name="Picture 10" descr="AQAA_02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48" y="225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8"/>
          <p:cNvGrpSpPr>
            <a:grpSpLocks/>
          </p:cNvGrpSpPr>
          <p:nvPr/>
        </p:nvGrpSpPr>
        <p:grpSpPr bwMode="auto">
          <a:xfrm>
            <a:off x="1939091" y="5031038"/>
            <a:ext cx="5099884" cy="1280537"/>
            <a:chOff x="567" y="3611"/>
            <a:chExt cx="2358" cy="749"/>
          </a:xfrm>
        </p:grpSpPr>
        <p:sp>
          <p:nvSpPr>
            <p:cNvPr id="20496" name="AutoShape 6"/>
            <p:cNvSpPr>
              <a:spLocks noChangeArrowheads="1"/>
            </p:cNvSpPr>
            <p:nvPr/>
          </p:nvSpPr>
          <p:spPr bwMode="auto">
            <a:xfrm>
              <a:off x="657" y="3702"/>
              <a:ext cx="2156" cy="599"/>
            </a:xfrm>
            <a:prstGeom prst="roundRect">
              <a:avLst>
                <a:gd name="adj" fmla="val 16667"/>
              </a:avLst>
            </a:prstGeom>
            <a:solidFill>
              <a:srgbClr val="CCFF99">
                <a:alpha val="70195"/>
              </a:srgbClr>
            </a:solidFill>
            <a:ln w="28575">
              <a:solidFill>
                <a:srgbClr val="008000"/>
              </a:solidFill>
              <a:round/>
              <a:headEnd/>
              <a:tailEnd/>
            </a:ln>
          </p:spPr>
          <p:txBody>
            <a:bodyPr lIns="0" rIns="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3600" dirty="0">
                  <a:latin typeface="HG丸ｺﾞｼｯｸM-PRO" panose="020F0600000000000000" pitchFamily="50" charset="-128"/>
                  <a:ea typeface="HG丸ｺﾞｼｯｸM-PRO" panose="020F0600000000000000" pitchFamily="50" charset="-128"/>
                </a:rPr>
                <a:t>③ </a:t>
              </a:r>
              <a:r>
                <a:rPr lang="ja-JP" altLang="en-US" sz="3600" dirty="0">
                  <a:latin typeface="HG丸ｺﾞｼｯｸM-PRO" panose="020F0600000000000000" pitchFamily="50" charset="-128"/>
                  <a:ea typeface="HG丸ｺﾞｼｯｸM-PRO" panose="020F0600000000000000" pitchFamily="50" charset="-128"/>
                </a:rPr>
                <a:t>スペードのエース</a:t>
              </a:r>
            </a:p>
          </p:txBody>
        </p:sp>
        <p:pic>
          <p:nvPicPr>
            <p:cNvPr id="20497" name="Picture 11" descr="AQAA_02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 y="361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8" name="Picture 12" descr="AQAA_02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21" y="415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3"/>
          <p:cNvGrpSpPr>
            <a:grpSpLocks/>
          </p:cNvGrpSpPr>
          <p:nvPr/>
        </p:nvGrpSpPr>
        <p:grpSpPr bwMode="auto">
          <a:xfrm>
            <a:off x="1981583" y="3616952"/>
            <a:ext cx="4624053" cy="1360369"/>
            <a:chOff x="793" y="2818"/>
            <a:chExt cx="2359" cy="725"/>
          </a:xfrm>
        </p:grpSpPr>
        <p:sp>
          <p:nvSpPr>
            <p:cNvPr id="20493" name="AutoShape 14"/>
            <p:cNvSpPr>
              <a:spLocks noChangeArrowheads="1"/>
            </p:cNvSpPr>
            <p:nvPr/>
          </p:nvSpPr>
          <p:spPr bwMode="auto">
            <a:xfrm>
              <a:off x="884" y="2886"/>
              <a:ext cx="2157" cy="580"/>
            </a:xfrm>
            <a:prstGeom prst="roundRect">
              <a:avLst>
                <a:gd name="adj" fmla="val 16667"/>
              </a:avLst>
            </a:prstGeom>
            <a:solidFill>
              <a:srgbClr val="CCFFFF">
                <a:alpha val="70195"/>
              </a:srgbClr>
            </a:solidFill>
            <a:ln w="28575">
              <a:solidFill>
                <a:srgbClr val="00008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3600" dirty="0">
                  <a:latin typeface="HG丸ｺﾞｼｯｸM-PRO" panose="020F0600000000000000" pitchFamily="50" charset="-128"/>
                  <a:ea typeface="HG丸ｺﾞｼｯｸM-PRO" panose="020F0600000000000000" pitchFamily="50" charset="-128"/>
                </a:rPr>
                <a:t>② </a:t>
              </a:r>
              <a:r>
                <a:rPr lang="ja-JP" altLang="en-US" sz="3600" dirty="0">
                  <a:latin typeface="HG丸ｺﾞｼｯｸM-PRO" panose="020F0600000000000000" pitchFamily="50" charset="-128"/>
                  <a:ea typeface="HG丸ｺﾞｼｯｸM-PRO" panose="020F0600000000000000" pitchFamily="50" charset="-128"/>
                </a:rPr>
                <a:t>ハートのキング</a:t>
              </a:r>
            </a:p>
          </p:txBody>
        </p:sp>
        <p:pic>
          <p:nvPicPr>
            <p:cNvPr id="20494" name="Picture 15" descr="AQAA_02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3" y="2818"/>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16" descr="AQAA_02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48" y="3339"/>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8029" name="AutoShape 29"/>
          <p:cNvSpPr>
            <a:spLocks noChangeArrowheads="1"/>
          </p:cNvSpPr>
          <p:nvPr/>
        </p:nvSpPr>
        <p:spPr bwMode="auto">
          <a:xfrm>
            <a:off x="1003300" y="1123596"/>
            <a:ext cx="10185400" cy="1127486"/>
          </a:xfrm>
          <a:prstGeom prst="roundRect">
            <a:avLst>
              <a:gd name="adj" fmla="val 16667"/>
            </a:avLst>
          </a:prstGeom>
          <a:solidFill>
            <a:schemeClr val="bg1"/>
          </a:solidFill>
          <a:ln w="381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400">
              <a:ea typeface="AR丸ゴシック体M"/>
            </a:endParaRPr>
          </a:p>
        </p:txBody>
      </p:sp>
      <p:sp>
        <p:nvSpPr>
          <p:cNvPr id="128030" name="AutoShape 30"/>
          <p:cNvSpPr>
            <a:spLocks noChangeArrowheads="1"/>
          </p:cNvSpPr>
          <p:nvPr/>
        </p:nvSpPr>
        <p:spPr bwMode="auto">
          <a:xfrm>
            <a:off x="1197118" y="1364962"/>
            <a:ext cx="936625" cy="574675"/>
          </a:xfrm>
          <a:prstGeom prst="roundRect">
            <a:avLst>
              <a:gd name="adj" fmla="val 16667"/>
            </a:avLst>
          </a:prstGeom>
          <a:solidFill>
            <a:schemeClr val="folHlink"/>
          </a:solidFill>
          <a:ln w="38100">
            <a:solidFill>
              <a:srgbClr val="00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chemeClr val="bg1"/>
                </a:solidFill>
                <a:ea typeface="HG丸ｺﾞｼｯｸM-PRO" panose="020F0600000000000000" pitchFamily="50" charset="-128"/>
              </a:rPr>
              <a:t>問題</a:t>
            </a:r>
          </a:p>
        </p:txBody>
      </p:sp>
      <p:sp>
        <p:nvSpPr>
          <p:cNvPr id="128031" name="Rectangle 31"/>
          <p:cNvSpPr>
            <a:spLocks noChangeArrowheads="1"/>
          </p:cNvSpPr>
          <p:nvPr/>
        </p:nvSpPr>
        <p:spPr bwMode="auto">
          <a:xfrm>
            <a:off x="2380302" y="1043209"/>
            <a:ext cx="8677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latin typeface="HG丸ｺﾞｼｯｸM-PRO" panose="020F0600000000000000" pitchFamily="50" charset="-128"/>
                <a:ea typeface="HG丸ｺﾞｼｯｸM-PRO" panose="020F0600000000000000" pitchFamily="50" charset="-128"/>
              </a:rPr>
              <a:t>18</a:t>
            </a:r>
            <a:r>
              <a:rPr lang="ja-JP" altLang="en-US" sz="2400" dirty="0">
                <a:latin typeface="HG丸ｺﾞｼｯｸM-PRO" panose="020F0600000000000000" pitchFamily="50" charset="-128"/>
                <a:ea typeface="HG丸ｺﾞｼｯｸM-PRO" panose="020F0600000000000000" pitchFamily="50" charset="-128"/>
              </a:rPr>
              <a:t>世紀のイギリス、トランプに税を納めた証明を表示していました。いったいどのマークだったでしょうか？</a:t>
            </a:r>
          </a:p>
        </p:txBody>
      </p:sp>
      <p:grpSp>
        <p:nvGrpSpPr>
          <p:cNvPr id="7" name="グループ化 6">
            <a:extLst>
              <a:ext uri="{FF2B5EF4-FFF2-40B4-BE49-F238E27FC236}">
                <a16:creationId xmlns:a16="http://schemas.microsoft.com/office/drawing/2014/main" id="{F71858B3-76EE-4971-8130-BB277ADBB0B7}"/>
              </a:ext>
            </a:extLst>
          </p:cNvPr>
          <p:cNvGrpSpPr/>
          <p:nvPr/>
        </p:nvGrpSpPr>
        <p:grpSpPr>
          <a:xfrm>
            <a:off x="7684718" y="2409315"/>
            <a:ext cx="4033362" cy="3256883"/>
            <a:chOff x="7684718" y="2409315"/>
            <a:chExt cx="4033362" cy="3256883"/>
          </a:xfrm>
        </p:grpSpPr>
        <p:pic>
          <p:nvPicPr>
            <p:cNvPr id="19" name="図 18" descr="背景パターン&#10;&#10;低い精度で自動的に生成された説明">
              <a:extLst>
                <a:ext uri="{FF2B5EF4-FFF2-40B4-BE49-F238E27FC236}">
                  <a16:creationId xmlns:a16="http://schemas.microsoft.com/office/drawing/2014/main" id="{E451D449-85DF-4788-8BDE-5219D1617573}"/>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rot="20697867">
              <a:off x="7684718" y="2808570"/>
              <a:ext cx="1866900" cy="2738120"/>
            </a:xfrm>
            <a:prstGeom prst="rect">
              <a:avLst/>
            </a:prstGeom>
            <a:noFill/>
            <a:ln>
              <a:noFill/>
            </a:ln>
          </p:spPr>
        </p:pic>
        <p:pic>
          <p:nvPicPr>
            <p:cNvPr id="20" name="図 19" descr="背景パターン&#10;&#10;低い精度で自動的に生成された説明">
              <a:extLst>
                <a:ext uri="{FF2B5EF4-FFF2-40B4-BE49-F238E27FC236}">
                  <a16:creationId xmlns:a16="http://schemas.microsoft.com/office/drawing/2014/main" id="{F375F3DA-ED0E-43EB-837C-993B91B3EE10}"/>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8873272" y="2409315"/>
              <a:ext cx="1866900" cy="2738120"/>
            </a:xfrm>
            <a:prstGeom prst="rect">
              <a:avLst/>
            </a:prstGeom>
            <a:noFill/>
            <a:ln>
              <a:noFill/>
            </a:ln>
          </p:spPr>
        </p:pic>
        <p:pic>
          <p:nvPicPr>
            <p:cNvPr id="21" name="図 20" descr="背景パターン&#10;&#10;低い精度で自動的に生成された説明">
              <a:extLst>
                <a:ext uri="{FF2B5EF4-FFF2-40B4-BE49-F238E27FC236}">
                  <a16:creationId xmlns:a16="http://schemas.microsoft.com/office/drawing/2014/main" id="{9EC82668-76FA-4A85-BE08-DDA1DE5AA768}"/>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rot="1045064">
              <a:off x="9851180" y="2928078"/>
              <a:ext cx="1866900" cy="2738120"/>
            </a:xfrm>
            <a:prstGeom prst="rect">
              <a:avLst/>
            </a:prstGeom>
            <a:noFill/>
            <a:ln>
              <a:noFill/>
            </a:ln>
          </p:spPr>
        </p:pic>
      </p:grpSp>
      <p:pic>
        <p:nvPicPr>
          <p:cNvPr id="22" name="出題1">
            <a:hlinkClick r:id="" action="ppaction://media"/>
            <a:extLst>
              <a:ext uri="{FF2B5EF4-FFF2-40B4-BE49-F238E27FC236}">
                <a16:creationId xmlns:a16="http://schemas.microsoft.com/office/drawing/2014/main" id="{6A040CF3-E4EE-4409-AFB2-DF425434DEC6}"/>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13011487" y="479527"/>
            <a:ext cx="812338" cy="812338"/>
          </a:xfrm>
          <a:prstGeom prst="rect">
            <a:avLst/>
          </a:prstGeom>
        </p:spPr>
      </p:pic>
      <p:pic>
        <p:nvPicPr>
          <p:cNvPr id="23" name="正解1">
            <a:hlinkClick r:id="" action="ppaction://media"/>
            <a:extLst>
              <a:ext uri="{FF2B5EF4-FFF2-40B4-BE49-F238E27FC236}">
                <a16:creationId xmlns:a16="http://schemas.microsoft.com/office/drawing/2014/main" id="{33A25F0A-E6E8-4E8A-825C-5CB34F5E7C4D}"/>
              </a:ext>
            </a:extLst>
          </p:cNvPr>
          <p:cNvPicPr>
            <a:picLocks noChangeAspect="1"/>
          </p:cNvPicPr>
          <p:nvPr>
            <a:audioFile r:link="rId5"/>
            <p:extLst>
              <p:ext uri="{DAA4B4D4-6D71-4841-9C94-3DE7FCFB9230}">
                <p14:media xmlns:p14="http://schemas.microsoft.com/office/powerpoint/2010/main" r:embed="rId4"/>
              </p:ext>
            </p:extLst>
          </p:nvPr>
        </p:nvPicPr>
        <p:blipFill>
          <a:blip r:embed="rId12"/>
          <a:stretch>
            <a:fillRect/>
          </a:stretch>
        </p:blipFill>
        <p:spPr>
          <a:xfrm>
            <a:off x="14154536" y="2898590"/>
            <a:ext cx="609600" cy="609600"/>
          </a:xfrm>
          <a:prstGeom prst="rect">
            <a:avLst/>
          </a:prstGeom>
        </p:spPr>
      </p:pic>
      <p:sp>
        <p:nvSpPr>
          <p:cNvPr id="24" name="AutoShape 60">
            <a:extLst>
              <a:ext uri="{FF2B5EF4-FFF2-40B4-BE49-F238E27FC236}">
                <a16:creationId xmlns:a16="http://schemas.microsoft.com/office/drawing/2014/main" id="{AFF7E1AD-3A73-4CE9-9C9B-2A7C0D077F5C}"/>
              </a:ext>
            </a:extLst>
          </p:cNvPr>
          <p:cNvSpPr>
            <a:spLocks noChangeArrowheads="1"/>
          </p:cNvSpPr>
          <p:nvPr/>
        </p:nvSpPr>
        <p:spPr bwMode="auto">
          <a:xfrm>
            <a:off x="951243" y="5310593"/>
            <a:ext cx="900113" cy="900112"/>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5" y="10800"/>
                </a:moveTo>
                <a:cubicBezTo>
                  <a:pt x="3875" y="14625"/>
                  <a:pt x="6975" y="17725"/>
                  <a:pt x="10800" y="17725"/>
                </a:cubicBezTo>
                <a:cubicBezTo>
                  <a:pt x="14625" y="17725"/>
                  <a:pt x="17725" y="14625"/>
                  <a:pt x="17725" y="10800"/>
                </a:cubicBezTo>
                <a:cubicBezTo>
                  <a:pt x="17725" y="6975"/>
                  <a:pt x="14625" y="3875"/>
                  <a:pt x="10800" y="3875"/>
                </a:cubicBezTo>
                <a:cubicBezTo>
                  <a:pt x="6975" y="3875"/>
                  <a:pt x="3875" y="6975"/>
                  <a:pt x="3875" y="10800"/>
                </a:cubicBezTo>
                <a:close/>
              </a:path>
            </a:pathLst>
          </a:custGeom>
          <a:solidFill>
            <a:srgbClr val="FF0000"/>
          </a:solidFill>
          <a:ln w="9525">
            <a:solidFill>
              <a:schemeClr val="bg1"/>
            </a:solidFill>
            <a:round/>
            <a:headEnd/>
            <a:tailEnd/>
          </a:ln>
        </p:spPr>
        <p:txBody>
          <a:bodyPr wrap="none" anchor="ctr"/>
          <a:lstStyle/>
          <a:p>
            <a:endParaRPr lang="ja-JP" altLang="en-US"/>
          </a:p>
        </p:txBody>
      </p:sp>
      <p:grpSp>
        <p:nvGrpSpPr>
          <p:cNvPr id="6" name="グループ化 5">
            <a:extLst>
              <a:ext uri="{FF2B5EF4-FFF2-40B4-BE49-F238E27FC236}">
                <a16:creationId xmlns:a16="http://schemas.microsoft.com/office/drawing/2014/main" id="{9F5D4EF8-5A9A-4AB3-949C-C39E52748AE3}"/>
              </a:ext>
            </a:extLst>
          </p:cNvPr>
          <p:cNvGrpSpPr/>
          <p:nvPr/>
        </p:nvGrpSpPr>
        <p:grpSpPr>
          <a:xfrm>
            <a:off x="9852607" y="2930329"/>
            <a:ext cx="1864045" cy="2733617"/>
            <a:chOff x="9813161" y="2930330"/>
            <a:chExt cx="1864045" cy="2733617"/>
          </a:xfrm>
        </p:grpSpPr>
        <p:pic>
          <p:nvPicPr>
            <p:cNvPr id="25" name="図 24" descr="アイコン&#10;&#10;自動的に生成された説明">
              <a:extLst>
                <a:ext uri="{FF2B5EF4-FFF2-40B4-BE49-F238E27FC236}">
                  <a16:creationId xmlns:a16="http://schemas.microsoft.com/office/drawing/2014/main" id="{F8E44491-C0AF-4E44-95E6-0EFA7B186C99}"/>
                </a:ext>
              </a:extLst>
            </p:cNvPr>
            <p:cNvPicPr/>
            <p:nvPr/>
          </p:nvPicPr>
          <p:blipFill>
            <a:blip r:embed="rId13">
              <a:extLst>
                <a:ext uri="{28A0092B-C50C-407E-A947-70E740481C1C}">
                  <a14:useLocalDpi xmlns:a14="http://schemas.microsoft.com/office/drawing/2010/main" val="0"/>
                </a:ext>
              </a:extLst>
            </a:blip>
            <a:srcRect/>
            <a:stretch>
              <a:fillRect/>
            </a:stretch>
          </p:blipFill>
          <p:spPr bwMode="auto">
            <a:xfrm rot="1063669">
              <a:off x="9813161" y="2930330"/>
              <a:ext cx="1864045" cy="2733617"/>
            </a:xfrm>
            <a:prstGeom prst="rect">
              <a:avLst/>
            </a:prstGeom>
            <a:noFill/>
            <a:ln>
              <a:noFill/>
            </a:ln>
          </p:spPr>
        </p:pic>
        <p:pic>
          <p:nvPicPr>
            <p:cNvPr id="26" name="図 25">
              <a:extLst>
                <a:ext uri="{FF2B5EF4-FFF2-40B4-BE49-F238E27FC236}">
                  <a16:creationId xmlns:a16="http://schemas.microsoft.com/office/drawing/2014/main" id="{FE465768-7A31-4D9C-BCFF-46FD24C7A69C}"/>
                </a:ext>
              </a:extLst>
            </p:cNvPr>
            <p:cNvPicPr>
              <a:picLocks noChangeAspect="1"/>
            </p:cNvPicPr>
            <p:nvPr/>
          </p:nvPicPr>
          <p:blipFill>
            <a:blip r:embed="rId14"/>
            <a:stretch>
              <a:fillRect/>
            </a:stretch>
          </p:blipFill>
          <p:spPr>
            <a:xfrm rot="1178870">
              <a:off x="10086288" y="3756921"/>
              <a:ext cx="1365622" cy="1152244"/>
            </a:xfrm>
            <a:prstGeom prst="rect">
              <a:avLst/>
            </a:prstGeom>
          </p:spPr>
        </p:pic>
      </p:grpSp>
      <p:grpSp>
        <p:nvGrpSpPr>
          <p:cNvPr id="27" name="グループ化 26">
            <a:extLst>
              <a:ext uri="{FF2B5EF4-FFF2-40B4-BE49-F238E27FC236}">
                <a16:creationId xmlns:a16="http://schemas.microsoft.com/office/drawing/2014/main" id="{5407F390-F869-4843-8DC4-013CE4A9A65C}"/>
              </a:ext>
            </a:extLst>
          </p:cNvPr>
          <p:cNvGrpSpPr/>
          <p:nvPr/>
        </p:nvGrpSpPr>
        <p:grpSpPr>
          <a:xfrm>
            <a:off x="0" y="11126"/>
            <a:ext cx="12192000" cy="939019"/>
            <a:chOff x="0" y="11126"/>
            <a:chExt cx="12192000" cy="939019"/>
          </a:xfrm>
        </p:grpSpPr>
        <p:pic>
          <p:nvPicPr>
            <p:cNvPr id="28" name="Picture 140" descr="高校の帯">
              <a:extLst>
                <a:ext uri="{FF2B5EF4-FFF2-40B4-BE49-F238E27FC236}">
                  <a16:creationId xmlns:a16="http://schemas.microsoft.com/office/drawing/2014/main" id="{A507B8B0-2FCD-445B-8233-1D0D258E6265}"/>
                </a:ext>
              </a:extLst>
            </p:cNvPr>
            <p:cNvPicPr>
              <a:picLocks noChangeAspect="1" noChangeArrowheads="1"/>
            </p:cNvPicPr>
            <p:nvPr/>
          </p:nvPicPr>
          <p:blipFill>
            <a:blip r:embed="rId15" cstate="print">
              <a:lum bright="54000"/>
            </a:blip>
            <a:srcRect/>
            <a:stretch>
              <a:fillRect/>
            </a:stretch>
          </p:blipFill>
          <p:spPr bwMode="auto">
            <a:xfrm>
              <a:off x="0" y="11126"/>
              <a:ext cx="12192000" cy="939019"/>
            </a:xfrm>
            <a:prstGeom prst="rect">
              <a:avLst/>
            </a:prstGeom>
            <a:noFill/>
            <a:ln w="9525">
              <a:noFill/>
              <a:miter lim="800000"/>
              <a:headEnd/>
              <a:tailEnd/>
            </a:ln>
          </p:spPr>
        </p:pic>
        <p:sp>
          <p:nvSpPr>
            <p:cNvPr id="29" name="Rectangle 85">
              <a:extLst>
                <a:ext uri="{FF2B5EF4-FFF2-40B4-BE49-F238E27FC236}">
                  <a16:creationId xmlns:a16="http://schemas.microsoft.com/office/drawing/2014/main" id="{E03D3CE1-C83F-4346-99A9-E015EE378667}"/>
                </a:ext>
              </a:extLst>
            </p:cNvPr>
            <p:cNvSpPr txBox="1">
              <a:spLocks noChangeArrowheads="1"/>
            </p:cNvSpPr>
            <p:nvPr/>
          </p:nvSpPr>
          <p:spPr bwMode="auto">
            <a:xfrm>
              <a:off x="1631504" y="134966"/>
              <a:ext cx="7772400" cy="71004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defTabSz="457200" eaLnBrk="1" fontAlgn="auto" hangingPunct="1">
                <a:spcBef>
                  <a:spcPts val="0"/>
                </a:spcBef>
                <a:spcAft>
                  <a:spcPts val="0"/>
                </a:spcAft>
                <a:defRPr/>
              </a:pPr>
              <a:r>
                <a:rPr kumimoji="0" lang="ja-JP" altLang="en-US" sz="4800" b="1" kern="0" dirty="0">
                  <a:solidFill>
                    <a:prstClr val="white"/>
                  </a:solidFill>
                  <a:latin typeface="HGS創英角ｺﾞｼｯｸUB" pitchFamily="50" charset="-128"/>
                  <a:ea typeface="HGS創英角ｺﾞｼｯｸUB" pitchFamily="50" charset="-128"/>
                  <a:cs typeface="+mn-cs"/>
                </a:rPr>
                <a:t>　</a:t>
              </a:r>
              <a:r>
                <a:rPr kumimoji="0" lang="ja-JP" altLang="en-US" sz="4800" b="1" kern="0" dirty="0">
                  <a:solidFill>
                    <a:prstClr val="white"/>
                  </a:solidFill>
                  <a:latin typeface="HG丸ｺﾞｼｯｸM-PRO" panose="020F0600000000000000" pitchFamily="50" charset="-128"/>
                  <a:ea typeface="HG丸ｺﾞｼｯｸM-PRO" panose="020F0600000000000000" pitchFamily="50" charset="-128"/>
                  <a:cs typeface="+mn-cs"/>
                </a:rPr>
                <a:t>税金クイズ　</a:t>
              </a:r>
              <a:endParaRPr kumimoji="0" lang="en-US" altLang="ja-JP" sz="4800" b="1" kern="0" dirty="0">
                <a:solidFill>
                  <a:prstClr val="white"/>
                </a:solidFill>
                <a:latin typeface="HG丸ｺﾞｼｯｸM-PRO" panose="020F0600000000000000" pitchFamily="50" charset="-128"/>
                <a:ea typeface="HG丸ｺﾞｼｯｸM-PRO" panose="020F0600000000000000" pitchFamily="50" charset="-128"/>
                <a:cs typeface="+mn-cs"/>
              </a:endParaRPr>
            </a:p>
          </p:txBody>
        </p:sp>
      </p:grpSp>
    </p:spTree>
    <p:custDataLst>
      <p:tags r:id="rId1"/>
    </p:custDataLst>
    <p:extLst>
      <p:ext uri="{BB962C8B-B14F-4D97-AF65-F5344CB8AC3E}">
        <p14:creationId xmlns:p14="http://schemas.microsoft.com/office/powerpoint/2010/main" val="12109098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4" fill="hold"/>
                                        <p:tgtEl>
                                          <p:spTgt spid="22"/>
                                        </p:tgtEl>
                                      </p:cBhvr>
                                    </p:cmd>
                                  </p:childTnLst>
                                </p:cTn>
                              </p:par>
                              <p:par>
                                <p:cTn id="7" presetID="26" presetClass="entr" presetSubtype="0" fill="hold" grpId="0" nodeType="withEffect">
                                  <p:stCondLst>
                                    <p:cond delay="0"/>
                                  </p:stCondLst>
                                  <p:childTnLst>
                                    <p:set>
                                      <p:cBhvr>
                                        <p:cTn id="8" dur="1" fill="hold">
                                          <p:stCondLst>
                                            <p:cond delay="0"/>
                                          </p:stCondLst>
                                        </p:cTn>
                                        <p:tgtEl>
                                          <p:spTgt spid="128030"/>
                                        </p:tgtEl>
                                        <p:attrNameLst>
                                          <p:attrName>style.visibility</p:attrName>
                                        </p:attrNameLst>
                                      </p:cBhvr>
                                      <p:to>
                                        <p:strVal val="visible"/>
                                      </p:to>
                                    </p:set>
                                    <p:animEffect transition="in" filter="wipe(down)">
                                      <p:cBhvr>
                                        <p:cTn id="9" dur="580">
                                          <p:stCondLst>
                                            <p:cond delay="0"/>
                                          </p:stCondLst>
                                        </p:cTn>
                                        <p:tgtEl>
                                          <p:spTgt spid="128030"/>
                                        </p:tgtEl>
                                      </p:cBhvr>
                                    </p:animEffect>
                                    <p:anim calcmode="lin" valueType="num">
                                      <p:cBhvr>
                                        <p:cTn id="10" dur="1822" tmFilter="0,0; 0.14,0.36; 0.43,0.73; 0.71,0.91; 1.0,1.0">
                                          <p:stCondLst>
                                            <p:cond delay="0"/>
                                          </p:stCondLst>
                                        </p:cTn>
                                        <p:tgtEl>
                                          <p:spTgt spid="12803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2803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2803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2803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28030"/>
                                        </p:tgtEl>
                                        <p:attrNameLst>
                                          <p:attrName>ppt_y</p:attrName>
                                        </p:attrNameLst>
                                      </p:cBhvr>
                                      <p:tavLst>
                                        <p:tav tm="0" fmla="#ppt_y-sin(pi*$)/81">
                                          <p:val>
                                            <p:fltVal val="0"/>
                                          </p:val>
                                        </p:tav>
                                        <p:tav tm="100000">
                                          <p:val>
                                            <p:fltVal val="1"/>
                                          </p:val>
                                        </p:tav>
                                      </p:tavLst>
                                    </p:anim>
                                    <p:animScale>
                                      <p:cBhvr>
                                        <p:cTn id="15" dur="26">
                                          <p:stCondLst>
                                            <p:cond delay="650"/>
                                          </p:stCondLst>
                                        </p:cTn>
                                        <p:tgtEl>
                                          <p:spTgt spid="128030"/>
                                        </p:tgtEl>
                                      </p:cBhvr>
                                      <p:to x="100000" y="60000"/>
                                    </p:animScale>
                                    <p:animScale>
                                      <p:cBhvr>
                                        <p:cTn id="16" dur="166" decel="50000">
                                          <p:stCondLst>
                                            <p:cond delay="676"/>
                                          </p:stCondLst>
                                        </p:cTn>
                                        <p:tgtEl>
                                          <p:spTgt spid="128030"/>
                                        </p:tgtEl>
                                      </p:cBhvr>
                                      <p:to x="100000" y="100000"/>
                                    </p:animScale>
                                    <p:animScale>
                                      <p:cBhvr>
                                        <p:cTn id="17" dur="26">
                                          <p:stCondLst>
                                            <p:cond delay="1312"/>
                                          </p:stCondLst>
                                        </p:cTn>
                                        <p:tgtEl>
                                          <p:spTgt spid="128030"/>
                                        </p:tgtEl>
                                      </p:cBhvr>
                                      <p:to x="100000" y="80000"/>
                                    </p:animScale>
                                    <p:animScale>
                                      <p:cBhvr>
                                        <p:cTn id="18" dur="166" decel="50000">
                                          <p:stCondLst>
                                            <p:cond delay="1338"/>
                                          </p:stCondLst>
                                        </p:cTn>
                                        <p:tgtEl>
                                          <p:spTgt spid="128030"/>
                                        </p:tgtEl>
                                      </p:cBhvr>
                                      <p:to x="100000" y="100000"/>
                                    </p:animScale>
                                    <p:animScale>
                                      <p:cBhvr>
                                        <p:cTn id="19" dur="26">
                                          <p:stCondLst>
                                            <p:cond delay="1642"/>
                                          </p:stCondLst>
                                        </p:cTn>
                                        <p:tgtEl>
                                          <p:spTgt spid="128030"/>
                                        </p:tgtEl>
                                      </p:cBhvr>
                                      <p:to x="100000" y="90000"/>
                                    </p:animScale>
                                    <p:animScale>
                                      <p:cBhvr>
                                        <p:cTn id="20" dur="166" decel="50000">
                                          <p:stCondLst>
                                            <p:cond delay="1668"/>
                                          </p:stCondLst>
                                        </p:cTn>
                                        <p:tgtEl>
                                          <p:spTgt spid="128030"/>
                                        </p:tgtEl>
                                      </p:cBhvr>
                                      <p:to x="100000" y="100000"/>
                                    </p:animScale>
                                    <p:animScale>
                                      <p:cBhvr>
                                        <p:cTn id="21" dur="26">
                                          <p:stCondLst>
                                            <p:cond delay="1808"/>
                                          </p:stCondLst>
                                        </p:cTn>
                                        <p:tgtEl>
                                          <p:spTgt spid="128030"/>
                                        </p:tgtEl>
                                      </p:cBhvr>
                                      <p:to x="100000" y="95000"/>
                                    </p:animScale>
                                    <p:animScale>
                                      <p:cBhvr>
                                        <p:cTn id="22" dur="166" decel="50000">
                                          <p:stCondLst>
                                            <p:cond delay="1834"/>
                                          </p:stCondLst>
                                        </p:cTn>
                                        <p:tgtEl>
                                          <p:spTgt spid="128030"/>
                                        </p:tgtEl>
                                      </p:cBhvr>
                                      <p:to x="100000" y="100000"/>
                                    </p:animScale>
                                  </p:childTnLst>
                                </p:cTn>
                              </p:par>
                              <p:par>
                                <p:cTn id="23" presetID="26" presetClass="entr" presetSubtype="0" fill="hold" grpId="0" nodeType="withEffect">
                                  <p:stCondLst>
                                    <p:cond delay="0"/>
                                  </p:stCondLst>
                                  <p:childTnLst>
                                    <p:set>
                                      <p:cBhvr>
                                        <p:cTn id="24" dur="1" fill="hold">
                                          <p:stCondLst>
                                            <p:cond delay="0"/>
                                          </p:stCondLst>
                                        </p:cTn>
                                        <p:tgtEl>
                                          <p:spTgt spid="128029"/>
                                        </p:tgtEl>
                                        <p:attrNameLst>
                                          <p:attrName>style.visibility</p:attrName>
                                        </p:attrNameLst>
                                      </p:cBhvr>
                                      <p:to>
                                        <p:strVal val="visible"/>
                                      </p:to>
                                    </p:set>
                                    <p:animEffect transition="in" filter="wipe(down)">
                                      <p:cBhvr>
                                        <p:cTn id="25" dur="580">
                                          <p:stCondLst>
                                            <p:cond delay="0"/>
                                          </p:stCondLst>
                                        </p:cTn>
                                        <p:tgtEl>
                                          <p:spTgt spid="128029"/>
                                        </p:tgtEl>
                                      </p:cBhvr>
                                    </p:animEffect>
                                    <p:anim calcmode="lin" valueType="num">
                                      <p:cBhvr>
                                        <p:cTn id="26" dur="1822" tmFilter="0,0; 0.14,0.36; 0.43,0.73; 0.71,0.91; 1.0,1.0">
                                          <p:stCondLst>
                                            <p:cond delay="0"/>
                                          </p:stCondLst>
                                        </p:cTn>
                                        <p:tgtEl>
                                          <p:spTgt spid="12802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802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802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802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8029"/>
                                        </p:tgtEl>
                                        <p:attrNameLst>
                                          <p:attrName>ppt_y</p:attrName>
                                        </p:attrNameLst>
                                      </p:cBhvr>
                                      <p:tavLst>
                                        <p:tav tm="0" fmla="#ppt_y-sin(pi*$)/81">
                                          <p:val>
                                            <p:fltVal val="0"/>
                                          </p:val>
                                        </p:tav>
                                        <p:tav tm="100000">
                                          <p:val>
                                            <p:fltVal val="1"/>
                                          </p:val>
                                        </p:tav>
                                      </p:tavLst>
                                    </p:anim>
                                    <p:animScale>
                                      <p:cBhvr>
                                        <p:cTn id="31" dur="26">
                                          <p:stCondLst>
                                            <p:cond delay="650"/>
                                          </p:stCondLst>
                                        </p:cTn>
                                        <p:tgtEl>
                                          <p:spTgt spid="128029"/>
                                        </p:tgtEl>
                                      </p:cBhvr>
                                      <p:to x="100000" y="60000"/>
                                    </p:animScale>
                                    <p:animScale>
                                      <p:cBhvr>
                                        <p:cTn id="32" dur="166" decel="50000">
                                          <p:stCondLst>
                                            <p:cond delay="676"/>
                                          </p:stCondLst>
                                        </p:cTn>
                                        <p:tgtEl>
                                          <p:spTgt spid="128029"/>
                                        </p:tgtEl>
                                      </p:cBhvr>
                                      <p:to x="100000" y="100000"/>
                                    </p:animScale>
                                    <p:animScale>
                                      <p:cBhvr>
                                        <p:cTn id="33" dur="26">
                                          <p:stCondLst>
                                            <p:cond delay="1312"/>
                                          </p:stCondLst>
                                        </p:cTn>
                                        <p:tgtEl>
                                          <p:spTgt spid="128029"/>
                                        </p:tgtEl>
                                      </p:cBhvr>
                                      <p:to x="100000" y="80000"/>
                                    </p:animScale>
                                    <p:animScale>
                                      <p:cBhvr>
                                        <p:cTn id="34" dur="166" decel="50000">
                                          <p:stCondLst>
                                            <p:cond delay="1338"/>
                                          </p:stCondLst>
                                        </p:cTn>
                                        <p:tgtEl>
                                          <p:spTgt spid="128029"/>
                                        </p:tgtEl>
                                      </p:cBhvr>
                                      <p:to x="100000" y="100000"/>
                                    </p:animScale>
                                    <p:animScale>
                                      <p:cBhvr>
                                        <p:cTn id="35" dur="26">
                                          <p:stCondLst>
                                            <p:cond delay="1642"/>
                                          </p:stCondLst>
                                        </p:cTn>
                                        <p:tgtEl>
                                          <p:spTgt spid="128029"/>
                                        </p:tgtEl>
                                      </p:cBhvr>
                                      <p:to x="100000" y="90000"/>
                                    </p:animScale>
                                    <p:animScale>
                                      <p:cBhvr>
                                        <p:cTn id="36" dur="166" decel="50000">
                                          <p:stCondLst>
                                            <p:cond delay="1668"/>
                                          </p:stCondLst>
                                        </p:cTn>
                                        <p:tgtEl>
                                          <p:spTgt spid="128029"/>
                                        </p:tgtEl>
                                      </p:cBhvr>
                                      <p:to x="100000" y="100000"/>
                                    </p:animScale>
                                    <p:animScale>
                                      <p:cBhvr>
                                        <p:cTn id="37" dur="26">
                                          <p:stCondLst>
                                            <p:cond delay="1808"/>
                                          </p:stCondLst>
                                        </p:cTn>
                                        <p:tgtEl>
                                          <p:spTgt spid="128029"/>
                                        </p:tgtEl>
                                      </p:cBhvr>
                                      <p:to x="100000" y="95000"/>
                                    </p:animScale>
                                    <p:animScale>
                                      <p:cBhvr>
                                        <p:cTn id="38" dur="166" decel="50000">
                                          <p:stCondLst>
                                            <p:cond delay="1834"/>
                                          </p:stCondLst>
                                        </p:cTn>
                                        <p:tgtEl>
                                          <p:spTgt spid="128029"/>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128031"/>
                                        </p:tgtEl>
                                        <p:attrNameLst>
                                          <p:attrName>style.visibility</p:attrName>
                                        </p:attrNameLst>
                                      </p:cBhvr>
                                      <p:to>
                                        <p:strVal val="visible"/>
                                      </p:to>
                                    </p:set>
                                    <p:animEffect transition="in" filter="wipe(down)">
                                      <p:cBhvr>
                                        <p:cTn id="41" dur="580">
                                          <p:stCondLst>
                                            <p:cond delay="0"/>
                                          </p:stCondLst>
                                        </p:cTn>
                                        <p:tgtEl>
                                          <p:spTgt spid="128031"/>
                                        </p:tgtEl>
                                      </p:cBhvr>
                                    </p:animEffect>
                                    <p:anim calcmode="lin" valueType="num">
                                      <p:cBhvr>
                                        <p:cTn id="42" dur="1822" tmFilter="0,0; 0.14,0.36; 0.43,0.73; 0.71,0.91; 1.0,1.0">
                                          <p:stCondLst>
                                            <p:cond delay="0"/>
                                          </p:stCondLst>
                                        </p:cTn>
                                        <p:tgtEl>
                                          <p:spTgt spid="128031"/>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28031"/>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28031"/>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28031"/>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28031"/>
                                        </p:tgtEl>
                                        <p:attrNameLst>
                                          <p:attrName>ppt_y</p:attrName>
                                        </p:attrNameLst>
                                      </p:cBhvr>
                                      <p:tavLst>
                                        <p:tav tm="0" fmla="#ppt_y-sin(pi*$)/81">
                                          <p:val>
                                            <p:fltVal val="0"/>
                                          </p:val>
                                        </p:tav>
                                        <p:tav tm="100000">
                                          <p:val>
                                            <p:fltVal val="1"/>
                                          </p:val>
                                        </p:tav>
                                      </p:tavLst>
                                    </p:anim>
                                    <p:animScale>
                                      <p:cBhvr>
                                        <p:cTn id="47" dur="26">
                                          <p:stCondLst>
                                            <p:cond delay="650"/>
                                          </p:stCondLst>
                                        </p:cTn>
                                        <p:tgtEl>
                                          <p:spTgt spid="128031"/>
                                        </p:tgtEl>
                                      </p:cBhvr>
                                      <p:to x="100000" y="60000"/>
                                    </p:animScale>
                                    <p:animScale>
                                      <p:cBhvr>
                                        <p:cTn id="48" dur="166" decel="50000">
                                          <p:stCondLst>
                                            <p:cond delay="676"/>
                                          </p:stCondLst>
                                        </p:cTn>
                                        <p:tgtEl>
                                          <p:spTgt spid="128031"/>
                                        </p:tgtEl>
                                      </p:cBhvr>
                                      <p:to x="100000" y="100000"/>
                                    </p:animScale>
                                    <p:animScale>
                                      <p:cBhvr>
                                        <p:cTn id="49" dur="26">
                                          <p:stCondLst>
                                            <p:cond delay="1312"/>
                                          </p:stCondLst>
                                        </p:cTn>
                                        <p:tgtEl>
                                          <p:spTgt spid="128031"/>
                                        </p:tgtEl>
                                      </p:cBhvr>
                                      <p:to x="100000" y="80000"/>
                                    </p:animScale>
                                    <p:animScale>
                                      <p:cBhvr>
                                        <p:cTn id="50" dur="166" decel="50000">
                                          <p:stCondLst>
                                            <p:cond delay="1338"/>
                                          </p:stCondLst>
                                        </p:cTn>
                                        <p:tgtEl>
                                          <p:spTgt spid="128031"/>
                                        </p:tgtEl>
                                      </p:cBhvr>
                                      <p:to x="100000" y="100000"/>
                                    </p:animScale>
                                    <p:animScale>
                                      <p:cBhvr>
                                        <p:cTn id="51" dur="26">
                                          <p:stCondLst>
                                            <p:cond delay="1642"/>
                                          </p:stCondLst>
                                        </p:cTn>
                                        <p:tgtEl>
                                          <p:spTgt spid="128031"/>
                                        </p:tgtEl>
                                      </p:cBhvr>
                                      <p:to x="100000" y="90000"/>
                                    </p:animScale>
                                    <p:animScale>
                                      <p:cBhvr>
                                        <p:cTn id="52" dur="166" decel="50000">
                                          <p:stCondLst>
                                            <p:cond delay="1668"/>
                                          </p:stCondLst>
                                        </p:cTn>
                                        <p:tgtEl>
                                          <p:spTgt spid="128031"/>
                                        </p:tgtEl>
                                      </p:cBhvr>
                                      <p:to x="100000" y="100000"/>
                                    </p:animScale>
                                    <p:animScale>
                                      <p:cBhvr>
                                        <p:cTn id="53" dur="26">
                                          <p:stCondLst>
                                            <p:cond delay="1808"/>
                                          </p:stCondLst>
                                        </p:cTn>
                                        <p:tgtEl>
                                          <p:spTgt spid="128031"/>
                                        </p:tgtEl>
                                      </p:cBhvr>
                                      <p:to x="100000" y="95000"/>
                                    </p:animScale>
                                    <p:animScale>
                                      <p:cBhvr>
                                        <p:cTn id="54" dur="166" decel="50000">
                                          <p:stCondLst>
                                            <p:cond delay="1834"/>
                                          </p:stCondLst>
                                        </p:cTn>
                                        <p:tgtEl>
                                          <p:spTgt spid="128031"/>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blinds(horizontal)">
                                      <p:cBhvr>
                                        <p:cTn id="59" dur="500"/>
                                        <p:tgtEl>
                                          <p:spTgt spid="2"/>
                                        </p:tgtEl>
                                      </p:cBhvr>
                                    </p:animEffect>
                                  </p:childTnLst>
                                </p:cTn>
                              </p:par>
                              <p:par>
                                <p:cTn id="60" presetID="3" presetClass="entr" presetSubtype="10" fill="hold" nodeType="with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blinds(horizontal)">
                                      <p:cBhvr>
                                        <p:cTn id="62" dur="500"/>
                                        <p:tgtEl>
                                          <p:spTgt spid="4"/>
                                        </p:tgtEl>
                                      </p:cBhvr>
                                    </p:animEffect>
                                  </p:childTnLst>
                                </p:cTn>
                              </p:par>
                              <p:par>
                                <p:cTn id="63" presetID="3" presetClass="entr" presetSubtype="1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blinds(horizontal)">
                                      <p:cBhvr>
                                        <p:cTn id="65" dur="500"/>
                                        <p:tgtEl>
                                          <p:spTgt spid="3"/>
                                        </p:tgtEl>
                                      </p:cBhvr>
                                    </p:animEffect>
                                  </p:childTnLst>
                                </p:cTn>
                              </p:par>
                            </p:childTnLst>
                          </p:cTn>
                        </p:par>
                        <p:par>
                          <p:cTn id="66" fill="hold">
                            <p:stCondLst>
                              <p:cond delay="500"/>
                            </p:stCondLst>
                            <p:childTnLst>
                              <p:par>
                                <p:cTn id="67" presetID="10" presetClass="entr" presetSubtype="0" fill="hold" nodeType="after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500"/>
                                        <p:tgtEl>
                                          <p:spTgt spid="7"/>
                                        </p:tgtEl>
                                      </p:cBhvr>
                                    </p:animEffect>
                                  </p:childTnLst>
                                </p:cTn>
                              </p:par>
                            </p:childTnLst>
                          </p:cTn>
                        </p:par>
                      </p:childTnLst>
                    </p:cTn>
                  </p:par>
                  <p:par>
                    <p:cTn id="70" fill="hold">
                      <p:stCondLst>
                        <p:cond delay="indefinite"/>
                      </p:stCondLst>
                      <p:childTnLst>
                        <p:par>
                          <p:cTn id="71" fill="hold">
                            <p:stCondLst>
                              <p:cond delay="0"/>
                            </p:stCondLst>
                            <p:childTnLst>
                              <p:par>
                                <p:cTn id="72" presetID="23" presetClass="entr" presetSubtype="16" fill="hold" nodeType="click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250" fill="hold"/>
                                        <p:tgtEl>
                                          <p:spTgt spid="24"/>
                                        </p:tgtEl>
                                        <p:attrNameLst>
                                          <p:attrName>ppt_w</p:attrName>
                                        </p:attrNameLst>
                                      </p:cBhvr>
                                      <p:tavLst>
                                        <p:tav tm="0">
                                          <p:val>
                                            <p:fltVal val="0"/>
                                          </p:val>
                                        </p:tav>
                                        <p:tav tm="100000">
                                          <p:val>
                                            <p:strVal val="#ppt_w"/>
                                          </p:val>
                                        </p:tav>
                                      </p:tavLst>
                                    </p:anim>
                                    <p:anim calcmode="lin" valueType="num">
                                      <p:cBhvr>
                                        <p:cTn id="75" dur="250" fill="hold"/>
                                        <p:tgtEl>
                                          <p:spTgt spid="24"/>
                                        </p:tgtEl>
                                        <p:attrNameLst>
                                          <p:attrName>ppt_h</p:attrName>
                                        </p:attrNameLst>
                                      </p:cBhvr>
                                      <p:tavLst>
                                        <p:tav tm="0">
                                          <p:val>
                                            <p:fltVal val="0"/>
                                          </p:val>
                                        </p:tav>
                                        <p:tav tm="100000">
                                          <p:val>
                                            <p:strVal val="#ppt_h"/>
                                          </p:val>
                                        </p:tav>
                                      </p:tavLst>
                                    </p:anim>
                                  </p:childTnLst>
                                </p:cTn>
                              </p:par>
                            </p:childTnLst>
                          </p:cTn>
                        </p:par>
                        <p:par>
                          <p:cTn id="76" fill="hold">
                            <p:stCondLst>
                              <p:cond delay="250"/>
                            </p:stCondLst>
                            <p:childTnLst>
                              <p:par>
                                <p:cTn id="77" presetID="23" presetClass="entr" presetSubtype="16"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childTnLst>
                                </p:cTn>
                              </p:par>
                              <p:par>
                                <p:cTn id="81" presetID="1" presetClass="mediacall" presetSubtype="0" fill="hold" nodeType="withEffect">
                                  <p:stCondLst>
                                    <p:cond delay="0"/>
                                  </p:stCondLst>
                                  <p:childTnLst>
                                    <p:cmd type="call" cmd="playFrom(0.0)">
                                      <p:cBhvr>
                                        <p:cTn id="82" dur="1776" fill="hold"/>
                                        <p:tgtEl>
                                          <p:spTgt spid="23"/>
                                        </p:tgtEl>
                                      </p:cBhvr>
                                    </p:cmd>
                                  </p:childTnLst>
                                </p:cTn>
                              </p:par>
                            </p:childTnLst>
                          </p:cTn>
                        </p:par>
                        <p:par>
                          <p:cTn id="83" fill="hold">
                            <p:stCondLst>
                              <p:cond delay="2026"/>
                            </p:stCondLst>
                            <p:childTnLst>
                              <p:par>
                                <p:cTn id="84" presetID="14" presetClass="entr" presetSubtype="10" fill="hold" nodeType="after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randombar(horizontal)">
                                      <p:cBhvr>
                                        <p:cTn id="8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87" fill="hold" display="0">
                  <p:stCondLst>
                    <p:cond delay="indefinite"/>
                  </p:stCondLst>
                  <p:endCondLst>
                    <p:cond evt="onStopAudio" delay="0">
                      <p:tgtEl>
                        <p:sldTgt/>
                      </p:tgtEl>
                    </p:cond>
                  </p:endCondLst>
                </p:cTn>
                <p:tgtEl>
                  <p:spTgt spid="22"/>
                </p:tgtEl>
              </p:cMediaNode>
            </p:audio>
            <p:audio>
              <p:cMediaNode vol="80000">
                <p:cTn id="88" fill="hold" display="0">
                  <p:stCondLst>
                    <p:cond delay="indefinite"/>
                  </p:stCondLst>
                  <p:endCondLst>
                    <p:cond evt="onStopAudio" delay="0">
                      <p:tgtEl>
                        <p:sldTgt/>
                      </p:tgtEl>
                    </p:cond>
                  </p:endCondLst>
                </p:cTn>
                <p:tgtEl>
                  <p:spTgt spid="23"/>
                </p:tgtEl>
              </p:cMediaNode>
            </p:audio>
          </p:childTnLst>
        </p:cTn>
      </p:par>
    </p:tnLst>
    <p:bldLst>
      <p:bldP spid="128029" grpId="0" animBg="1"/>
      <p:bldP spid="128030" grpId="0" animBg="1"/>
      <p:bldP spid="1280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図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93119" y="219868"/>
            <a:ext cx="8677275" cy="6245225"/>
          </a:xfrm>
          <a:prstGeom prst="rect">
            <a:avLst/>
          </a:prstGeom>
          <a:blipFill>
            <a:blip r:embed="rId4">
              <a:clrChange>
                <a:clrFrom>
                  <a:srgbClr val="FFFFFF"/>
                </a:clrFrom>
                <a:clrTo>
                  <a:srgbClr val="FFFFFF">
                    <a:alpha val="0"/>
                  </a:srgbClr>
                </a:clrTo>
              </a:clrChange>
            </a:blip>
            <a:tile tx="0" ty="0" sx="100000" sy="100000" flip="none" algn="tl"/>
          </a:blipFill>
          <a:ln>
            <a:noFill/>
          </a:ln>
        </p:spPr>
      </p:pic>
      <p:pic>
        <p:nvPicPr>
          <p:cNvPr id="4" name="図 32" descr="税務署.jp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6887" y="3491114"/>
            <a:ext cx="1752600"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角丸四角形 1"/>
          <p:cNvSpPr/>
          <p:nvPr/>
        </p:nvSpPr>
        <p:spPr bwMode="auto">
          <a:xfrm>
            <a:off x="653255" y="615758"/>
            <a:ext cx="1439864" cy="1085048"/>
          </a:xfrm>
          <a:prstGeom prst="roundRect">
            <a:avLst>
              <a:gd name="adj" fmla="val 50000"/>
            </a:avLst>
          </a:prstGeom>
          <a:solidFill>
            <a:schemeClr val="accent1"/>
          </a:solidFill>
          <a:ln w="76200" cap="flat" cmpd="sng" algn="ctr">
            <a:solidFill>
              <a:srgbClr val="7030A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algn="ctr" eaLnBrk="1" hangingPunct="1"/>
            <a:r>
              <a:rPr lang="ja-JP" altLang="en-US" sz="4400" b="1" dirty="0">
                <a:solidFill>
                  <a:srgbClr val="000000"/>
                </a:solidFill>
                <a:latin typeface="Times" charset="0"/>
                <a:ea typeface="ＭＳ ゴシック" pitchFamily="49" charset="-128"/>
                <a:cs typeface="+mn-cs"/>
              </a:rPr>
              <a:t>国</a:t>
            </a:r>
          </a:p>
        </p:txBody>
      </p:sp>
      <p:sp>
        <p:nvSpPr>
          <p:cNvPr id="5" name="角丸四角形 4"/>
          <p:cNvSpPr/>
          <p:nvPr/>
        </p:nvSpPr>
        <p:spPr bwMode="auto">
          <a:xfrm>
            <a:off x="313804" y="2010176"/>
            <a:ext cx="2109788" cy="1085048"/>
          </a:xfrm>
          <a:prstGeom prst="roundRect">
            <a:avLst>
              <a:gd name="adj" fmla="val 50000"/>
            </a:avLst>
          </a:prstGeom>
          <a:solidFill>
            <a:schemeClr val="accent1"/>
          </a:solidFill>
          <a:ln w="76200" cap="flat" cmpd="sng" algn="ctr">
            <a:solidFill>
              <a:srgbClr val="7030A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algn="ctr" eaLnBrk="1" hangingPunct="1"/>
            <a:r>
              <a:rPr lang="ja-JP" altLang="en-US" sz="4400" b="1" dirty="0">
                <a:solidFill>
                  <a:srgbClr val="000000"/>
                </a:solidFill>
                <a:latin typeface="Times" charset="0"/>
                <a:ea typeface="ＭＳ ゴシック" pitchFamily="49" charset="-128"/>
                <a:cs typeface="+mn-cs"/>
              </a:rPr>
              <a:t>地方</a:t>
            </a:r>
          </a:p>
        </p:txBody>
      </p:sp>
      <p:sp>
        <p:nvSpPr>
          <p:cNvPr id="20" name="角丸四角形 19"/>
          <p:cNvSpPr/>
          <p:nvPr/>
        </p:nvSpPr>
        <p:spPr>
          <a:xfrm>
            <a:off x="4566024" y="3174504"/>
            <a:ext cx="3059952" cy="559296"/>
          </a:xfrm>
          <a:prstGeom prst="roundRect">
            <a:avLst/>
          </a:prstGeom>
          <a:noFill/>
          <a:ln w="762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p>
        </p:txBody>
      </p:sp>
      <p:grpSp>
        <p:nvGrpSpPr>
          <p:cNvPr id="7" name="グループ化 6">
            <a:extLst>
              <a:ext uri="{FF2B5EF4-FFF2-40B4-BE49-F238E27FC236}">
                <a16:creationId xmlns:a16="http://schemas.microsoft.com/office/drawing/2014/main" id="{41325B60-7BF1-438D-AC7A-F0BAC722E207}"/>
              </a:ext>
            </a:extLst>
          </p:cNvPr>
          <p:cNvGrpSpPr/>
          <p:nvPr/>
        </p:nvGrpSpPr>
        <p:grpSpPr>
          <a:xfrm>
            <a:off x="5816682" y="321177"/>
            <a:ext cx="6536823" cy="6536823"/>
            <a:chOff x="5816682" y="321177"/>
            <a:chExt cx="6536823" cy="6536823"/>
          </a:xfrm>
        </p:grpSpPr>
        <p:pic>
          <p:nvPicPr>
            <p:cNvPr id="8" name="図 7">
              <a:extLst>
                <a:ext uri="{FF2B5EF4-FFF2-40B4-BE49-F238E27FC236}">
                  <a16:creationId xmlns:a16="http://schemas.microsoft.com/office/drawing/2014/main" id="{F5D0DA04-DE43-4930-B87E-088AD96650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16682" y="321177"/>
              <a:ext cx="6536823" cy="6536823"/>
            </a:xfrm>
            <a:prstGeom prst="rect">
              <a:avLst/>
            </a:prstGeom>
          </p:spPr>
        </p:pic>
        <p:sp>
          <p:nvSpPr>
            <p:cNvPr id="9" name="正方形/長方形 8">
              <a:extLst>
                <a:ext uri="{FF2B5EF4-FFF2-40B4-BE49-F238E27FC236}">
                  <a16:creationId xmlns:a16="http://schemas.microsoft.com/office/drawing/2014/main" id="{93D3E0F0-4CCE-4D33-8297-6D6A6F5E2F43}"/>
                </a:ext>
              </a:extLst>
            </p:cNvPr>
            <p:cNvSpPr/>
            <p:nvPr/>
          </p:nvSpPr>
          <p:spPr>
            <a:xfrm>
              <a:off x="7099312" y="1431295"/>
              <a:ext cx="1228998" cy="517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latin typeface="HG丸ｺﾞｼｯｸM-PRO" panose="020F0600000000000000" pitchFamily="50" charset="-128"/>
                  <a:ea typeface="HG丸ｺﾞｼｯｸM-PRO" panose="020F0600000000000000" pitchFamily="50" charset="-128"/>
                </a:rPr>
                <a:t>和歌山</a:t>
              </a:r>
            </a:p>
          </p:txBody>
        </p:sp>
        <p:sp>
          <p:nvSpPr>
            <p:cNvPr id="10" name="正方形/長方形 9">
              <a:extLst>
                <a:ext uri="{FF2B5EF4-FFF2-40B4-BE49-F238E27FC236}">
                  <a16:creationId xmlns:a16="http://schemas.microsoft.com/office/drawing/2014/main" id="{FEE7B9E7-413C-4891-9EE1-C088C2ADEDAC}"/>
                </a:ext>
              </a:extLst>
            </p:cNvPr>
            <p:cNvSpPr/>
            <p:nvPr/>
          </p:nvSpPr>
          <p:spPr>
            <a:xfrm>
              <a:off x="8256300" y="1218861"/>
              <a:ext cx="1228998" cy="517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latin typeface="HG丸ｺﾞｼｯｸM-PRO" panose="020F0600000000000000" pitchFamily="50" charset="-128"/>
                  <a:ea typeface="HG丸ｺﾞｼｯｸM-PRO" panose="020F0600000000000000" pitchFamily="50" charset="-128"/>
                </a:rPr>
                <a:t>粉河</a:t>
              </a:r>
            </a:p>
          </p:txBody>
        </p:sp>
        <p:sp>
          <p:nvSpPr>
            <p:cNvPr id="11" name="正方形/長方形 10">
              <a:extLst>
                <a:ext uri="{FF2B5EF4-FFF2-40B4-BE49-F238E27FC236}">
                  <a16:creationId xmlns:a16="http://schemas.microsoft.com/office/drawing/2014/main" id="{77BFF902-944A-4668-AA08-795EA660CE12}"/>
                </a:ext>
              </a:extLst>
            </p:cNvPr>
            <p:cNvSpPr/>
            <p:nvPr/>
          </p:nvSpPr>
          <p:spPr>
            <a:xfrm>
              <a:off x="7263552" y="1889014"/>
              <a:ext cx="1228998" cy="517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latin typeface="HG丸ｺﾞｼｯｸM-PRO" panose="020F0600000000000000" pitchFamily="50" charset="-128"/>
                  <a:ea typeface="HG丸ｺﾞｼｯｸM-PRO" panose="020F0600000000000000" pitchFamily="50" charset="-128"/>
                </a:rPr>
                <a:t>海南</a:t>
              </a:r>
            </a:p>
          </p:txBody>
        </p:sp>
        <p:sp>
          <p:nvSpPr>
            <p:cNvPr id="12" name="正方形/長方形 11">
              <a:extLst>
                <a:ext uri="{FF2B5EF4-FFF2-40B4-BE49-F238E27FC236}">
                  <a16:creationId xmlns:a16="http://schemas.microsoft.com/office/drawing/2014/main" id="{EBA1054A-1402-4E34-9A11-5CB751873AB2}"/>
                </a:ext>
              </a:extLst>
            </p:cNvPr>
            <p:cNvSpPr/>
            <p:nvPr/>
          </p:nvSpPr>
          <p:spPr>
            <a:xfrm>
              <a:off x="7027302" y="2299283"/>
              <a:ext cx="1228998" cy="517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latin typeface="HG丸ｺﾞｼｯｸM-PRO" panose="020F0600000000000000" pitchFamily="50" charset="-128"/>
                  <a:ea typeface="HG丸ｺﾞｼｯｸM-PRO" panose="020F0600000000000000" pitchFamily="50" charset="-128"/>
                </a:rPr>
                <a:t>湯浅</a:t>
              </a:r>
            </a:p>
          </p:txBody>
        </p:sp>
        <p:sp>
          <p:nvSpPr>
            <p:cNvPr id="13" name="正方形/長方形 12">
              <a:extLst>
                <a:ext uri="{FF2B5EF4-FFF2-40B4-BE49-F238E27FC236}">
                  <a16:creationId xmlns:a16="http://schemas.microsoft.com/office/drawing/2014/main" id="{4E368F3D-F929-459F-B44D-36AC7DF26D5C}"/>
                </a:ext>
              </a:extLst>
            </p:cNvPr>
            <p:cNvSpPr/>
            <p:nvPr/>
          </p:nvSpPr>
          <p:spPr>
            <a:xfrm>
              <a:off x="6849691" y="2884773"/>
              <a:ext cx="1228998" cy="517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latin typeface="HG丸ｺﾞｼｯｸM-PRO" panose="020F0600000000000000" pitchFamily="50" charset="-128"/>
                  <a:ea typeface="HG丸ｺﾞｼｯｸM-PRO" panose="020F0600000000000000" pitchFamily="50" charset="-128"/>
                </a:rPr>
                <a:t>御坊</a:t>
              </a:r>
            </a:p>
          </p:txBody>
        </p:sp>
        <p:sp>
          <p:nvSpPr>
            <p:cNvPr id="14" name="正方形/長方形 13">
              <a:extLst>
                <a:ext uri="{FF2B5EF4-FFF2-40B4-BE49-F238E27FC236}">
                  <a16:creationId xmlns:a16="http://schemas.microsoft.com/office/drawing/2014/main" id="{B8CF6278-1BC9-49ED-A079-46145AB6CAAA}"/>
                </a:ext>
              </a:extLst>
            </p:cNvPr>
            <p:cNvSpPr/>
            <p:nvPr/>
          </p:nvSpPr>
          <p:spPr>
            <a:xfrm>
              <a:off x="7761683" y="4348565"/>
              <a:ext cx="1228998" cy="517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latin typeface="HG丸ｺﾞｼｯｸM-PRO" panose="020F0600000000000000" pitchFamily="50" charset="-128"/>
                  <a:ea typeface="HG丸ｺﾞｼｯｸM-PRO" panose="020F0600000000000000" pitchFamily="50" charset="-128"/>
                </a:rPr>
                <a:t>田辺</a:t>
              </a:r>
            </a:p>
          </p:txBody>
        </p:sp>
        <p:sp>
          <p:nvSpPr>
            <p:cNvPr id="15" name="正方形/長方形 14">
              <a:extLst>
                <a:ext uri="{FF2B5EF4-FFF2-40B4-BE49-F238E27FC236}">
                  <a16:creationId xmlns:a16="http://schemas.microsoft.com/office/drawing/2014/main" id="{E7B2DA47-C0F0-42AC-BE83-0D84BCBAE992}"/>
                </a:ext>
              </a:extLst>
            </p:cNvPr>
            <p:cNvSpPr/>
            <p:nvPr/>
          </p:nvSpPr>
          <p:spPr>
            <a:xfrm>
              <a:off x="10345768" y="4874796"/>
              <a:ext cx="1228998" cy="517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latin typeface="HG丸ｺﾞｼｯｸM-PRO" panose="020F0600000000000000" pitchFamily="50" charset="-128"/>
                  <a:ea typeface="HG丸ｺﾞｼｯｸM-PRO" panose="020F0600000000000000" pitchFamily="50" charset="-128"/>
                </a:rPr>
                <a:t>新宮</a:t>
              </a:r>
            </a:p>
          </p:txBody>
        </p:sp>
      </p:grpSp>
    </p:spTree>
    <p:extLst>
      <p:ext uri="{BB962C8B-B14F-4D97-AF65-F5344CB8AC3E}">
        <p14:creationId xmlns:p14="http://schemas.microsoft.com/office/powerpoint/2010/main" val="1837781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1"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ppt_w</p:attrName>
                                        </p:attrNameLst>
                                      </p:cBhvr>
                                      <p:tavLst>
                                        <p:tav tm="0" fmla="#ppt_w*sin(2.5*pi*$)">
                                          <p:val>
                                            <p:fltVal val="0"/>
                                          </p:val>
                                        </p:tav>
                                        <p:tav tm="100000">
                                          <p:val>
                                            <p:fltVal val="1"/>
                                          </p:val>
                                        </p:tav>
                                      </p:tavLst>
                                    </p:anim>
                                    <p:anim calcmode="lin" valueType="num">
                                      <p:cBhvr>
                                        <p:cTn id="16"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26" presetClass="emph" presetSubtype="0" repeatCount="5000" fill="hold" grpId="1" nodeType="afterEffect">
                                  <p:stCondLst>
                                    <p:cond delay="0"/>
                                  </p:stCondLst>
                                  <p:childTnLst>
                                    <p:animEffect transition="out" filter="fade">
                                      <p:cBhvr>
                                        <p:cTn id="31" dur="1000" tmFilter="0, 0; .2, .5; .8, .5; 1, 0"/>
                                        <p:tgtEl>
                                          <p:spTgt spid="20"/>
                                        </p:tgtEl>
                                      </p:cBhvr>
                                    </p:animEffect>
                                    <p:animScale>
                                      <p:cBhvr>
                                        <p:cTn id="32" dur="500" autoRev="1" fill="hold"/>
                                        <p:tgtEl>
                                          <p:spTgt spid="20"/>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xit" presetSubtype="10" fill="hold" nodeType="clickEffect">
                                  <p:stCondLst>
                                    <p:cond delay="0"/>
                                  </p:stCondLst>
                                  <p:childTnLst>
                                    <p:animEffect transition="out" filter="randombar(horizontal)">
                                      <p:cBhvr>
                                        <p:cTn id="41" dur="500"/>
                                        <p:tgtEl>
                                          <p:spTgt spid="7"/>
                                        </p:tgtEl>
                                      </p:cBhvr>
                                    </p:animEffect>
                                    <p:set>
                                      <p:cBhvr>
                                        <p:cTn id="42" dur="1" fill="hold">
                                          <p:stCondLst>
                                            <p:cond delay="499"/>
                                          </p:stCondLst>
                                        </p:cTn>
                                        <p:tgtEl>
                                          <p:spTgt spid="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5" presetClass="entr" presetSubtype="0" fill="hold" grpId="2"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2000"/>
                                        <p:tgtEl>
                                          <p:spTgt spid="5"/>
                                        </p:tgtEl>
                                      </p:cBhvr>
                                    </p:animEffect>
                                    <p:anim calcmode="lin" valueType="num">
                                      <p:cBhvr>
                                        <p:cTn id="55" dur="2000" fill="hold"/>
                                        <p:tgtEl>
                                          <p:spTgt spid="5"/>
                                        </p:tgtEl>
                                        <p:attrNameLst>
                                          <p:attrName>ppt_w</p:attrName>
                                        </p:attrNameLst>
                                      </p:cBhvr>
                                      <p:tavLst>
                                        <p:tav tm="0" fmla="#ppt_w*sin(2.5*pi*$)">
                                          <p:val>
                                            <p:fltVal val="0"/>
                                          </p:val>
                                        </p:tav>
                                        <p:tav tm="100000">
                                          <p:val>
                                            <p:fltVal val="1"/>
                                          </p:val>
                                        </p:tav>
                                      </p:tavLst>
                                    </p:anim>
                                    <p:anim calcmode="lin" valueType="num">
                                      <p:cBhvr>
                                        <p:cTn id="56"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5" grpId="1" animBg="1"/>
      <p:bldP spid="5" grpId="2" animBg="1"/>
      <p:bldP spid="20" grpId="0" animBg="1"/>
      <p:bldP spid="2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F545C401-5A95-4BB6-BDF2-F61CD8EE1440}"/>
              </a:ext>
            </a:extLst>
          </p:cNvPr>
          <p:cNvGrpSpPr/>
          <p:nvPr/>
        </p:nvGrpSpPr>
        <p:grpSpPr>
          <a:xfrm>
            <a:off x="359382" y="193174"/>
            <a:ext cx="11628000" cy="6112364"/>
            <a:chOff x="390378" y="332656"/>
            <a:chExt cx="11628000" cy="6112364"/>
          </a:xfrm>
        </p:grpSpPr>
        <p:sp>
          <p:nvSpPr>
            <p:cNvPr id="8" name="角丸四角形 4">
              <a:extLst>
                <a:ext uri="{FF2B5EF4-FFF2-40B4-BE49-F238E27FC236}">
                  <a16:creationId xmlns:a16="http://schemas.microsoft.com/office/drawing/2014/main" id="{D1FDD0C1-2496-46A1-AF8E-B67454CDE1D2}"/>
                </a:ext>
              </a:extLst>
            </p:cNvPr>
            <p:cNvSpPr/>
            <p:nvPr/>
          </p:nvSpPr>
          <p:spPr>
            <a:xfrm>
              <a:off x="520388" y="332656"/>
              <a:ext cx="11305256" cy="6048672"/>
            </a:xfrm>
            <a:prstGeom prst="roundRect">
              <a:avLst>
                <a:gd name="adj" fmla="val 2078"/>
              </a:avLst>
            </a:prstGeom>
            <a:blipFill>
              <a:blip r:embed="rId3"/>
              <a:tile tx="0" ty="0" sx="100000" sy="100000" flip="none" algn="tl"/>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11">
              <a:extLst>
                <a:ext uri="{FF2B5EF4-FFF2-40B4-BE49-F238E27FC236}">
                  <a16:creationId xmlns:a16="http://schemas.microsoft.com/office/drawing/2014/main" id="{4C08CCA7-6B1B-48DA-97E9-979B9948F918}"/>
                </a:ext>
              </a:extLst>
            </p:cNvPr>
            <p:cNvSpPr/>
            <p:nvPr/>
          </p:nvSpPr>
          <p:spPr>
            <a:xfrm>
              <a:off x="634392" y="476672"/>
              <a:ext cx="11089232" cy="5907536"/>
            </a:xfrm>
            <a:prstGeom prst="roundRect">
              <a:avLst>
                <a:gd name="adj" fmla="val 2078"/>
              </a:avLst>
            </a:prstGeom>
            <a:solidFill>
              <a:srgbClr val="4A733C"/>
            </a:solidFill>
            <a:ln w="158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a:extLst>
                <a:ext uri="{FF2B5EF4-FFF2-40B4-BE49-F238E27FC236}">
                  <a16:creationId xmlns:a16="http://schemas.microsoft.com/office/drawing/2014/main" id="{1923D212-E255-4834-ABF2-19A49E1F965E}"/>
                </a:ext>
              </a:extLst>
            </p:cNvPr>
            <p:cNvGrpSpPr/>
            <p:nvPr/>
          </p:nvGrpSpPr>
          <p:grpSpPr>
            <a:xfrm>
              <a:off x="9953436" y="5661248"/>
              <a:ext cx="1008112" cy="576064"/>
              <a:chOff x="9984432" y="5661248"/>
              <a:chExt cx="1008112" cy="576064"/>
            </a:xfrm>
          </p:grpSpPr>
          <p:sp>
            <p:nvSpPr>
              <p:cNvPr id="16" name="角丸四角形 6">
                <a:extLst>
                  <a:ext uri="{FF2B5EF4-FFF2-40B4-BE49-F238E27FC236}">
                    <a16:creationId xmlns:a16="http://schemas.microsoft.com/office/drawing/2014/main" id="{956F954B-175F-43DF-ABA9-0AD62038A4F7}"/>
                  </a:ext>
                </a:extLst>
              </p:cNvPr>
              <p:cNvSpPr/>
              <p:nvPr/>
            </p:nvSpPr>
            <p:spPr>
              <a:xfrm>
                <a:off x="9984432" y="5877272"/>
                <a:ext cx="1008112" cy="360040"/>
              </a:xfrm>
              <a:prstGeom prst="roundRect">
                <a:avLst/>
              </a:prstGeom>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片側の 2 つの角を切り取った四角形 7">
                <a:extLst>
                  <a:ext uri="{FF2B5EF4-FFF2-40B4-BE49-F238E27FC236}">
                    <a16:creationId xmlns:a16="http://schemas.microsoft.com/office/drawing/2014/main" id="{616D3C52-F453-4C87-BD9F-68BA488D7CA4}"/>
                  </a:ext>
                </a:extLst>
              </p:cNvPr>
              <p:cNvSpPr/>
              <p:nvPr/>
            </p:nvSpPr>
            <p:spPr>
              <a:xfrm>
                <a:off x="9984432" y="5774268"/>
                <a:ext cx="1008112" cy="216024"/>
              </a:xfrm>
              <a:prstGeom prst="snip2SameRect">
                <a:avLst/>
              </a:prstGeom>
              <a:solidFill>
                <a:schemeClr val="accent2">
                  <a:lumMod val="75000"/>
                </a:schemeClr>
              </a:solid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2">
                <a:extLst>
                  <a:ext uri="{FF2B5EF4-FFF2-40B4-BE49-F238E27FC236}">
                    <a16:creationId xmlns:a16="http://schemas.microsoft.com/office/drawing/2014/main" id="{C74A8E7D-19C9-40F3-A654-C041985D98EA}"/>
                  </a:ext>
                </a:extLst>
              </p:cNvPr>
              <p:cNvSpPr/>
              <p:nvPr/>
            </p:nvSpPr>
            <p:spPr>
              <a:xfrm>
                <a:off x="10420978" y="5661248"/>
                <a:ext cx="144016" cy="360040"/>
              </a:xfrm>
              <a:prstGeom prst="roundRect">
                <a:avLst/>
              </a:prstGeom>
              <a:solidFill>
                <a:schemeClr val="accent1">
                  <a:lumMod val="75000"/>
                </a:schemeClr>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3">
                <a:extLst>
                  <a:ext uri="{FF2B5EF4-FFF2-40B4-BE49-F238E27FC236}">
                    <a16:creationId xmlns:a16="http://schemas.microsoft.com/office/drawing/2014/main" id="{44EC1782-05C6-417F-A867-487013C04FF7}"/>
                  </a:ext>
                </a:extLst>
              </p:cNvPr>
              <p:cNvSpPr/>
              <p:nvPr/>
            </p:nvSpPr>
            <p:spPr>
              <a:xfrm>
                <a:off x="10056440"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7">
                <a:extLst>
                  <a:ext uri="{FF2B5EF4-FFF2-40B4-BE49-F238E27FC236}">
                    <a16:creationId xmlns:a16="http://schemas.microsoft.com/office/drawing/2014/main" id="{31199F8C-10CD-4FEB-8B7B-24BB9112542F}"/>
                  </a:ext>
                </a:extLst>
              </p:cNvPr>
              <p:cNvSpPr/>
              <p:nvPr/>
            </p:nvSpPr>
            <p:spPr>
              <a:xfrm>
                <a:off x="10272464"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18">
                <a:extLst>
                  <a:ext uri="{FF2B5EF4-FFF2-40B4-BE49-F238E27FC236}">
                    <a16:creationId xmlns:a16="http://schemas.microsoft.com/office/drawing/2014/main" id="{AA3078A3-2503-4992-8FCC-257E7D4DDCBF}"/>
                  </a:ext>
                </a:extLst>
              </p:cNvPr>
              <p:cNvSpPr/>
              <p:nvPr/>
            </p:nvSpPr>
            <p:spPr>
              <a:xfrm>
                <a:off x="10632504"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19">
                <a:extLst>
                  <a:ext uri="{FF2B5EF4-FFF2-40B4-BE49-F238E27FC236}">
                    <a16:creationId xmlns:a16="http://schemas.microsoft.com/office/drawing/2014/main" id="{A3906D2F-223A-4894-8076-5FD4282435A8}"/>
                  </a:ext>
                </a:extLst>
              </p:cNvPr>
              <p:cNvSpPr/>
              <p:nvPr/>
            </p:nvSpPr>
            <p:spPr>
              <a:xfrm>
                <a:off x="10848528"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正方形/長方形 11">
              <a:extLst>
                <a:ext uri="{FF2B5EF4-FFF2-40B4-BE49-F238E27FC236}">
                  <a16:creationId xmlns:a16="http://schemas.microsoft.com/office/drawing/2014/main" id="{C8C1D884-DEBC-4B00-B838-A89CEE377A8B}"/>
                </a:ext>
              </a:extLst>
            </p:cNvPr>
            <p:cNvSpPr/>
            <p:nvPr/>
          </p:nvSpPr>
          <p:spPr>
            <a:xfrm>
              <a:off x="1415480" y="6093296"/>
              <a:ext cx="720080"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95DC0FAC-CD3A-4E00-9A68-97817292355B}"/>
                </a:ext>
              </a:extLst>
            </p:cNvPr>
            <p:cNvSpPr/>
            <p:nvPr/>
          </p:nvSpPr>
          <p:spPr>
            <a:xfrm>
              <a:off x="3359696" y="6093296"/>
              <a:ext cx="720080" cy="14401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311A7B83-1BE4-42AE-80A6-870CFEDC6CE6}"/>
                </a:ext>
              </a:extLst>
            </p:cNvPr>
            <p:cNvSpPr/>
            <p:nvPr/>
          </p:nvSpPr>
          <p:spPr>
            <a:xfrm>
              <a:off x="4552836" y="6093296"/>
              <a:ext cx="720080" cy="144016"/>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片側の 2 つの角を切り取った四角形 5">
              <a:extLst>
                <a:ext uri="{FF2B5EF4-FFF2-40B4-BE49-F238E27FC236}">
                  <a16:creationId xmlns:a16="http://schemas.microsoft.com/office/drawing/2014/main" id="{017D8B57-91D8-4389-BE78-6771AB48F408}"/>
                </a:ext>
              </a:extLst>
            </p:cNvPr>
            <p:cNvSpPr/>
            <p:nvPr/>
          </p:nvSpPr>
          <p:spPr>
            <a:xfrm rot="10800000">
              <a:off x="390378" y="6237876"/>
              <a:ext cx="11628000" cy="207144"/>
            </a:xfrm>
            <a:prstGeom prst="snip2SameRect">
              <a:avLst>
                <a:gd name="adj1" fmla="val 23450"/>
                <a:gd name="adj2" fmla="val 0"/>
              </a:avLst>
            </a:prstGeom>
            <a:blipFill>
              <a:blip r:embed="rId3"/>
              <a:tile tx="0" ty="0" sx="100000" sy="100000" flip="none" algn="tl"/>
            </a:blip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Rectangle 2"/>
          <p:cNvSpPr txBox="1">
            <a:spLocks noChangeArrowheads="1"/>
          </p:cNvSpPr>
          <p:nvPr/>
        </p:nvSpPr>
        <p:spPr bwMode="auto">
          <a:xfrm>
            <a:off x="1271465" y="2420889"/>
            <a:ext cx="9792000" cy="214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ctr" anchorCtr="0" compatLnSpc="1">
            <a:prstTxWarp prst="textNoShape">
              <a:avLst/>
            </a:prstTxWarp>
          </a:bodyPr>
          <a:lst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a:lstStyle>
          <a:p>
            <a:pPr algn="ctr" eaLnBrk="1" hangingPunct="1"/>
            <a:r>
              <a:rPr lang="ja-JP" altLang="en-US" sz="6000" b="1" dirty="0">
                <a:solidFill>
                  <a:schemeClr val="bg1"/>
                </a:solidFill>
                <a:latin typeface="HG丸ｺﾞｼｯｸM-PRO" panose="020F0600000000000000" pitchFamily="50" charset="-128"/>
                <a:ea typeface="HG丸ｺﾞｼｯｸM-PRO" panose="020F0600000000000000" pitchFamily="50" charset="-128"/>
              </a:rPr>
              <a:t>税の役割と日本の財政</a:t>
            </a:r>
            <a:endParaRPr lang="en-US" altLang="ja-JP" sz="6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6" name="テキスト プレースホルダ 11"/>
          <p:cNvSpPr txBox="1">
            <a:spLocks/>
          </p:cNvSpPr>
          <p:nvPr/>
        </p:nvSpPr>
        <p:spPr bwMode="auto">
          <a:xfrm>
            <a:off x="1801813" y="590550"/>
            <a:ext cx="6142037"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3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54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 今日のテーマ</a:t>
            </a:r>
            <a:endParaRPr kumimoji="0" lang="en-US" altLang="ja-JP" sz="54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ja-JP" sz="3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2921709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iterate type="lt">
                                    <p:tmPct val="0"/>
                                  </p:iterate>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4" presetClass="emph" presetSubtype="0" repeatCount="3000" fill="hold" grpId="0" nodeType="afterEffect">
                                  <p:stCondLst>
                                    <p:cond delay="0"/>
                                  </p:stCondLst>
                                  <p:iterate type="lt">
                                    <p:tmPct val="10000"/>
                                  </p:iterate>
                                  <p:childTnLst>
                                    <p:animMotion origin="layout" path="M 3.95833E-6 2.22222E-6 L 3.95833E-6 -0.07222 " pathEditMode="relative" rAng="0" ptsTypes="AA">
                                      <p:cBhvr>
                                        <p:cTn id="17" dur="250" accel="50000" decel="50000" autoRev="1" fill="hold">
                                          <p:stCondLst>
                                            <p:cond delay="0"/>
                                          </p:stCondLst>
                                        </p:cTn>
                                        <p:tgtEl>
                                          <p:spTgt spid="5">
                                            <p:txEl>
                                              <p:pRg st="0" end="0"/>
                                            </p:txEl>
                                          </p:spTgt>
                                        </p:tgtEl>
                                        <p:attrNameLst>
                                          <p:attrName>ppt_x</p:attrName>
                                          <p:attrName>ppt_y</p:attrName>
                                        </p:attrNameLst>
                                      </p:cBhvr>
                                      <p:rCtr x="0" y="-3611"/>
                                    </p:animMotion>
                                    <p:animRot by="1500000">
                                      <p:cBhvr>
                                        <p:cTn id="18" dur="125" fill="hold">
                                          <p:stCondLst>
                                            <p:cond delay="0"/>
                                          </p:stCondLst>
                                        </p:cTn>
                                        <p:tgtEl>
                                          <p:spTgt spid="5">
                                            <p:txEl>
                                              <p:pRg st="0" end="0"/>
                                            </p:txEl>
                                          </p:spTgt>
                                        </p:tgtEl>
                                        <p:attrNameLst>
                                          <p:attrName>r</p:attrName>
                                        </p:attrNameLst>
                                      </p:cBhvr>
                                    </p:animRot>
                                    <p:animRot by="-1500000">
                                      <p:cBhvr>
                                        <p:cTn id="19" dur="125" fill="hold">
                                          <p:stCondLst>
                                            <p:cond delay="125"/>
                                          </p:stCondLst>
                                        </p:cTn>
                                        <p:tgtEl>
                                          <p:spTgt spid="5">
                                            <p:txEl>
                                              <p:pRg st="0" end="0"/>
                                            </p:txEl>
                                          </p:spTgt>
                                        </p:tgtEl>
                                        <p:attrNameLst>
                                          <p:attrName>r</p:attrName>
                                        </p:attrNameLst>
                                      </p:cBhvr>
                                    </p:animRot>
                                    <p:animRot by="-1500000">
                                      <p:cBhvr>
                                        <p:cTn id="20" dur="125" fill="hold">
                                          <p:stCondLst>
                                            <p:cond delay="250"/>
                                          </p:stCondLst>
                                        </p:cTn>
                                        <p:tgtEl>
                                          <p:spTgt spid="5">
                                            <p:txEl>
                                              <p:pRg st="0" end="0"/>
                                            </p:txEl>
                                          </p:spTgt>
                                        </p:tgtEl>
                                        <p:attrNameLst>
                                          <p:attrName>r</p:attrName>
                                        </p:attrNameLst>
                                      </p:cBhvr>
                                    </p:animRot>
                                    <p:animRot by="1500000">
                                      <p:cBhvr>
                                        <p:cTn id="21" dur="125" fill="hold">
                                          <p:stCondLst>
                                            <p:cond delay="375"/>
                                          </p:stCondLst>
                                        </p:cTn>
                                        <p:tgtEl>
                                          <p:spTgt spid="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グループ化 18">
            <a:extLst>
              <a:ext uri="{FF2B5EF4-FFF2-40B4-BE49-F238E27FC236}">
                <a16:creationId xmlns:a16="http://schemas.microsoft.com/office/drawing/2014/main" id="{8846E09C-FBFA-4290-82CE-64617D2D7E11}"/>
              </a:ext>
            </a:extLst>
          </p:cNvPr>
          <p:cNvGrpSpPr/>
          <p:nvPr/>
        </p:nvGrpSpPr>
        <p:grpSpPr>
          <a:xfrm>
            <a:off x="359382" y="193174"/>
            <a:ext cx="11628000" cy="6112364"/>
            <a:chOff x="390378" y="332656"/>
            <a:chExt cx="11628000" cy="6112364"/>
          </a:xfrm>
        </p:grpSpPr>
        <p:sp>
          <p:nvSpPr>
            <p:cNvPr id="20" name="角丸四角形 4">
              <a:extLst>
                <a:ext uri="{FF2B5EF4-FFF2-40B4-BE49-F238E27FC236}">
                  <a16:creationId xmlns:a16="http://schemas.microsoft.com/office/drawing/2014/main" id="{C2B5D140-560C-47C3-8BAE-89F6D76B8AB0}"/>
                </a:ext>
              </a:extLst>
            </p:cNvPr>
            <p:cNvSpPr/>
            <p:nvPr/>
          </p:nvSpPr>
          <p:spPr>
            <a:xfrm>
              <a:off x="520388" y="332656"/>
              <a:ext cx="11305256" cy="6048672"/>
            </a:xfrm>
            <a:prstGeom prst="roundRect">
              <a:avLst>
                <a:gd name="adj" fmla="val 2078"/>
              </a:avLst>
            </a:prstGeom>
            <a:blipFill>
              <a:blip r:embed="rId3"/>
              <a:tile tx="0" ty="0" sx="100000" sy="100000" flip="none" algn="tl"/>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11">
              <a:extLst>
                <a:ext uri="{FF2B5EF4-FFF2-40B4-BE49-F238E27FC236}">
                  <a16:creationId xmlns:a16="http://schemas.microsoft.com/office/drawing/2014/main" id="{7F367865-A4A7-4E1C-948F-265847C470A8}"/>
                </a:ext>
              </a:extLst>
            </p:cNvPr>
            <p:cNvSpPr/>
            <p:nvPr/>
          </p:nvSpPr>
          <p:spPr>
            <a:xfrm>
              <a:off x="634392" y="476672"/>
              <a:ext cx="11089232" cy="5907536"/>
            </a:xfrm>
            <a:prstGeom prst="roundRect">
              <a:avLst>
                <a:gd name="adj" fmla="val 2078"/>
              </a:avLst>
            </a:prstGeom>
            <a:solidFill>
              <a:srgbClr val="4A733C"/>
            </a:solidFill>
            <a:ln w="158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a:extLst>
                <a:ext uri="{FF2B5EF4-FFF2-40B4-BE49-F238E27FC236}">
                  <a16:creationId xmlns:a16="http://schemas.microsoft.com/office/drawing/2014/main" id="{E39BF431-FDF4-4093-BABA-5068CFF12DFE}"/>
                </a:ext>
              </a:extLst>
            </p:cNvPr>
            <p:cNvGrpSpPr/>
            <p:nvPr/>
          </p:nvGrpSpPr>
          <p:grpSpPr>
            <a:xfrm>
              <a:off x="9953436" y="5661248"/>
              <a:ext cx="1008112" cy="576064"/>
              <a:chOff x="9984432" y="5661248"/>
              <a:chExt cx="1008112" cy="576064"/>
            </a:xfrm>
          </p:grpSpPr>
          <p:sp>
            <p:nvSpPr>
              <p:cNvPr id="27" name="角丸四角形 6">
                <a:extLst>
                  <a:ext uri="{FF2B5EF4-FFF2-40B4-BE49-F238E27FC236}">
                    <a16:creationId xmlns:a16="http://schemas.microsoft.com/office/drawing/2014/main" id="{755F3FB4-F10D-4C4D-AF9F-E9343CD65BA6}"/>
                  </a:ext>
                </a:extLst>
              </p:cNvPr>
              <p:cNvSpPr/>
              <p:nvPr/>
            </p:nvSpPr>
            <p:spPr>
              <a:xfrm>
                <a:off x="9984432" y="5877272"/>
                <a:ext cx="1008112" cy="360040"/>
              </a:xfrm>
              <a:prstGeom prst="roundRect">
                <a:avLst/>
              </a:prstGeom>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片側の 2 つの角を切り取った四角形 7">
                <a:extLst>
                  <a:ext uri="{FF2B5EF4-FFF2-40B4-BE49-F238E27FC236}">
                    <a16:creationId xmlns:a16="http://schemas.microsoft.com/office/drawing/2014/main" id="{0E9BD458-D296-42BA-94C1-CEDFA0C1460F}"/>
                  </a:ext>
                </a:extLst>
              </p:cNvPr>
              <p:cNvSpPr/>
              <p:nvPr/>
            </p:nvSpPr>
            <p:spPr>
              <a:xfrm>
                <a:off x="9984432" y="5774268"/>
                <a:ext cx="1008112" cy="216024"/>
              </a:xfrm>
              <a:prstGeom prst="snip2SameRect">
                <a:avLst/>
              </a:prstGeom>
              <a:solidFill>
                <a:schemeClr val="accent2">
                  <a:lumMod val="75000"/>
                </a:schemeClr>
              </a:solid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12">
                <a:extLst>
                  <a:ext uri="{FF2B5EF4-FFF2-40B4-BE49-F238E27FC236}">
                    <a16:creationId xmlns:a16="http://schemas.microsoft.com/office/drawing/2014/main" id="{6F67A825-AD88-42B0-8E61-72F72E8781D8}"/>
                  </a:ext>
                </a:extLst>
              </p:cNvPr>
              <p:cNvSpPr/>
              <p:nvPr/>
            </p:nvSpPr>
            <p:spPr>
              <a:xfrm>
                <a:off x="10420978" y="5661248"/>
                <a:ext cx="144016" cy="360040"/>
              </a:xfrm>
              <a:prstGeom prst="roundRect">
                <a:avLst/>
              </a:prstGeom>
              <a:solidFill>
                <a:schemeClr val="accent1">
                  <a:lumMod val="75000"/>
                </a:schemeClr>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13">
                <a:extLst>
                  <a:ext uri="{FF2B5EF4-FFF2-40B4-BE49-F238E27FC236}">
                    <a16:creationId xmlns:a16="http://schemas.microsoft.com/office/drawing/2014/main" id="{3C82AE14-BEED-4B35-9E0E-3B50A571AA92}"/>
                  </a:ext>
                </a:extLst>
              </p:cNvPr>
              <p:cNvSpPr/>
              <p:nvPr/>
            </p:nvSpPr>
            <p:spPr>
              <a:xfrm>
                <a:off x="10056440"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17">
                <a:extLst>
                  <a:ext uri="{FF2B5EF4-FFF2-40B4-BE49-F238E27FC236}">
                    <a16:creationId xmlns:a16="http://schemas.microsoft.com/office/drawing/2014/main" id="{154DF276-40F1-406D-82C5-488D5EE15CDD}"/>
                  </a:ext>
                </a:extLst>
              </p:cNvPr>
              <p:cNvSpPr/>
              <p:nvPr/>
            </p:nvSpPr>
            <p:spPr>
              <a:xfrm>
                <a:off x="10272464"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18">
                <a:extLst>
                  <a:ext uri="{FF2B5EF4-FFF2-40B4-BE49-F238E27FC236}">
                    <a16:creationId xmlns:a16="http://schemas.microsoft.com/office/drawing/2014/main" id="{EAC17F42-CE6A-4C48-B8AF-4AC2AF99A570}"/>
                  </a:ext>
                </a:extLst>
              </p:cNvPr>
              <p:cNvSpPr/>
              <p:nvPr/>
            </p:nvSpPr>
            <p:spPr>
              <a:xfrm>
                <a:off x="10632504"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19">
                <a:extLst>
                  <a:ext uri="{FF2B5EF4-FFF2-40B4-BE49-F238E27FC236}">
                    <a16:creationId xmlns:a16="http://schemas.microsoft.com/office/drawing/2014/main" id="{51584E24-BAE2-4568-AFA8-ED33B5EAB72D}"/>
                  </a:ext>
                </a:extLst>
              </p:cNvPr>
              <p:cNvSpPr/>
              <p:nvPr/>
            </p:nvSpPr>
            <p:spPr>
              <a:xfrm>
                <a:off x="10848528"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正方形/長方形 22">
              <a:extLst>
                <a:ext uri="{FF2B5EF4-FFF2-40B4-BE49-F238E27FC236}">
                  <a16:creationId xmlns:a16="http://schemas.microsoft.com/office/drawing/2014/main" id="{3DFC3353-31F1-4E2D-AD8A-94B9229D0D17}"/>
                </a:ext>
              </a:extLst>
            </p:cNvPr>
            <p:cNvSpPr/>
            <p:nvPr/>
          </p:nvSpPr>
          <p:spPr>
            <a:xfrm>
              <a:off x="1415480" y="6093296"/>
              <a:ext cx="720080"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1BB2E845-BC73-42C9-9428-3518C992D144}"/>
                </a:ext>
              </a:extLst>
            </p:cNvPr>
            <p:cNvSpPr/>
            <p:nvPr/>
          </p:nvSpPr>
          <p:spPr>
            <a:xfrm>
              <a:off x="3359696" y="6093296"/>
              <a:ext cx="720080" cy="14401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130C1ACE-9217-4931-9B62-3A4031B9D55A}"/>
                </a:ext>
              </a:extLst>
            </p:cNvPr>
            <p:cNvSpPr/>
            <p:nvPr/>
          </p:nvSpPr>
          <p:spPr>
            <a:xfrm>
              <a:off x="4552836" y="6093296"/>
              <a:ext cx="720080" cy="144016"/>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片側の 2 つの角を切り取った四角形 5">
              <a:extLst>
                <a:ext uri="{FF2B5EF4-FFF2-40B4-BE49-F238E27FC236}">
                  <a16:creationId xmlns:a16="http://schemas.microsoft.com/office/drawing/2014/main" id="{5801570B-1E27-419E-8446-707B7FAC6AAC}"/>
                </a:ext>
              </a:extLst>
            </p:cNvPr>
            <p:cNvSpPr/>
            <p:nvPr/>
          </p:nvSpPr>
          <p:spPr>
            <a:xfrm rot="10800000">
              <a:off x="390378" y="6237876"/>
              <a:ext cx="11628000" cy="207144"/>
            </a:xfrm>
            <a:prstGeom prst="snip2SameRect">
              <a:avLst>
                <a:gd name="adj1" fmla="val 23450"/>
                <a:gd name="adj2" fmla="val 0"/>
              </a:avLst>
            </a:prstGeom>
            <a:blipFill>
              <a:blip r:embed="rId3"/>
              <a:tile tx="0" ty="0" sx="100000" sy="100000" flip="none" algn="tl"/>
            </a:blip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Rectangle 2"/>
          <p:cNvSpPr txBox="1">
            <a:spLocks noChangeArrowheads="1"/>
          </p:cNvSpPr>
          <p:nvPr/>
        </p:nvSpPr>
        <p:spPr bwMode="auto">
          <a:xfrm>
            <a:off x="4750439" y="859238"/>
            <a:ext cx="2783161" cy="113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ctr" anchorCtr="0" compatLnSpc="1">
            <a:prstTxWarp prst="textNoShape">
              <a:avLst/>
            </a:prstTxWarp>
          </a:bodyPr>
          <a:lst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a:lstStyle>
          <a:p>
            <a:pPr eaLnBrk="1" hangingPunct="1"/>
            <a:r>
              <a:rPr lang="ja-JP" altLang="en-US" sz="6600" b="1" dirty="0">
                <a:solidFill>
                  <a:srgbClr val="FFFF00"/>
                </a:solidFill>
                <a:ea typeface="HG丸ｺﾞｼｯｸM-PRO" panose="020F0600000000000000" pitchFamily="50" charset="-128"/>
              </a:rPr>
              <a:t>消費税</a:t>
            </a:r>
            <a:endParaRPr lang="en-US" altLang="ja-JP" sz="6600" b="1" dirty="0">
              <a:solidFill>
                <a:srgbClr val="FFFF00"/>
              </a:solidFill>
              <a:ea typeface="HG丸ｺﾞｼｯｸM-PRO" panose="020F0600000000000000" pitchFamily="50" charset="-128"/>
            </a:endParaRPr>
          </a:p>
        </p:txBody>
      </p:sp>
      <p:sp>
        <p:nvSpPr>
          <p:cNvPr id="15" name="Rectangle 2"/>
          <p:cNvSpPr txBox="1">
            <a:spLocks noChangeArrowheads="1"/>
          </p:cNvSpPr>
          <p:nvPr/>
        </p:nvSpPr>
        <p:spPr bwMode="auto">
          <a:xfrm>
            <a:off x="3688740" y="2038425"/>
            <a:ext cx="4906560" cy="103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ctr" anchorCtr="0" compatLnSpc="1">
            <a:prstTxWarp prst="textNoShape">
              <a:avLst/>
            </a:prstTxWarp>
          </a:bodyPr>
          <a:lst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a:lstStyle>
          <a:p>
            <a:pPr algn="ctr">
              <a:lnSpc>
                <a:spcPct val="150000"/>
              </a:lnSpc>
              <a:spcBef>
                <a:spcPts val="0"/>
              </a:spcBef>
            </a:pPr>
            <a:r>
              <a:rPr lang="ja-JP" altLang="en-US" sz="6600" dirty="0">
                <a:solidFill>
                  <a:schemeClr val="bg1"/>
                </a:solidFill>
                <a:latin typeface="HG丸ｺﾞｼｯｸM-PRO" panose="020F0600000000000000" pitchFamily="50" charset="-128"/>
                <a:ea typeface="HG丸ｺﾞｼｯｸM-PRO" panose="020F0600000000000000" pitchFamily="50" charset="-128"/>
              </a:rPr>
              <a:t>付加価値税</a:t>
            </a:r>
            <a:endParaRPr lang="en-US" altLang="ja-JP" sz="6600" dirty="0">
              <a:solidFill>
                <a:schemeClr val="bg1"/>
              </a:solidFill>
              <a:latin typeface="HG丸ｺﾞｼｯｸM-PRO" panose="020F0600000000000000" pitchFamily="50" charset="-128"/>
              <a:ea typeface="HG丸ｺﾞｼｯｸM-PRO" panose="020F0600000000000000" pitchFamily="50" charset="-128"/>
            </a:endParaRPr>
          </a:p>
        </p:txBody>
      </p:sp>
      <p:sp>
        <p:nvSpPr>
          <p:cNvPr id="16" name="正方形/長方形 15"/>
          <p:cNvSpPr/>
          <p:nvPr/>
        </p:nvSpPr>
        <p:spPr>
          <a:xfrm>
            <a:off x="2999656" y="4456410"/>
            <a:ext cx="7786880" cy="923330"/>
          </a:xfrm>
          <a:prstGeom prst="rect">
            <a:avLst/>
          </a:prstGeom>
        </p:spPr>
        <p:txBody>
          <a:bodyPr wrap="square">
            <a:spAutoFit/>
          </a:bodyPr>
          <a:lstStyle/>
          <a:p>
            <a:pPr>
              <a:lnSpc>
                <a:spcPct val="150000"/>
              </a:lnSpc>
              <a:spcBef>
                <a:spcPts val="0"/>
              </a:spcBef>
            </a:pPr>
            <a:r>
              <a:rPr lang="ja-JP" altLang="ja-JP" sz="3600" dirty="0">
                <a:solidFill>
                  <a:schemeClr val="bg1"/>
                </a:solidFill>
                <a:latin typeface="HG丸ｺﾞｼｯｸM-PRO" panose="020F0600000000000000" pitchFamily="50" charset="-128"/>
                <a:ea typeface="HG丸ｺﾞｼｯｸM-PRO" panose="020F0600000000000000" pitchFamily="50" charset="-128"/>
              </a:rPr>
              <a:t>飲食料品などは軽減税率</a:t>
            </a:r>
            <a:r>
              <a:rPr lang="ja-JP" altLang="en-US" sz="3600" dirty="0">
                <a:solidFill>
                  <a:schemeClr val="bg1"/>
                </a:solidFill>
                <a:latin typeface="HG丸ｺﾞｼｯｸM-PRO" panose="020F0600000000000000" pitchFamily="50" charset="-128"/>
                <a:ea typeface="HG丸ｺﾞｼｯｸM-PRO" panose="020F0600000000000000" pitchFamily="50" charset="-128"/>
              </a:rPr>
              <a:t>（８％）</a:t>
            </a:r>
            <a:endParaRPr lang="en-US" altLang="ja-JP" sz="3600" dirty="0">
              <a:solidFill>
                <a:schemeClr val="bg1"/>
              </a:solidFill>
              <a:latin typeface="HG丸ｺﾞｼｯｸM-PRO" panose="020F0600000000000000" pitchFamily="50" charset="-128"/>
              <a:ea typeface="HG丸ｺﾞｼｯｸM-PRO" panose="020F0600000000000000" pitchFamily="50" charset="-128"/>
            </a:endParaRPr>
          </a:p>
        </p:txBody>
      </p:sp>
      <p:sp>
        <p:nvSpPr>
          <p:cNvPr id="34" name="Rectangle 2"/>
          <p:cNvSpPr txBox="1">
            <a:spLocks noChangeArrowheads="1"/>
          </p:cNvSpPr>
          <p:nvPr/>
        </p:nvSpPr>
        <p:spPr bwMode="auto">
          <a:xfrm>
            <a:off x="4048780" y="3383860"/>
            <a:ext cx="4822015" cy="113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ctr" anchorCtr="0" compatLnSpc="1">
            <a:prstTxWarp prst="textNoShape">
              <a:avLst/>
            </a:prstTxWarp>
          </a:bodyPr>
          <a:lst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a:lstStyle>
          <a:p>
            <a:pPr eaLnBrk="1" hangingPunct="1"/>
            <a:r>
              <a:rPr lang="ja-JP" altLang="en-US" sz="6600" b="1" dirty="0">
                <a:solidFill>
                  <a:srgbClr val="FFFF00"/>
                </a:solidFill>
                <a:ea typeface="HG丸ｺﾞｼｯｸM-PRO" panose="020F0600000000000000" pitchFamily="50" charset="-128"/>
              </a:rPr>
              <a:t>税率１０％</a:t>
            </a:r>
            <a:endParaRPr lang="en-US" altLang="ja-JP" sz="6600" b="1" dirty="0">
              <a:solidFill>
                <a:srgbClr val="FFFF00"/>
              </a:solidFill>
              <a:ea typeface="HG丸ｺﾞｼｯｸM-PRO" panose="020F0600000000000000" pitchFamily="50" charset="-128"/>
            </a:endParaRPr>
          </a:p>
        </p:txBody>
      </p:sp>
      <p:pic>
        <p:nvPicPr>
          <p:cNvPr id="49" name="図 48" descr="zaimu_Illust-47.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2714" y="655227"/>
            <a:ext cx="1220400" cy="889375"/>
          </a:xfrm>
          <a:prstGeom prst="rect">
            <a:avLst/>
          </a:prstGeom>
        </p:spPr>
      </p:pic>
      <p:pic>
        <p:nvPicPr>
          <p:cNvPr id="50" name="図 49" descr="zaimu_Illust-49.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9445" y="579495"/>
            <a:ext cx="936000" cy="1040838"/>
          </a:xfrm>
          <a:prstGeom prst="rect">
            <a:avLst/>
          </a:prstGeom>
        </p:spPr>
      </p:pic>
      <p:pic>
        <p:nvPicPr>
          <p:cNvPr id="35" name="図 34">
            <a:extLst>
              <a:ext uri="{FF2B5EF4-FFF2-40B4-BE49-F238E27FC236}">
                <a16:creationId xmlns:a16="http://schemas.microsoft.com/office/drawing/2014/main" id="{F67FA779-DE17-423D-ABB3-257F49F6722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94058" y="2596215"/>
            <a:ext cx="2821012" cy="1998848"/>
          </a:xfrm>
          <a:prstGeom prst="rect">
            <a:avLst/>
          </a:prstGeom>
        </p:spPr>
      </p:pic>
      <p:pic>
        <p:nvPicPr>
          <p:cNvPr id="36" name="図 35">
            <a:extLst>
              <a:ext uri="{FF2B5EF4-FFF2-40B4-BE49-F238E27FC236}">
                <a16:creationId xmlns:a16="http://schemas.microsoft.com/office/drawing/2014/main" id="{2E92D4F9-F74B-43B4-90C5-CD5FBD8CC4B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9354622" y="1657622"/>
            <a:ext cx="1575930" cy="2059328"/>
          </a:xfrm>
          <a:prstGeom prst="rect">
            <a:avLst/>
          </a:prstGeom>
        </p:spPr>
      </p:pic>
    </p:spTree>
    <p:extLst>
      <p:ext uri="{BB962C8B-B14F-4D97-AF65-F5344CB8AC3E}">
        <p14:creationId xmlns:p14="http://schemas.microsoft.com/office/powerpoint/2010/main" val="42586443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grpId="0"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down)">
                                      <p:cBhvr>
                                        <p:cTn id="44" dur="580">
                                          <p:stCondLst>
                                            <p:cond delay="0"/>
                                          </p:stCondLst>
                                        </p:cTn>
                                        <p:tgtEl>
                                          <p:spTgt spid="34"/>
                                        </p:tgtEl>
                                      </p:cBhvr>
                                    </p:animEffect>
                                    <p:anim calcmode="lin" valueType="num">
                                      <p:cBhvr>
                                        <p:cTn id="45"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50" dur="26">
                                          <p:stCondLst>
                                            <p:cond delay="650"/>
                                          </p:stCondLst>
                                        </p:cTn>
                                        <p:tgtEl>
                                          <p:spTgt spid="34"/>
                                        </p:tgtEl>
                                      </p:cBhvr>
                                      <p:to x="100000" y="60000"/>
                                    </p:animScale>
                                    <p:animScale>
                                      <p:cBhvr>
                                        <p:cTn id="51" dur="166" decel="50000">
                                          <p:stCondLst>
                                            <p:cond delay="676"/>
                                          </p:stCondLst>
                                        </p:cTn>
                                        <p:tgtEl>
                                          <p:spTgt spid="34"/>
                                        </p:tgtEl>
                                      </p:cBhvr>
                                      <p:to x="100000" y="100000"/>
                                    </p:animScale>
                                    <p:animScale>
                                      <p:cBhvr>
                                        <p:cTn id="52" dur="26">
                                          <p:stCondLst>
                                            <p:cond delay="1312"/>
                                          </p:stCondLst>
                                        </p:cTn>
                                        <p:tgtEl>
                                          <p:spTgt spid="34"/>
                                        </p:tgtEl>
                                      </p:cBhvr>
                                      <p:to x="100000" y="80000"/>
                                    </p:animScale>
                                    <p:animScale>
                                      <p:cBhvr>
                                        <p:cTn id="53" dur="166" decel="50000">
                                          <p:stCondLst>
                                            <p:cond delay="1338"/>
                                          </p:stCondLst>
                                        </p:cTn>
                                        <p:tgtEl>
                                          <p:spTgt spid="34"/>
                                        </p:tgtEl>
                                      </p:cBhvr>
                                      <p:to x="100000" y="100000"/>
                                    </p:animScale>
                                    <p:animScale>
                                      <p:cBhvr>
                                        <p:cTn id="54" dur="26">
                                          <p:stCondLst>
                                            <p:cond delay="1642"/>
                                          </p:stCondLst>
                                        </p:cTn>
                                        <p:tgtEl>
                                          <p:spTgt spid="34"/>
                                        </p:tgtEl>
                                      </p:cBhvr>
                                      <p:to x="100000" y="90000"/>
                                    </p:animScale>
                                    <p:animScale>
                                      <p:cBhvr>
                                        <p:cTn id="55" dur="166" decel="50000">
                                          <p:stCondLst>
                                            <p:cond delay="1668"/>
                                          </p:stCondLst>
                                        </p:cTn>
                                        <p:tgtEl>
                                          <p:spTgt spid="34"/>
                                        </p:tgtEl>
                                      </p:cBhvr>
                                      <p:to x="100000" y="100000"/>
                                    </p:animScale>
                                    <p:animScale>
                                      <p:cBhvr>
                                        <p:cTn id="56" dur="26">
                                          <p:stCondLst>
                                            <p:cond delay="1808"/>
                                          </p:stCondLst>
                                        </p:cTn>
                                        <p:tgtEl>
                                          <p:spTgt spid="34"/>
                                        </p:tgtEl>
                                      </p:cBhvr>
                                      <p:to x="100000" y="95000"/>
                                    </p:animScale>
                                    <p:animScale>
                                      <p:cBhvr>
                                        <p:cTn id="57" dur="166" decel="50000">
                                          <p:stCondLst>
                                            <p:cond delay="1834"/>
                                          </p:stCondLst>
                                        </p:cTn>
                                        <p:tgtEl>
                                          <p:spTgt spid="34"/>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1000"/>
                            </p:stCondLst>
                            <p:childTnLst>
                              <p:par>
                                <p:cTn id="66" presetID="10" presetClass="entr" presetSubtype="0" fill="hold" nodeType="after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27B77E8-4D34-4C56-95CF-95A2B546C246}"/>
              </a:ext>
            </a:extLst>
          </p:cNvPr>
          <p:cNvPicPr>
            <a:picLocks noChangeAspect="1"/>
          </p:cNvPicPr>
          <p:nvPr/>
        </p:nvPicPr>
        <p:blipFill>
          <a:blip r:embed="rId3"/>
          <a:stretch>
            <a:fillRect/>
          </a:stretch>
        </p:blipFill>
        <p:spPr>
          <a:xfrm>
            <a:off x="407368" y="1339958"/>
            <a:ext cx="10945215" cy="5068090"/>
          </a:xfrm>
          <a:prstGeom prst="rect">
            <a:avLst/>
          </a:prstGeom>
        </p:spPr>
      </p:pic>
      <p:sp>
        <p:nvSpPr>
          <p:cNvPr id="8" name="Rectangle 85"/>
          <p:cNvSpPr txBox="1">
            <a:spLocks noChangeArrowheads="1"/>
          </p:cNvSpPr>
          <p:nvPr/>
        </p:nvSpPr>
        <p:spPr bwMode="auto">
          <a:xfrm>
            <a:off x="1876425" y="401638"/>
            <a:ext cx="7173913" cy="422275"/>
          </a:xfrm>
          <a:prstGeom prst="rect">
            <a:avLst/>
          </a:prstGeom>
          <a:noFill/>
          <a:ln w="9525">
            <a:noFill/>
            <a:miter lim="800000"/>
            <a:headEnd/>
            <a:tailEnd/>
          </a:ln>
        </p:spPr>
        <p:txBody>
          <a:bodyPr anchor="ctr"/>
          <a:lstStyle/>
          <a:p>
            <a:pPr eaLnBrk="1" hangingPunct="1">
              <a:defRPr/>
            </a:pPr>
            <a:r>
              <a:rPr lang="ja-JP" altLang="en-US" sz="2954" kern="0" dirty="0">
                <a:solidFill>
                  <a:srgbClr val="FF0000"/>
                </a:solidFill>
                <a:latin typeface="HG丸ｺﾞｼｯｸM-PRO" panose="020F0600000000000000" pitchFamily="50" charset="-128"/>
                <a:ea typeface="HG丸ｺﾞｼｯｸM-PRO" panose="020F0600000000000000" pitchFamily="50" charset="-128"/>
                <a:cs typeface="+mn-cs"/>
              </a:rPr>
              <a:t>　</a:t>
            </a:r>
            <a:endParaRPr lang="en-US" altLang="ja-JP" sz="2954" kern="0" dirty="0">
              <a:solidFill>
                <a:srgbClr val="FF0000"/>
              </a:solidFill>
              <a:latin typeface="HG丸ｺﾞｼｯｸM-PRO" panose="020F0600000000000000" pitchFamily="50" charset="-128"/>
              <a:ea typeface="HG丸ｺﾞｼｯｸM-PRO" panose="020F0600000000000000" pitchFamily="50" charset="-128"/>
              <a:cs typeface="+mn-cs"/>
            </a:endParaRPr>
          </a:p>
        </p:txBody>
      </p:sp>
      <p:sp>
        <p:nvSpPr>
          <p:cNvPr id="13" name="タイトル 1"/>
          <p:cNvSpPr txBox="1">
            <a:spLocks/>
          </p:cNvSpPr>
          <p:nvPr/>
        </p:nvSpPr>
        <p:spPr>
          <a:xfrm>
            <a:off x="1311275" y="346299"/>
            <a:ext cx="9721850" cy="706437"/>
          </a:xfrm>
          <a:prstGeom prst="rect">
            <a:avLst/>
          </a:prstGeom>
          <a:solidFill>
            <a:schemeClr val="accent1">
              <a:lumMod val="75000"/>
            </a:schemeClr>
          </a:solidFill>
        </p:spPr>
        <p:txBody>
          <a:bodyP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auto">
              <a:lnSpc>
                <a:spcPct val="100000"/>
              </a:lnSpc>
              <a:spcAft>
                <a:spcPts val="0"/>
              </a:spcAft>
              <a:defRPr/>
            </a:pPr>
            <a:r>
              <a:rPr lang="ja-JP" altLang="en-US" sz="4000" dirty="0">
                <a:solidFill>
                  <a:prstClr val="white"/>
                </a:solidFill>
                <a:latin typeface="HG丸ｺﾞｼｯｸM-PRO" panose="020F0600000000000000" pitchFamily="50" charset="-128"/>
                <a:ea typeface="HG丸ｺﾞｼｯｸM-PRO" panose="020F0600000000000000" pitchFamily="50" charset="-128"/>
              </a:rPr>
              <a:t>消費税（付加価値税）の国際比較</a:t>
            </a:r>
          </a:p>
        </p:txBody>
      </p:sp>
      <p:sp>
        <p:nvSpPr>
          <p:cNvPr id="17" name="角丸四角形 16"/>
          <p:cNvSpPr/>
          <p:nvPr/>
        </p:nvSpPr>
        <p:spPr>
          <a:xfrm>
            <a:off x="3791744" y="4492128"/>
            <a:ext cx="720080" cy="192301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10530820" y="2564904"/>
            <a:ext cx="631531" cy="374675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爆発 1 11"/>
          <p:cNvSpPr/>
          <p:nvPr/>
        </p:nvSpPr>
        <p:spPr>
          <a:xfrm rot="20472542">
            <a:off x="9284812" y="1307608"/>
            <a:ext cx="2984500" cy="1949674"/>
          </a:xfrm>
          <a:prstGeom prst="irregularSeal1">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0"/>
              </a:spcAft>
              <a:defRPr/>
            </a:pPr>
            <a:r>
              <a:rPr lang="ja-JP" altLang="en-US" sz="2200" b="1" kern="100" dirty="0">
                <a:solidFill>
                  <a:srgbClr val="002060"/>
                </a:solidFill>
                <a:latin typeface="HG丸ｺﾞｼｯｸM-PRO" panose="020F0600000000000000" pitchFamily="50" charset="-128"/>
                <a:ea typeface="HG丸ｺﾞｼｯｸM-PRO" panose="020F0600000000000000" pitchFamily="50" charset="-128"/>
                <a:cs typeface="Times New Roman" panose="02020603050405020304" pitchFamily="18" charset="0"/>
              </a:rPr>
              <a:t>高負担</a:t>
            </a:r>
            <a:endParaRPr lang="en-US" altLang="ja-JP" sz="2200" b="1" kern="100" dirty="0">
              <a:solidFill>
                <a:srgbClr val="00206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spcAft>
                <a:spcPts val="0"/>
              </a:spcAft>
              <a:defRPr/>
            </a:pPr>
            <a:r>
              <a:rPr lang="ja-JP" altLang="en-US" sz="2200" b="1" kern="100" dirty="0">
                <a:solidFill>
                  <a:srgbClr val="002060"/>
                </a:solidFill>
                <a:latin typeface="HG丸ｺﾞｼｯｸM-PRO" panose="020F0600000000000000" pitchFamily="50" charset="-128"/>
                <a:ea typeface="HG丸ｺﾞｼｯｸM-PRO" panose="020F0600000000000000" pitchFamily="50" charset="-128"/>
                <a:cs typeface="Times New Roman" panose="02020603050405020304" pitchFamily="18" charset="0"/>
              </a:rPr>
              <a:t>高福祉</a:t>
            </a:r>
            <a:endParaRPr lang="en-US" altLang="ja-JP" sz="2200" b="1" kern="100" dirty="0">
              <a:solidFill>
                <a:srgbClr val="00206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9" name="正方形/長方形 18"/>
          <p:cNvSpPr/>
          <p:nvPr/>
        </p:nvSpPr>
        <p:spPr>
          <a:xfrm>
            <a:off x="1461854" y="1566610"/>
            <a:ext cx="8836241" cy="1754326"/>
          </a:xfrm>
          <a:prstGeom prst="rect">
            <a:avLst/>
          </a:prstGeom>
          <a:solidFill>
            <a:schemeClr val="accent4">
              <a:lumMod val="40000"/>
              <a:lumOff val="60000"/>
            </a:schemeClr>
          </a:solidFill>
        </p:spPr>
        <p:txBody>
          <a:bodyPr wrap="square">
            <a:spAutoFit/>
          </a:bodyPr>
          <a:lstStyle/>
          <a:p>
            <a:pPr defTabSz="920750">
              <a:lnSpc>
                <a:spcPct val="150000"/>
              </a:lnSpc>
              <a:spcBef>
                <a:spcPts val="0"/>
              </a:spcBef>
            </a:pPr>
            <a:r>
              <a:rPr lang="ja-JP" altLang="en-US" dirty="0">
                <a:latin typeface="HG丸ｺﾞｼｯｸM-PRO" panose="020F0600000000000000" pitchFamily="50" charset="-128"/>
                <a:ea typeface="HG丸ｺﾞｼｯｸM-PRO" panose="020F0600000000000000" pitchFamily="50" charset="-128"/>
              </a:rPr>
              <a:t>　・</a:t>
            </a:r>
            <a:r>
              <a:rPr lang="ja-JP" altLang="ja-JP" dirty="0">
                <a:latin typeface="HG丸ｺﾞｼｯｸM-PRO" panose="020F0600000000000000" pitchFamily="50" charset="-128"/>
                <a:ea typeface="HG丸ｺﾞｼｯｸM-PRO" panose="020F0600000000000000" pitchFamily="50" charset="-128"/>
              </a:rPr>
              <a:t>公立学校の授業料が大学まで無料の国</a:t>
            </a:r>
            <a:endParaRPr lang="en-US" altLang="ja-JP" dirty="0">
              <a:latin typeface="HG丸ｺﾞｼｯｸM-PRO" panose="020F0600000000000000" pitchFamily="50" charset="-128"/>
              <a:ea typeface="HG丸ｺﾞｼｯｸM-PRO" panose="020F0600000000000000" pitchFamily="50" charset="-128"/>
            </a:endParaRPr>
          </a:p>
          <a:p>
            <a:pPr defTabSz="920750">
              <a:lnSpc>
                <a:spcPct val="150000"/>
              </a:lnSpc>
              <a:spcBef>
                <a:spcPts val="0"/>
              </a:spcBef>
            </a:pPr>
            <a:r>
              <a:rPr lang="ja-JP" altLang="en-US" dirty="0">
                <a:latin typeface="HG丸ｺﾞｼｯｸM-PRO" panose="020F0600000000000000" pitchFamily="50" charset="-128"/>
                <a:ea typeface="HG丸ｺﾞｼｯｸM-PRO" panose="020F0600000000000000" pitchFamily="50" charset="-128"/>
              </a:rPr>
              <a:t>　・</a:t>
            </a:r>
            <a:r>
              <a:rPr lang="ja-JP" altLang="ja-JP" dirty="0">
                <a:latin typeface="HG丸ｺﾞｼｯｸM-PRO" panose="020F0600000000000000" pitchFamily="50" charset="-128"/>
                <a:ea typeface="HG丸ｺﾞｼｯｸM-PRO" panose="020F0600000000000000" pitchFamily="50" charset="-128"/>
              </a:rPr>
              <a:t>子供を保育園に預けるための保育料の負担が少ない国</a:t>
            </a:r>
            <a:endParaRPr lang="en-US" altLang="ja-JP" dirty="0">
              <a:latin typeface="HG丸ｺﾞｼｯｸM-PRO" panose="020F0600000000000000" pitchFamily="50" charset="-128"/>
              <a:ea typeface="HG丸ｺﾞｼｯｸM-PRO" panose="020F0600000000000000" pitchFamily="50" charset="-128"/>
            </a:endParaRPr>
          </a:p>
          <a:p>
            <a:pPr defTabSz="920750">
              <a:lnSpc>
                <a:spcPct val="150000"/>
              </a:lnSpc>
              <a:spcBef>
                <a:spcPts val="0"/>
              </a:spcBef>
            </a:pPr>
            <a:r>
              <a:rPr lang="ja-JP" altLang="en-US" dirty="0">
                <a:latin typeface="HG丸ｺﾞｼｯｸM-PRO" panose="020F0600000000000000" pitchFamily="50" charset="-128"/>
                <a:ea typeface="HG丸ｺﾞｼｯｸM-PRO" panose="020F0600000000000000" pitchFamily="50" charset="-128"/>
              </a:rPr>
              <a:t>　・</a:t>
            </a:r>
            <a:r>
              <a:rPr lang="ja-JP" altLang="ja-JP" dirty="0">
                <a:latin typeface="HG丸ｺﾞｼｯｸM-PRO" panose="020F0600000000000000" pitchFamily="50" charset="-128"/>
                <a:ea typeface="HG丸ｺﾞｼｯｸM-PRO" panose="020F0600000000000000" pitchFamily="50" charset="-128"/>
              </a:rPr>
              <a:t>ベビーカーを押している人は、バスを無料で利用できる国</a:t>
            </a:r>
          </a:p>
        </p:txBody>
      </p:sp>
      <p:sp>
        <p:nvSpPr>
          <p:cNvPr id="3" name="正方形/長方形 2"/>
          <p:cNvSpPr/>
          <p:nvPr/>
        </p:nvSpPr>
        <p:spPr>
          <a:xfrm>
            <a:off x="2135560" y="2063027"/>
            <a:ext cx="9385504" cy="1569660"/>
          </a:xfrm>
          <a:prstGeom prst="rect">
            <a:avLst/>
          </a:prstGeom>
          <a:solidFill>
            <a:schemeClr val="accent4">
              <a:lumMod val="40000"/>
              <a:lumOff val="60000"/>
            </a:schemeClr>
          </a:solidFill>
        </p:spPr>
        <p:txBody>
          <a:bodyPr wrap="square">
            <a:spAutoFit/>
          </a:bodyPr>
          <a:lstStyle/>
          <a:p>
            <a:pPr defTabSz="920750">
              <a:lnSpc>
                <a:spcPct val="100000"/>
              </a:lnSpc>
              <a:spcBef>
                <a:spcPts val="0"/>
              </a:spcBef>
            </a:pPr>
            <a:endParaRPr lang="en-US" altLang="ja-JP" sz="2800" dirty="0">
              <a:latin typeface="HG丸ｺﾞｼｯｸM-PRO" panose="020F0600000000000000" pitchFamily="50" charset="-128"/>
              <a:ea typeface="HG丸ｺﾞｼｯｸM-PRO" panose="020F0600000000000000" pitchFamily="50" charset="-128"/>
            </a:endParaRPr>
          </a:p>
          <a:p>
            <a:pPr defTabSz="920750">
              <a:lnSpc>
                <a:spcPct val="100000"/>
              </a:lnSpc>
              <a:spcBef>
                <a:spcPts val="0"/>
              </a:spcBef>
            </a:pPr>
            <a:r>
              <a:rPr lang="ja-JP" altLang="en-US" sz="2800" dirty="0">
                <a:latin typeface="HG丸ｺﾞｼｯｸM-PRO" panose="020F0600000000000000" pitchFamily="50" charset="-128"/>
                <a:ea typeface="HG丸ｺﾞｼｯｸM-PRO" panose="020F0600000000000000" pitchFamily="50" charset="-128"/>
              </a:rPr>
              <a:t>　</a:t>
            </a:r>
            <a:r>
              <a:rPr lang="ja-JP" altLang="en-US" sz="4000" dirty="0">
                <a:latin typeface="HG丸ｺﾞｼｯｸM-PRO" panose="020F0600000000000000" pitchFamily="50" charset="-128"/>
                <a:ea typeface="HG丸ｺﾞｼｯｸM-PRO" panose="020F0600000000000000" pitchFamily="50" charset="-128"/>
              </a:rPr>
              <a:t>正式名称は</a:t>
            </a:r>
            <a:r>
              <a:rPr lang="ja-JP" altLang="en-US" sz="4000" dirty="0">
                <a:solidFill>
                  <a:srgbClr val="FF0000"/>
                </a:solidFill>
                <a:latin typeface="HG丸ｺﾞｼｯｸM-PRO" panose="020F0600000000000000" pitchFamily="50" charset="-128"/>
                <a:ea typeface="HG丸ｺﾞｼｯｸM-PRO" panose="020F0600000000000000" pitchFamily="50" charset="-128"/>
              </a:rPr>
              <a:t>「消費税及び地方消費税」</a:t>
            </a:r>
            <a:endParaRPr lang="en-US" altLang="ja-JP" sz="4000" dirty="0">
              <a:latin typeface="HG丸ｺﾞｼｯｸM-PRO" panose="020F0600000000000000" pitchFamily="50" charset="-128"/>
              <a:ea typeface="HG丸ｺﾞｼｯｸM-PRO" panose="020F0600000000000000" pitchFamily="50" charset="-128"/>
            </a:endParaRPr>
          </a:p>
          <a:p>
            <a:pPr defTabSz="920750">
              <a:lnSpc>
                <a:spcPct val="100000"/>
              </a:lnSpc>
              <a:spcBef>
                <a:spcPts val="0"/>
              </a:spcBef>
            </a:pPr>
            <a:endParaRPr lang="en-US" altLang="ja-JP" sz="2800" dirty="0">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2952238" y="3519838"/>
            <a:ext cx="7412852" cy="1296988"/>
          </a:xfrm>
          <a:prstGeom prst="rect">
            <a:avLst/>
          </a:prstGeom>
          <a:solidFill>
            <a:schemeClr val="accent4">
              <a:lumMod val="40000"/>
              <a:lumOff val="60000"/>
            </a:schemeClr>
          </a:solidFill>
          <a:ln>
            <a:noFill/>
          </a:ln>
        </p:spPr>
        <p:style>
          <a:lnRef idx="2">
            <a:schemeClr val="dk1"/>
          </a:lnRef>
          <a:fillRef idx="1">
            <a:schemeClr val="lt1"/>
          </a:fillRef>
          <a:effectRef idx="0">
            <a:schemeClr val="dk1"/>
          </a:effectRef>
          <a:fontRef idx="minor">
            <a:schemeClr val="dk1"/>
          </a:fontRef>
        </p:style>
        <p:txBody>
          <a:bodyPr anchor="ctr"/>
          <a:lstStyle/>
          <a:p>
            <a:pPr algn="dist">
              <a:spcAft>
                <a:spcPts val="0"/>
              </a:spcAft>
              <a:defRPr/>
            </a:pPr>
            <a:r>
              <a:rPr lang="ja-JP" altLang="en-US" sz="28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国</a:t>
            </a:r>
            <a:r>
              <a:rPr lang="en-US" altLang="ja-JP" sz="28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7.8%</a:t>
            </a:r>
            <a:r>
              <a:rPr lang="ja-JP" altLang="en-US" sz="28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 ＋地方</a:t>
            </a:r>
            <a:r>
              <a:rPr lang="en-US" altLang="ja-JP" sz="28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2.2</a:t>
            </a:r>
            <a:r>
              <a:rPr lang="ja-JP" altLang="en-US" sz="28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28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10</a:t>
            </a:r>
            <a:r>
              <a:rPr lang="ja-JP" altLang="en-US" sz="28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p>
        </p:txBody>
      </p:sp>
      <p:pic>
        <p:nvPicPr>
          <p:cNvPr id="15" name="図 14" descr="シャツ, 時計 が含まれている画像&#10;&#10;自動的に生成された説明">
            <a:extLst>
              <a:ext uri="{FF2B5EF4-FFF2-40B4-BE49-F238E27FC236}">
                <a16:creationId xmlns:a16="http://schemas.microsoft.com/office/drawing/2014/main" id="{6D2C7617-581B-4D5E-8711-7832C3369E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417" y="4238454"/>
            <a:ext cx="2112821" cy="2219401"/>
          </a:xfrm>
          <a:prstGeom prst="rect">
            <a:avLst/>
          </a:prstGeom>
        </p:spPr>
      </p:pic>
    </p:spTree>
    <p:extLst>
      <p:ext uri="{BB962C8B-B14F-4D97-AF65-F5344CB8AC3E}">
        <p14:creationId xmlns:p14="http://schemas.microsoft.com/office/powerpoint/2010/main" val="26283002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par>
                          <p:cTn id="8" fill="hold">
                            <p:stCondLst>
                              <p:cond delay="2000"/>
                            </p:stCondLst>
                            <p:childTnLst>
                              <p:par>
                                <p:cTn id="9" presetID="10" presetClass="exit" presetSubtype="0" fill="hold" grpId="1" nodeType="afterEffect">
                                  <p:stCondLst>
                                    <p:cond delay="1000"/>
                                  </p:stCondLst>
                                  <p:childTnLst>
                                    <p:animEffect transition="out" filter="fade">
                                      <p:cBhvr>
                                        <p:cTn id="10" dur="500"/>
                                        <p:tgtEl>
                                          <p:spTgt spid="17"/>
                                        </p:tgtEl>
                                      </p:cBhvr>
                                    </p:animEffect>
                                    <p:set>
                                      <p:cBhvr>
                                        <p:cTn id="11" dur="1" fill="hold">
                                          <p:stCondLst>
                                            <p:cond delay="499"/>
                                          </p:stCondLst>
                                        </p:cTn>
                                        <p:tgtEl>
                                          <p:spTgt spid="1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heel(1)">
                                      <p:cBhvr>
                                        <p:cTn id="16" dur="2000"/>
                                        <p:tgtEl>
                                          <p:spTgt spid="18"/>
                                        </p:tgtEl>
                                      </p:cBhvr>
                                    </p:animEffect>
                                  </p:childTnLst>
                                </p:cTn>
                              </p:par>
                            </p:childTnLst>
                          </p:cTn>
                        </p:par>
                        <p:par>
                          <p:cTn id="17" fill="hold">
                            <p:stCondLst>
                              <p:cond delay="2000"/>
                            </p:stCondLst>
                            <p:childTnLst>
                              <p:par>
                                <p:cTn id="18" presetID="10" presetClass="exit" presetSubtype="0" fill="hold" grpId="1" nodeType="afterEffect">
                                  <p:stCondLst>
                                    <p:cond delay="1000"/>
                                  </p:stCondLst>
                                  <p:childTnLst>
                                    <p:animEffect transition="out" filter="fade">
                                      <p:cBhvr>
                                        <p:cTn id="19" dur="500"/>
                                        <p:tgtEl>
                                          <p:spTgt spid="18"/>
                                        </p:tgtEl>
                                      </p:cBhvr>
                                    </p:animEffect>
                                    <p:set>
                                      <p:cBhvr>
                                        <p:cTn id="20" dur="1" fill="hold">
                                          <p:stCondLst>
                                            <p:cond delay="499"/>
                                          </p:stCondLst>
                                        </p:cTn>
                                        <p:tgtEl>
                                          <p:spTgt spid="18"/>
                                        </p:tgtEl>
                                        <p:attrNameLst>
                                          <p:attrName>style.visibility</p:attrName>
                                        </p:attrNameLst>
                                      </p:cBhvr>
                                      <p:to>
                                        <p:strVal val="hidden"/>
                                      </p:to>
                                    </p:set>
                                  </p:childTnLst>
                                </p:cTn>
                              </p:par>
                            </p:childTnLst>
                          </p:cTn>
                        </p:par>
                        <p:par>
                          <p:cTn id="21" fill="hold">
                            <p:stCondLst>
                              <p:cond delay="3500"/>
                            </p:stCondLst>
                            <p:childTnLst>
                              <p:par>
                                <p:cTn id="22" presetID="32" presetClass="emph" presetSubtype="0" fill="hold" nodeType="afterEffect">
                                  <p:stCondLst>
                                    <p:cond delay="0"/>
                                  </p:stCondLst>
                                  <p:childTnLst>
                                    <p:animRot by="120000">
                                      <p:cBhvr>
                                        <p:cTn id="23" dur="100" fill="hold">
                                          <p:stCondLst>
                                            <p:cond delay="0"/>
                                          </p:stCondLst>
                                        </p:cTn>
                                        <p:tgtEl>
                                          <p:spTgt spid="15"/>
                                        </p:tgtEl>
                                        <p:attrNameLst>
                                          <p:attrName>r</p:attrName>
                                        </p:attrNameLst>
                                      </p:cBhvr>
                                    </p:animRot>
                                    <p:animRot by="-240000">
                                      <p:cBhvr>
                                        <p:cTn id="24" dur="200" fill="hold">
                                          <p:stCondLst>
                                            <p:cond delay="200"/>
                                          </p:stCondLst>
                                        </p:cTn>
                                        <p:tgtEl>
                                          <p:spTgt spid="15"/>
                                        </p:tgtEl>
                                        <p:attrNameLst>
                                          <p:attrName>r</p:attrName>
                                        </p:attrNameLst>
                                      </p:cBhvr>
                                    </p:animRot>
                                    <p:animRot by="240000">
                                      <p:cBhvr>
                                        <p:cTn id="25" dur="200" fill="hold">
                                          <p:stCondLst>
                                            <p:cond delay="400"/>
                                          </p:stCondLst>
                                        </p:cTn>
                                        <p:tgtEl>
                                          <p:spTgt spid="15"/>
                                        </p:tgtEl>
                                        <p:attrNameLst>
                                          <p:attrName>r</p:attrName>
                                        </p:attrNameLst>
                                      </p:cBhvr>
                                    </p:animRot>
                                    <p:animRot by="-240000">
                                      <p:cBhvr>
                                        <p:cTn id="26" dur="200" fill="hold">
                                          <p:stCondLst>
                                            <p:cond delay="600"/>
                                          </p:stCondLst>
                                        </p:cTn>
                                        <p:tgtEl>
                                          <p:spTgt spid="15"/>
                                        </p:tgtEl>
                                        <p:attrNameLst>
                                          <p:attrName>r</p:attrName>
                                        </p:attrNameLst>
                                      </p:cBhvr>
                                    </p:animRot>
                                    <p:animRot by="120000">
                                      <p:cBhvr>
                                        <p:cTn id="27" dur="200" fill="hold">
                                          <p:stCondLst>
                                            <p:cond delay="800"/>
                                          </p:stCondLst>
                                        </p:cTn>
                                        <p:tgtEl>
                                          <p:spTgt spid="15"/>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3000" fill="hold"/>
                                        <p:tgtEl>
                                          <p:spTgt spid="12"/>
                                        </p:tgtEl>
                                        <p:attrNameLst>
                                          <p:attrName>ppt_x</p:attrName>
                                        </p:attrNameLst>
                                      </p:cBhvr>
                                      <p:tavLst>
                                        <p:tav tm="0">
                                          <p:val>
                                            <p:strVal val="#ppt_x"/>
                                          </p:val>
                                        </p:tav>
                                        <p:tav tm="100000">
                                          <p:val>
                                            <p:strVal val="#ppt_x"/>
                                          </p:val>
                                        </p:tav>
                                      </p:tavLst>
                                    </p:anim>
                                    <p:anim calcmode="lin" valueType="num">
                                      <p:cBhvr additive="base">
                                        <p:cTn id="33"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9">
                                            <p:bg/>
                                          </p:spTgt>
                                        </p:tgtEl>
                                        <p:attrNameLst>
                                          <p:attrName>style.visibility</p:attrName>
                                        </p:attrNameLst>
                                      </p:cBhvr>
                                      <p:to>
                                        <p:strVal val="visible"/>
                                      </p:to>
                                    </p:set>
                                    <p:animEffect transition="in" filter="fade">
                                      <p:cBhvr>
                                        <p:cTn id="38" dur="1000"/>
                                        <p:tgtEl>
                                          <p:spTgt spid="19">
                                            <p:bg/>
                                          </p:spTgt>
                                        </p:tgtEl>
                                      </p:cBhvr>
                                    </p:animEffect>
                                    <p:anim calcmode="lin" valueType="num">
                                      <p:cBhvr>
                                        <p:cTn id="39" dur="1000" fill="hold"/>
                                        <p:tgtEl>
                                          <p:spTgt spid="19">
                                            <p:bg/>
                                          </p:spTgt>
                                        </p:tgtEl>
                                        <p:attrNameLst>
                                          <p:attrName>ppt_x</p:attrName>
                                        </p:attrNameLst>
                                      </p:cBhvr>
                                      <p:tavLst>
                                        <p:tav tm="0">
                                          <p:val>
                                            <p:strVal val="#ppt_x"/>
                                          </p:val>
                                        </p:tav>
                                        <p:tav tm="100000">
                                          <p:val>
                                            <p:strVal val="#ppt_x"/>
                                          </p:val>
                                        </p:tav>
                                      </p:tavLst>
                                    </p:anim>
                                    <p:anim calcmode="lin" valueType="num">
                                      <p:cBhvr>
                                        <p:cTn id="40" dur="1000" fill="hold"/>
                                        <p:tgtEl>
                                          <p:spTgt spid="19">
                                            <p:bg/>
                                          </p:spTgt>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42" presetClass="entr" presetSubtype="0" fill="hold" grpId="0" nodeType="afterEffect">
                                  <p:stCondLst>
                                    <p:cond delay="0"/>
                                  </p:stCondLst>
                                  <p:childTnLst>
                                    <p:set>
                                      <p:cBhvr>
                                        <p:cTn id="43" dur="1" fill="hold">
                                          <p:stCondLst>
                                            <p:cond delay="0"/>
                                          </p:stCondLst>
                                        </p:cTn>
                                        <p:tgtEl>
                                          <p:spTgt spid="19">
                                            <p:txEl>
                                              <p:pRg st="0" end="0"/>
                                            </p:txEl>
                                          </p:spTgt>
                                        </p:tgtEl>
                                        <p:attrNameLst>
                                          <p:attrName>style.visibility</p:attrName>
                                        </p:attrNameLst>
                                      </p:cBhvr>
                                      <p:to>
                                        <p:strVal val="visible"/>
                                      </p:to>
                                    </p:set>
                                    <p:animEffect transition="in" filter="fade">
                                      <p:cBhvr>
                                        <p:cTn id="44" dur="1000"/>
                                        <p:tgtEl>
                                          <p:spTgt spid="19">
                                            <p:txEl>
                                              <p:pRg st="0" end="0"/>
                                            </p:txEl>
                                          </p:spTgt>
                                        </p:tgtEl>
                                      </p:cBhvr>
                                    </p:animEffect>
                                    <p:anim calcmode="lin" valueType="num">
                                      <p:cBhvr>
                                        <p:cTn id="45"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19">
                                            <p:txEl>
                                              <p:pRg st="1" end="1"/>
                                            </p:txEl>
                                          </p:spTgt>
                                        </p:tgtEl>
                                        <p:attrNameLst>
                                          <p:attrName>style.visibility</p:attrName>
                                        </p:attrNameLst>
                                      </p:cBhvr>
                                      <p:to>
                                        <p:strVal val="visible"/>
                                      </p:to>
                                    </p:set>
                                    <p:animEffect transition="in" filter="fade">
                                      <p:cBhvr>
                                        <p:cTn id="50" dur="1000"/>
                                        <p:tgtEl>
                                          <p:spTgt spid="19">
                                            <p:txEl>
                                              <p:pRg st="1" end="1"/>
                                            </p:txEl>
                                          </p:spTgt>
                                        </p:tgtEl>
                                      </p:cBhvr>
                                    </p:animEffect>
                                    <p:anim calcmode="lin" valueType="num">
                                      <p:cBhvr>
                                        <p:cTn id="51"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42" presetClass="entr" presetSubtype="0" fill="hold" grpId="0" nodeType="afterEffect">
                                  <p:stCondLst>
                                    <p:cond delay="0"/>
                                  </p:stCondLst>
                                  <p:childTnLst>
                                    <p:set>
                                      <p:cBhvr>
                                        <p:cTn id="55" dur="1" fill="hold">
                                          <p:stCondLst>
                                            <p:cond delay="0"/>
                                          </p:stCondLst>
                                        </p:cTn>
                                        <p:tgtEl>
                                          <p:spTgt spid="19">
                                            <p:txEl>
                                              <p:pRg st="2" end="2"/>
                                            </p:txEl>
                                          </p:spTgt>
                                        </p:tgtEl>
                                        <p:attrNameLst>
                                          <p:attrName>style.visibility</p:attrName>
                                        </p:attrNameLst>
                                      </p:cBhvr>
                                      <p:to>
                                        <p:strVal val="visible"/>
                                      </p:to>
                                    </p:set>
                                    <p:animEffect transition="in" filter="fade">
                                      <p:cBhvr>
                                        <p:cTn id="56" dur="1000"/>
                                        <p:tgtEl>
                                          <p:spTgt spid="19">
                                            <p:txEl>
                                              <p:pRg st="2" end="2"/>
                                            </p:txEl>
                                          </p:spTgt>
                                        </p:tgtEl>
                                      </p:cBhvr>
                                    </p:animEffect>
                                    <p:anim calcmode="lin" valueType="num">
                                      <p:cBhvr>
                                        <p:cTn id="57"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xit" presetSubtype="0" fill="hold" grpId="1" nodeType="clickEffect">
                                  <p:stCondLst>
                                    <p:cond delay="0"/>
                                  </p:stCondLst>
                                  <p:childTnLst>
                                    <p:animEffect transition="out" filter="fade">
                                      <p:cBhvr>
                                        <p:cTn id="62" dur="1000"/>
                                        <p:tgtEl>
                                          <p:spTgt spid="19">
                                            <p:txEl>
                                              <p:pRg st="0" end="0"/>
                                            </p:txEl>
                                          </p:spTgt>
                                        </p:tgtEl>
                                      </p:cBhvr>
                                    </p:animEffect>
                                    <p:anim calcmode="lin" valueType="num">
                                      <p:cBhvr>
                                        <p:cTn id="63" dur="1000"/>
                                        <p:tgtEl>
                                          <p:spTgt spid="19">
                                            <p:txEl>
                                              <p:pRg st="0" end="0"/>
                                            </p:txEl>
                                          </p:spTgt>
                                        </p:tgtEl>
                                        <p:attrNameLst>
                                          <p:attrName>ppt_x</p:attrName>
                                        </p:attrNameLst>
                                      </p:cBhvr>
                                      <p:tavLst>
                                        <p:tav tm="0">
                                          <p:val>
                                            <p:strVal val="ppt_x"/>
                                          </p:val>
                                        </p:tav>
                                        <p:tav tm="100000">
                                          <p:val>
                                            <p:strVal val="ppt_x"/>
                                          </p:val>
                                        </p:tav>
                                      </p:tavLst>
                                    </p:anim>
                                    <p:anim calcmode="lin" valueType="num">
                                      <p:cBhvr>
                                        <p:cTn id="64" dur="1000"/>
                                        <p:tgtEl>
                                          <p:spTgt spid="19">
                                            <p:txEl>
                                              <p:pRg st="0" end="0"/>
                                            </p:txEl>
                                          </p:spTgt>
                                        </p:tgtEl>
                                        <p:attrNameLst>
                                          <p:attrName>ppt_y</p:attrName>
                                        </p:attrNameLst>
                                      </p:cBhvr>
                                      <p:tavLst>
                                        <p:tav tm="0">
                                          <p:val>
                                            <p:strVal val="ppt_y"/>
                                          </p:val>
                                        </p:tav>
                                        <p:tav tm="100000">
                                          <p:val>
                                            <p:strVal val="ppt_y+.1"/>
                                          </p:val>
                                        </p:tav>
                                      </p:tavLst>
                                    </p:anim>
                                    <p:set>
                                      <p:cBhvr>
                                        <p:cTn id="65" dur="1" fill="hold">
                                          <p:stCondLst>
                                            <p:cond delay="999"/>
                                          </p:stCondLst>
                                        </p:cTn>
                                        <p:tgtEl>
                                          <p:spTgt spid="19">
                                            <p:txEl>
                                              <p:pRg st="0" end="0"/>
                                            </p:txEl>
                                          </p:spTgt>
                                        </p:tgtEl>
                                        <p:attrNameLst>
                                          <p:attrName>style.visibility</p:attrName>
                                        </p:attrNameLst>
                                      </p:cBhvr>
                                      <p:to>
                                        <p:strVal val="hidden"/>
                                      </p:to>
                                    </p:set>
                                  </p:childTnLst>
                                </p:cTn>
                              </p:par>
                              <p:par>
                                <p:cTn id="66" presetID="42" presetClass="exit" presetSubtype="0" fill="hold" grpId="1" nodeType="withEffect">
                                  <p:stCondLst>
                                    <p:cond delay="0"/>
                                  </p:stCondLst>
                                  <p:childTnLst>
                                    <p:animEffect transition="out" filter="fade">
                                      <p:cBhvr>
                                        <p:cTn id="67" dur="1000"/>
                                        <p:tgtEl>
                                          <p:spTgt spid="19">
                                            <p:txEl>
                                              <p:pRg st="1" end="1"/>
                                            </p:txEl>
                                          </p:spTgt>
                                        </p:tgtEl>
                                      </p:cBhvr>
                                    </p:animEffect>
                                    <p:anim calcmode="lin" valueType="num">
                                      <p:cBhvr>
                                        <p:cTn id="68" dur="1000"/>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p:tgtEl>
                                          <p:spTgt spid="19">
                                            <p:txEl>
                                              <p:pRg st="1" end="1"/>
                                            </p:txEl>
                                          </p:spTgt>
                                        </p:tgtEl>
                                        <p:attrNameLst>
                                          <p:attrName>ppt_y</p:attrName>
                                        </p:attrNameLst>
                                      </p:cBhvr>
                                      <p:tavLst>
                                        <p:tav tm="0">
                                          <p:val>
                                            <p:strVal val="ppt_y"/>
                                          </p:val>
                                        </p:tav>
                                        <p:tav tm="100000">
                                          <p:val>
                                            <p:strVal val="ppt_y+.1"/>
                                          </p:val>
                                        </p:tav>
                                      </p:tavLst>
                                    </p:anim>
                                    <p:set>
                                      <p:cBhvr>
                                        <p:cTn id="70" dur="1" fill="hold">
                                          <p:stCondLst>
                                            <p:cond delay="999"/>
                                          </p:stCondLst>
                                        </p:cTn>
                                        <p:tgtEl>
                                          <p:spTgt spid="19">
                                            <p:txEl>
                                              <p:pRg st="1" end="1"/>
                                            </p:txEl>
                                          </p:spTgt>
                                        </p:tgtEl>
                                        <p:attrNameLst>
                                          <p:attrName>style.visibility</p:attrName>
                                        </p:attrNameLst>
                                      </p:cBhvr>
                                      <p:to>
                                        <p:strVal val="hidden"/>
                                      </p:to>
                                    </p:set>
                                  </p:childTnLst>
                                </p:cTn>
                              </p:par>
                              <p:par>
                                <p:cTn id="71" presetID="42" presetClass="exit" presetSubtype="0" fill="hold" grpId="1" nodeType="withEffect">
                                  <p:stCondLst>
                                    <p:cond delay="0"/>
                                  </p:stCondLst>
                                  <p:childTnLst>
                                    <p:animEffect transition="out" filter="fade">
                                      <p:cBhvr>
                                        <p:cTn id="72" dur="1000"/>
                                        <p:tgtEl>
                                          <p:spTgt spid="19">
                                            <p:txEl>
                                              <p:pRg st="2" end="2"/>
                                            </p:txEl>
                                          </p:spTgt>
                                        </p:tgtEl>
                                      </p:cBhvr>
                                    </p:animEffect>
                                    <p:anim calcmode="lin" valueType="num">
                                      <p:cBhvr>
                                        <p:cTn id="73" dur="1000"/>
                                        <p:tgtEl>
                                          <p:spTgt spid="19">
                                            <p:txEl>
                                              <p:pRg st="2" end="2"/>
                                            </p:txEl>
                                          </p:spTgt>
                                        </p:tgtEl>
                                        <p:attrNameLst>
                                          <p:attrName>ppt_x</p:attrName>
                                        </p:attrNameLst>
                                      </p:cBhvr>
                                      <p:tavLst>
                                        <p:tav tm="0">
                                          <p:val>
                                            <p:strVal val="ppt_x"/>
                                          </p:val>
                                        </p:tav>
                                        <p:tav tm="100000">
                                          <p:val>
                                            <p:strVal val="ppt_x"/>
                                          </p:val>
                                        </p:tav>
                                      </p:tavLst>
                                    </p:anim>
                                    <p:anim calcmode="lin" valueType="num">
                                      <p:cBhvr>
                                        <p:cTn id="74" dur="1000"/>
                                        <p:tgtEl>
                                          <p:spTgt spid="19">
                                            <p:txEl>
                                              <p:pRg st="2" end="2"/>
                                            </p:txEl>
                                          </p:spTgt>
                                        </p:tgtEl>
                                        <p:attrNameLst>
                                          <p:attrName>ppt_y</p:attrName>
                                        </p:attrNameLst>
                                      </p:cBhvr>
                                      <p:tavLst>
                                        <p:tav tm="0">
                                          <p:val>
                                            <p:strVal val="ppt_y"/>
                                          </p:val>
                                        </p:tav>
                                        <p:tav tm="100000">
                                          <p:val>
                                            <p:strVal val="ppt_y+.1"/>
                                          </p:val>
                                        </p:tav>
                                      </p:tavLst>
                                    </p:anim>
                                    <p:set>
                                      <p:cBhvr>
                                        <p:cTn id="75" dur="1" fill="hold">
                                          <p:stCondLst>
                                            <p:cond delay="999"/>
                                          </p:stCondLst>
                                        </p:cTn>
                                        <p:tgtEl>
                                          <p:spTgt spid="19">
                                            <p:txEl>
                                              <p:pRg st="2" end="2"/>
                                            </p:txEl>
                                          </p:spTgt>
                                        </p:tgtEl>
                                        <p:attrNameLst>
                                          <p:attrName>style.visibility</p:attrName>
                                        </p:attrNameLst>
                                      </p:cBhvr>
                                      <p:to>
                                        <p:strVal val="hidden"/>
                                      </p:to>
                                    </p:set>
                                  </p:childTnLst>
                                </p:cTn>
                              </p:par>
                              <p:par>
                                <p:cTn id="76" presetID="42" presetClass="exit" presetSubtype="0" fill="hold" grpId="1" nodeType="withEffect">
                                  <p:stCondLst>
                                    <p:cond delay="0"/>
                                  </p:stCondLst>
                                  <p:childTnLst>
                                    <p:animEffect transition="out" filter="fade">
                                      <p:cBhvr>
                                        <p:cTn id="77" dur="1000"/>
                                        <p:tgtEl>
                                          <p:spTgt spid="19">
                                            <p:bg/>
                                          </p:spTgt>
                                        </p:tgtEl>
                                      </p:cBhvr>
                                    </p:animEffect>
                                    <p:anim calcmode="lin" valueType="num">
                                      <p:cBhvr>
                                        <p:cTn id="78" dur="1000"/>
                                        <p:tgtEl>
                                          <p:spTgt spid="19">
                                            <p:bg/>
                                          </p:spTgt>
                                        </p:tgtEl>
                                        <p:attrNameLst>
                                          <p:attrName>ppt_x</p:attrName>
                                        </p:attrNameLst>
                                      </p:cBhvr>
                                      <p:tavLst>
                                        <p:tav tm="0">
                                          <p:val>
                                            <p:strVal val="ppt_x"/>
                                          </p:val>
                                        </p:tav>
                                        <p:tav tm="100000">
                                          <p:val>
                                            <p:strVal val="ppt_x"/>
                                          </p:val>
                                        </p:tav>
                                      </p:tavLst>
                                    </p:anim>
                                    <p:anim calcmode="lin" valueType="num">
                                      <p:cBhvr>
                                        <p:cTn id="79" dur="1000"/>
                                        <p:tgtEl>
                                          <p:spTgt spid="19">
                                            <p:bg/>
                                          </p:spTgt>
                                        </p:tgtEl>
                                        <p:attrNameLst>
                                          <p:attrName>ppt_y</p:attrName>
                                        </p:attrNameLst>
                                      </p:cBhvr>
                                      <p:tavLst>
                                        <p:tav tm="0">
                                          <p:val>
                                            <p:strVal val="ppt_y"/>
                                          </p:val>
                                        </p:tav>
                                        <p:tav tm="100000">
                                          <p:val>
                                            <p:strVal val="ppt_y+.1"/>
                                          </p:val>
                                        </p:tav>
                                      </p:tavLst>
                                    </p:anim>
                                    <p:set>
                                      <p:cBhvr>
                                        <p:cTn id="80" dur="1" fill="hold">
                                          <p:stCondLst>
                                            <p:cond delay="999"/>
                                          </p:stCondLst>
                                        </p:cTn>
                                        <p:tgtEl>
                                          <p:spTgt spid="19">
                                            <p:bg/>
                                          </p:spTgt>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fade">
                                      <p:cBhvr>
                                        <p:cTn id="85" dur="1000"/>
                                        <p:tgtEl>
                                          <p:spTgt spid="3"/>
                                        </p:tgtEl>
                                      </p:cBhvr>
                                    </p:animEffect>
                                    <p:anim calcmode="lin" valueType="num">
                                      <p:cBhvr>
                                        <p:cTn id="86" dur="1000" fill="hold"/>
                                        <p:tgtEl>
                                          <p:spTgt spid="3"/>
                                        </p:tgtEl>
                                        <p:attrNameLst>
                                          <p:attrName>ppt_x</p:attrName>
                                        </p:attrNameLst>
                                      </p:cBhvr>
                                      <p:tavLst>
                                        <p:tav tm="0">
                                          <p:val>
                                            <p:strVal val="#ppt_x"/>
                                          </p:val>
                                        </p:tav>
                                        <p:tav tm="100000">
                                          <p:val>
                                            <p:strVal val="#ppt_x"/>
                                          </p:val>
                                        </p:tav>
                                      </p:tavLst>
                                    </p:anim>
                                    <p:anim calcmode="lin" valueType="num">
                                      <p:cBhvr>
                                        <p:cTn id="8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11"/>
                                        </p:tgtEl>
                                        <p:attrNameLst>
                                          <p:attrName>style.visibility</p:attrName>
                                        </p:attrNameLst>
                                      </p:cBhvr>
                                      <p:to>
                                        <p:strVal val="visible"/>
                                      </p:to>
                                    </p:set>
                                    <p:animEffect transition="in" filter="fade">
                                      <p:cBhvr>
                                        <p:cTn id="92" dur="1000"/>
                                        <p:tgtEl>
                                          <p:spTgt spid="11"/>
                                        </p:tgtEl>
                                      </p:cBhvr>
                                    </p:animEffect>
                                    <p:anim calcmode="lin" valueType="num">
                                      <p:cBhvr>
                                        <p:cTn id="93" dur="1000" fill="hold"/>
                                        <p:tgtEl>
                                          <p:spTgt spid="11"/>
                                        </p:tgtEl>
                                        <p:attrNameLst>
                                          <p:attrName>ppt_x</p:attrName>
                                        </p:attrNameLst>
                                      </p:cBhvr>
                                      <p:tavLst>
                                        <p:tav tm="0">
                                          <p:val>
                                            <p:strVal val="#ppt_x"/>
                                          </p:val>
                                        </p:tav>
                                        <p:tav tm="100000">
                                          <p:val>
                                            <p:strVal val="#ppt_x"/>
                                          </p:val>
                                        </p:tav>
                                      </p:tavLst>
                                    </p:anim>
                                    <p:anim calcmode="lin" valueType="num">
                                      <p:cBhvr>
                                        <p:cTn id="9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2" grpId="0" animBg="1"/>
      <p:bldP spid="19" grpId="0" uiExpand="1" build="p" animBg="1"/>
      <p:bldP spid="19" grpId="1" uiExpand="1" build="allAtOnce" animBg="1"/>
      <p:bldP spid="3"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458" name="グループ化 18"/>
          <p:cNvGrpSpPr>
            <a:grpSpLocks/>
          </p:cNvGrpSpPr>
          <p:nvPr/>
        </p:nvGrpSpPr>
        <p:grpSpPr bwMode="auto">
          <a:xfrm>
            <a:off x="1486066" y="2753493"/>
            <a:ext cx="2879358" cy="3382963"/>
            <a:chOff x="684213" y="2492375"/>
            <a:chExt cx="2479675" cy="3382963"/>
          </a:xfrm>
        </p:grpSpPr>
        <p:grpSp>
          <p:nvGrpSpPr>
            <p:cNvPr id="19464" name="Group 7"/>
            <p:cNvGrpSpPr>
              <a:grpSpLocks noChangeAspect="1"/>
            </p:cNvGrpSpPr>
            <p:nvPr/>
          </p:nvGrpSpPr>
          <p:grpSpPr bwMode="auto">
            <a:xfrm>
              <a:off x="684213" y="2492375"/>
              <a:ext cx="2479675" cy="935038"/>
              <a:chOff x="794" y="1706"/>
              <a:chExt cx="2358" cy="749"/>
            </a:xfrm>
          </p:grpSpPr>
          <p:sp>
            <p:nvSpPr>
              <p:cNvPr id="19473" name="AutoShape 8"/>
              <p:cNvSpPr>
                <a:spLocks noChangeAspect="1" noChangeArrowheads="1"/>
              </p:cNvSpPr>
              <p:nvPr/>
            </p:nvSpPr>
            <p:spPr bwMode="auto">
              <a:xfrm>
                <a:off x="884" y="1796"/>
                <a:ext cx="2191" cy="577"/>
              </a:xfrm>
              <a:prstGeom prst="roundRect">
                <a:avLst>
                  <a:gd name="adj" fmla="val 16667"/>
                </a:avLst>
              </a:prstGeom>
              <a:solidFill>
                <a:srgbClr val="FFCC99">
                  <a:alpha val="65097"/>
                </a:srgbClr>
              </a:solidFill>
              <a:ln w="28575">
                <a:solidFill>
                  <a:srgbClr val="FF660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buFontTx/>
                  <a:buNone/>
                </a:pPr>
                <a:r>
                  <a:rPr lang="en-US" altLang="ja-JP" sz="2400" dirty="0">
                    <a:solidFill>
                      <a:srgbClr val="000000"/>
                    </a:solidFill>
                    <a:latin typeface="HG丸ｺﾞｼｯｸM-PRO" panose="020F0600000000000000" pitchFamily="50" charset="-128"/>
                    <a:ea typeface="HG丸ｺﾞｼｯｸM-PRO" panose="020F0600000000000000" pitchFamily="50" charset="-128"/>
                  </a:rPr>
                  <a:t>① </a:t>
                </a:r>
                <a:r>
                  <a:rPr lang="ja-JP" altLang="en-US" sz="2400" dirty="0">
                    <a:solidFill>
                      <a:srgbClr val="000000"/>
                    </a:solidFill>
                    <a:latin typeface="HG丸ｺﾞｼｯｸM-PRO" panose="020F0600000000000000" pitchFamily="50" charset="-128"/>
                    <a:ea typeface="HG丸ｺﾞｼｯｸM-PRO" panose="020F0600000000000000" pitchFamily="50" charset="-128"/>
                  </a:rPr>
                  <a:t>令 和 元 年</a:t>
                </a:r>
              </a:p>
            </p:txBody>
          </p:sp>
          <p:pic>
            <p:nvPicPr>
              <p:cNvPr id="19474" name="Picture 9" descr="AQAA_0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4" y="170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5" name="Picture 10" descr="AQAA_0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48" y="225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65" name="Group 18"/>
            <p:cNvGrpSpPr>
              <a:grpSpLocks/>
            </p:cNvGrpSpPr>
            <p:nvPr/>
          </p:nvGrpSpPr>
          <p:grpSpPr bwMode="auto">
            <a:xfrm>
              <a:off x="684213" y="4940300"/>
              <a:ext cx="2479675" cy="935038"/>
              <a:chOff x="567" y="3611"/>
              <a:chExt cx="2358" cy="749"/>
            </a:xfrm>
          </p:grpSpPr>
          <p:sp>
            <p:nvSpPr>
              <p:cNvPr id="19470" name="AutoShape 6"/>
              <p:cNvSpPr>
                <a:spLocks noChangeArrowheads="1"/>
              </p:cNvSpPr>
              <p:nvPr/>
            </p:nvSpPr>
            <p:spPr bwMode="auto">
              <a:xfrm>
                <a:off x="657" y="3702"/>
                <a:ext cx="2191" cy="577"/>
              </a:xfrm>
              <a:prstGeom prst="roundRect">
                <a:avLst>
                  <a:gd name="adj" fmla="val 16667"/>
                </a:avLst>
              </a:prstGeom>
              <a:solidFill>
                <a:srgbClr val="CCFF99">
                  <a:alpha val="70195"/>
                </a:srgbClr>
              </a:solidFill>
              <a:ln w="28575">
                <a:solidFill>
                  <a:srgbClr val="008000"/>
                </a:solidFill>
                <a:round/>
                <a:headEnd/>
                <a:tailEnd/>
              </a:ln>
            </p:spPr>
            <p:txBody>
              <a:bodyPr lIns="0" rIns="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lnSpc>
                    <a:spcPct val="90000"/>
                  </a:lnSpc>
                  <a:buFontTx/>
                  <a:buNone/>
                </a:pPr>
                <a:r>
                  <a:rPr lang="en-US" altLang="ja-JP" sz="2400" dirty="0">
                    <a:solidFill>
                      <a:srgbClr val="000000"/>
                    </a:solidFill>
                    <a:latin typeface="HG丸ｺﾞｼｯｸM-PRO" panose="020F0600000000000000" pitchFamily="50" charset="-128"/>
                    <a:ea typeface="HG丸ｺﾞｼｯｸM-PRO" panose="020F0600000000000000" pitchFamily="50" charset="-128"/>
                  </a:rPr>
                  <a:t>③ </a:t>
                </a:r>
                <a:r>
                  <a:rPr lang="ja-JP" altLang="en-US" sz="2400" dirty="0">
                    <a:solidFill>
                      <a:srgbClr val="000000"/>
                    </a:solidFill>
                    <a:latin typeface="HG丸ｺﾞｼｯｸM-PRO" panose="020F0600000000000000" pitchFamily="50" charset="-128"/>
                    <a:ea typeface="HG丸ｺﾞｼｯｸM-PRO" panose="020F0600000000000000" pitchFamily="50" charset="-128"/>
                  </a:rPr>
                  <a:t>昭和 </a:t>
                </a:r>
                <a:r>
                  <a:rPr lang="en-US" altLang="ja-JP" sz="2400" dirty="0">
                    <a:solidFill>
                      <a:srgbClr val="000000"/>
                    </a:solidFill>
                    <a:latin typeface="HG丸ｺﾞｼｯｸM-PRO" panose="020F0600000000000000" pitchFamily="50" charset="-128"/>
                    <a:ea typeface="HG丸ｺﾞｼｯｸM-PRO" panose="020F0600000000000000" pitchFamily="50" charset="-128"/>
                  </a:rPr>
                  <a:t>47</a:t>
                </a:r>
                <a:r>
                  <a:rPr lang="ja-JP" altLang="en-US" sz="2400" dirty="0">
                    <a:solidFill>
                      <a:srgbClr val="000000"/>
                    </a:solidFill>
                    <a:latin typeface="HG丸ｺﾞｼｯｸM-PRO" panose="020F0600000000000000" pitchFamily="50" charset="-128"/>
                    <a:ea typeface="HG丸ｺﾞｼｯｸM-PRO" panose="020F0600000000000000" pitchFamily="50" charset="-128"/>
                  </a:rPr>
                  <a:t>年</a:t>
                </a:r>
                <a:endParaRPr lang="ja-JP" altLang="en-US" sz="2000" dirty="0">
                  <a:solidFill>
                    <a:srgbClr val="000000"/>
                  </a:solidFill>
                  <a:latin typeface="HG丸ｺﾞｼｯｸM-PRO" panose="020F0600000000000000" pitchFamily="50" charset="-128"/>
                  <a:ea typeface="HG丸ｺﾞｼｯｸM-PRO" panose="020F0600000000000000" pitchFamily="50" charset="-128"/>
                </a:endParaRPr>
              </a:p>
            </p:txBody>
          </p:sp>
          <p:pic>
            <p:nvPicPr>
              <p:cNvPr id="19471" name="Picture 11" descr="AQAA_02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 y="361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12" descr="AQAA_02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21" y="415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66" name="Group 13"/>
            <p:cNvGrpSpPr>
              <a:grpSpLocks/>
            </p:cNvGrpSpPr>
            <p:nvPr/>
          </p:nvGrpSpPr>
          <p:grpSpPr bwMode="auto">
            <a:xfrm>
              <a:off x="684213" y="3716338"/>
              <a:ext cx="2479675" cy="935037"/>
              <a:chOff x="793" y="2818"/>
              <a:chExt cx="2359" cy="725"/>
            </a:xfrm>
          </p:grpSpPr>
          <p:sp>
            <p:nvSpPr>
              <p:cNvPr id="19467" name="AutoShape 14"/>
              <p:cNvSpPr>
                <a:spLocks noChangeArrowheads="1"/>
              </p:cNvSpPr>
              <p:nvPr/>
            </p:nvSpPr>
            <p:spPr bwMode="auto">
              <a:xfrm>
                <a:off x="884" y="2886"/>
                <a:ext cx="2192" cy="558"/>
              </a:xfrm>
              <a:prstGeom prst="roundRect">
                <a:avLst>
                  <a:gd name="adj" fmla="val 16667"/>
                </a:avLst>
              </a:prstGeom>
              <a:solidFill>
                <a:srgbClr val="CCFFFF">
                  <a:alpha val="70195"/>
                </a:srgbClr>
              </a:solidFill>
              <a:ln w="28575">
                <a:solidFill>
                  <a:srgbClr val="00008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lnSpc>
                    <a:spcPct val="90000"/>
                  </a:lnSpc>
                  <a:buFontTx/>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② 平 成 元 年 </a:t>
                </a:r>
              </a:p>
            </p:txBody>
          </p:sp>
          <p:pic>
            <p:nvPicPr>
              <p:cNvPr id="19468" name="Picture 15" descr="AQAA_02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3" y="2818"/>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16" descr="AQAA_02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48" y="3339"/>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9459" name="Group 45"/>
          <p:cNvGrpSpPr>
            <a:grpSpLocks/>
          </p:cNvGrpSpPr>
          <p:nvPr/>
        </p:nvGrpSpPr>
        <p:grpSpPr bwMode="auto">
          <a:xfrm>
            <a:off x="544724" y="1124744"/>
            <a:ext cx="11095892" cy="1143000"/>
            <a:chOff x="295" y="768"/>
            <a:chExt cx="5170" cy="720"/>
          </a:xfrm>
        </p:grpSpPr>
        <p:sp>
          <p:nvSpPr>
            <p:cNvPr id="19461" name="AutoShape 39"/>
            <p:cNvSpPr>
              <a:spLocks noChangeArrowheads="1"/>
            </p:cNvSpPr>
            <p:nvPr/>
          </p:nvSpPr>
          <p:spPr bwMode="auto">
            <a:xfrm>
              <a:off x="295" y="845"/>
              <a:ext cx="5170" cy="544"/>
            </a:xfrm>
            <a:prstGeom prst="roundRect">
              <a:avLst>
                <a:gd name="adj" fmla="val 16667"/>
              </a:avLst>
            </a:prstGeom>
            <a:solidFill>
              <a:schemeClr val="bg1"/>
            </a:solidFill>
            <a:ln w="381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endParaRPr lang="ja-JP" altLang="en-US" sz="2800">
                <a:solidFill>
                  <a:srgbClr val="000000"/>
                </a:solidFill>
                <a:ea typeface="AR丸ゴシック体M"/>
              </a:endParaRPr>
            </a:p>
          </p:txBody>
        </p:sp>
        <p:sp>
          <p:nvSpPr>
            <p:cNvPr id="19463" name="Rectangle 41"/>
            <p:cNvSpPr>
              <a:spLocks noChangeArrowheads="1"/>
            </p:cNvSpPr>
            <p:nvPr/>
          </p:nvSpPr>
          <p:spPr bwMode="auto">
            <a:xfrm>
              <a:off x="758" y="768"/>
              <a:ext cx="4244"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800" dirty="0">
                  <a:solidFill>
                    <a:srgbClr val="000000"/>
                  </a:solidFill>
                  <a:ea typeface="HG丸ｺﾞｼｯｸM-PRO" panose="020F0600000000000000" pitchFamily="50" charset="-128"/>
                </a:rPr>
                <a:t>消費税はいつ導入されたでしょう？</a:t>
              </a:r>
            </a:p>
          </p:txBody>
        </p:sp>
      </p:grpSp>
      <p:sp>
        <p:nvSpPr>
          <p:cNvPr id="21" name="Rectangle 85"/>
          <p:cNvSpPr txBox="1">
            <a:spLocks noChangeArrowheads="1"/>
          </p:cNvSpPr>
          <p:nvPr/>
        </p:nvSpPr>
        <p:spPr bwMode="auto">
          <a:xfrm>
            <a:off x="1600200" y="152400"/>
            <a:ext cx="77724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ja-JP" altLang="en-US" kern="0" dirty="0">
                <a:solidFill>
                  <a:prstClr val="white"/>
                </a:solidFill>
                <a:latin typeface="HGS創英角ｺﾞｼｯｸUB" pitchFamily="50" charset="-128"/>
                <a:ea typeface="HGS創英角ｺﾞｼｯｸUB" pitchFamily="50" charset="-128"/>
                <a:cs typeface="+mj-cs"/>
              </a:rPr>
              <a:t>　税金クイズ</a:t>
            </a:r>
            <a:endParaRPr lang="en-US" altLang="ja-JP" kern="0" dirty="0">
              <a:solidFill>
                <a:prstClr val="white"/>
              </a:solidFill>
              <a:latin typeface="HGS創英角ｺﾞｼｯｸUB" pitchFamily="50" charset="-128"/>
              <a:ea typeface="HGS創英角ｺﾞｼｯｸUB" pitchFamily="50" charset="-128"/>
              <a:cs typeface="+mj-cs"/>
            </a:endParaRPr>
          </a:p>
        </p:txBody>
      </p:sp>
      <p:pic>
        <p:nvPicPr>
          <p:cNvPr id="26" name="Picture 140" descr="高校の帯"/>
          <p:cNvPicPr>
            <a:picLocks noChangeAspect="1" noChangeArrowheads="1"/>
          </p:cNvPicPr>
          <p:nvPr/>
        </p:nvPicPr>
        <p:blipFill>
          <a:blip r:embed="rId11" cstate="print">
            <a:lum bright="54000"/>
          </a:blip>
          <a:srcRect/>
          <a:stretch>
            <a:fillRect/>
          </a:stretch>
        </p:blipFill>
        <p:spPr bwMode="auto">
          <a:xfrm>
            <a:off x="0" y="11126"/>
            <a:ext cx="12192000" cy="939019"/>
          </a:xfrm>
          <a:prstGeom prst="rect">
            <a:avLst/>
          </a:prstGeom>
          <a:solidFill>
            <a:srgbClr val="CFE9FA"/>
          </a:solidFill>
          <a:ln w="9525">
            <a:noFill/>
            <a:miter lim="800000"/>
            <a:headEnd/>
            <a:tailEnd/>
          </a:ln>
        </p:spPr>
      </p:pic>
      <p:sp>
        <p:nvSpPr>
          <p:cNvPr id="27" name="Rectangle 85"/>
          <p:cNvSpPr txBox="1">
            <a:spLocks noChangeArrowheads="1"/>
          </p:cNvSpPr>
          <p:nvPr/>
        </p:nvSpPr>
        <p:spPr bwMode="auto">
          <a:xfrm>
            <a:off x="2063752" y="134966"/>
            <a:ext cx="7772400" cy="71004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defTabSz="457200" eaLnBrk="1" fontAlgn="auto" hangingPunct="1">
              <a:spcBef>
                <a:spcPts val="0"/>
              </a:spcBef>
              <a:spcAft>
                <a:spcPts val="0"/>
              </a:spcAft>
              <a:defRPr/>
            </a:pPr>
            <a:r>
              <a:rPr lang="ja-JP" altLang="en-US" sz="4800" b="1" kern="0" dirty="0">
                <a:solidFill>
                  <a:prstClr val="white"/>
                </a:solidFill>
                <a:latin typeface="HGS創英角ｺﾞｼｯｸUB" pitchFamily="50" charset="-128"/>
                <a:ea typeface="HGS創英角ｺﾞｼｯｸUB" pitchFamily="50" charset="-128"/>
                <a:cs typeface="+mj-cs"/>
              </a:rPr>
              <a:t>　</a:t>
            </a:r>
            <a:r>
              <a:rPr kumimoji="0" lang="ja-JP" altLang="en-US" sz="4800" b="1" kern="0" dirty="0">
                <a:solidFill>
                  <a:prstClr val="white"/>
                </a:solidFill>
                <a:latin typeface="HG丸ｺﾞｼｯｸM-PRO" panose="020F0600000000000000" pitchFamily="50" charset="-128"/>
                <a:ea typeface="HG丸ｺﾞｼｯｸM-PRO" panose="020F0600000000000000" pitchFamily="50" charset="-128"/>
              </a:rPr>
              <a:t>税金クイズ　第１問</a:t>
            </a:r>
            <a:endParaRPr kumimoji="0" lang="en-US" altLang="ja-JP" sz="4800" b="1" kern="0" dirty="0">
              <a:solidFill>
                <a:prstClr val="white"/>
              </a:solidFill>
              <a:latin typeface="HG丸ｺﾞｼｯｸM-PRO" panose="020F0600000000000000" pitchFamily="50" charset="-128"/>
              <a:ea typeface="HG丸ｺﾞｼｯｸM-PRO" panose="020F0600000000000000" pitchFamily="50" charset="-128"/>
            </a:endParaRPr>
          </a:p>
        </p:txBody>
      </p:sp>
      <p:sp>
        <p:nvSpPr>
          <p:cNvPr id="23" name="AutoShape 60"/>
          <p:cNvSpPr>
            <a:spLocks noChangeAspect="1" noChangeArrowheads="1"/>
          </p:cNvSpPr>
          <p:nvPr/>
        </p:nvSpPr>
        <p:spPr bwMode="auto">
          <a:xfrm>
            <a:off x="743080" y="4002769"/>
            <a:ext cx="900000" cy="900113"/>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5" y="10800"/>
                </a:moveTo>
                <a:cubicBezTo>
                  <a:pt x="3875" y="14625"/>
                  <a:pt x="6975" y="17725"/>
                  <a:pt x="10800" y="17725"/>
                </a:cubicBezTo>
                <a:cubicBezTo>
                  <a:pt x="14625" y="17725"/>
                  <a:pt x="17725" y="14625"/>
                  <a:pt x="17725" y="10800"/>
                </a:cubicBezTo>
                <a:cubicBezTo>
                  <a:pt x="17725" y="6975"/>
                  <a:pt x="14625" y="3875"/>
                  <a:pt x="10800" y="3875"/>
                </a:cubicBezTo>
                <a:cubicBezTo>
                  <a:pt x="6975" y="3875"/>
                  <a:pt x="3875" y="6975"/>
                  <a:pt x="3875" y="10800"/>
                </a:cubicBezTo>
                <a:close/>
              </a:path>
            </a:pathLst>
          </a:custGeom>
          <a:solidFill>
            <a:srgbClr val="FF0000"/>
          </a:solidFill>
          <a:ln w="9525">
            <a:solidFill>
              <a:schemeClr val="bg1"/>
            </a:solidFill>
            <a:round/>
            <a:headEnd/>
            <a:tailEnd/>
          </a:ln>
        </p:spPr>
        <p:txBody>
          <a:bodyPr wrap="none" anchor="ctr"/>
          <a:lstStyle/>
          <a:p>
            <a:endParaRPr lang="ja-JP" altLang="en-US">
              <a:solidFill>
                <a:srgbClr val="000000"/>
              </a:solidFill>
            </a:endParaRPr>
          </a:p>
        </p:txBody>
      </p:sp>
      <p:sp>
        <p:nvSpPr>
          <p:cNvPr id="28" name="AutoShape 57"/>
          <p:cNvSpPr>
            <a:spLocks noChangeArrowheads="1"/>
          </p:cNvSpPr>
          <p:nvPr/>
        </p:nvSpPr>
        <p:spPr bwMode="auto">
          <a:xfrm>
            <a:off x="5079518" y="2596331"/>
            <a:ext cx="5817509" cy="3818372"/>
          </a:xfrm>
          <a:prstGeom prst="roundRect">
            <a:avLst>
              <a:gd name="adj" fmla="val 7102"/>
            </a:avLst>
          </a:prstGeom>
          <a:solidFill>
            <a:schemeClr val="bg1"/>
          </a:solidFill>
          <a:ln w="38100">
            <a:solidFill>
              <a:srgbClr val="FF6600"/>
            </a:solidFill>
            <a:round/>
            <a:headEnd/>
            <a:tailEnd/>
          </a:ln>
        </p:spPr>
        <p:txBody>
          <a:bodyPr lIns="0" r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150000"/>
              </a:lnSpc>
              <a:spcBef>
                <a:spcPct val="0"/>
              </a:spcBef>
              <a:buFontTx/>
              <a:buNone/>
            </a:pPr>
            <a:r>
              <a:rPr lang="ja-JP" altLang="en-US" sz="2400" dirty="0">
                <a:solidFill>
                  <a:srgbClr val="000000"/>
                </a:solidFill>
                <a:ea typeface="HG丸ｺﾞｼｯｸM-PRO" panose="020F0600000000000000" pitchFamily="50" charset="-128"/>
              </a:rPr>
              <a:t>　</a:t>
            </a:r>
            <a:r>
              <a:rPr lang="ja-JP" altLang="en-US" sz="2400" dirty="0">
                <a:solidFill>
                  <a:srgbClr val="000000"/>
                </a:solidFill>
                <a:latin typeface="HG丸ｺﾞｼｯｸM-PRO" panose="020F0600000000000000" pitchFamily="50" charset="-128"/>
                <a:ea typeface="HG丸ｺﾞｼｯｸM-PRO" panose="020F0600000000000000" pitchFamily="50" charset="-128"/>
              </a:rPr>
              <a:t>正解は②平成元年です。</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150000"/>
              </a:lnSpc>
              <a:spcBef>
                <a:spcPts val="0"/>
              </a:spcBef>
              <a:buFontTx/>
              <a:buNone/>
              <a:defRPr/>
            </a:pPr>
            <a:r>
              <a:rPr lang="ja-JP" altLang="en-US" sz="2400" dirty="0">
                <a:solidFill>
                  <a:srgbClr val="000000"/>
                </a:solidFill>
                <a:latin typeface="HG丸ｺﾞｼｯｸM-PRO" panose="020F0600000000000000" pitchFamily="50" charset="-128"/>
                <a:ea typeface="HG丸ｺﾞｼｯｸM-PRO" panose="020F0600000000000000" pitchFamily="50" charset="-128"/>
              </a:rPr>
              <a:t>　それまでにあった物品税やトランプ類税が廃止されて、３％の税率で導入され</a:t>
            </a:r>
            <a:r>
              <a:rPr lang="ja-JP" altLang="en-US" sz="2400" dirty="0">
                <a:solidFill>
                  <a:prstClr val="black"/>
                </a:solidFill>
                <a:latin typeface="HG丸ｺﾞｼｯｸM-PRO" panose="020F0600000000000000" pitchFamily="50" charset="-128"/>
                <a:ea typeface="HG丸ｺﾞｼｯｸM-PRO" panose="020F0600000000000000" pitchFamily="50" charset="-128"/>
              </a:rPr>
              <a:t>、段階的に５％、８％、そして、令和元年</a:t>
            </a:r>
            <a:r>
              <a:rPr lang="en-US" altLang="ja-JP" sz="2400" dirty="0">
                <a:solidFill>
                  <a:prstClr val="black"/>
                </a:solidFill>
                <a:latin typeface="HG丸ｺﾞｼｯｸM-PRO" panose="020F0600000000000000" pitchFamily="50" charset="-128"/>
                <a:ea typeface="HG丸ｺﾞｼｯｸM-PRO" panose="020F0600000000000000" pitchFamily="50" charset="-128"/>
              </a:rPr>
              <a:t>10</a:t>
            </a:r>
            <a:r>
              <a:rPr lang="ja-JP" altLang="en-US" sz="2400" dirty="0">
                <a:solidFill>
                  <a:prstClr val="black"/>
                </a:solidFill>
                <a:latin typeface="HG丸ｺﾞｼｯｸM-PRO" panose="020F0600000000000000" pitchFamily="50" charset="-128"/>
                <a:ea typeface="HG丸ｺﾞｼｯｸM-PRO" panose="020F0600000000000000" pitchFamily="50" charset="-128"/>
              </a:rPr>
              <a:t>月から</a:t>
            </a:r>
            <a:r>
              <a:rPr lang="en-US" altLang="ja-JP" sz="2400" dirty="0">
                <a:solidFill>
                  <a:prstClr val="black"/>
                </a:solidFill>
                <a:latin typeface="HG丸ｺﾞｼｯｸM-PRO" panose="020F0600000000000000" pitchFamily="50" charset="-128"/>
                <a:ea typeface="HG丸ｺﾞｼｯｸM-PRO" panose="020F0600000000000000" pitchFamily="50" charset="-128"/>
              </a:rPr>
              <a:t>10</a:t>
            </a:r>
            <a:r>
              <a:rPr lang="ja-JP" altLang="en-US" sz="2400" dirty="0">
                <a:solidFill>
                  <a:prstClr val="black"/>
                </a:solidFill>
                <a:latin typeface="HG丸ｺﾞｼｯｸM-PRO" panose="020F0600000000000000" pitchFamily="50" charset="-128"/>
                <a:ea typeface="HG丸ｺﾞｼｯｸM-PRO" panose="020F0600000000000000" pitchFamily="50" charset="-128"/>
              </a:rPr>
              <a:t>％となりました。</a:t>
            </a:r>
            <a:endParaRPr lang="ja-JP" altLang="en-US" sz="2400" dirty="0">
              <a:solidFill>
                <a:srgbClr val="000000"/>
              </a:solidFill>
              <a:latin typeface="HG丸ｺﾞｼｯｸM-PRO" panose="020F0600000000000000" pitchFamily="50" charset="-128"/>
              <a:ea typeface="HG丸ｺﾞｼｯｸM-PRO" panose="020F0600000000000000" pitchFamily="50" charset="-128"/>
            </a:endParaRPr>
          </a:p>
        </p:txBody>
      </p:sp>
      <p:pic>
        <p:nvPicPr>
          <p:cNvPr id="31" name="出題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12664203" y="1485900"/>
            <a:ext cx="609600" cy="609600"/>
          </a:xfrm>
          <a:prstGeom prst="rect">
            <a:avLst/>
          </a:prstGeom>
        </p:spPr>
      </p:pic>
      <p:pic>
        <p:nvPicPr>
          <p:cNvPr id="25" name="正解1">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2"/>
          <a:stretch>
            <a:fillRect/>
          </a:stretch>
        </p:blipFill>
        <p:spPr>
          <a:xfrm>
            <a:off x="12810286" y="2872709"/>
            <a:ext cx="609600" cy="609600"/>
          </a:xfrm>
          <a:prstGeom prst="rect">
            <a:avLst/>
          </a:prstGeom>
        </p:spPr>
      </p:pic>
      <p:pic>
        <p:nvPicPr>
          <p:cNvPr id="30" name="Picture 29">
            <a:extLst>
              <a:ext uri="{FF2B5EF4-FFF2-40B4-BE49-F238E27FC236}">
                <a16:creationId xmlns:a16="http://schemas.microsoft.com/office/drawing/2014/main" id="{95D20929-406D-471F-9E78-09C4D978963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9879920" y="4303486"/>
            <a:ext cx="2034214" cy="2305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9698751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wipe(down)">
                                      <p:cBhvr>
                                        <p:cTn id="7" dur="580">
                                          <p:stCondLst>
                                            <p:cond delay="0"/>
                                          </p:stCondLst>
                                        </p:cTn>
                                        <p:tgtEl>
                                          <p:spTgt spid="19459"/>
                                        </p:tgtEl>
                                      </p:cBhvr>
                                    </p:animEffect>
                                    <p:anim calcmode="lin" valueType="num">
                                      <p:cBhvr>
                                        <p:cTn id="8" dur="1822" tmFilter="0,0; 0.14,0.36; 0.43,0.73; 0.71,0.91; 1.0,1.0">
                                          <p:stCondLst>
                                            <p:cond delay="0"/>
                                          </p:stCondLst>
                                        </p:cTn>
                                        <p:tgtEl>
                                          <p:spTgt spid="1945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45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45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45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45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459"/>
                                        </p:tgtEl>
                                      </p:cBhvr>
                                      <p:to x="100000" y="60000"/>
                                    </p:animScale>
                                    <p:animScale>
                                      <p:cBhvr>
                                        <p:cTn id="14" dur="166" decel="50000">
                                          <p:stCondLst>
                                            <p:cond delay="676"/>
                                          </p:stCondLst>
                                        </p:cTn>
                                        <p:tgtEl>
                                          <p:spTgt spid="19459"/>
                                        </p:tgtEl>
                                      </p:cBhvr>
                                      <p:to x="100000" y="100000"/>
                                    </p:animScale>
                                    <p:animScale>
                                      <p:cBhvr>
                                        <p:cTn id="15" dur="26">
                                          <p:stCondLst>
                                            <p:cond delay="1312"/>
                                          </p:stCondLst>
                                        </p:cTn>
                                        <p:tgtEl>
                                          <p:spTgt spid="19459"/>
                                        </p:tgtEl>
                                      </p:cBhvr>
                                      <p:to x="100000" y="80000"/>
                                    </p:animScale>
                                    <p:animScale>
                                      <p:cBhvr>
                                        <p:cTn id="16" dur="166" decel="50000">
                                          <p:stCondLst>
                                            <p:cond delay="1338"/>
                                          </p:stCondLst>
                                        </p:cTn>
                                        <p:tgtEl>
                                          <p:spTgt spid="19459"/>
                                        </p:tgtEl>
                                      </p:cBhvr>
                                      <p:to x="100000" y="100000"/>
                                    </p:animScale>
                                    <p:animScale>
                                      <p:cBhvr>
                                        <p:cTn id="17" dur="26">
                                          <p:stCondLst>
                                            <p:cond delay="1642"/>
                                          </p:stCondLst>
                                        </p:cTn>
                                        <p:tgtEl>
                                          <p:spTgt spid="19459"/>
                                        </p:tgtEl>
                                      </p:cBhvr>
                                      <p:to x="100000" y="90000"/>
                                    </p:animScale>
                                    <p:animScale>
                                      <p:cBhvr>
                                        <p:cTn id="18" dur="166" decel="50000">
                                          <p:stCondLst>
                                            <p:cond delay="1668"/>
                                          </p:stCondLst>
                                        </p:cTn>
                                        <p:tgtEl>
                                          <p:spTgt spid="19459"/>
                                        </p:tgtEl>
                                      </p:cBhvr>
                                      <p:to x="100000" y="100000"/>
                                    </p:animScale>
                                    <p:animScale>
                                      <p:cBhvr>
                                        <p:cTn id="19" dur="26">
                                          <p:stCondLst>
                                            <p:cond delay="1808"/>
                                          </p:stCondLst>
                                        </p:cTn>
                                        <p:tgtEl>
                                          <p:spTgt spid="19459"/>
                                        </p:tgtEl>
                                      </p:cBhvr>
                                      <p:to x="100000" y="95000"/>
                                    </p:animScale>
                                    <p:animScale>
                                      <p:cBhvr>
                                        <p:cTn id="20" dur="166" decel="50000">
                                          <p:stCondLst>
                                            <p:cond delay="1834"/>
                                          </p:stCondLst>
                                        </p:cTn>
                                        <p:tgtEl>
                                          <p:spTgt spid="19459"/>
                                        </p:tgtEl>
                                      </p:cBhvr>
                                      <p:to x="100000" y="100000"/>
                                    </p:animScale>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600"/>
                                        <p:tgtEl>
                                          <p:spTgt spid="30"/>
                                        </p:tgtEl>
                                      </p:cBhvr>
                                    </p:animEffect>
                                    <p:anim calcmode="lin" valueType="num">
                                      <p:cBhvr>
                                        <p:cTn id="25" dur="600" fill="hold"/>
                                        <p:tgtEl>
                                          <p:spTgt spid="30"/>
                                        </p:tgtEl>
                                        <p:attrNameLst>
                                          <p:attrName>ppt_x</p:attrName>
                                        </p:attrNameLst>
                                      </p:cBhvr>
                                      <p:tavLst>
                                        <p:tav tm="0">
                                          <p:val>
                                            <p:strVal val="#ppt_x"/>
                                          </p:val>
                                        </p:tav>
                                        <p:tav tm="100000">
                                          <p:val>
                                            <p:strVal val="#ppt_x"/>
                                          </p:val>
                                        </p:tav>
                                      </p:tavLst>
                                    </p:anim>
                                    <p:anim calcmode="lin" valueType="num">
                                      <p:cBhvr>
                                        <p:cTn id="26" dur="600" fill="hold"/>
                                        <p:tgtEl>
                                          <p:spTgt spid="30"/>
                                        </p:tgtEl>
                                        <p:attrNameLst>
                                          <p:attrName>ppt_y</p:attrName>
                                        </p:attrNameLst>
                                      </p:cBhvr>
                                      <p:tavLst>
                                        <p:tav tm="0">
                                          <p:val>
                                            <p:strVal val="#ppt_y+.1"/>
                                          </p:val>
                                        </p:tav>
                                        <p:tav tm="100000">
                                          <p:val>
                                            <p:strVal val="#ppt_y"/>
                                          </p:val>
                                        </p:tav>
                                      </p:tavLst>
                                    </p:anim>
                                  </p:childTnLst>
                                </p:cTn>
                              </p:par>
                              <p:par>
                                <p:cTn id="27" presetID="1" presetClass="mediacall" presetSubtype="0" fill="hold" nodeType="withEffect">
                                  <p:stCondLst>
                                    <p:cond delay="0"/>
                                  </p:stCondLst>
                                  <p:childTnLst>
                                    <p:cmd type="call" cmd="playFrom(0.0)">
                                      <p:cBhvr>
                                        <p:cTn id="28" dur="1724" fill="hold"/>
                                        <p:tgtEl>
                                          <p:spTgt spid="31"/>
                                        </p:tgtEl>
                                      </p:cBhvr>
                                    </p:cmd>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45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childTnLst>
                                </p:cTn>
                              </p:par>
                              <p:par>
                                <p:cTn id="39" presetID="10"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par>
                                <p:cTn id="42" presetID="1" presetClass="mediacall" presetSubtype="0" fill="hold" nodeType="withEffect">
                                  <p:stCondLst>
                                    <p:cond delay="0"/>
                                  </p:stCondLst>
                                  <p:childTnLst>
                                    <p:cmd type="call" cmd="playFrom(0.0)">
                                      <p:cBhvr>
                                        <p:cTn id="43" dur="1776"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4" fill="hold" display="0">
                  <p:stCondLst>
                    <p:cond delay="indefinite"/>
                  </p:stCondLst>
                  <p:endCondLst>
                    <p:cond evt="onStopAudio" delay="0">
                      <p:tgtEl>
                        <p:sldTgt/>
                      </p:tgtEl>
                    </p:cond>
                  </p:endCondLst>
                </p:cTn>
                <p:tgtEl>
                  <p:spTgt spid="31"/>
                </p:tgtEl>
              </p:cMediaNode>
            </p:audio>
            <p:audio>
              <p:cMediaNode vol="100000">
                <p:cTn id="45" fill="hold" display="0">
                  <p:stCondLst>
                    <p:cond delay="indefinite"/>
                  </p:stCondLst>
                  <p:endCondLst>
                    <p:cond evt="onStopAudio" delay="0">
                      <p:tgtEl>
                        <p:sldTgt/>
                      </p:tgtEl>
                    </p:cond>
                  </p:endCondLst>
                </p:cTn>
                <p:tgtEl>
                  <p:spTgt spid="25"/>
                </p:tgtEl>
              </p:cMediaNode>
            </p:audio>
          </p:childTnLst>
        </p:cTn>
      </p:par>
    </p:tnLst>
    <p:bldLst>
      <p:bldP spid="23"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グループ化 4"/>
          <p:cNvGrpSpPr/>
          <p:nvPr/>
        </p:nvGrpSpPr>
        <p:grpSpPr>
          <a:xfrm>
            <a:off x="1524001" y="2649637"/>
            <a:ext cx="2787318" cy="3543301"/>
            <a:chOff x="2136776" y="2643188"/>
            <a:chExt cx="2549524" cy="3543301"/>
          </a:xfrm>
        </p:grpSpPr>
        <p:grpSp>
          <p:nvGrpSpPr>
            <p:cNvPr id="2" name="Group 7"/>
            <p:cNvGrpSpPr>
              <a:grpSpLocks/>
            </p:cNvGrpSpPr>
            <p:nvPr/>
          </p:nvGrpSpPr>
          <p:grpSpPr bwMode="auto">
            <a:xfrm>
              <a:off x="2136776" y="2643188"/>
              <a:ext cx="2519363" cy="900112"/>
              <a:chOff x="794" y="1706"/>
              <a:chExt cx="2358" cy="749"/>
            </a:xfrm>
          </p:grpSpPr>
          <p:sp>
            <p:nvSpPr>
              <p:cNvPr id="13330" name="AutoShape 8"/>
              <p:cNvSpPr>
                <a:spLocks noChangeArrowheads="1"/>
              </p:cNvSpPr>
              <p:nvPr/>
            </p:nvSpPr>
            <p:spPr bwMode="auto">
              <a:xfrm>
                <a:off x="884" y="1796"/>
                <a:ext cx="2156" cy="599"/>
              </a:xfrm>
              <a:prstGeom prst="roundRect">
                <a:avLst>
                  <a:gd name="adj" fmla="val 16667"/>
                </a:avLst>
              </a:prstGeom>
              <a:solidFill>
                <a:srgbClr val="FFCC99">
                  <a:alpha val="65097"/>
                </a:srgbClr>
              </a:solidFill>
              <a:ln w="28575">
                <a:solidFill>
                  <a:srgbClr val="FF660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2400" dirty="0">
                    <a:solidFill>
                      <a:prstClr val="black"/>
                    </a:solidFill>
                    <a:latin typeface="HG丸ｺﾞｼｯｸM-PRO" panose="020F0600000000000000" pitchFamily="50" charset="-128"/>
                    <a:ea typeface="HG丸ｺﾞｼｯｸM-PRO" panose="020F0600000000000000" pitchFamily="50" charset="-128"/>
                  </a:rPr>
                  <a:t>① </a:t>
                </a:r>
                <a:r>
                  <a:rPr lang="ja-JP" altLang="en-US" sz="2400" dirty="0">
                    <a:solidFill>
                      <a:prstClr val="black"/>
                    </a:solidFill>
                    <a:latin typeface="HG丸ｺﾞｼｯｸM-PRO" panose="020F0600000000000000" pitchFamily="50" charset="-128"/>
                    <a:ea typeface="HG丸ｺﾞｼｯｸM-PRO" panose="020F0600000000000000" pitchFamily="50" charset="-128"/>
                  </a:rPr>
                  <a:t>約 </a:t>
                </a:r>
                <a:r>
                  <a:rPr lang="en-US" altLang="ja-JP" sz="2400" dirty="0">
                    <a:solidFill>
                      <a:prstClr val="black"/>
                    </a:solidFill>
                    <a:latin typeface="HG丸ｺﾞｼｯｸM-PRO" panose="020F0600000000000000" pitchFamily="50" charset="-128"/>
                    <a:ea typeface="HG丸ｺﾞｼｯｸM-PRO" panose="020F0600000000000000" pitchFamily="50" charset="-128"/>
                  </a:rPr>
                  <a:t>20</a:t>
                </a:r>
                <a:r>
                  <a:rPr lang="ja-JP" altLang="en-US" sz="2400" dirty="0">
                    <a:solidFill>
                      <a:prstClr val="black"/>
                    </a:solidFill>
                    <a:latin typeface="HG丸ｺﾞｼｯｸM-PRO" panose="020F0600000000000000" pitchFamily="50" charset="-128"/>
                    <a:ea typeface="HG丸ｺﾞｼｯｸM-PRO" panose="020F0600000000000000" pitchFamily="50" charset="-128"/>
                  </a:rPr>
                  <a:t> 種類</a:t>
                </a:r>
              </a:p>
            </p:txBody>
          </p:sp>
          <p:pic>
            <p:nvPicPr>
              <p:cNvPr id="13331" name="Picture 9" descr="AQAA_02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4" y="170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2" name="Picture 10" descr="AQAA_02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8" y="225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8"/>
            <p:cNvGrpSpPr>
              <a:grpSpLocks/>
            </p:cNvGrpSpPr>
            <p:nvPr/>
          </p:nvGrpSpPr>
          <p:grpSpPr bwMode="auto">
            <a:xfrm>
              <a:off x="2136776" y="5286376"/>
              <a:ext cx="2519363" cy="900113"/>
              <a:chOff x="567" y="3611"/>
              <a:chExt cx="2358" cy="749"/>
            </a:xfrm>
          </p:grpSpPr>
          <p:sp>
            <p:nvSpPr>
              <p:cNvPr id="13327" name="AutoShape 6"/>
              <p:cNvSpPr>
                <a:spLocks noChangeArrowheads="1"/>
              </p:cNvSpPr>
              <p:nvPr/>
            </p:nvSpPr>
            <p:spPr bwMode="auto">
              <a:xfrm>
                <a:off x="657" y="3702"/>
                <a:ext cx="2156" cy="599"/>
              </a:xfrm>
              <a:prstGeom prst="roundRect">
                <a:avLst>
                  <a:gd name="adj" fmla="val 16667"/>
                </a:avLst>
              </a:prstGeom>
              <a:solidFill>
                <a:srgbClr val="CCFF99">
                  <a:alpha val="70195"/>
                </a:srgbClr>
              </a:solidFill>
              <a:ln w="28575">
                <a:solidFill>
                  <a:srgbClr val="008000"/>
                </a:solidFill>
                <a:round/>
                <a:headEnd/>
                <a:tailEnd/>
              </a:ln>
            </p:spPr>
            <p:txBody>
              <a:bodyPr lIns="0" rIns="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2400" dirty="0">
                    <a:solidFill>
                      <a:prstClr val="black"/>
                    </a:solidFill>
                    <a:latin typeface="HG丸ｺﾞｼｯｸM-PRO" panose="020F0600000000000000" pitchFamily="50" charset="-128"/>
                    <a:ea typeface="HG丸ｺﾞｼｯｸM-PRO" panose="020F0600000000000000" pitchFamily="50" charset="-128"/>
                  </a:rPr>
                  <a:t>③ </a:t>
                </a:r>
                <a:r>
                  <a:rPr lang="ja-JP" altLang="en-US" sz="2400" dirty="0">
                    <a:solidFill>
                      <a:prstClr val="black"/>
                    </a:solidFill>
                    <a:latin typeface="HG丸ｺﾞｼｯｸM-PRO" panose="020F0600000000000000" pitchFamily="50" charset="-128"/>
                    <a:ea typeface="HG丸ｺﾞｼｯｸM-PRO" panose="020F0600000000000000" pitchFamily="50" charset="-128"/>
                  </a:rPr>
                  <a:t>約</a:t>
                </a:r>
                <a:r>
                  <a:rPr lang="en-US" altLang="ja-JP" sz="2400" dirty="0">
                    <a:solidFill>
                      <a:prstClr val="black"/>
                    </a:solidFill>
                    <a:latin typeface="HG丸ｺﾞｼｯｸM-PRO" panose="020F0600000000000000" pitchFamily="50" charset="-128"/>
                    <a:ea typeface="HG丸ｺﾞｼｯｸM-PRO" panose="020F0600000000000000" pitchFamily="50" charset="-128"/>
                  </a:rPr>
                  <a:t>1,500</a:t>
                </a:r>
                <a:r>
                  <a:rPr lang="ja-JP" altLang="en-US" sz="2400" dirty="0">
                    <a:solidFill>
                      <a:prstClr val="black"/>
                    </a:solidFill>
                    <a:latin typeface="HG丸ｺﾞｼｯｸM-PRO" panose="020F0600000000000000" pitchFamily="50" charset="-128"/>
                    <a:ea typeface="HG丸ｺﾞｼｯｸM-PRO" panose="020F0600000000000000" pitchFamily="50" charset="-128"/>
                  </a:rPr>
                  <a:t>種類</a:t>
                </a:r>
              </a:p>
            </p:txBody>
          </p:sp>
          <p:pic>
            <p:nvPicPr>
              <p:cNvPr id="13328" name="Picture 11" descr="AQAA_02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7" y="361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12" descr="AQAA_02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1" y="415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3"/>
            <p:cNvGrpSpPr>
              <a:grpSpLocks/>
            </p:cNvGrpSpPr>
            <p:nvPr/>
          </p:nvGrpSpPr>
          <p:grpSpPr bwMode="auto">
            <a:xfrm>
              <a:off x="2166938" y="4000501"/>
              <a:ext cx="2519362" cy="900113"/>
              <a:chOff x="793" y="2818"/>
              <a:chExt cx="2359" cy="725"/>
            </a:xfrm>
          </p:grpSpPr>
          <p:sp>
            <p:nvSpPr>
              <p:cNvPr id="13324" name="AutoShape 14"/>
              <p:cNvSpPr>
                <a:spLocks noChangeArrowheads="1"/>
              </p:cNvSpPr>
              <p:nvPr/>
            </p:nvSpPr>
            <p:spPr bwMode="auto">
              <a:xfrm>
                <a:off x="884" y="2886"/>
                <a:ext cx="2157" cy="580"/>
              </a:xfrm>
              <a:prstGeom prst="roundRect">
                <a:avLst>
                  <a:gd name="adj" fmla="val 16667"/>
                </a:avLst>
              </a:prstGeom>
              <a:solidFill>
                <a:srgbClr val="CCFFFF">
                  <a:alpha val="70195"/>
                </a:srgbClr>
              </a:solidFill>
              <a:ln w="28575">
                <a:solidFill>
                  <a:srgbClr val="00008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2400" dirty="0">
                    <a:solidFill>
                      <a:prstClr val="black"/>
                    </a:solidFill>
                    <a:latin typeface="HG丸ｺﾞｼｯｸM-PRO" panose="020F0600000000000000" pitchFamily="50" charset="-128"/>
                    <a:ea typeface="HG丸ｺﾞｼｯｸM-PRO" panose="020F0600000000000000" pitchFamily="50" charset="-128"/>
                  </a:rPr>
                  <a:t>② </a:t>
                </a:r>
                <a:r>
                  <a:rPr lang="ja-JP" altLang="en-US" sz="2400" dirty="0">
                    <a:solidFill>
                      <a:prstClr val="black"/>
                    </a:solidFill>
                    <a:latin typeface="HG丸ｺﾞｼｯｸM-PRO" panose="020F0600000000000000" pitchFamily="50" charset="-128"/>
                    <a:ea typeface="HG丸ｺﾞｼｯｸM-PRO" panose="020F0600000000000000" pitchFamily="50" charset="-128"/>
                  </a:rPr>
                  <a:t>約 </a:t>
                </a:r>
                <a:r>
                  <a:rPr lang="en-US" altLang="ja-JP" sz="2400" dirty="0">
                    <a:solidFill>
                      <a:prstClr val="black"/>
                    </a:solidFill>
                    <a:latin typeface="HG丸ｺﾞｼｯｸM-PRO" panose="020F0600000000000000" pitchFamily="50" charset="-128"/>
                    <a:ea typeface="HG丸ｺﾞｼｯｸM-PRO" panose="020F0600000000000000" pitchFamily="50" charset="-128"/>
                  </a:rPr>
                  <a:t>50</a:t>
                </a:r>
                <a:r>
                  <a:rPr lang="ja-JP" altLang="en-US" sz="2400" dirty="0">
                    <a:solidFill>
                      <a:prstClr val="black"/>
                    </a:solidFill>
                    <a:latin typeface="HG丸ｺﾞｼｯｸM-PRO" panose="020F0600000000000000" pitchFamily="50" charset="-128"/>
                    <a:ea typeface="HG丸ｺﾞｼｯｸM-PRO" panose="020F0600000000000000" pitchFamily="50" charset="-128"/>
                  </a:rPr>
                  <a:t> 種類</a:t>
                </a:r>
              </a:p>
            </p:txBody>
          </p:sp>
          <p:pic>
            <p:nvPicPr>
              <p:cNvPr id="13325" name="Picture 15" descr="AQAA_02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3" y="2818"/>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16" descr="AQAA_02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8" y="3339"/>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28022" name="AutoShape 57"/>
          <p:cNvSpPr>
            <a:spLocks noChangeArrowheads="1"/>
          </p:cNvSpPr>
          <p:nvPr/>
        </p:nvSpPr>
        <p:spPr bwMode="auto">
          <a:xfrm>
            <a:off x="4593530" y="3275002"/>
            <a:ext cx="7272683" cy="2207781"/>
          </a:xfrm>
          <a:prstGeom prst="roundRect">
            <a:avLst>
              <a:gd name="adj" fmla="val 7102"/>
            </a:avLst>
          </a:prstGeom>
          <a:solidFill>
            <a:schemeClr val="bg1"/>
          </a:solidFill>
          <a:ln w="38100">
            <a:solidFill>
              <a:srgbClr val="FF6600"/>
            </a:solidFill>
            <a:round/>
            <a:headEnd/>
            <a:tailEnd/>
          </a:ln>
        </p:spPr>
        <p:txBody>
          <a:bodyPr lIns="0" r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50000"/>
              </a:lnSpc>
              <a:spcBef>
                <a:spcPct val="0"/>
              </a:spcBef>
              <a:buFontTx/>
              <a:buNone/>
            </a:pPr>
            <a:r>
              <a:rPr lang="en-US" altLang="ja-JP" sz="2400" dirty="0">
                <a:solidFill>
                  <a:prstClr val="black"/>
                </a:solidFill>
                <a:ea typeface="AR丸ゴシック体M"/>
              </a:rPr>
              <a:t> </a:t>
            </a:r>
          </a:p>
          <a:p>
            <a:pPr eaLnBrk="1" hangingPunct="1">
              <a:lnSpc>
                <a:spcPct val="150000"/>
              </a:lnSpc>
              <a:spcBef>
                <a:spcPct val="0"/>
              </a:spcBef>
              <a:buFontTx/>
              <a:buNone/>
            </a:pPr>
            <a:r>
              <a:rPr lang="en-US" altLang="ja-JP" sz="2400" dirty="0">
                <a:solidFill>
                  <a:prstClr val="black"/>
                </a:solidFill>
                <a:ea typeface="AR丸ゴシック体M"/>
              </a:rPr>
              <a:t> </a:t>
            </a:r>
            <a:r>
              <a:rPr lang="ja-JP" altLang="en-US" sz="2400" dirty="0">
                <a:solidFill>
                  <a:prstClr val="black"/>
                </a:solidFill>
                <a:ea typeface="AR丸ゴシック体M"/>
              </a:rPr>
              <a:t>　</a:t>
            </a:r>
            <a:r>
              <a:rPr lang="ja-JP" altLang="en-US" sz="2400" dirty="0">
                <a:solidFill>
                  <a:prstClr val="black"/>
                </a:solidFill>
                <a:latin typeface="HG丸ｺﾞｼｯｸM-PRO" panose="020F0600000000000000" pitchFamily="50" charset="-128"/>
                <a:ea typeface="HG丸ｺﾞｼｯｸM-PRO" panose="020F0600000000000000" pitchFamily="50" charset="-128"/>
              </a:rPr>
              <a:t>正解は②約</a:t>
            </a:r>
            <a:r>
              <a:rPr lang="en-US" altLang="ja-JP" sz="2400" dirty="0">
                <a:solidFill>
                  <a:prstClr val="black"/>
                </a:solidFill>
                <a:latin typeface="HG丸ｺﾞｼｯｸM-PRO" panose="020F0600000000000000" pitchFamily="50" charset="-128"/>
                <a:ea typeface="HG丸ｺﾞｼｯｸM-PRO" panose="020F0600000000000000" pitchFamily="50" charset="-128"/>
              </a:rPr>
              <a:t>50</a:t>
            </a:r>
            <a:r>
              <a:rPr lang="ja-JP" altLang="en-US" sz="2400" dirty="0">
                <a:solidFill>
                  <a:prstClr val="black"/>
                </a:solidFill>
                <a:latin typeface="HG丸ｺﾞｼｯｸM-PRO" panose="020F0600000000000000" pitchFamily="50" charset="-128"/>
                <a:ea typeface="HG丸ｺﾞｼｯｸM-PRO" panose="020F0600000000000000" pitchFamily="50" charset="-128"/>
              </a:rPr>
              <a:t>種類です。</a:t>
            </a: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pPr eaLnBrk="1" hangingPunct="1">
              <a:lnSpc>
                <a:spcPct val="150000"/>
              </a:lnSpc>
              <a:spcBef>
                <a:spcPct val="0"/>
              </a:spcBef>
              <a:buFontTx/>
              <a:buNone/>
            </a:pPr>
            <a:r>
              <a:rPr lang="ja-JP" altLang="en-US" sz="2400" dirty="0">
                <a:solidFill>
                  <a:prstClr val="black"/>
                </a:solidFill>
                <a:latin typeface="AR丸ゴシック体M"/>
                <a:ea typeface="HG丸ｺﾞｼｯｸM-PRO" panose="020F0600000000000000" pitchFamily="50" charset="-128"/>
              </a:rPr>
              <a:t>　</a:t>
            </a:r>
            <a:r>
              <a:rPr lang="ja-JP" altLang="en-US" sz="2400" dirty="0">
                <a:solidFill>
                  <a:prstClr val="black"/>
                </a:solidFill>
                <a:latin typeface="HG丸ｺﾞｼｯｸM-PRO" panose="020F0600000000000000" pitchFamily="50" charset="-128"/>
                <a:ea typeface="HG丸ｺﾞｼｯｸM-PRO" panose="020F0600000000000000" pitchFamily="50" charset="-128"/>
              </a:rPr>
              <a:t>現在、都道府県や市町村で独自に定められている税金があり、地域によって数が違います。</a:t>
            </a:r>
          </a:p>
          <a:p>
            <a:pPr eaLnBrk="1" hangingPunct="1">
              <a:lnSpc>
                <a:spcPct val="150000"/>
              </a:lnSpc>
              <a:spcBef>
                <a:spcPct val="0"/>
              </a:spcBef>
              <a:buFontTx/>
              <a:buNone/>
            </a:pPr>
            <a:r>
              <a:rPr lang="ja-JP" altLang="en-US" sz="2400" dirty="0">
                <a:solidFill>
                  <a:prstClr val="black"/>
                </a:solidFill>
                <a:latin typeface="HG丸ｺﾞｼｯｸM-PRO" panose="020F0600000000000000" pitchFamily="50" charset="-128"/>
                <a:ea typeface="HG丸ｺﾞｼｯｸM-PRO" panose="020F0600000000000000" pitchFamily="50" charset="-128"/>
              </a:rPr>
              <a:t>   </a:t>
            </a:r>
          </a:p>
        </p:txBody>
      </p:sp>
      <p:sp>
        <p:nvSpPr>
          <p:cNvPr id="28732" name="AutoShape 60"/>
          <p:cNvSpPr>
            <a:spLocks noChangeArrowheads="1"/>
          </p:cNvSpPr>
          <p:nvPr/>
        </p:nvSpPr>
        <p:spPr bwMode="auto">
          <a:xfrm>
            <a:off x="904812" y="3997337"/>
            <a:ext cx="900113" cy="900112"/>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5" y="10800"/>
                </a:moveTo>
                <a:cubicBezTo>
                  <a:pt x="3875" y="14625"/>
                  <a:pt x="6975" y="17725"/>
                  <a:pt x="10800" y="17725"/>
                </a:cubicBezTo>
                <a:cubicBezTo>
                  <a:pt x="14625" y="17725"/>
                  <a:pt x="17725" y="14625"/>
                  <a:pt x="17725" y="10800"/>
                </a:cubicBezTo>
                <a:cubicBezTo>
                  <a:pt x="17725" y="6975"/>
                  <a:pt x="14625" y="3875"/>
                  <a:pt x="10800" y="3875"/>
                </a:cubicBezTo>
                <a:cubicBezTo>
                  <a:pt x="6975" y="3875"/>
                  <a:pt x="3875" y="6975"/>
                  <a:pt x="3875" y="10800"/>
                </a:cubicBezTo>
                <a:close/>
              </a:path>
            </a:pathLst>
          </a:custGeom>
          <a:solidFill>
            <a:srgbClr val="FF0000"/>
          </a:solidFill>
          <a:ln w="9525">
            <a:solidFill>
              <a:schemeClr val="bg1"/>
            </a:solidFill>
            <a:round/>
            <a:headEnd/>
            <a:tailEnd/>
          </a:ln>
        </p:spPr>
        <p:txBody>
          <a:bodyPr wrap="none" anchor="ctr"/>
          <a:lstStyle/>
          <a:p>
            <a:endParaRPr lang="ja-JP" altLang="en-US">
              <a:solidFill>
                <a:prstClr val="black"/>
              </a:solidFill>
            </a:endParaRPr>
          </a:p>
        </p:txBody>
      </p:sp>
      <p:grpSp>
        <p:nvGrpSpPr>
          <p:cNvPr id="6" name="グループ化 5"/>
          <p:cNvGrpSpPr/>
          <p:nvPr/>
        </p:nvGrpSpPr>
        <p:grpSpPr>
          <a:xfrm>
            <a:off x="497305" y="1196975"/>
            <a:ext cx="11277600" cy="1143000"/>
            <a:chOff x="497305" y="1196975"/>
            <a:chExt cx="11277600" cy="1143000"/>
          </a:xfrm>
        </p:grpSpPr>
        <p:sp>
          <p:nvSpPr>
            <p:cNvPr id="128029" name="AutoShape 29"/>
            <p:cNvSpPr>
              <a:spLocks noChangeArrowheads="1"/>
            </p:cNvSpPr>
            <p:nvPr/>
          </p:nvSpPr>
          <p:spPr bwMode="auto">
            <a:xfrm>
              <a:off x="497305" y="1341438"/>
              <a:ext cx="11277600" cy="863600"/>
            </a:xfrm>
            <a:prstGeom prst="roundRect">
              <a:avLst>
                <a:gd name="adj" fmla="val 16667"/>
              </a:avLst>
            </a:prstGeom>
            <a:solidFill>
              <a:schemeClr val="bg1"/>
            </a:solidFill>
            <a:ln w="381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400">
                <a:solidFill>
                  <a:prstClr val="black"/>
                </a:solidFill>
                <a:ea typeface="AR丸ゴシック体M"/>
              </a:endParaRPr>
            </a:p>
          </p:txBody>
        </p:sp>
        <p:sp>
          <p:nvSpPr>
            <p:cNvPr id="128031" name="Rectangle 31"/>
            <p:cNvSpPr>
              <a:spLocks noChangeArrowheads="1"/>
            </p:cNvSpPr>
            <p:nvPr/>
          </p:nvSpPr>
          <p:spPr bwMode="auto">
            <a:xfrm>
              <a:off x="1732547" y="1196975"/>
              <a:ext cx="968943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dirty="0">
                  <a:latin typeface="HG丸ｺﾞｼｯｸM-PRO" panose="020F0600000000000000" pitchFamily="50" charset="-128"/>
                  <a:ea typeface="HG丸ｺﾞｼｯｸM-PRO" panose="020F0600000000000000" pitchFamily="50" charset="-128"/>
                </a:rPr>
                <a:t>現在、日本には何種類くらいの税金があるでしょう？</a:t>
              </a:r>
            </a:p>
          </p:txBody>
        </p:sp>
      </p:grpSp>
      <p:grpSp>
        <p:nvGrpSpPr>
          <p:cNvPr id="21" name="グループ化 20"/>
          <p:cNvGrpSpPr/>
          <p:nvPr/>
        </p:nvGrpSpPr>
        <p:grpSpPr>
          <a:xfrm>
            <a:off x="0" y="11126"/>
            <a:ext cx="12192000" cy="939019"/>
            <a:chOff x="0" y="11126"/>
            <a:chExt cx="12192000" cy="939019"/>
          </a:xfrm>
        </p:grpSpPr>
        <p:pic>
          <p:nvPicPr>
            <p:cNvPr id="22" name="Picture 140" descr="高校の帯"/>
            <p:cNvPicPr>
              <a:picLocks noChangeAspect="1" noChangeArrowheads="1"/>
            </p:cNvPicPr>
            <p:nvPr/>
          </p:nvPicPr>
          <p:blipFill>
            <a:blip r:embed="rId10" cstate="print">
              <a:lum bright="54000"/>
            </a:blip>
            <a:srcRect/>
            <a:stretch>
              <a:fillRect/>
            </a:stretch>
          </p:blipFill>
          <p:spPr bwMode="auto">
            <a:xfrm>
              <a:off x="0" y="11126"/>
              <a:ext cx="12192000" cy="939019"/>
            </a:xfrm>
            <a:prstGeom prst="rect">
              <a:avLst/>
            </a:prstGeom>
            <a:noFill/>
            <a:ln w="9525">
              <a:noFill/>
              <a:miter lim="800000"/>
              <a:headEnd/>
              <a:tailEnd/>
            </a:ln>
          </p:spPr>
        </p:pic>
        <p:sp>
          <p:nvSpPr>
            <p:cNvPr id="23" name="Rectangle 85"/>
            <p:cNvSpPr txBox="1">
              <a:spLocks noChangeArrowheads="1"/>
            </p:cNvSpPr>
            <p:nvPr/>
          </p:nvSpPr>
          <p:spPr bwMode="auto">
            <a:xfrm>
              <a:off x="2063752" y="134966"/>
              <a:ext cx="7772400" cy="71004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defTabSz="457200" eaLnBrk="1" fontAlgn="auto" hangingPunct="1">
                <a:spcBef>
                  <a:spcPts val="0"/>
                </a:spcBef>
                <a:spcAft>
                  <a:spcPts val="0"/>
                </a:spcAft>
                <a:defRPr/>
              </a:pPr>
              <a:r>
                <a:rPr lang="ja-JP" altLang="en-US" sz="4800" b="1" kern="0" dirty="0">
                  <a:solidFill>
                    <a:prstClr val="white"/>
                  </a:solidFill>
                  <a:latin typeface="HGS創英角ｺﾞｼｯｸUB" pitchFamily="50" charset="-128"/>
                  <a:ea typeface="HGS創英角ｺﾞｼｯｸUB" pitchFamily="50" charset="-128"/>
                  <a:cs typeface="+mj-cs"/>
                </a:rPr>
                <a:t>　</a:t>
              </a:r>
              <a:r>
                <a:rPr kumimoji="0" lang="ja-JP" altLang="en-US" sz="4800" b="1" kern="0" dirty="0">
                  <a:solidFill>
                    <a:prstClr val="white"/>
                  </a:solidFill>
                  <a:latin typeface="HG丸ｺﾞｼｯｸM-PRO" panose="020F0600000000000000" pitchFamily="50" charset="-128"/>
                  <a:ea typeface="HG丸ｺﾞｼｯｸM-PRO" panose="020F0600000000000000" pitchFamily="50" charset="-128"/>
                </a:rPr>
                <a:t>税金クイズ　第</a:t>
              </a:r>
              <a:r>
                <a:rPr kumimoji="0" lang="en-US" altLang="ja-JP" sz="4800" b="1" kern="0" dirty="0">
                  <a:solidFill>
                    <a:prstClr val="white"/>
                  </a:solidFill>
                  <a:latin typeface="HG丸ｺﾞｼｯｸM-PRO" panose="020F0600000000000000" pitchFamily="50" charset="-128"/>
                  <a:ea typeface="HG丸ｺﾞｼｯｸM-PRO" panose="020F0600000000000000" pitchFamily="50" charset="-128"/>
                </a:rPr>
                <a:t>2</a:t>
              </a:r>
              <a:r>
                <a:rPr kumimoji="0" lang="ja-JP" altLang="en-US" sz="4800" b="1" kern="0" dirty="0">
                  <a:solidFill>
                    <a:prstClr val="white"/>
                  </a:solidFill>
                  <a:latin typeface="HG丸ｺﾞｼｯｸM-PRO" panose="020F0600000000000000" pitchFamily="50" charset="-128"/>
                  <a:ea typeface="HG丸ｺﾞｼｯｸM-PRO" panose="020F0600000000000000" pitchFamily="50" charset="-128"/>
                </a:rPr>
                <a:t>問</a:t>
              </a:r>
              <a:endParaRPr kumimoji="0" lang="en-US" altLang="ja-JP" sz="4800" b="1" kern="0" dirty="0">
                <a:solidFill>
                  <a:prstClr val="white"/>
                </a:solidFill>
                <a:latin typeface="HG丸ｺﾞｼｯｸM-PRO" panose="020F0600000000000000" pitchFamily="50" charset="-128"/>
                <a:ea typeface="HG丸ｺﾞｼｯｸM-PRO" panose="020F0600000000000000" pitchFamily="50" charset="-128"/>
              </a:endParaRPr>
            </a:p>
          </p:txBody>
        </p:sp>
      </p:grpSp>
      <p:pic>
        <p:nvPicPr>
          <p:cNvPr id="26" name="出題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455524" y="134966"/>
            <a:ext cx="609600" cy="609600"/>
          </a:xfrm>
          <a:prstGeom prst="rect">
            <a:avLst/>
          </a:prstGeom>
        </p:spPr>
      </p:pic>
      <p:pic>
        <p:nvPicPr>
          <p:cNvPr id="25" name="図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503589" y="872380"/>
            <a:ext cx="2800350" cy="2800350"/>
          </a:xfrm>
          <a:prstGeom prst="rect">
            <a:avLst/>
          </a:prstGeom>
        </p:spPr>
      </p:pic>
      <p:sp>
        <p:nvSpPr>
          <p:cNvPr id="7" name="テキスト ボックス 6"/>
          <p:cNvSpPr txBox="1"/>
          <p:nvPr/>
        </p:nvSpPr>
        <p:spPr>
          <a:xfrm>
            <a:off x="5879976" y="2420888"/>
            <a:ext cx="4268989" cy="584775"/>
          </a:xfrm>
          <a:prstGeom prst="rect">
            <a:avLst/>
          </a:prstGeom>
          <a:solidFill>
            <a:srgbClr val="CFE9FA"/>
          </a:solidFill>
        </p:spPr>
        <p:txBody>
          <a:bodyPr wrap="square" rtlCol="0">
            <a:spAutoFit/>
          </a:bodyPr>
          <a:lstStyle/>
          <a:p>
            <a:r>
              <a:rPr lang="ja-JP" altLang="en-US" sz="3200" dirty="0"/>
              <a:t>　紀の国森づくり税</a:t>
            </a:r>
            <a:endParaRPr kumimoji="1" lang="ja-JP" altLang="en-US" sz="3200" dirty="0"/>
          </a:p>
        </p:txBody>
      </p:sp>
      <p:pic>
        <p:nvPicPr>
          <p:cNvPr id="27" name="正解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810286" y="2872709"/>
            <a:ext cx="609600" cy="609600"/>
          </a:xfrm>
          <a:prstGeom prst="rect">
            <a:avLst/>
          </a:prstGeom>
        </p:spPr>
      </p:pic>
      <p:pic>
        <p:nvPicPr>
          <p:cNvPr id="28" name="Picture 29">
            <a:extLst>
              <a:ext uri="{FF2B5EF4-FFF2-40B4-BE49-F238E27FC236}">
                <a16:creationId xmlns:a16="http://schemas.microsoft.com/office/drawing/2014/main" id="{761F4799-14A6-4792-AFC9-62B5F9FCFF1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10004130" y="4631951"/>
            <a:ext cx="1770775" cy="200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03903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1" presetClass="mediacall" presetSubtype="0" fill="hold" nodeType="withEffect">
                                  <p:stCondLst>
                                    <p:cond delay="0"/>
                                  </p:stCondLst>
                                  <p:childTnLst>
                                    <p:cmd type="call" cmd="playFrom(0.0)">
                                      <p:cBhvr>
                                        <p:cTn id="22" dur="1724" fill="hold"/>
                                        <p:tgtEl>
                                          <p:spTgt spid="26"/>
                                        </p:tgtEl>
                                      </p:cBhvr>
                                    </p:cmd>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600"/>
                                        <p:tgtEl>
                                          <p:spTgt spid="28"/>
                                        </p:tgtEl>
                                      </p:cBhvr>
                                    </p:animEffect>
                                    <p:anim calcmode="lin" valueType="num">
                                      <p:cBhvr>
                                        <p:cTn id="27" dur="600" fill="hold"/>
                                        <p:tgtEl>
                                          <p:spTgt spid="28"/>
                                        </p:tgtEl>
                                        <p:attrNameLst>
                                          <p:attrName>ppt_x</p:attrName>
                                        </p:attrNameLst>
                                      </p:cBhvr>
                                      <p:tavLst>
                                        <p:tav tm="0">
                                          <p:val>
                                            <p:strVal val="#ppt_x"/>
                                          </p:val>
                                        </p:tav>
                                        <p:tav tm="100000">
                                          <p:val>
                                            <p:strVal val="#ppt_x"/>
                                          </p:val>
                                        </p:tav>
                                      </p:tavLst>
                                    </p:anim>
                                    <p:anim calcmode="lin" valueType="num">
                                      <p:cBhvr>
                                        <p:cTn id="28" dur="6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8732"/>
                                        </p:tgtEl>
                                        <p:attrNameLst>
                                          <p:attrName>style.visibility</p:attrName>
                                        </p:attrNameLst>
                                      </p:cBhvr>
                                      <p:to>
                                        <p:strVal val="visible"/>
                                      </p:to>
                                    </p:set>
                                    <p:anim calcmode="lin" valueType="num">
                                      <p:cBhvr>
                                        <p:cTn id="37" dur="250" fill="hold"/>
                                        <p:tgtEl>
                                          <p:spTgt spid="28732"/>
                                        </p:tgtEl>
                                        <p:attrNameLst>
                                          <p:attrName>ppt_w</p:attrName>
                                        </p:attrNameLst>
                                      </p:cBhvr>
                                      <p:tavLst>
                                        <p:tav tm="0">
                                          <p:val>
                                            <p:fltVal val="0"/>
                                          </p:val>
                                        </p:tav>
                                        <p:tav tm="100000">
                                          <p:val>
                                            <p:strVal val="#ppt_w"/>
                                          </p:val>
                                        </p:tav>
                                      </p:tavLst>
                                    </p:anim>
                                    <p:anim calcmode="lin" valueType="num">
                                      <p:cBhvr>
                                        <p:cTn id="38" dur="250" fill="hold"/>
                                        <p:tgtEl>
                                          <p:spTgt spid="28732"/>
                                        </p:tgtEl>
                                        <p:attrNameLst>
                                          <p:attrName>ppt_h</p:attrName>
                                        </p:attrNameLst>
                                      </p:cBhvr>
                                      <p:tavLst>
                                        <p:tav tm="0">
                                          <p:val>
                                            <p:fltVal val="0"/>
                                          </p:val>
                                        </p:tav>
                                        <p:tav tm="100000">
                                          <p:val>
                                            <p:strVal val="#ppt_h"/>
                                          </p:val>
                                        </p:tav>
                                      </p:tavLst>
                                    </p:anim>
                                  </p:childTnLst>
                                </p:cTn>
                              </p:par>
                              <p:par>
                                <p:cTn id="39" presetID="3" presetClass="entr" presetSubtype="10" fill="hold" grpId="0" nodeType="withEffect">
                                  <p:stCondLst>
                                    <p:cond delay="0"/>
                                  </p:stCondLst>
                                  <p:childTnLst>
                                    <p:set>
                                      <p:cBhvr>
                                        <p:cTn id="40" dur="1" fill="hold">
                                          <p:stCondLst>
                                            <p:cond delay="0"/>
                                          </p:stCondLst>
                                        </p:cTn>
                                        <p:tgtEl>
                                          <p:spTgt spid="128022"/>
                                        </p:tgtEl>
                                        <p:attrNameLst>
                                          <p:attrName>style.visibility</p:attrName>
                                        </p:attrNameLst>
                                      </p:cBhvr>
                                      <p:to>
                                        <p:strVal val="visible"/>
                                      </p:to>
                                    </p:set>
                                    <p:animEffect transition="in" filter="blinds(horizontal)">
                                      <p:cBhvr>
                                        <p:cTn id="41" dur="500"/>
                                        <p:tgtEl>
                                          <p:spTgt spid="128022"/>
                                        </p:tgtEl>
                                      </p:cBhvr>
                                    </p:animEffect>
                                  </p:childTnLst>
                                </p:cTn>
                              </p:par>
                              <p:par>
                                <p:cTn id="42" presetID="1" presetClass="mediacall" presetSubtype="0" fill="hold" nodeType="withEffect">
                                  <p:stCondLst>
                                    <p:cond delay="0"/>
                                  </p:stCondLst>
                                  <p:childTnLst>
                                    <p:cmd type="call" cmd="playFrom(0.0)">
                                      <p:cBhvr>
                                        <p:cTn id="43" dur="1776" fill="hold"/>
                                        <p:tgtEl>
                                          <p:spTgt spid="27"/>
                                        </p:tgtEl>
                                      </p:cBhvr>
                                    </p:cmd>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1000"/>
                                        <p:tgtEl>
                                          <p:spTgt spid="25"/>
                                        </p:tgtEl>
                                      </p:cBhvr>
                                    </p:animEffect>
                                    <p:anim calcmode="lin" valueType="num">
                                      <p:cBhvr>
                                        <p:cTn id="49" dur="1000" fill="hold"/>
                                        <p:tgtEl>
                                          <p:spTgt spid="25"/>
                                        </p:tgtEl>
                                        <p:attrNameLst>
                                          <p:attrName>ppt_x</p:attrName>
                                        </p:attrNameLst>
                                      </p:cBhvr>
                                      <p:tavLst>
                                        <p:tav tm="0">
                                          <p:val>
                                            <p:strVal val="#ppt_x"/>
                                          </p:val>
                                        </p:tav>
                                        <p:tav tm="100000">
                                          <p:val>
                                            <p:strVal val="#ppt_x"/>
                                          </p:val>
                                        </p:tav>
                                      </p:tavLst>
                                    </p:anim>
                                    <p:anim calcmode="lin" valueType="num">
                                      <p:cBhvr>
                                        <p:cTn id="50" dur="1000" fill="hold"/>
                                        <p:tgtEl>
                                          <p:spTgt spid="2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56" fill="hold" display="0">
                  <p:stCondLst>
                    <p:cond delay="indefinite"/>
                  </p:stCondLst>
                  <p:endCondLst>
                    <p:cond evt="onStopAudio" delay="0">
                      <p:tgtEl>
                        <p:sldTgt/>
                      </p:tgtEl>
                    </p:cond>
                  </p:endCondLst>
                </p:cTn>
                <p:tgtEl>
                  <p:spTgt spid="26"/>
                </p:tgtEl>
              </p:cMediaNode>
            </p:audio>
            <p:audio>
              <p:cMediaNode vol="80000">
                <p:cTn id="57" fill="hold" display="0">
                  <p:stCondLst>
                    <p:cond delay="indefinite"/>
                  </p:stCondLst>
                  <p:endCondLst>
                    <p:cond evt="onStopAudio" delay="0">
                      <p:tgtEl>
                        <p:sldTgt/>
                      </p:tgtEl>
                    </p:cond>
                  </p:endCondLst>
                </p:cTn>
                <p:tgtEl>
                  <p:spTgt spid="27"/>
                </p:tgtEl>
              </p:cMediaNode>
            </p:audio>
          </p:childTnLst>
        </p:cTn>
      </p:par>
    </p:tnLst>
    <p:bldLst>
      <p:bldP spid="128022" grpId="0" animBg="1"/>
      <p:bldP spid="28732"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3">
            <a:extLst>
              <a:ext uri="{FF2B5EF4-FFF2-40B4-BE49-F238E27FC236}">
                <a16:creationId xmlns:a16="http://schemas.microsoft.com/office/drawing/2014/main" id="{0B596E19-037D-2DE3-0612-E934F7FF6DC0}"/>
              </a:ext>
            </a:extLst>
          </p:cNvPr>
          <p:cNvSpPr>
            <a:spLocks noChangeAspect="1" noChangeArrowheads="1" noTextEdit="1"/>
          </p:cNvSpPr>
          <p:nvPr/>
        </p:nvSpPr>
        <p:spPr bwMode="auto">
          <a:xfrm>
            <a:off x="1807086" y="2144962"/>
            <a:ext cx="8507412"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19" name="Rectangle 5">
            <a:extLst>
              <a:ext uri="{FF2B5EF4-FFF2-40B4-BE49-F238E27FC236}">
                <a16:creationId xmlns:a16="http://schemas.microsoft.com/office/drawing/2014/main" id="{28C163EA-4F14-9FE0-9850-773B5EE3B8FA}"/>
              </a:ext>
            </a:extLst>
          </p:cNvPr>
          <p:cNvSpPr>
            <a:spLocks noChangeArrowheads="1"/>
          </p:cNvSpPr>
          <p:nvPr/>
        </p:nvSpPr>
        <p:spPr bwMode="auto">
          <a:xfrm>
            <a:off x="1813437" y="2151313"/>
            <a:ext cx="1533525" cy="485775"/>
          </a:xfrm>
          <a:prstGeom prst="rect">
            <a:avLst/>
          </a:prstGeom>
          <a:solidFill>
            <a:srgbClr val="4EB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0" name="Rectangle 6">
            <a:extLst>
              <a:ext uri="{FF2B5EF4-FFF2-40B4-BE49-F238E27FC236}">
                <a16:creationId xmlns:a16="http://schemas.microsoft.com/office/drawing/2014/main" id="{4675BF73-C644-942F-F36B-543C5432B1D0}"/>
              </a:ext>
            </a:extLst>
          </p:cNvPr>
          <p:cNvSpPr>
            <a:spLocks noChangeArrowheads="1"/>
          </p:cNvSpPr>
          <p:nvPr/>
        </p:nvSpPr>
        <p:spPr bwMode="auto">
          <a:xfrm>
            <a:off x="3346962" y="2151313"/>
            <a:ext cx="6954837" cy="485775"/>
          </a:xfrm>
          <a:prstGeom prst="rect">
            <a:avLst/>
          </a:prstGeom>
          <a:solidFill>
            <a:srgbClr val="005B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1" name="Rectangle 7">
            <a:extLst>
              <a:ext uri="{FF2B5EF4-FFF2-40B4-BE49-F238E27FC236}">
                <a16:creationId xmlns:a16="http://schemas.microsoft.com/office/drawing/2014/main" id="{C836789E-BFE1-53B1-C81A-A121B5F0B16E}"/>
              </a:ext>
            </a:extLst>
          </p:cNvPr>
          <p:cNvSpPr>
            <a:spLocks noChangeArrowheads="1"/>
          </p:cNvSpPr>
          <p:nvPr/>
        </p:nvSpPr>
        <p:spPr bwMode="auto">
          <a:xfrm>
            <a:off x="1813437" y="2637087"/>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2" name="Rectangle 8">
            <a:extLst>
              <a:ext uri="{FF2B5EF4-FFF2-40B4-BE49-F238E27FC236}">
                <a16:creationId xmlns:a16="http://schemas.microsoft.com/office/drawing/2014/main" id="{D851DADF-60C5-D809-0191-30DE465B4D16}"/>
              </a:ext>
            </a:extLst>
          </p:cNvPr>
          <p:cNvSpPr>
            <a:spLocks noChangeArrowheads="1"/>
          </p:cNvSpPr>
          <p:nvPr/>
        </p:nvSpPr>
        <p:spPr bwMode="auto">
          <a:xfrm>
            <a:off x="3346962" y="2637087"/>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3" name="Rectangle 9">
            <a:extLst>
              <a:ext uri="{FF2B5EF4-FFF2-40B4-BE49-F238E27FC236}">
                <a16:creationId xmlns:a16="http://schemas.microsoft.com/office/drawing/2014/main" id="{1F3E2EAD-D10C-4E6E-E493-A436D1DA3411}"/>
              </a:ext>
            </a:extLst>
          </p:cNvPr>
          <p:cNvSpPr>
            <a:spLocks noChangeArrowheads="1"/>
          </p:cNvSpPr>
          <p:nvPr/>
        </p:nvSpPr>
        <p:spPr bwMode="auto">
          <a:xfrm>
            <a:off x="1813437" y="3368925"/>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4" name="Rectangle 10">
            <a:extLst>
              <a:ext uri="{FF2B5EF4-FFF2-40B4-BE49-F238E27FC236}">
                <a16:creationId xmlns:a16="http://schemas.microsoft.com/office/drawing/2014/main" id="{F3B9F37D-8C88-2CB2-740E-D614D04A3C70}"/>
              </a:ext>
            </a:extLst>
          </p:cNvPr>
          <p:cNvSpPr>
            <a:spLocks noChangeArrowheads="1"/>
          </p:cNvSpPr>
          <p:nvPr/>
        </p:nvSpPr>
        <p:spPr bwMode="auto">
          <a:xfrm>
            <a:off x="3346962" y="3368925"/>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5" name="Rectangle 11">
            <a:extLst>
              <a:ext uri="{FF2B5EF4-FFF2-40B4-BE49-F238E27FC236}">
                <a16:creationId xmlns:a16="http://schemas.microsoft.com/office/drawing/2014/main" id="{D5687247-8665-4FAF-788A-BE3AB321B9B2}"/>
              </a:ext>
            </a:extLst>
          </p:cNvPr>
          <p:cNvSpPr>
            <a:spLocks noChangeArrowheads="1"/>
          </p:cNvSpPr>
          <p:nvPr/>
        </p:nvSpPr>
        <p:spPr bwMode="auto">
          <a:xfrm>
            <a:off x="1813437" y="4100763"/>
            <a:ext cx="1533525" cy="7334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6" name="Rectangle 12">
            <a:extLst>
              <a:ext uri="{FF2B5EF4-FFF2-40B4-BE49-F238E27FC236}">
                <a16:creationId xmlns:a16="http://schemas.microsoft.com/office/drawing/2014/main" id="{507E1775-7AEC-F24A-C202-BF1CBD31189D}"/>
              </a:ext>
            </a:extLst>
          </p:cNvPr>
          <p:cNvSpPr>
            <a:spLocks noChangeArrowheads="1"/>
          </p:cNvSpPr>
          <p:nvPr/>
        </p:nvSpPr>
        <p:spPr bwMode="auto">
          <a:xfrm>
            <a:off x="3346962" y="4100763"/>
            <a:ext cx="6954837" cy="733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7" name="Rectangle 13">
            <a:extLst>
              <a:ext uri="{FF2B5EF4-FFF2-40B4-BE49-F238E27FC236}">
                <a16:creationId xmlns:a16="http://schemas.microsoft.com/office/drawing/2014/main" id="{040EBA88-443A-4F4C-29F9-924DCDDC0FD8}"/>
              </a:ext>
            </a:extLst>
          </p:cNvPr>
          <p:cNvSpPr>
            <a:spLocks noChangeArrowheads="1"/>
          </p:cNvSpPr>
          <p:nvPr/>
        </p:nvSpPr>
        <p:spPr bwMode="auto">
          <a:xfrm>
            <a:off x="1813437" y="4834187"/>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8" name="Rectangle 14">
            <a:extLst>
              <a:ext uri="{FF2B5EF4-FFF2-40B4-BE49-F238E27FC236}">
                <a16:creationId xmlns:a16="http://schemas.microsoft.com/office/drawing/2014/main" id="{6BB6E519-DACA-6882-B641-011049FCE449}"/>
              </a:ext>
            </a:extLst>
          </p:cNvPr>
          <p:cNvSpPr>
            <a:spLocks noChangeArrowheads="1"/>
          </p:cNvSpPr>
          <p:nvPr/>
        </p:nvSpPr>
        <p:spPr bwMode="auto">
          <a:xfrm>
            <a:off x="3346962" y="4834187"/>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9" name="Rectangle 15">
            <a:extLst>
              <a:ext uri="{FF2B5EF4-FFF2-40B4-BE49-F238E27FC236}">
                <a16:creationId xmlns:a16="http://schemas.microsoft.com/office/drawing/2014/main" id="{109EAC32-103D-231D-FCF5-77D4E800E669}"/>
              </a:ext>
            </a:extLst>
          </p:cNvPr>
          <p:cNvSpPr>
            <a:spLocks noChangeArrowheads="1"/>
          </p:cNvSpPr>
          <p:nvPr/>
        </p:nvSpPr>
        <p:spPr bwMode="auto">
          <a:xfrm>
            <a:off x="1813437" y="5566025"/>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0" name="Rectangle 16">
            <a:extLst>
              <a:ext uri="{FF2B5EF4-FFF2-40B4-BE49-F238E27FC236}">
                <a16:creationId xmlns:a16="http://schemas.microsoft.com/office/drawing/2014/main" id="{69D4E3E6-1A2E-BDDA-82F8-277B42C1E30A}"/>
              </a:ext>
            </a:extLst>
          </p:cNvPr>
          <p:cNvSpPr>
            <a:spLocks noChangeArrowheads="1"/>
          </p:cNvSpPr>
          <p:nvPr/>
        </p:nvSpPr>
        <p:spPr bwMode="auto">
          <a:xfrm>
            <a:off x="3346962" y="5566025"/>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1" name="Line 17">
            <a:extLst>
              <a:ext uri="{FF2B5EF4-FFF2-40B4-BE49-F238E27FC236}">
                <a16:creationId xmlns:a16="http://schemas.microsoft.com/office/drawing/2014/main" id="{D41C8C9B-BBF0-BDC2-95AC-577E842EA032}"/>
              </a:ext>
            </a:extLst>
          </p:cNvPr>
          <p:cNvSpPr>
            <a:spLocks noChangeShapeType="1"/>
          </p:cNvSpPr>
          <p:nvPr/>
        </p:nvSpPr>
        <p:spPr bwMode="auto">
          <a:xfrm>
            <a:off x="3346961" y="2144962"/>
            <a:ext cx="0" cy="415925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2" name="Line 18">
            <a:extLst>
              <a:ext uri="{FF2B5EF4-FFF2-40B4-BE49-F238E27FC236}">
                <a16:creationId xmlns:a16="http://schemas.microsoft.com/office/drawing/2014/main" id="{7D8F7459-62B1-ECD3-A87D-AAB8F3A0D195}"/>
              </a:ext>
            </a:extLst>
          </p:cNvPr>
          <p:cNvSpPr>
            <a:spLocks noChangeShapeType="1"/>
          </p:cNvSpPr>
          <p:nvPr/>
        </p:nvSpPr>
        <p:spPr bwMode="auto">
          <a:xfrm>
            <a:off x="1808674" y="2637087"/>
            <a:ext cx="8499475" cy="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3" name="Line 19">
            <a:extLst>
              <a:ext uri="{FF2B5EF4-FFF2-40B4-BE49-F238E27FC236}">
                <a16:creationId xmlns:a16="http://schemas.microsoft.com/office/drawing/2014/main" id="{BCC57683-6D8B-AF00-26FF-E0328AC5BCC7}"/>
              </a:ext>
            </a:extLst>
          </p:cNvPr>
          <p:cNvSpPr>
            <a:spLocks noChangeShapeType="1"/>
          </p:cNvSpPr>
          <p:nvPr/>
        </p:nvSpPr>
        <p:spPr bwMode="auto">
          <a:xfrm>
            <a:off x="1808674" y="3368925"/>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4" name="Line 20">
            <a:extLst>
              <a:ext uri="{FF2B5EF4-FFF2-40B4-BE49-F238E27FC236}">
                <a16:creationId xmlns:a16="http://schemas.microsoft.com/office/drawing/2014/main" id="{A2DF7E88-D031-2EB6-079F-6D844B0FF065}"/>
              </a:ext>
            </a:extLst>
          </p:cNvPr>
          <p:cNvSpPr>
            <a:spLocks noChangeShapeType="1"/>
          </p:cNvSpPr>
          <p:nvPr/>
        </p:nvSpPr>
        <p:spPr bwMode="auto">
          <a:xfrm>
            <a:off x="1808674" y="4100762"/>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5" name="Line 21">
            <a:extLst>
              <a:ext uri="{FF2B5EF4-FFF2-40B4-BE49-F238E27FC236}">
                <a16:creationId xmlns:a16="http://schemas.microsoft.com/office/drawing/2014/main" id="{C5215FD9-4DD9-2850-50BA-0B94CFCB8600}"/>
              </a:ext>
            </a:extLst>
          </p:cNvPr>
          <p:cNvSpPr>
            <a:spLocks noChangeShapeType="1"/>
          </p:cNvSpPr>
          <p:nvPr/>
        </p:nvSpPr>
        <p:spPr bwMode="auto">
          <a:xfrm>
            <a:off x="1808674" y="4834187"/>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6" name="Line 22">
            <a:extLst>
              <a:ext uri="{FF2B5EF4-FFF2-40B4-BE49-F238E27FC236}">
                <a16:creationId xmlns:a16="http://schemas.microsoft.com/office/drawing/2014/main" id="{F2629122-A56E-95D6-82E8-91EB22D7421C}"/>
              </a:ext>
            </a:extLst>
          </p:cNvPr>
          <p:cNvSpPr>
            <a:spLocks noChangeShapeType="1"/>
          </p:cNvSpPr>
          <p:nvPr/>
        </p:nvSpPr>
        <p:spPr bwMode="auto">
          <a:xfrm>
            <a:off x="1808674" y="5566025"/>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7" name="Line 23">
            <a:extLst>
              <a:ext uri="{FF2B5EF4-FFF2-40B4-BE49-F238E27FC236}">
                <a16:creationId xmlns:a16="http://schemas.microsoft.com/office/drawing/2014/main" id="{5F2BC9C4-F4B7-F932-FE1F-C8D2B39B3B8B}"/>
              </a:ext>
            </a:extLst>
          </p:cNvPr>
          <p:cNvSpPr>
            <a:spLocks noChangeShapeType="1"/>
          </p:cNvSpPr>
          <p:nvPr/>
        </p:nvSpPr>
        <p:spPr bwMode="auto">
          <a:xfrm>
            <a:off x="1813436" y="2144962"/>
            <a:ext cx="0" cy="415925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8" name="Line 24">
            <a:extLst>
              <a:ext uri="{FF2B5EF4-FFF2-40B4-BE49-F238E27FC236}">
                <a16:creationId xmlns:a16="http://schemas.microsoft.com/office/drawing/2014/main" id="{15B721CC-7841-6C44-8AB5-2E98629D20E6}"/>
              </a:ext>
            </a:extLst>
          </p:cNvPr>
          <p:cNvSpPr>
            <a:spLocks noChangeShapeType="1"/>
          </p:cNvSpPr>
          <p:nvPr/>
        </p:nvSpPr>
        <p:spPr bwMode="auto">
          <a:xfrm>
            <a:off x="10301798" y="2146551"/>
            <a:ext cx="0" cy="4157663"/>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9" name="Line 25">
            <a:extLst>
              <a:ext uri="{FF2B5EF4-FFF2-40B4-BE49-F238E27FC236}">
                <a16:creationId xmlns:a16="http://schemas.microsoft.com/office/drawing/2014/main" id="{6AC7FFFC-E4C9-997E-5B84-A20F82B7E867}"/>
              </a:ext>
            </a:extLst>
          </p:cNvPr>
          <p:cNvSpPr>
            <a:spLocks noChangeShapeType="1"/>
          </p:cNvSpPr>
          <p:nvPr/>
        </p:nvSpPr>
        <p:spPr bwMode="auto">
          <a:xfrm>
            <a:off x="1808674" y="2151312"/>
            <a:ext cx="8499475" cy="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40" name="Line 26">
            <a:extLst>
              <a:ext uri="{FF2B5EF4-FFF2-40B4-BE49-F238E27FC236}">
                <a16:creationId xmlns:a16="http://schemas.microsoft.com/office/drawing/2014/main" id="{2246E34E-7485-B1B9-7C9B-52F77F415D90}"/>
              </a:ext>
            </a:extLst>
          </p:cNvPr>
          <p:cNvSpPr>
            <a:spLocks noChangeShapeType="1"/>
          </p:cNvSpPr>
          <p:nvPr/>
        </p:nvSpPr>
        <p:spPr bwMode="auto">
          <a:xfrm>
            <a:off x="1808674" y="6297862"/>
            <a:ext cx="8499475" cy="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41" name="Rectangle 27">
            <a:extLst>
              <a:ext uri="{FF2B5EF4-FFF2-40B4-BE49-F238E27FC236}">
                <a16:creationId xmlns:a16="http://schemas.microsoft.com/office/drawing/2014/main" id="{9CFAB9CE-957F-308A-2501-B99469C70EF7}"/>
              </a:ext>
            </a:extLst>
          </p:cNvPr>
          <p:cNvSpPr>
            <a:spLocks noChangeArrowheads="1"/>
          </p:cNvSpPr>
          <p:nvPr/>
        </p:nvSpPr>
        <p:spPr bwMode="auto">
          <a:xfrm>
            <a:off x="6107623" y="2267200"/>
            <a:ext cx="266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2000">
                <a:solidFill>
                  <a:srgbClr val="FFFFFF"/>
                </a:solidFill>
                <a:latin typeface="HGPｺﾞｼｯｸE" panose="020B0900000000000000" pitchFamily="50" charset="-128"/>
                <a:ea typeface="HGPｺﾞｼｯｸE" panose="020B0900000000000000" pitchFamily="50" charset="-128"/>
              </a:rPr>
              <a:t>内</a:t>
            </a:r>
            <a:endParaRPr kumimoji="0" lang="ja-JP" altLang="ja-JP" sz="1800"/>
          </a:p>
        </p:txBody>
      </p:sp>
      <p:sp>
        <p:nvSpPr>
          <p:cNvPr id="42" name="Rectangle 28">
            <a:extLst>
              <a:ext uri="{FF2B5EF4-FFF2-40B4-BE49-F238E27FC236}">
                <a16:creationId xmlns:a16="http://schemas.microsoft.com/office/drawing/2014/main" id="{1E030FD9-37E6-367C-B2FA-CA484591BDF7}"/>
              </a:ext>
            </a:extLst>
          </p:cNvPr>
          <p:cNvSpPr>
            <a:spLocks noChangeArrowheads="1"/>
          </p:cNvSpPr>
          <p:nvPr/>
        </p:nvSpPr>
        <p:spPr bwMode="auto">
          <a:xfrm>
            <a:off x="6529898" y="2267200"/>
            <a:ext cx="266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2000">
                <a:solidFill>
                  <a:srgbClr val="FFFFFF"/>
                </a:solidFill>
                <a:latin typeface="HGPｺﾞｼｯｸE" panose="020B0900000000000000" pitchFamily="50" charset="-128"/>
                <a:ea typeface="HGPｺﾞｼｯｸE" panose="020B0900000000000000" pitchFamily="50" charset="-128"/>
              </a:rPr>
              <a:t>容</a:t>
            </a:r>
            <a:endParaRPr kumimoji="0" lang="ja-JP" altLang="ja-JP" sz="1800"/>
          </a:p>
        </p:txBody>
      </p:sp>
      <p:sp>
        <p:nvSpPr>
          <p:cNvPr id="43" name="Rectangle 29">
            <a:extLst>
              <a:ext uri="{FF2B5EF4-FFF2-40B4-BE49-F238E27FC236}">
                <a16:creationId xmlns:a16="http://schemas.microsoft.com/office/drawing/2014/main" id="{E45E12B4-6317-4FC3-6E4D-FF063E445BAC}"/>
              </a:ext>
            </a:extLst>
          </p:cNvPr>
          <p:cNvSpPr>
            <a:spLocks noChangeArrowheads="1"/>
          </p:cNvSpPr>
          <p:nvPr/>
        </p:nvSpPr>
        <p:spPr bwMode="auto">
          <a:xfrm>
            <a:off x="1983298" y="2308476"/>
            <a:ext cx="12102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600" dirty="0">
                <a:solidFill>
                  <a:srgbClr val="FFFFFF"/>
                </a:solidFill>
                <a:latin typeface="HGPｺﾞｼｯｸE" panose="020B0900000000000000" pitchFamily="50" charset="-128"/>
                <a:ea typeface="HGPｺﾞｼｯｸE" panose="020B0900000000000000" pitchFamily="50" charset="-128"/>
              </a:rPr>
              <a:t>公平の考え方</a:t>
            </a:r>
            <a:endParaRPr kumimoji="0" lang="ja-JP" altLang="ja-JP" sz="1800" dirty="0"/>
          </a:p>
        </p:txBody>
      </p:sp>
      <p:sp>
        <p:nvSpPr>
          <p:cNvPr id="44" name="Rectangle 30">
            <a:extLst>
              <a:ext uri="{FF2B5EF4-FFF2-40B4-BE49-F238E27FC236}">
                <a16:creationId xmlns:a16="http://schemas.microsoft.com/office/drawing/2014/main" id="{F1EBFBE4-CAF5-2F63-99DD-1766938041D4}"/>
              </a:ext>
            </a:extLst>
          </p:cNvPr>
          <p:cNvSpPr>
            <a:spLocks noChangeArrowheads="1"/>
          </p:cNvSpPr>
          <p:nvPr/>
        </p:nvSpPr>
        <p:spPr bwMode="auto">
          <a:xfrm>
            <a:off x="3561274" y="2887913"/>
            <a:ext cx="28741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600" dirty="0">
                <a:solidFill>
                  <a:srgbClr val="000000"/>
                </a:solidFill>
                <a:latin typeface="HGPｺﾞｼｯｸE" panose="020B0900000000000000" pitchFamily="50" charset="-128"/>
                <a:ea typeface="HGPｺﾞｼｯｸE" panose="020B0900000000000000" pitchFamily="50" charset="-128"/>
              </a:rPr>
              <a:t>各自の能力に応じて負担すること</a:t>
            </a:r>
            <a:endParaRPr kumimoji="0" lang="ja-JP" altLang="ja-JP" sz="1800" dirty="0"/>
          </a:p>
        </p:txBody>
      </p:sp>
      <p:sp>
        <p:nvSpPr>
          <p:cNvPr id="45" name="Rectangle 31">
            <a:extLst>
              <a:ext uri="{FF2B5EF4-FFF2-40B4-BE49-F238E27FC236}">
                <a16:creationId xmlns:a16="http://schemas.microsoft.com/office/drawing/2014/main" id="{15003C39-54B1-14A7-8BFC-561BDE6A6A91}"/>
              </a:ext>
            </a:extLst>
          </p:cNvPr>
          <p:cNvSpPr>
            <a:spLocks noChangeArrowheads="1"/>
          </p:cNvSpPr>
          <p:nvPr/>
        </p:nvSpPr>
        <p:spPr bwMode="auto">
          <a:xfrm>
            <a:off x="2175386" y="2887913"/>
            <a:ext cx="8207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600" dirty="0">
                <a:solidFill>
                  <a:srgbClr val="005BAD"/>
                </a:solidFill>
                <a:latin typeface="HGPｺﾞｼｯｸE" panose="020B0900000000000000" pitchFamily="50" charset="-128"/>
                <a:ea typeface="HGPｺﾞｼｯｸE" panose="020B0900000000000000" pitchFamily="50" charset="-128"/>
              </a:rPr>
              <a:t>応能負担</a:t>
            </a:r>
            <a:endParaRPr kumimoji="0" lang="ja-JP" altLang="ja-JP" sz="1800" dirty="0"/>
          </a:p>
        </p:txBody>
      </p:sp>
      <p:sp>
        <p:nvSpPr>
          <p:cNvPr id="46" name="Rectangle 32">
            <a:extLst>
              <a:ext uri="{FF2B5EF4-FFF2-40B4-BE49-F238E27FC236}">
                <a16:creationId xmlns:a16="http://schemas.microsoft.com/office/drawing/2014/main" id="{90D7794E-AE5D-22E2-E880-ED1F5F0249FD}"/>
              </a:ext>
            </a:extLst>
          </p:cNvPr>
          <p:cNvSpPr>
            <a:spLocks noChangeArrowheads="1"/>
          </p:cNvSpPr>
          <p:nvPr/>
        </p:nvSpPr>
        <p:spPr bwMode="auto">
          <a:xfrm>
            <a:off x="3561274" y="3619751"/>
            <a:ext cx="40123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600" dirty="0">
                <a:solidFill>
                  <a:srgbClr val="000000"/>
                </a:solidFill>
                <a:latin typeface="HGPｺﾞｼｯｸE" panose="020B0900000000000000" pitchFamily="50" charset="-128"/>
                <a:ea typeface="HGPｺﾞｼｯｸE" panose="020B0900000000000000" pitchFamily="50" charset="-128"/>
              </a:rPr>
              <a:t>自分が受けた利益に応じたものを負担すること</a:t>
            </a:r>
            <a:endParaRPr kumimoji="0" lang="ja-JP" altLang="ja-JP" sz="1800" dirty="0"/>
          </a:p>
        </p:txBody>
      </p:sp>
      <p:sp>
        <p:nvSpPr>
          <p:cNvPr id="47" name="Rectangle 33">
            <a:extLst>
              <a:ext uri="{FF2B5EF4-FFF2-40B4-BE49-F238E27FC236}">
                <a16:creationId xmlns:a16="http://schemas.microsoft.com/office/drawing/2014/main" id="{312FE791-AAA3-AC85-C3DC-65625F1EC93F}"/>
              </a:ext>
            </a:extLst>
          </p:cNvPr>
          <p:cNvSpPr>
            <a:spLocks noChangeArrowheads="1"/>
          </p:cNvSpPr>
          <p:nvPr/>
        </p:nvSpPr>
        <p:spPr bwMode="auto">
          <a:xfrm>
            <a:off x="2175386" y="3619751"/>
            <a:ext cx="8207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600" dirty="0">
                <a:solidFill>
                  <a:srgbClr val="005BAD"/>
                </a:solidFill>
                <a:latin typeface="HGPｺﾞｼｯｸE" panose="020B0900000000000000" pitchFamily="50" charset="-128"/>
                <a:ea typeface="HGPｺﾞｼｯｸE" panose="020B0900000000000000" pitchFamily="50" charset="-128"/>
              </a:rPr>
              <a:t>応益負担</a:t>
            </a:r>
            <a:endParaRPr kumimoji="0" lang="ja-JP" altLang="ja-JP" sz="1800" dirty="0"/>
          </a:p>
        </p:txBody>
      </p:sp>
      <p:sp>
        <p:nvSpPr>
          <p:cNvPr id="48" name="Rectangle 34">
            <a:extLst>
              <a:ext uri="{FF2B5EF4-FFF2-40B4-BE49-F238E27FC236}">
                <a16:creationId xmlns:a16="http://schemas.microsoft.com/office/drawing/2014/main" id="{8F3D4266-B2AA-C280-169A-ABB9D4C12899}"/>
              </a:ext>
            </a:extLst>
          </p:cNvPr>
          <p:cNvSpPr>
            <a:spLocks noChangeArrowheads="1"/>
          </p:cNvSpPr>
          <p:nvPr/>
        </p:nvSpPr>
        <p:spPr bwMode="auto">
          <a:xfrm>
            <a:off x="3561274" y="4352381"/>
            <a:ext cx="57643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600" dirty="0">
                <a:solidFill>
                  <a:srgbClr val="000000"/>
                </a:solidFill>
                <a:latin typeface="HGPｺﾞｼｯｸE" panose="020B0900000000000000" pitchFamily="50" charset="-128"/>
                <a:ea typeface="HGPｺﾞｼｯｸE" panose="020B0900000000000000" pitchFamily="50" charset="-128"/>
              </a:rPr>
              <a:t>「負担能力が同じ人には、同じ負担を求めるのが公平」という考え方</a:t>
            </a:r>
            <a:endParaRPr kumimoji="0" lang="ja-JP" altLang="ja-JP" sz="1800" dirty="0"/>
          </a:p>
        </p:txBody>
      </p:sp>
      <p:sp>
        <p:nvSpPr>
          <p:cNvPr id="49" name="Rectangle 35">
            <a:extLst>
              <a:ext uri="{FF2B5EF4-FFF2-40B4-BE49-F238E27FC236}">
                <a16:creationId xmlns:a16="http://schemas.microsoft.com/office/drawing/2014/main" id="{2F5BB867-D6DA-8B0B-F209-2B4D3FBB7385}"/>
              </a:ext>
            </a:extLst>
          </p:cNvPr>
          <p:cNvSpPr>
            <a:spLocks noChangeArrowheads="1"/>
          </p:cNvSpPr>
          <p:nvPr/>
        </p:nvSpPr>
        <p:spPr bwMode="auto">
          <a:xfrm>
            <a:off x="2075373" y="4352381"/>
            <a:ext cx="10259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600" dirty="0">
                <a:solidFill>
                  <a:srgbClr val="005BAD"/>
                </a:solidFill>
                <a:latin typeface="HGPｺﾞｼｯｸE" panose="020B0900000000000000" pitchFamily="50" charset="-128"/>
                <a:ea typeface="HGPｺﾞｼｯｸE" panose="020B0900000000000000" pitchFamily="50" charset="-128"/>
              </a:rPr>
              <a:t>水平的公平</a:t>
            </a:r>
            <a:endParaRPr kumimoji="0" lang="ja-JP" altLang="ja-JP" sz="1800" dirty="0"/>
          </a:p>
        </p:txBody>
      </p:sp>
      <p:sp>
        <p:nvSpPr>
          <p:cNvPr id="50" name="Rectangle 36">
            <a:extLst>
              <a:ext uri="{FF2B5EF4-FFF2-40B4-BE49-F238E27FC236}">
                <a16:creationId xmlns:a16="http://schemas.microsoft.com/office/drawing/2014/main" id="{76A9B42F-2DDF-9B67-6FDF-EAB1A4ADDE4B}"/>
              </a:ext>
            </a:extLst>
          </p:cNvPr>
          <p:cNvSpPr>
            <a:spLocks noChangeArrowheads="1"/>
          </p:cNvSpPr>
          <p:nvPr/>
        </p:nvSpPr>
        <p:spPr bwMode="auto">
          <a:xfrm>
            <a:off x="3561273" y="5085013"/>
            <a:ext cx="63510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600" dirty="0">
                <a:solidFill>
                  <a:srgbClr val="000000"/>
                </a:solidFill>
                <a:latin typeface="HGPｺﾞｼｯｸE" panose="020B0900000000000000" pitchFamily="50" charset="-128"/>
                <a:ea typeface="HGPｺﾞｼｯｸE" panose="020B0900000000000000" pitchFamily="50" charset="-128"/>
              </a:rPr>
              <a:t>「負担能力が高い人には、より大きな負担を求めるのが公平」という考え方</a:t>
            </a:r>
            <a:endParaRPr kumimoji="0" lang="ja-JP" altLang="ja-JP" sz="1800" dirty="0"/>
          </a:p>
        </p:txBody>
      </p:sp>
      <p:sp>
        <p:nvSpPr>
          <p:cNvPr id="51" name="Rectangle 37">
            <a:extLst>
              <a:ext uri="{FF2B5EF4-FFF2-40B4-BE49-F238E27FC236}">
                <a16:creationId xmlns:a16="http://schemas.microsoft.com/office/drawing/2014/main" id="{BDE77E00-BFA4-FB94-2A7F-5175B487FA8E}"/>
              </a:ext>
            </a:extLst>
          </p:cNvPr>
          <p:cNvSpPr>
            <a:spLocks noChangeArrowheads="1"/>
          </p:cNvSpPr>
          <p:nvPr/>
        </p:nvSpPr>
        <p:spPr bwMode="auto">
          <a:xfrm>
            <a:off x="2075373" y="5085013"/>
            <a:ext cx="10259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600" dirty="0">
                <a:solidFill>
                  <a:srgbClr val="005BAD"/>
                </a:solidFill>
                <a:latin typeface="HGPｺﾞｼｯｸE" panose="020B0900000000000000" pitchFamily="50" charset="-128"/>
                <a:ea typeface="HGPｺﾞｼｯｸE" panose="020B0900000000000000" pitchFamily="50" charset="-128"/>
              </a:rPr>
              <a:t>垂直的公平</a:t>
            </a:r>
            <a:endParaRPr kumimoji="0" lang="ja-JP" altLang="ja-JP" sz="1800" dirty="0"/>
          </a:p>
        </p:txBody>
      </p:sp>
      <p:sp>
        <p:nvSpPr>
          <p:cNvPr id="52" name="Rectangle 38">
            <a:extLst>
              <a:ext uri="{FF2B5EF4-FFF2-40B4-BE49-F238E27FC236}">
                <a16:creationId xmlns:a16="http://schemas.microsoft.com/office/drawing/2014/main" id="{DDA76CBA-653C-27A7-230C-216C1C3496E3}"/>
              </a:ext>
            </a:extLst>
          </p:cNvPr>
          <p:cNvSpPr>
            <a:spLocks noChangeArrowheads="1"/>
          </p:cNvSpPr>
          <p:nvPr/>
        </p:nvSpPr>
        <p:spPr bwMode="auto">
          <a:xfrm>
            <a:off x="3561273" y="5816851"/>
            <a:ext cx="58172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600" dirty="0">
                <a:solidFill>
                  <a:srgbClr val="000000"/>
                </a:solidFill>
                <a:latin typeface="HGPｺﾞｼｯｸE" panose="020B0900000000000000" pitchFamily="50" charset="-128"/>
                <a:ea typeface="HGPｺﾞｼｯｸE" panose="020B0900000000000000" pitchFamily="50" charset="-128"/>
              </a:rPr>
              <a:t>「現役世代と将来世代の受益と負担のバランスを保つ」という考え方</a:t>
            </a:r>
            <a:endParaRPr kumimoji="0" lang="ja-JP" altLang="ja-JP" sz="1800" dirty="0"/>
          </a:p>
        </p:txBody>
      </p:sp>
      <p:sp>
        <p:nvSpPr>
          <p:cNvPr id="53" name="Rectangle 39">
            <a:extLst>
              <a:ext uri="{FF2B5EF4-FFF2-40B4-BE49-F238E27FC236}">
                <a16:creationId xmlns:a16="http://schemas.microsoft.com/office/drawing/2014/main" id="{4BC1A6A6-518C-B5A2-3E80-F510734E44AC}"/>
              </a:ext>
            </a:extLst>
          </p:cNvPr>
          <p:cNvSpPr>
            <a:spLocks noChangeArrowheads="1"/>
          </p:cNvSpPr>
          <p:nvPr/>
        </p:nvSpPr>
        <p:spPr bwMode="auto">
          <a:xfrm>
            <a:off x="1975361" y="5816851"/>
            <a:ext cx="12262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600" dirty="0">
                <a:solidFill>
                  <a:srgbClr val="005BAD"/>
                </a:solidFill>
                <a:latin typeface="HGPｺﾞｼｯｸE" panose="020B0900000000000000" pitchFamily="50" charset="-128"/>
                <a:ea typeface="HGPｺﾞｼｯｸE" panose="020B0900000000000000" pitchFamily="50" charset="-128"/>
              </a:rPr>
              <a:t>世代間の公平</a:t>
            </a:r>
            <a:endParaRPr kumimoji="0" lang="ja-JP" altLang="ja-JP" sz="1800" dirty="0"/>
          </a:p>
        </p:txBody>
      </p:sp>
      <p:sp>
        <p:nvSpPr>
          <p:cNvPr id="16" name="Rectangle 14">
            <a:extLst>
              <a:ext uri="{FF2B5EF4-FFF2-40B4-BE49-F238E27FC236}">
                <a16:creationId xmlns:a16="http://schemas.microsoft.com/office/drawing/2014/main" id="{589B3916-8C64-42BB-9F2F-5A9AA94183E3}"/>
              </a:ext>
            </a:extLst>
          </p:cNvPr>
          <p:cNvSpPr txBox="1">
            <a:spLocks noChangeArrowheads="1"/>
          </p:cNvSpPr>
          <p:nvPr/>
        </p:nvSpPr>
        <p:spPr bwMode="auto">
          <a:xfrm>
            <a:off x="1710499" y="291437"/>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3200" kern="0" dirty="0">
                <a:solidFill>
                  <a:srgbClr val="005BAD"/>
                </a:solidFill>
                <a:latin typeface="HGP創英角ｺﾞｼｯｸUB" panose="020B0900000000000000" pitchFamily="50" charset="-128"/>
                <a:ea typeface="HGP創英角ｺﾞｼｯｸUB" panose="020B0900000000000000" pitchFamily="50" charset="-128"/>
              </a:rPr>
              <a:t>なぜ、</a:t>
            </a:r>
            <a:r>
              <a:rPr lang="ja-JP" altLang="en-US" sz="3200" kern="0" dirty="0">
                <a:solidFill>
                  <a:srgbClr val="FF0000"/>
                </a:solidFill>
                <a:latin typeface="HGP創英角ｺﾞｼｯｸUB" panose="020B0900000000000000" pitchFamily="50" charset="-128"/>
                <a:ea typeface="HGP創英角ｺﾞｼｯｸUB" panose="020B0900000000000000" pitchFamily="50" charset="-128"/>
              </a:rPr>
              <a:t>約５０種類 </a:t>
            </a:r>
            <a:r>
              <a:rPr lang="ja-JP" altLang="en-US" sz="3200" kern="0" dirty="0">
                <a:solidFill>
                  <a:srgbClr val="005BAD"/>
                </a:solidFill>
                <a:latin typeface="HGP創英角ｺﾞｼｯｸUB" panose="020B0900000000000000" pitchFamily="50" charset="-128"/>
                <a:ea typeface="HGP創英角ｺﾞｼｯｸUB" panose="020B0900000000000000" pitchFamily="50" charset="-128"/>
              </a:rPr>
              <a:t>もの税金があるのでしょうか？</a:t>
            </a:r>
            <a:endParaRPr lang="ja-JP" altLang="en-US" sz="3200" kern="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55" name="Rectangle 2">
            <a:extLst>
              <a:ext uri="{FF2B5EF4-FFF2-40B4-BE49-F238E27FC236}">
                <a16:creationId xmlns:a16="http://schemas.microsoft.com/office/drawing/2014/main" id="{E8EB69FB-0435-4169-99D9-ED3F5F789B1E}"/>
              </a:ext>
            </a:extLst>
          </p:cNvPr>
          <p:cNvSpPr txBox="1">
            <a:spLocks noChangeArrowheads="1"/>
          </p:cNvSpPr>
          <p:nvPr/>
        </p:nvSpPr>
        <p:spPr bwMode="auto">
          <a:xfrm>
            <a:off x="1640474" y="102403"/>
            <a:ext cx="8280867" cy="1984615"/>
          </a:xfrm>
          <a:prstGeom prst="rect">
            <a:avLst/>
          </a:prstGeom>
          <a:solidFill>
            <a:schemeClr val="accent2">
              <a:lumMod val="60000"/>
              <a:lumOff val="40000"/>
            </a:schemeClr>
          </a:solidFill>
          <a:ln w="63500" cmpd="dbl">
            <a:solidFill>
              <a:srgbClr val="FF9933"/>
            </a:solidFill>
          </a:ln>
        </p:spPr>
        <p:txBody>
          <a:bodyPr vert="horz" wrap="square" lIns="91440" tIns="45721" rIns="91440" bIns="45721" numCol="1" anchor="ctr" anchorCtr="0" compatLnSpc="1">
            <a:prstTxWarp prst="textNoShape">
              <a:avLst/>
            </a:prstTxWarp>
          </a:bodyPr>
          <a:lst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a:lstStyle>
          <a:p>
            <a:pPr algn="ctr" eaLnBrk="1" hangingPunct="1"/>
            <a:r>
              <a:rPr lang="ja-JP" altLang="en-US" sz="4800" dirty="0">
                <a:solidFill>
                  <a:srgbClr val="FF0000"/>
                </a:solidFill>
                <a:latin typeface="+mn-ea"/>
                <a:ea typeface="+mn-ea"/>
              </a:rPr>
              <a:t>公平感（納得感）</a:t>
            </a:r>
            <a:endParaRPr lang="en-US" altLang="ja-JP" sz="4800" dirty="0">
              <a:solidFill>
                <a:srgbClr val="FF0000"/>
              </a:solidFill>
              <a:latin typeface="+mn-ea"/>
              <a:ea typeface="+mn-ea"/>
            </a:endParaRPr>
          </a:p>
          <a:p>
            <a:pPr eaLnBrk="1" hangingPunct="1"/>
            <a:r>
              <a:rPr lang="ja-JP" altLang="en-US" sz="3200" dirty="0">
                <a:latin typeface="+mn-ea"/>
                <a:ea typeface="+mn-ea"/>
              </a:rPr>
              <a:t>いろいろな税金を組み合わせることによって、より公平に税を集められるように工夫されている</a:t>
            </a:r>
            <a:r>
              <a:rPr lang="ja-JP" altLang="en-US" sz="3200" dirty="0">
                <a:solidFill>
                  <a:srgbClr val="002060"/>
                </a:solidFill>
                <a:latin typeface="+mn-ea"/>
                <a:ea typeface="+mn-ea"/>
              </a:rPr>
              <a:t>。</a:t>
            </a:r>
            <a:endParaRPr lang="en-US" altLang="ja-JP" sz="3200" b="1" dirty="0">
              <a:solidFill>
                <a:srgbClr val="002060"/>
              </a:solidFill>
              <a:latin typeface="+mn-ea"/>
              <a:ea typeface="+mn-ea"/>
            </a:endParaRPr>
          </a:p>
        </p:txBody>
      </p:sp>
      <p:pic>
        <p:nvPicPr>
          <p:cNvPr id="11" name="Picture 29">
            <a:extLst>
              <a:ext uri="{FF2B5EF4-FFF2-40B4-BE49-F238E27FC236}">
                <a16:creationId xmlns:a16="http://schemas.microsoft.com/office/drawing/2014/main" id="{4DEFC44E-E68F-12B6-5CD9-759ECACC44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9886611" y="933619"/>
            <a:ext cx="1893442" cy="2145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429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500"/>
                                        <p:tgtEl>
                                          <p:spTgt spid="3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500"/>
                                        <p:tgtEl>
                                          <p:spTgt spid="3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500"/>
                                        <p:tgtEl>
                                          <p:spTgt spid="3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fade">
                                      <p:cBhvr>
                                        <p:cTn id="73" dur="500"/>
                                        <p:tgtEl>
                                          <p:spTgt spid="4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fade">
                                      <p:cBhvr>
                                        <p:cTn id="76" dur="500"/>
                                        <p:tgtEl>
                                          <p:spTgt spid="4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500"/>
                                        <p:tgtEl>
                                          <p:spTgt spid="4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fade">
                                      <p:cBhvr>
                                        <p:cTn id="82" dur="500"/>
                                        <p:tgtEl>
                                          <p:spTgt spid="43"/>
                                        </p:tgtEl>
                                      </p:cBhvr>
                                    </p:animEffect>
                                  </p:childTnLst>
                                </p:cTn>
                              </p:par>
                            </p:childTnLst>
                          </p:cTn>
                        </p:par>
                        <p:par>
                          <p:cTn id="83" fill="hold">
                            <p:stCondLst>
                              <p:cond delay="500"/>
                            </p:stCondLst>
                            <p:childTnLst>
                              <p:par>
                                <p:cTn id="84" presetID="42"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600"/>
                                        <p:tgtEl>
                                          <p:spTgt spid="11"/>
                                        </p:tgtEl>
                                      </p:cBhvr>
                                    </p:animEffect>
                                    <p:anim calcmode="lin" valueType="num">
                                      <p:cBhvr>
                                        <p:cTn id="87" dur="600" fill="hold"/>
                                        <p:tgtEl>
                                          <p:spTgt spid="11"/>
                                        </p:tgtEl>
                                        <p:attrNameLst>
                                          <p:attrName>ppt_x</p:attrName>
                                        </p:attrNameLst>
                                      </p:cBhvr>
                                      <p:tavLst>
                                        <p:tav tm="0">
                                          <p:val>
                                            <p:strVal val="#ppt_x"/>
                                          </p:val>
                                        </p:tav>
                                        <p:tav tm="100000">
                                          <p:val>
                                            <p:strVal val="#ppt_x"/>
                                          </p:val>
                                        </p:tav>
                                      </p:tavLst>
                                    </p:anim>
                                    <p:anim calcmode="lin" valueType="num">
                                      <p:cBhvr>
                                        <p:cTn id="88" dur="6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45">
                                            <p:txEl>
                                              <p:pRg st="0" end="0"/>
                                            </p:txEl>
                                          </p:spTgt>
                                        </p:tgtEl>
                                        <p:attrNameLst>
                                          <p:attrName>style.visibility</p:attrName>
                                        </p:attrNameLst>
                                      </p:cBhvr>
                                      <p:to>
                                        <p:strVal val="visible"/>
                                      </p:to>
                                    </p:set>
                                    <p:animEffect transition="in" filter="fade">
                                      <p:cBhvr>
                                        <p:cTn id="93" dur="500"/>
                                        <p:tgtEl>
                                          <p:spTgt spid="45">
                                            <p:txEl>
                                              <p:pRg st="0" end="0"/>
                                            </p:txEl>
                                          </p:spTgt>
                                        </p:tgtEl>
                                      </p:cBhvr>
                                    </p:animEffect>
                                  </p:childTnLst>
                                </p:cTn>
                              </p:par>
                            </p:childTnLst>
                          </p:cTn>
                        </p:par>
                        <p:par>
                          <p:cTn id="94" fill="hold">
                            <p:stCondLst>
                              <p:cond delay="500"/>
                            </p:stCondLst>
                            <p:childTnLst>
                              <p:par>
                                <p:cTn id="95" presetID="22" presetClass="entr" presetSubtype="8" fill="hold" nodeType="afterEffect">
                                  <p:stCondLst>
                                    <p:cond delay="0"/>
                                  </p:stCondLst>
                                  <p:childTnLst>
                                    <p:set>
                                      <p:cBhvr>
                                        <p:cTn id="96" dur="1" fill="hold">
                                          <p:stCondLst>
                                            <p:cond delay="0"/>
                                          </p:stCondLst>
                                        </p:cTn>
                                        <p:tgtEl>
                                          <p:spTgt spid="44">
                                            <p:txEl>
                                              <p:pRg st="0" end="0"/>
                                            </p:txEl>
                                          </p:spTgt>
                                        </p:tgtEl>
                                        <p:attrNameLst>
                                          <p:attrName>style.visibility</p:attrName>
                                        </p:attrNameLst>
                                      </p:cBhvr>
                                      <p:to>
                                        <p:strVal val="visible"/>
                                      </p:to>
                                    </p:set>
                                    <p:animEffect transition="in" filter="wipe(left)">
                                      <p:cBhvr>
                                        <p:cTn id="97" dur="1000"/>
                                        <p:tgtEl>
                                          <p:spTgt spid="44">
                                            <p:txEl>
                                              <p:pRg st="0" end="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fade">
                                      <p:cBhvr>
                                        <p:cTn id="102" dur="500"/>
                                        <p:tgtEl>
                                          <p:spTgt spid="47"/>
                                        </p:tgtEl>
                                      </p:cBhvr>
                                    </p:animEffect>
                                  </p:childTnLst>
                                </p:cTn>
                              </p:par>
                            </p:childTnLst>
                          </p:cTn>
                        </p:par>
                        <p:par>
                          <p:cTn id="103" fill="hold">
                            <p:stCondLst>
                              <p:cond delay="500"/>
                            </p:stCondLst>
                            <p:childTnLst>
                              <p:par>
                                <p:cTn id="104" presetID="22" presetClass="entr" presetSubtype="8" fill="hold" grpId="0" nodeType="afterEffect">
                                  <p:stCondLst>
                                    <p:cond delay="0"/>
                                  </p:stCondLst>
                                  <p:childTnLst>
                                    <p:set>
                                      <p:cBhvr>
                                        <p:cTn id="105" dur="1" fill="hold">
                                          <p:stCondLst>
                                            <p:cond delay="0"/>
                                          </p:stCondLst>
                                        </p:cTn>
                                        <p:tgtEl>
                                          <p:spTgt spid="46"/>
                                        </p:tgtEl>
                                        <p:attrNameLst>
                                          <p:attrName>style.visibility</p:attrName>
                                        </p:attrNameLst>
                                      </p:cBhvr>
                                      <p:to>
                                        <p:strVal val="visible"/>
                                      </p:to>
                                    </p:set>
                                    <p:animEffect transition="in" filter="wipe(left)">
                                      <p:cBhvr>
                                        <p:cTn id="106" dur="1300"/>
                                        <p:tgtEl>
                                          <p:spTgt spid="46"/>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49"/>
                                        </p:tgtEl>
                                        <p:attrNameLst>
                                          <p:attrName>style.visibility</p:attrName>
                                        </p:attrNameLst>
                                      </p:cBhvr>
                                      <p:to>
                                        <p:strVal val="visible"/>
                                      </p:to>
                                    </p:set>
                                    <p:animEffect transition="in" filter="fade">
                                      <p:cBhvr>
                                        <p:cTn id="111" dur="500"/>
                                        <p:tgtEl>
                                          <p:spTgt spid="49"/>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48"/>
                                        </p:tgtEl>
                                        <p:attrNameLst>
                                          <p:attrName>style.visibility</p:attrName>
                                        </p:attrNameLst>
                                      </p:cBhvr>
                                      <p:to>
                                        <p:strVal val="visible"/>
                                      </p:to>
                                    </p:set>
                                    <p:animEffect transition="in" filter="wipe(left)">
                                      <p:cBhvr>
                                        <p:cTn id="115" dur="1700"/>
                                        <p:tgtEl>
                                          <p:spTgt spid="48"/>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500"/>
                                        <p:tgtEl>
                                          <p:spTgt spid="51"/>
                                        </p:tgtEl>
                                      </p:cBhvr>
                                    </p:animEffect>
                                  </p:childTnLst>
                                </p:cTn>
                              </p:par>
                            </p:childTnLst>
                          </p:cTn>
                        </p:par>
                        <p:par>
                          <p:cTn id="121" fill="hold">
                            <p:stCondLst>
                              <p:cond delay="500"/>
                            </p:stCondLst>
                            <p:childTnLst>
                              <p:par>
                                <p:cTn id="122" presetID="22" presetClass="entr" presetSubtype="8" fill="hold" grpId="0" nodeType="afterEffect">
                                  <p:stCondLst>
                                    <p:cond delay="0"/>
                                  </p:stCondLst>
                                  <p:childTnLst>
                                    <p:set>
                                      <p:cBhvr>
                                        <p:cTn id="123" dur="1" fill="hold">
                                          <p:stCondLst>
                                            <p:cond delay="0"/>
                                          </p:stCondLst>
                                        </p:cTn>
                                        <p:tgtEl>
                                          <p:spTgt spid="50"/>
                                        </p:tgtEl>
                                        <p:attrNameLst>
                                          <p:attrName>style.visibility</p:attrName>
                                        </p:attrNameLst>
                                      </p:cBhvr>
                                      <p:to>
                                        <p:strVal val="visible"/>
                                      </p:to>
                                    </p:set>
                                    <p:animEffect transition="in" filter="wipe(left)">
                                      <p:cBhvr>
                                        <p:cTn id="124" dur="1750"/>
                                        <p:tgtEl>
                                          <p:spTgt spid="50"/>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53"/>
                                        </p:tgtEl>
                                        <p:attrNameLst>
                                          <p:attrName>style.visibility</p:attrName>
                                        </p:attrNameLst>
                                      </p:cBhvr>
                                      <p:to>
                                        <p:strVal val="visible"/>
                                      </p:to>
                                    </p:set>
                                    <p:animEffect transition="in" filter="fade">
                                      <p:cBhvr>
                                        <p:cTn id="129" dur="500"/>
                                        <p:tgtEl>
                                          <p:spTgt spid="53"/>
                                        </p:tgtEl>
                                      </p:cBhvr>
                                    </p:animEffect>
                                  </p:childTnLst>
                                </p:cTn>
                              </p:par>
                            </p:childTnLst>
                          </p:cTn>
                        </p:par>
                        <p:par>
                          <p:cTn id="130" fill="hold">
                            <p:stCondLst>
                              <p:cond delay="500"/>
                            </p:stCondLst>
                            <p:childTnLst>
                              <p:par>
                                <p:cTn id="131" presetID="22" presetClass="entr" presetSubtype="8" fill="hold" grpId="0" nodeType="afterEffect">
                                  <p:stCondLst>
                                    <p:cond delay="0"/>
                                  </p:stCondLst>
                                  <p:childTnLst>
                                    <p:set>
                                      <p:cBhvr>
                                        <p:cTn id="132" dur="1" fill="hold">
                                          <p:stCondLst>
                                            <p:cond delay="0"/>
                                          </p:stCondLst>
                                        </p:cTn>
                                        <p:tgtEl>
                                          <p:spTgt spid="52"/>
                                        </p:tgtEl>
                                        <p:attrNameLst>
                                          <p:attrName>style.visibility</p:attrName>
                                        </p:attrNameLst>
                                      </p:cBhvr>
                                      <p:to>
                                        <p:strVal val="visible"/>
                                      </p:to>
                                    </p:set>
                                    <p:animEffect transition="in" filter="wipe(left)">
                                      <p:cBhvr>
                                        <p:cTn id="133" dur="1700"/>
                                        <p:tgtEl>
                                          <p:spTgt spid="52"/>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55">
                                            <p:bg/>
                                          </p:spTgt>
                                        </p:tgtEl>
                                        <p:attrNameLst>
                                          <p:attrName>style.visibility</p:attrName>
                                        </p:attrNameLst>
                                      </p:cBhvr>
                                      <p:to>
                                        <p:strVal val="visible"/>
                                      </p:to>
                                    </p:set>
                                    <p:animEffect transition="in" filter="wipe(left)">
                                      <p:cBhvr>
                                        <p:cTn id="138" dur="3000"/>
                                        <p:tgtEl>
                                          <p:spTgt spid="55">
                                            <p:bg/>
                                          </p:spTgt>
                                        </p:tgtEl>
                                      </p:cBhvr>
                                    </p:animEffect>
                                  </p:childTnLst>
                                </p:cTn>
                              </p:par>
                              <p:par>
                                <p:cTn id="139" presetID="22" presetClass="entr" presetSubtype="8" fill="hold" grpId="0" nodeType="withEffect">
                                  <p:stCondLst>
                                    <p:cond delay="0"/>
                                  </p:stCondLst>
                                  <p:childTnLst>
                                    <p:set>
                                      <p:cBhvr>
                                        <p:cTn id="140" dur="1" fill="hold">
                                          <p:stCondLst>
                                            <p:cond delay="0"/>
                                          </p:stCondLst>
                                        </p:cTn>
                                        <p:tgtEl>
                                          <p:spTgt spid="55">
                                            <p:txEl>
                                              <p:pRg st="0" end="0"/>
                                            </p:txEl>
                                          </p:spTgt>
                                        </p:tgtEl>
                                        <p:attrNameLst>
                                          <p:attrName>style.visibility</p:attrName>
                                        </p:attrNameLst>
                                      </p:cBhvr>
                                      <p:to>
                                        <p:strVal val="visible"/>
                                      </p:to>
                                    </p:set>
                                    <p:animEffect transition="in" filter="wipe(left)">
                                      <p:cBhvr>
                                        <p:cTn id="141" dur="3000"/>
                                        <p:tgtEl>
                                          <p:spTgt spid="55">
                                            <p:txEl>
                                              <p:pRg st="0" end="0"/>
                                            </p:txEl>
                                          </p:spTgt>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55">
                                            <p:txEl>
                                              <p:pRg st="1" end="1"/>
                                            </p:txEl>
                                          </p:spTgt>
                                        </p:tgtEl>
                                        <p:attrNameLst>
                                          <p:attrName>style.visibility</p:attrName>
                                        </p:attrNameLst>
                                      </p:cBhvr>
                                      <p:to>
                                        <p:strVal val="visible"/>
                                      </p:to>
                                    </p:set>
                                    <p:animEffect transition="in" filter="wipe(left)">
                                      <p:cBhvr>
                                        <p:cTn id="144" dur="3000"/>
                                        <p:tgtEl>
                                          <p:spTgt spid="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6" grpId="0"/>
      <p:bldP spid="47" grpId="0"/>
      <p:bldP spid="48" grpId="0"/>
      <p:bldP spid="49" grpId="0"/>
      <p:bldP spid="50" grpId="0"/>
      <p:bldP spid="51" grpId="0"/>
      <p:bldP spid="52" grpId="0"/>
      <p:bldP spid="53" grpId="0"/>
      <p:bldP spid="55" grpId="0" uiExpand="1"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1.9"/>
</p:tagLst>
</file>

<file path=ppt/tags/tag2.xml><?xml version="1.0" encoding="utf-8"?>
<p:tagLst xmlns:a="http://schemas.openxmlformats.org/drawingml/2006/main" xmlns:r="http://schemas.openxmlformats.org/officeDocument/2006/relationships" xmlns:p="http://schemas.openxmlformats.org/presentationml/2006/main">
  <p:tag name="TIMING" val="|0.7|0.9|0.8|0.7"/>
</p:tagLst>
</file>

<file path=ppt/tags/tag3.xml><?xml version="1.0" encoding="utf-8"?>
<p:tagLst xmlns:a="http://schemas.openxmlformats.org/drawingml/2006/main" xmlns:r="http://schemas.openxmlformats.org/officeDocument/2006/relationships" xmlns:p="http://schemas.openxmlformats.org/presentationml/2006/main">
  <p:tag name="TIMING" val="|1.1"/>
</p:tagLst>
</file>

<file path=ppt/tags/tag4.xml><?xml version="1.0" encoding="utf-8"?>
<p:tagLst xmlns:a="http://schemas.openxmlformats.org/drawingml/2006/main" xmlns:r="http://schemas.openxmlformats.org/officeDocument/2006/relationships" xmlns:p="http://schemas.openxmlformats.org/presentationml/2006/main">
  <p:tag name="TIMING" val="|2"/>
</p:tagLst>
</file>

<file path=ppt/tags/tag5.xml><?xml version="1.0" encoding="utf-8"?>
<p:tagLst xmlns:a="http://schemas.openxmlformats.org/drawingml/2006/main" xmlns:r="http://schemas.openxmlformats.org/officeDocument/2006/relationships" xmlns:p="http://schemas.openxmlformats.org/presentationml/2006/main">
  <p:tag name="TIMING" val="|10.5|5.6|16.1|34.5"/>
</p:tagLst>
</file>

<file path=ppt/tags/tag6.xml><?xml version="1.0" encoding="utf-8"?>
<p:tagLst xmlns:a="http://schemas.openxmlformats.org/drawingml/2006/main" xmlns:r="http://schemas.openxmlformats.org/officeDocument/2006/relationships" xmlns:p="http://schemas.openxmlformats.org/presentationml/2006/main">
  <p:tag name="TIMING" val="|10.5|5.6|16.1|34.5"/>
</p:tagLst>
</file>

<file path=ppt/tags/tag7.xml><?xml version="1.0" encoding="utf-8"?>
<p:tagLst xmlns:a="http://schemas.openxmlformats.org/drawingml/2006/main" xmlns:r="http://schemas.openxmlformats.org/officeDocument/2006/relationships" xmlns:p="http://schemas.openxmlformats.org/presentationml/2006/main">
  <p:tag name="TIMING" val="|10.5|5.6|16.1|34.5"/>
</p:tagLst>
</file>

<file path=ppt/theme/theme1.xml><?xml version="1.0" encoding="utf-8"?>
<a:theme xmlns:a="http://schemas.openxmlformats.org/drawingml/2006/main" name="新しいプレゼンテーション">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新しいプレゼンテーション">
      <a:majorFont>
        <a:latin typeface="Times"/>
        <a:ea typeface="ＭＳ ゴシック"/>
        <a:cs typeface=""/>
      </a:majorFont>
      <a:minorFont>
        <a:latin typeface="Times"/>
        <a:ea typeface="ＭＳ 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rgbClr val="CC3300"/>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charset="0"/>
            <a:ea typeface="ＭＳ ゴシック" pitchFamily="49" charset="-128"/>
          </a:defRPr>
        </a:defPPr>
      </a:lstStyle>
    </a:spDef>
    <a:lnDef>
      <a:spPr bwMode="auto">
        <a:xfrm>
          <a:off x="0" y="0"/>
          <a:ext cx="1" cy="1"/>
        </a:xfrm>
        <a:custGeom>
          <a:avLst/>
          <a:gdLst/>
          <a:ahLst/>
          <a:cxnLst/>
          <a:rect l="0" t="0" r="0" b="0"/>
          <a:pathLst/>
        </a:custGeom>
        <a:solidFill>
          <a:schemeClr val="accent1"/>
        </a:solidFill>
        <a:ln w="6350" cap="flat" cmpd="sng" algn="ctr">
          <a:solidFill>
            <a:srgbClr val="CC3300"/>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charset="0"/>
            <a:ea typeface="ＭＳ ゴシック" pitchFamily="49" charset="-128"/>
          </a:defRPr>
        </a:defPPr>
      </a:lstStyle>
    </a:ln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F3B91C8596C2974EBD229DC4039DB993" ma:contentTypeVersion="0" ma:contentTypeDescription="新しいドキュメントを作成します。" ma:contentTypeScope="" ma:versionID="c2421d7fe37c323d7dfe9d3b9ac6baf2">
  <xsd:schema xmlns:xsd="http://www.w3.org/2001/XMLSchema" xmlns:xs="http://www.w3.org/2001/XMLSchema" xmlns:p="http://schemas.microsoft.com/office/2006/metadata/properties" targetNamespace="http://schemas.microsoft.com/office/2006/metadata/properties" ma:root="true" ma:fieldsID="8c216975fa0084bb3f54c3fd858a610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C60E76-204F-44BE-B525-05472AF0216A}">
  <ds:schemaRefs>
    <ds:schemaRef ds:uri="http://schemas.microsoft.com/office/2006/metadata/properties"/>
    <ds:schemaRef ds:uri="http://schemas.microsoft.com/office/2006/documentManagement/types"/>
    <ds:schemaRef ds:uri="http://schemas.microsoft.com/office/infopath/2007/PartnerControls"/>
    <ds:schemaRef ds:uri="http://purl.org/dc/dcmitype/"/>
    <ds:schemaRef ds:uri="http://www.w3.org/XML/1998/namespace"/>
    <ds:schemaRef ds:uri="http://schemas.openxmlformats.org/package/2006/metadata/core-properties"/>
    <ds:schemaRef ds:uri="http://purl.org/dc/terms/"/>
    <ds:schemaRef ds:uri="http://purl.org/dc/elements/1.1/"/>
  </ds:schemaRefs>
</ds:datastoreItem>
</file>

<file path=customXml/itemProps2.xml><?xml version="1.0" encoding="utf-8"?>
<ds:datastoreItem xmlns:ds="http://schemas.openxmlformats.org/officeDocument/2006/customXml" ds:itemID="{44B0547E-1809-4BE7-B790-862DF121EA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35380</TotalTime>
  <Words>6761</Words>
  <Application>Microsoft Office PowerPoint</Application>
  <PresentationFormat>ワイド画面</PresentationFormat>
  <Paragraphs>595</Paragraphs>
  <Slides>23</Slides>
  <Notes>23</Notes>
  <HiddenSlides>0</HiddenSlides>
  <MMClips>10</MMClips>
  <ScaleCrop>false</ScaleCrop>
  <HeadingPairs>
    <vt:vector size="6" baseType="variant">
      <vt:variant>
        <vt:lpstr>使用されているフォント</vt:lpstr>
      </vt:variant>
      <vt:variant>
        <vt:i4>19</vt:i4>
      </vt:variant>
      <vt:variant>
        <vt:lpstr>テーマ</vt:lpstr>
      </vt:variant>
      <vt:variant>
        <vt:i4>1</vt:i4>
      </vt:variant>
      <vt:variant>
        <vt:lpstr>スライド タイトル</vt:lpstr>
      </vt:variant>
      <vt:variant>
        <vt:i4>23</vt:i4>
      </vt:variant>
    </vt:vector>
  </HeadingPairs>
  <TitlesOfParts>
    <vt:vector size="43" baseType="lpstr">
      <vt:lpstr>AR丸ゴシック体M</vt:lpstr>
      <vt:lpstr>HGPｺﾞｼｯｸE</vt:lpstr>
      <vt:lpstr>HGPｺﾞｼｯｸM</vt:lpstr>
      <vt:lpstr>HGP創英角ｺﾞｼｯｸUB</vt:lpstr>
      <vt:lpstr>HGP創英角ﾎﾟｯﾌﾟ体</vt:lpstr>
      <vt:lpstr>HGS創英角ｺﾞｼｯｸUB</vt:lpstr>
      <vt:lpstr>HGS創英角ﾎﾟｯﾌﾟ体</vt:lpstr>
      <vt:lpstr>HG丸ｺﾞｼｯｸM-PRO</vt:lpstr>
      <vt:lpstr>HG創英角ｺﾞｼｯｸUB</vt:lpstr>
      <vt:lpstr>Meiryo UI</vt:lpstr>
      <vt:lpstr>ＭＳ Ｐゴシック</vt:lpstr>
      <vt:lpstr>ＭＳ ゴシック</vt:lpstr>
      <vt:lpstr>ＭＳ 明朝</vt:lpstr>
      <vt:lpstr>UD デジタル 教科書体 NK-B</vt:lpstr>
      <vt:lpstr>メイリオ</vt:lpstr>
      <vt:lpstr>Arial</vt:lpstr>
      <vt:lpstr>Calibri</vt:lpstr>
      <vt:lpstr>Times</vt:lpstr>
      <vt:lpstr>Wingdings</vt:lpstr>
      <vt:lpstr>新しいプレゼンテーション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国の予算（2025年度：歳入と歳出）</vt:lpstr>
      <vt:lpstr>PowerPoint プレゼンテーション</vt:lpstr>
      <vt:lpstr>日本の財政問題（少子高齢化）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租税教育用ｿﾌﾄ･中学生向け</dc:title>
  <dc:creator>阿南 由紀子</dc:creator>
  <cp:lastModifiedBy>租推協 和歌山</cp:lastModifiedBy>
  <cp:revision>2095</cp:revision>
  <cp:lastPrinted>2025-04-07T23:39:21Z</cp:lastPrinted>
  <dcterms:created xsi:type="dcterms:W3CDTF">2006-01-13T04:57:59Z</dcterms:created>
  <dcterms:modified xsi:type="dcterms:W3CDTF">2025-06-02T02:04:15Z</dcterms:modified>
</cp:coreProperties>
</file>