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3"/>
    <p:sldMasterId id="2147485497" r:id="rId4"/>
    <p:sldMasterId id="2147485521" r:id="rId5"/>
    <p:sldMasterId id="2147485563" r:id="rId6"/>
  </p:sldMasterIdLst>
  <p:notesMasterIdLst>
    <p:notesMasterId r:id="rId31"/>
  </p:notesMasterIdLst>
  <p:handoutMasterIdLst>
    <p:handoutMasterId r:id="rId32"/>
  </p:handoutMasterIdLst>
  <p:sldIdLst>
    <p:sldId id="507" r:id="rId7"/>
    <p:sldId id="512" r:id="rId8"/>
    <p:sldId id="492" r:id="rId9"/>
    <p:sldId id="493" r:id="rId10"/>
    <p:sldId id="1366" r:id="rId11"/>
    <p:sldId id="527" r:id="rId12"/>
    <p:sldId id="528" r:id="rId13"/>
    <p:sldId id="530" r:id="rId14"/>
    <p:sldId id="529" r:id="rId15"/>
    <p:sldId id="520" r:id="rId16"/>
    <p:sldId id="521" r:id="rId17"/>
    <p:sldId id="524" r:id="rId18"/>
    <p:sldId id="1384" r:id="rId19"/>
    <p:sldId id="1180" r:id="rId20"/>
    <p:sldId id="1363" r:id="rId21"/>
    <p:sldId id="1395" r:id="rId22"/>
    <p:sldId id="1396" r:id="rId23"/>
    <p:sldId id="541" r:id="rId24"/>
    <p:sldId id="542" r:id="rId25"/>
    <p:sldId id="534" r:id="rId26"/>
    <p:sldId id="1358" r:id="rId27"/>
    <p:sldId id="1360" r:id="rId28"/>
    <p:sldId id="1361" r:id="rId29"/>
    <p:sldId id="1362" r:id="rId30"/>
  </p:sldIdLst>
  <p:sldSz cx="12192000" cy="6858000"/>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79"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CFE9FA"/>
    <a:srgbClr val="57EC34"/>
    <a:srgbClr val="66FF66"/>
    <a:srgbClr val="00FF00"/>
    <a:srgbClr val="66FF33"/>
    <a:srgbClr val="5B9BD5"/>
    <a:srgbClr val="FFFFFF"/>
    <a:srgbClr val="FFCCFF"/>
    <a:srgbClr val="FFFF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86420" autoAdjust="0"/>
  </p:normalViewPr>
  <p:slideViewPr>
    <p:cSldViewPr>
      <p:cViewPr varScale="1">
        <p:scale>
          <a:sx n="63" d="100"/>
          <a:sy n="63" d="100"/>
        </p:scale>
        <p:origin x="894" y="72"/>
      </p:cViewPr>
      <p:guideLst>
        <p:guide orient="horz" pos="2160"/>
        <p:guide pos="3840"/>
      </p:guideLst>
    </p:cSldViewPr>
  </p:slideViewPr>
  <p:outlineViewPr>
    <p:cViewPr>
      <p:scale>
        <a:sx n="33" d="100"/>
        <a:sy n="33" d="100"/>
      </p:scale>
      <p:origin x="0" y="-1868"/>
    </p:cViewPr>
  </p:outlineViewPr>
  <p:notesTextViewPr>
    <p:cViewPr>
      <p:scale>
        <a:sx n="100" d="100"/>
        <a:sy n="100" d="100"/>
      </p:scale>
      <p:origin x="0" y="0"/>
    </p:cViewPr>
  </p:notesTextViewPr>
  <p:sorterViewPr>
    <p:cViewPr varScale="1">
      <p:scale>
        <a:sx n="1" d="1"/>
        <a:sy n="1" d="1"/>
      </p:scale>
      <p:origin x="0" y="-5388"/>
    </p:cViewPr>
  </p:sorterViewPr>
  <p:notesViewPr>
    <p:cSldViewPr>
      <p:cViewPr varScale="1">
        <p:scale>
          <a:sx n="48" d="100"/>
          <a:sy n="48" d="100"/>
        </p:scale>
        <p:origin x="2772" y="56"/>
      </p:cViewPr>
      <p:guideLst>
        <p:guide orient="horz" pos="3179"/>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1.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3053418606"/>
          <c:y val="0.20136054421768707"/>
          <c:w val="0.56191446940822731"/>
          <c:h val="0.79863945578231288"/>
        </c:manualLayout>
      </c:layout>
      <c:pieChart>
        <c:varyColors val="1"/>
        <c:ser>
          <c:idx val="0"/>
          <c:order val="0"/>
          <c:dPt>
            <c:idx val="0"/>
            <c:bubble3D val="0"/>
            <c:explosion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8623-42FC-B1CB-A3F479837A7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8623-42FC-B1CB-A3F479837A7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8623-42FC-B1CB-A3F479837A7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8623-42FC-B1CB-A3F479837A7F}"/>
              </c:ext>
            </c:extLst>
          </c:dPt>
          <c:dPt>
            <c:idx val="4"/>
            <c:bubble3D val="0"/>
            <c:spPr>
              <a:solidFill>
                <a:srgbClr val="FFFF00"/>
              </a:solidFill>
              <a:ln>
                <a:noFill/>
              </a:ln>
              <a:effectLst/>
            </c:spPr>
            <c:extLst>
              <c:ext xmlns:c16="http://schemas.microsoft.com/office/drawing/2014/chart" uri="{C3380CC4-5D6E-409C-BE32-E72D297353CC}">
                <c16:uniqueId val="{00000009-8623-42FC-B1CB-A3F479837A7F}"/>
              </c:ext>
            </c:extLst>
          </c:dPt>
          <c:dPt>
            <c:idx val="5"/>
            <c:bubble3D val="0"/>
            <c:explosion val="9"/>
            <c:spPr>
              <a:solidFill>
                <a:srgbClr val="FF0000"/>
              </a:solidFill>
              <a:ln>
                <a:noFill/>
              </a:ln>
              <a:effectLst/>
            </c:spPr>
            <c:extLst>
              <c:ext xmlns:c16="http://schemas.microsoft.com/office/drawing/2014/chart" uri="{C3380CC4-5D6E-409C-BE32-E72D297353CC}">
                <c16:uniqueId val="{0000000B-8623-42FC-B1CB-A3F479837A7F}"/>
              </c:ext>
            </c:extLst>
          </c:dPt>
          <c:cat>
            <c:strRef>
              <c:f>'2023歳入'!$A$3:$A$8</c:f>
              <c:strCache>
                <c:ptCount val="6"/>
                <c:pt idx="0">
                  <c:v>所得税</c:v>
                </c:pt>
                <c:pt idx="1">
                  <c:v>法人税</c:v>
                </c:pt>
                <c:pt idx="2">
                  <c:v>消費税</c:v>
                </c:pt>
                <c:pt idx="3">
                  <c:v>その他</c:v>
                </c:pt>
                <c:pt idx="4">
                  <c:v>その他収入</c:v>
                </c:pt>
                <c:pt idx="5">
                  <c:v>公債金</c:v>
                </c:pt>
              </c:strCache>
            </c:strRef>
          </c:cat>
          <c:val>
            <c:numRef>
              <c:f>'2023歳入'!$B$3:$B$8</c:f>
              <c:numCache>
                <c:formatCode>General</c:formatCode>
                <c:ptCount val="6"/>
                <c:pt idx="0">
                  <c:v>16</c:v>
                </c:pt>
                <c:pt idx="1">
                  <c:v>15.2</c:v>
                </c:pt>
                <c:pt idx="2">
                  <c:v>21.3</c:v>
                </c:pt>
                <c:pt idx="3">
                  <c:v>9.6999999999999993</c:v>
                </c:pt>
                <c:pt idx="4">
                  <c:v>6.7</c:v>
                </c:pt>
                <c:pt idx="5">
                  <c:v>31.2</c:v>
                </c:pt>
              </c:numCache>
            </c:numRef>
          </c:val>
          <c:extLst>
            <c:ext xmlns:c16="http://schemas.microsoft.com/office/drawing/2014/chart" uri="{C3380CC4-5D6E-409C-BE32-E72D297353CC}">
              <c16:uniqueId val="{0000000C-8623-42FC-B1CB-A3F479837A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5661170354"/>
          <c:y val="0.20412329414147518"/>
          <c:w val="0.56191446940822731"/>
          <c:h val="0.79863945578231288"/>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6677378604198"/>
          <c:y val="0.17238497932489991"/>
          <c:w val="0.58936829477176"/>
          <c:h val="0.79790146783659111"/>
        </c:manualLayout>
      </c:layout>
      <c:pieChart>
        <c:varyColors val="1"/>
        <c:ser>
          <c:idx val="0"/>
          <c:order val="0"/>
          <c:dPt>
            <c:idx val="0"/>
            <c:bubble3D val="0"/>
            <c:spPr>
              <a:solidFill>
                <a:srgbClr val="00B050"/>
              </a:solidFill>
              <a:ln>
                <a:noFill/>
              </a:ln>
              <a:effectLst/>
            </c:spPr>
            <c:extLst>
              <c:ext xmlns:c16="http://schemas.microsoft.com/office/drawing/2014/chart" uri="{C3380CC4-5D6E-409C-BE32-E72D297353CC}">
                <c16:uniqueId val="{00000001-6F6D-4E8A-9A4F-A0873964229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6F6D-4E8A-9A4F-A0873964229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6F6D-4E8A-9A4F-A0873964229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6F6D-4E8A-9A4F-A08739642290}"/>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6F6D-4E8A-9A4F-A08739642290}"/>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6F6D-4E8A-9A4F-A08739642290}"/>
              </c:ext>
            </c:extLst>
          </c:dPt>
          <c:dPt>
            <c:idx val="6"/>
            <c:bubble3D val="0"/>
            <c:spPr>
              <a:solidFill>
                <a:srgbClr val="CFE9FA"/>
              </a:solidFill>
              <a:ln>
                <a:noFill/>
              </a:ln>
              <a:effectLst/>
            </c:spPr>
            <c:extLst>
              <c:ext xmlns:c16="http://schemas.microsoft.com/office/drawing/2014/chart" uri="{C3380CC4-5D6E-409C-BE32-E72D297353CC}">
                <c16:uniqueId val="{0000000D-6F6D-4E8A-9A4F-A08739642290}"/>
              </c:ext>
            </c:extLst>
          </c:dPt>
          <c:dPt>
            <c:idx val="7"/>
            <c:bubble3D val="0"/>
            <c:spPr>
              <a:solidFill>
                <a:srgbClr val="57EC34"/>
              </a:solidFill>
              <a:ln>
                <a:noFill/>
              </a:ln>
              <a:effectLst/>
            </c:spPr>
            <c:extLst>
              <c:ext xmlns:c16="http://schemas.microsoft.com/office/drawing/2014/chart" uri="{C3380CC4-5D6E-409C-BE32-E72D297353CC}">
                <c16:uniqueId val="{0000000F-6F6D-4E8A-9A4F-A08739642290}"/>
              </c:ext>
            </c:extLst>
          </c:dPt>
          <c:dPt>
            <c:idx val="8"/>
            <c:bubble3D val="0"/>
            <c:spPr>
              <a:solidFill>
                <a:srgbClr val="FF0000"/>
              </a:solidFill>
              <a:ln>
                <a:noFill/>
              </a:ln>
              <a:effectLst/>
            </c:spPr>
            <c:extLst>
              <c:ext xmlns:c16="http://schemas.microsoft.com/office/drawing/2014/chart" uri="{C3380CC4-5D6E-409C-BE32-E72D297353CC}">
                <c16:uniqueId val="{00000011-6F6D-4E8A-9A4F-A08739642290}"/>
              </c:ext>
            </c:extLst>
          </c:dPt>
          <c:cat>
            <c:strRef>
              <c:f>'2024歳出'!$B$3:$B$11</c:f>
              <c:strCache>
                <c:ptCount val="9"/>
                <c:pt idx="0">
                  <c:v>社会保障</c:v>
                </c:pt>
                <c:pt idx="1">
                  <c:v>防衛</c:v>
                </c:pt>
                <c:pt idx="2">
                  <c:v>公共事業</c:v>
                </c:pt>
                <c:pt idx="3">
                  <c:v>文教及び科学振興</c:v>
                </c:pt>
                <c:pt idx="4">
                  <c:v>物価高騰対策</c:v>
                </c:pt>
                <c:pt idx="6">
                  <c:v>その他</c:v>
                </c:pt>
                <c:pt idx="7">
                  <c:v>地方交付税交付金</c:v>
                </c:pt>
                <c:pt idx="8">
                  <c:v>国債費</c:v>
                </c:pt>
              </c:strCache>
            </c:strRef>
          </c:cat>
          <c:val>
            <c:numRef>
              <c:f>'2024歳出'!$C$3:$C$11</c:f>
              <c:numCache>
                <c:formatCode>General</c:formatCode>
                <c:ptCount val="9"/>
                <c:pt idx="0">
                  <c:v>33.700000000000003</c:v>
                </c:pt>
                <c:pt idx="1">
                  <c:v>7.1</c:v>
                </c:pt>
                <c:pt idx="2">
                  <c:v>5.4</c:v>
                </c:pt>
                <c:pt idx="3">
                  <c:v>4.9000000000000004</c:v>
                </c:pt>
                <c:pt idx="4">
                  <c:v>0.9</c:v>
                </c:pt>
                <c:pt idx="6">
                  <c:v>8.1</c:v>
                </c:pt>
                <c:pt idx="7">
                  <c:v>15.9</c:v>
                </c:pt>
                <c:pt idx="8">
                  <c:v>24.1</c:v>
                </c:pt>
              </c:numCache>
            </c:numRef>
          </c:val>
          <c:extLst>
            <c:ext xmlns:c16="http://schemas.microsoft.com/office/drawing/2014/chart" uri="{C3380CC4-5D6E-409C-BE32-E72D297353CC}">
              <c16:uniqueId val="{00000012-6F6D-4E8A-9A4F-A087396422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54F68-6EC6-4F43-AC99-10D783189AE7}" type="doc">
      <dgm:prSet loTypeId="urn:microsoft.com/office/officeart/2005/8/layout/target3" loCatId="relationship" qsTypeId="urn:microsoft.com/office/officeart/2005/8/quickstyle/3d2" qsCatId="3D" csTypeId="urn:microsoft.com/office/officeart/2005/8/colors/accent1_2" csCatId="accent1" phldr="1"/>
      <dgm:spPr/>
      <dgm:t>
        <a:bodyPr/>
        <a:lstStyle/>
        <a:p>
          <a:endParaRPr kumimoji="1" lang="ja-JP" altLang="en-US"/>
        </a:p>
      </dgm:t>
    </dgm:pt>
    <dgm:pt modelId="{94579C9A-200D-4AD4-A9F3-F24640E65E80}">
      <dgm:prSet custT="1"/>
      <dgm:spPr/>
      <dgm:t>
        <a:bodyPr/>
        <a:lstStyle/>
        <a:p>
          <a:pPr rtl="0"/>
          <a:r>
            <a:rPr kumimoji="1" lang="ja-JP" altLang="en-US" sz="4800" b="1" dirty="0">
              <a:latin typeface="HG丸ｺﾞｼｯｸM-PRO" panose="020F0600000000000000" pitchFamily="50" charset="-128"/>
              <a:ea typeface="HG丸ｺﾞｼｯｸM-PRO" panose="020F0600000000000000" pitchFamily="50" charset="-128"/>
            </a:rPr>
            <a:t>わたしたちの生活と税</a:t>
          </a:r>
          <a:endParaRPr lang="ja-JP" altLang="en-US" sz="4800" dirty="0">
            <a:latin typeface="HG丸ｺﾞｼｯｸM-PRO" panose="020F0600000000000000" pitchFamily="50" charset="-128"/>
            <a:ea typeface="HG丸ｺﾞｼｯｸM-PRO" panose="020F0600000000000000" pitchFamily="50" charset="-128"/>
          </a:endParaRPr>
        </a:p>
      </dgm:t>
    </dgm:pt>
    <dgm:pt modelId="{91394D93-7C33-4C97-9B2E-54FE72DD936C}" type="sibTrans" cxnId="{4107B679-34EC-449C-8C46-841D1327B3C1}">
      <dgm:prSet/>
      <dgm:spPr/>
      <dgm:t>
        <a:bodyPr/>
        <a:lstStyle/>
        <a:p>
          <a:endParaRPr kumimoji="1" lang="ja-JP" altLang="en-US"/>
        </a:p>
      </dgm:t>
    </dgm:pt>
    <dgm:pt modelId="{73729E19-967A-4DA9-8B4A-A28811295A22}" type="parTrans" cxnId="{4107B679-34EC-449C-8C46-841D1327B3C1}">
      <dgm:prSet/>
      <dgm:spPr/>
      <dgm:t>
        <a:bodyPr/>
        <a:lstStyle/>
        <a:p>
          <a:endParaRPr kumimoji="1" lang="ja-JP" altLang="en-US"/>
        </a:p>
      </dgm:t>
    </dgm:pt>
    <dgm:pt modelId="{E09F8803-0CFF-4B12-92A7-603672A4EF33}" type="pres">
      <dgm:prSet presAssocID="{D5254F68-6EC6-4F43-AC99-10D783189AE7}" presName="Name0" presStyleCnt="0">
        <dgm:presLayoutVars>
          <dgm:chMax val="7"/>
          <dgm:dir/>
          <dgm:animLvl val="lvl"/>
          <dgm:resizeHandles val="exact"/>
        </dgm:presLayoutVars>
      </dgm:prSet>
      <dgm:spPr/>
    </dgm:pt>
    <dgm:pt modelId="{F3355540-ABFD-4B48-BA76-D2ABFDB9FB05}" type="pres">
      <dgm:prSet presAssocID="{94579C9A-200D-4AD4-A9F3-F24640E65E80}" presName="circle1" presStyleLbl="node1" presStyleIdx="0" presStyleCnt="1"/>
      <dgm:spPr/>
    </dgm:pt>
    <dgm:pt modelId="{D47126A5-5B05-42B7-B40F-0645863198E4}" type="pres">
      <dgm:prSet presAssocID="{94579C9A-200D-4AD4-A9F3-F24640E65E80}" presName="space" presStyleCnt="0"/>
      <dgm:spPr/>
    </dgm:pt>
    <dgm:pt modelId="{EF655FCE-5063-466E-9CFF-379533B081B3}" type="pres">
      <dgm:prSet presAssocID="{94579C9A-200D-4AD4-A9F3-F24640E65E80}" presName="rect1" presStyleLbl="alignAcc1" presStyleIdx="0" presStyleCnt="1" custScaleX="100000" custScaleY="100000" custLinFactNeighborX="-2337" custLinFactNeighborY="18402"/>
      <dgm:spPr/>
    </dgm:pt>
    <dgm:pt modelId="{DE96E29A-CFB6-4BAE-A05D-A52EEE19790F}" type="pres">
      <dgm:prSet presAssocID="{94579C9A-200D-4AD4-A9F3-F24640E65E80}" presName="rect1ParTxNoCh" presStyleLbl="alignAcc1" presStyleIdx="0" presStyleCnt="1">
        <dgm:presLayoutVars>
          <dgm:chMax val="1"/>
          <dgm:bulletEnabled val="1"/>
        </dgm:presLayoutVars>
      </dgm:prSet>
      <dgm:spPr/>
    </dgm:pt>
  </dgm:ptLst>
  <dgm:cxnLst>
    <dgm:cxn modelId="{DD0AB40D-DD76-4A75-A08C-26ED668FB9CD}" type="presOf" srcId="{D5254F68-6EC6-4F43-AC99-10D783189AE7}" destId="{E09F8803-0CFF-4B12-92A7-603672A4EF33}" srcOrd="0" destOrd="0" presId="urn:microsoft.com/office/officeart/2005/8/layout/target3"/>
    <dgm:cxn modelId="{C038F52B-DE22-41FF-B675-23728910F9EA}" type="presOf" srcId="{94579C9A-200D-4AD4-A9F3-F24640E65E80}" destId="{DE96E29A-CFB6-4BAE-A05D-A52EEE19790F}" srcOrd="1" destOrd="0" presId="urn:microsoft.com/office/officeart/2005/8/layout/target3"/>
    <dgm:cxn modelId="{9B944D4B-B68C-4475-B02A-30FD3CC10249}" type="presOf" srcId="{94579C9A-200D-4AD4-A9F3-F24640E65E80}" destId="{EF655FCE-5063-466E-9CFF-379533B081B3}" srcOrd="0" destOrd="0" presId="urn:microsoft.com/office/officeart/2005/8/layout/target3"/>
    <dgm:cxn modelId="{4107B679-34EC-449C-8C46-841D1327B3C1}" srcId="{D5254F68-6EC6-4F43-AC99-10D783189AE7}" destId="{94579C9A-200D-4AD4-A9F3-F24640E65E80}" srcOrd="0" destOrd="0" parTransId="{73729E19-967A-4DA9-8B4A-A28811295A22}" sibTransId="{91394D93-7C33-4C97-9B2E-54FE72DD936C}"/>
    <dgm:cxn modelId="{3D70B5A0-026B-4291-86FE-B0767DABCA9B}" type="presParOf" srcId="{E09F8803-0CFF-4B12-92A7-603672A4EF33}" destId="{F3355540-ABFD-4B48-BA76-D2ABFDB9FB05}" srcOrd="0" destOrd="0" presId="urn:microsoft.com/office/officeart/2005/8/layout/target3"/>
    <dgm:cxn modelId="{93755AA1-11C2-4A72-91B3-666E8C5553B5}" type="presParOf" srcId="{E09F8803-0CFF-4B12-92A7-603672A4EF33}" destId="{D47126A5-5B05-42B7-B40F-0645863198E4}" srcOrd="1" destOrd="0" presId="urn:microsoft.com/office/officeart/2005/8/layout/target3"/>
    <dgm:cxn modelId="{0B50E0C0-CD01-49EF-AE0E-2E7695811F0D}" type="presParOf" srcId="{E09F8803-0CFF-4B12-92A7-603672A4EF33}" destId="{EF655FCE-5063-466E-9CFF-379533B081B3}" srcOrd="2" destOrd="0" presId="urn:microsoft.com/office/officeart/2005/8/layout/target3"/>
    <dgm:cxn modelId="{7675C778-EDEE-4A25-8B9C-E49ECACAED5C}" type="presParOf" srcId="{E09F8803-0CFF-4B12-92A7-603672A4EF33}" destId="{DE96E29A-CFB6-4BAE-A05D-A52EEE19790F}"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55540-ABFD-4B48-BA76-D2ABFDB9FB05}">
      <dsp:nvSpPr>
        <dsp:cNvPr id="0" name=""/>
        <dsp:cNvSpPr/>
      </dsp:nvSpPr>
      <dsp:spPr>
        <a:xfrm>
          <a:off x="0" y="0"/>
          <a:ext cx="899915" cy="899915"/>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655FCE-5063-466E-9CFF-379533B081B3}">
      <dsp:nvSpPr>
        <dsp:cNvPr id="0" name=""/>
        <dsp:cNvSpPr/>
      </dsp:nvSpPr>
      <dsp:spPr>
        <a:xfrm>
          <a:off x="251796" y="0"/>
          <a:ext cx="8479299" cy="89991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kumimoji="1" lang="ja-JP" altLang="en-US" sz="4800" b="1" kern="1200" dirty="0">
              <a:latin typeface="HG丸ｺﾞｼｯｸM-PRO" panose="020F0600000000000000" pitchFamily="50" charset="-128"/>
              <a:ea typeface="HG丸ｺﾞｼｯｸM-PRO" panose="020F0600000000000000" pitchFamily="50" charset="-128"/>
            </a:rPr>
            <a:t>わたしたちの生活と税</a:t>
          </a:r>
          <a:endParaRPr lang="ja-JP" altLang="en-US" sz="4800" kern="1200" dirty="0">
            <a:latin typeface="HG丸ｺﾞｼｯｸM-PRO" panose="020F0600000000000000" pitchFamily="50" charset="-128"/>
            <a:ea typeface="HG丸ｺﾞｼｯｸM-PRO" panose="020F0600000000000000" pitchFamily="50" charset="-128"/>
          </a:endParaRPr>
        </a:p>
      </dsp:txBody>
      <dsp:txXfrm>
        <a:off x="251796" y="0"/>
        <a:ext cx="8479299" cy="89991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0.21758</cdr:x>
      <cdr:y>0.4264</cdr:y>
    </cdr:from>
    <cdr:to>
      <cdr:x>0.42343</cdr:x>
      <cdr:y>0.65317</cdr:y>
    </cdr:to>
    <cdr:sp macro="" textlink="">
      <cdr:nvSpPr>
        <cdr:cNvPr id="3" name="正方形/長方形 2"/>
        <cdr:cNvSpPr/>
      </cdr:nvSpPr>
      <cdr:spPr>
        <a:xfrm xmlns:a="http://schemas.openxmlformats.org/drawingml/2006/main">
          <a:off x="1611947" y="2838147"/>
          <a:ext cx="1525075" cy="150938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公債金</a:t>
          </a:r>
          <a:endParaRPr lang="en-US" altLang="ja-JP"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3</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４</a:t>
          </a: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９兆円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31.</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cdr:x>
      <cdr:y>0.31615</cdr:y>
    </cdr:from>
    <cdr:to>
      <cdr:x>0.70181</cdr:x>
      <cdr:y>0.54292</cdr:y>
    </cdr:to>
    <cdr:sp macro="" textlink="">
      <cdr:nvSpPr>
        <cdr:cNvPr id="4" name="正方形/長方形 3"/>
        <cdr:cNvSpPr/>
      </cdr:nvSpPr>
      <cdr:spPr>
        <a:xfrm xmlns:a="http://schemas.openxmlformats.org/drawingml/2006/main">
          <a:off x="3864898" y="2172619"/>
          <a:ext cx="1559950" cy="155836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所得税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17.9</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16.0</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0.58325</cdr:x>
      <cdr:y>0.53005</cdr:y>
    </cdr:from>
    <cdr:to>
      <cdr:x>0.78103</cdr:x>
      <cdr:y>0.74863</cdr:y>
    </cdr:to>
    <cdr:sp macro="" textlink="">
      <cdr:nvSpPr>
        <cdr:cNvPr id="5" name="正方形/長方形 4"/>
        <cdr:cNvSpPr/>
      </cdr:nvSpPr>
      <cdr:spPr>
        <a:xfrm xmlns:a="http://schemas.openxmlformats.org/drawingml/2006/main">
          <a:off x="2752724" y="1847850"/>
          <a:ext cx="933451" cy="7620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法人税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17.0</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15.2</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0.50656</cdr:x>
      <cdr:y>0.74317</cdr:y>
    </cdr:from>
    <cdr:to>
      <cdr:x>0.70434</cdr:x>
      <cdr:y>0.96721</cdr:y>
    </cdr:to>
    <cdr:sp macro="" textlink="">
      <cdr:nvSpPr>
        <cdr:cNvPr id="6" name="正方形/長方形 5"/>
        <cdr:cNvSpPr/>
      </cdr:nvSpPr>
      <cdr:spPr>
        <a:xfrm xmlns:a="http://schemas.openxmlformats.org/drawingml/2006/main">
          <a:off x="2390774" y="2590800"/>
          <a:ext cx="933451" cy="7810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消費税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23.8</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21.3</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0.30071</cdr:x>
      <cdr:y>0.76229</cdr:y>
    </cdr:from>
    <cdr:to>
      <cdr:x>0.52069</cdr:x>
      <cdr:y>0.98087</cdr:y>
    </cdr:to>
    <cdr:sp macro="" textlink="">
      <cdr:nvSpPr>
        <cdr:cNvPr id="7" name="正方形/長方形 6"/>
        <cdr:cNvSpPr/>
      </cdr:nvSpPr>
      <cdr:spPr>
        <a:xfrm xmlns:a="http://schemas.openxmlformats.org/drawingml/2006/main">
          <a:off x="1419224" y="2657474"/>
          <a:ext cx="1038226" cy="76200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税・印紙</a:t>
          </a: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10.8</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9.7</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0.20912</cdr:x>
      <cdr:y>0.70205</cdr:y>
    </cdr:from>
    <cdr:to>
      <cdr:x>0.40488</cdr:x>
      <cdr:y>0.89877</cdr:y>
    </cdr:to>
    <cdr:sp macro="" textlink="">
      <cdr:nvSpPr>
        <cdr:cNvPr id="8" name="正方形/長方形 7"/>
        <cdr:cNvSpPr/>
      </cdr:nvSpPr>
      <cdr:spPr>
        <a:xfrm xmlns:a="http://schemas.openxmlformats.org/drawingml/2006/main">
          <a:off x="1616479" y="4824536"/>
          <a:ext cx="1513185" cy="135186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7.5</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6.7</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0.31181</cdr:x>
      <cdr:y>0.07104</cdr:y>
    </cdr:from>
    <cdr:to>
      <cdr:x>0.76186</cdr:x>
      <cdr:y>0.20492</cdr:y>
    </cdr:to>
    <cdr:sp macro="" textlink="">
      <cdr:nvSpPr>
        <cdr:cNvPr id="2" name="正方形/長方形 1"/>
        <cdr:cNvSpPr/>
      </cdr:nvSpPr>
      <cdr:spPr>
        <a:xfrm xmlns:a="http://schemas.openxmlformats.org/drawingml/2006/main">
          <a:off x="1471620" y="247660"/>
          <a:ext cx="2124073" cy="46672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0.19788</cdr:x>
      <cdr:y>0</cdr:y>
    </cdr:from>
    <cdr:to>
      <cdr:x>0.79055</cdr:x>
      <cdr:y>0.78686</cdr:y>
    </cdr:to>
    <cdr:sp macro="" textlink="">
      <cdr:nvSpPr>
        <cdr:cNvPr id="3" name="パイ 5">
          <a:extLst xmlns:a="http://schemas.openxmlformats.org/drawingml/2006/main">
            <a:ext uri="{FF2B5EF4-FFF2-40B4-BE49-F238E27FC236}">
              <a16:creationId xmlns:a16="http://schemas.microsoft.com/office/drawing/2014/main" id="{7E54F5D5-2DA9-4256-BCE9-8C5A23E59E81}"/>
            </a:ext>
          </a:extLst>
        </cdr:cNvPr>
        <cdr:cNvSpPr/>
      </cdr:nvSpPr>
      <cdr:spPr>
        <a:xfrm xmlns:a="http://schemas.openxmlformats.org/drawingml/2006/main" rot="14038986">
          <a:off x="1383796" y="-1135433"/>
          <a:ext cx="4511232" cy="4364455"/>
        </a:xfrm>
        <a:prstGeom xmlns:a="http://schemas.openxmlformats.org/drawingml/2006/main" prst="pie">
          <a:avLst>
            <a:gd name="adj1" fmla="val 2136149"/>
            <a:gd name="adj2" fmla="val 17082724"/>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182" algn="l" rtl="0" eaLnBrk="0" fontAlgn="base" hangingPunct="0">
            <a:spcBef>
              <a:spcPct val="0"/>
            </a:spcBef>
            <a:spcAft>
              <a:spcPct val="0"/>
            </a:spcAft>
            <a:defRPr kumimoji="1" sz="2400" kern="1200">
              <a:solidFill>
                <a:schemeClr val="lt1"/>
              </a:solidFill>
              <a:latin typeface="+mn-lt"/>
              <a:ea typeface="+mn-ea"/>
              <a:cs typeface="+mn-cs"/>
            </a:defRPr>
          </a:lvl2pPr>
          <a:lvl3pPr marL="914363" algn="l" rtl="0" eaLnBrk="0" fontAlgn="base" hangingPunct="0">
            <a:spcBef>
              <a:spcPct val="0"/>
            </a:spcBef>
            <a:spcAft>
              <a:spcPct val="0"/>
            </a:spcAft>
            <a:defRPr kumimoji="1" sz="2400" kern="1200">
              <a:solidFill>
                <a:schemeClr val="lt1"/>
              </a:solidFill>
              <a:latin typeface="+mn-lt"/>
              <a:ea typeface="+mn-ea"/>
              <a:cs typeface="+mn-cs"/>
            </a:defRPr>
          </a:lvl3pPr>
          <a:lvl4pPr marL="1371545" algn="l" rtl="0" eaLnBrk="0" fontAlgn="base" hangingPunct="0">
            <a:spcBef>
              <a:spcPct val="0"/>
            </a:spcBef>
            <a:spcAft>
              <a:spcPct val="0"/>
            </a:spcAft>
            <a:defRPr kumimoji="1" sz="2400" kern="1200">
              <a:solidFill>
                <a:schemeClr val="lt1"/>
              </a:solidFill>
              <a:latin typeface="+mn-lt"/>
              <a:ea typeface="+mn-ea"/>
              <a:cs typeface="+mn-cs"/>
            </a:defRPr>
          </a:lvl4pPr>
          <a:lvl5pPr marL="1828727" algn="l" rtl="0" eaLnBrk="0" fontAlgn="base" hangingPunct="0">
            <a:spcBef>
              <a:spcPct val="0"/>
            </a:spcBef>
            <a:spcAft>
              <a:spcPct val="0"/>
            </a:spcAft>
            <a:defRPr kumimoji="1" sz="2400" kern="1200">
              <a:solidFill>
                <a:schemeClr val="lt1"/>
              </a:solidFill>
              <a:latin typeface="+mn-lt"/>
              <a:ea typeface="+mn-ea"/>
              <a:cs typeface="+mn-cs"/>
            </a:defRPr>
          </a:lvl5pPr>
          <a:lvl6pPr marL="2285909" algn="l" defTabSz="914363" rtl="0" eaLnBrk="1" latinLnBrk="0" hangingPunct="1">
            <a:defRPr kumimoji="1" sz="2400" kern="1200">
              <a:solidFill>
                <a:schemeClr val="lt1"/>
              </a:solidFill>
              <a:latin typeface="+mn-lt"/>
              <a:ea typeface="+mn-ea"/>
              <a:cs typeface="+mn-cs"/>
            </a:defRPr>
          </a:lvl6pPr>
          <a:lvl7pPr marL="2743090" algn="l" defTabSz="914363" rtl="0" eaLnBrk="1" latinLnBrk="0" hangingPunct="1">
            <a:defRPr kumimoji="1" sz="2400" kern="1200">
              <a:solidFill>
                <a:schemeClr val="lt1"/>
              </a:solidFill>
              <a:latin typeface="+mn-lt"/>
              <a:ea typeface="+mn-ea"/>
              <a:cs typeface="+mn-cs"/>
            </a:defRPr>
          </a:lvl7pPr>
          <a:lvl8pPr marL="3200272" algn="l" defTabSz="914363" rtl="0" eaLnBrk="1" latinLnBrk="0" hangingPunct="1">
            <a:defRPr kumimoji="1" sz="2400" kern="1200">
              <a:solidFill>
                <a:schemeClr val="lt1"/>
              </a:solidFill>
              <a:latin typeface="+mn-lt"/>
              <a:ea typeface="+mn-ea"/>
              <a:cs typeface="+mn-cs"/>
            </a:defRPr>
          </a:lvl8pPr>
          <a:lvl9pPr marL="3657454" algn="l" defTabSz="914363" rtl="0" eaLnBrk="1" latinLnBrk="0" hangingPunct="1">
            <a:defRPr kumimoji="1" sz="2400" kern="1200">
              <a:solidFill>
                <a:schemeClr val="lt1"/>
              </a:solidFill>
              <a:latin typeface="+mn-lt"/>
              <a:ea typeface="+mn-ea"/>
              <a:cs typeface="+mn-cs"/>
            </a:defRPr>
          </a:lvl9pPr>
        </a:lstStyle>
        <a:p xmlns:a="http://schemas.openxmlformats.org/drawingml/2006/main">
          <a:pPr algn="ctr"/>
          <a:endParaRPr kumimoji="1" lang="ja-JP" altLang="en-US">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0.30272</cdr:x>
      <cdr:y>0.27437</cdr:y>
    </cdr:from>
    <cdr:to>
      <cdr:x>0.4884</cdr:x>
      <cdr:y>0.49569</cdr:y>
    </cdr:to>
    <cdr:sp macro="" textlink="">
      <cdr:nvSpPr>
        <cdr:cNvPr id="3" name="正方形/長方形 2"/>
        <cdr:cNvSpPr/>
      </cdr:nvSpPr>
      <cdr:spPr>
        <a:xfrm xmlns:a="http://schemas.openxmlformats.org/drawingml/2006/main">
          <a:off x="1428751" y="1042753"/>
          <a:ext cx="876300" cy="84108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国債費</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27.0</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24.1</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0.79814</cdr:x>
      <cdr:y>0.81787</cdr:y>
    </cdr:from>
    <cdr:to>
      <cdr:x>0.98774</cdr:x>
      <cdr:y>0.96323</cdr:y>
    </cdr:to>
    <cdr:sp macro="" textlink="">
      <cdr:nvSpPr>
        <cdr:cNvPr id="4" name="正方形/長方形 3"/>
        <cdr:cNvSpPr/>
      </cdr:nvSpPr>
      <cdr:spPr>
        <a:xfrm xmlns:a="http://schemas.openxmlformats.org/drawingml/2006/main">
          <a:off x="5978075" y="4530953"/>
          <a:ext cx="1420108" cy="80528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公共事業</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6.</a:t>
          </a:r>
          <a:r>
            <a:rPr lang="ja-JP" altLang="en-US" sz="1000" dirty="0">
              <a:solidFill>
                <a:schemeClr val="tx1"/>
              </a:solidFill>
              <a:latin typeface="HG丸ｺﾞｼｯｸM-PRO" panose="020F0600000000000000" pitchFamily="50" charset="-128"/>
              <a:ea typeface="HG丸ｺﾞｼｯｸM-PRO" panose="020F0600000000000000" pitchFamily="50" charset="-128"/>
            </a:rPr>
            <a:t>１兆円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5.4</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0.2315</cdr:x>
      <cdr:y>0.55486</cdr:y>
    </cdr:from>
    <cdr:to>
      <cdr:x>0.4609</cdr:x>
      <cdr:y>0.74968</cdr:y>
    </cdr:to>
    <cdr:sp macro="" textlink="">
      <cdr:nvSpPr>
        <cdr:cNvPr id="5" name="正方形/長方形 4"/>
        <cdr:cNvSpPr/>
      </cdr:nvSpPr>
      <cdr:spPr>
        <a:xfrm xmlns:a="http://schemas.openxmlformats.org/drawingml/2006/main">
          <a:off x="1733971" y="3073892"/>
          <a:ext cx="1718216" cy="107929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地方交付税等交付金</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17.8</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15.9</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0.52407</cdr:x>
      <cdr:y>0.38784</cdr:y>
    </cdr:from>
    <cdr:to>
      <cdr:x>0.82189</cdr:x>
      <cdr:y>0.60915</cdr:y>
    </cdr:to>
    <cdr:sp macro="" textlink="">
      <cdr:nvSpPr>
        <cdr:cNvPr id="6" name="正方形/長方形 5"/>
        <cdr:cNvSpPr/>
      </cdr:nvSpPr>
      <cdr:spPr>
        <a:xfrm xmlns:a="http://schemas.openxmlformats.org/drawingml/2006/main">
          <a:off x="3783480" y="2120681"/>
          <a:ext cx="2150030" cy="12101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社会保障</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37.7</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33.7</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0.79043</cdr:x>
      <cdr:y>0.67473</cdr:y>
    </cdr:from>
    <cdr:to>
      <cdr:x>0.9761</cdr:x>
      <cdr:y>0.83088</cdr:y>
    </cdr:to>
    <cdr:sp macro="" textlink="">
      <cdr:nvSpPr>
        <cdr:cNvPr id="8" name="正方形/長方形 7"/>
        <cdr:cNvSpPr/>
      </cdr:nvSpPr>
      <cdr:spPr>
        <a:xfrm xmlns:a="http://schemas.openxmlformats.org/drawingml/2006/main">
          <a:off x="5920355" y="3737990"/>
          <a:ext cx="1390677" cy="86506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防衛費</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7.9</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7.1</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0.58282</cdr:x>
      <cdr:y>0.88337</cdr:y>
    </cdr:from>
    <cdr:to>
      <cdr:x>0.83536</cdr:x>
      <cdr:y>1</cdr:y>
    </cdr:to>
    <cdr:sp macro="" textlink="">
      <cdr:nvSpPr>
        <cdr:cNvPr id="9" name="正方形/長方形 8"/>
        <cdr:cNvSpPr/>
      </cdr:nvSpPr>
      <cdr:spPr>
        <a:xfrm xmlns:a="http://schemas.openxmlformats.org/drawingml/2006/main">
          <a:off x="4365343" y="4893795"/>
          <a:ext cx="1891553" cy="64614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文教及び科学振興費</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5.5</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4.9</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0.37807</cdr:x>
      <cdr:y>0.75833</cdr:y>
    </cdr:from>
    <cdr:to>
      <cdr:x>0.64783</cdr:x>
      <cdr:y>0.91288</cdr:y>
    </cdr:to>
    <cdr:sp macro="" textlink="">
      <cdr:nvSpPr>
        <cdr:cNvPr id="14" name="正方形/長方形 13"/>
        <cdr:cNvSpPr/>
      </cdr:nvSpPr>
      <cdr:spPr>
        <a:xfrm xmlns:a="http://schemas.openxmlformats.org/drawingml/2006/main">
          <a:off x="2608193" y="4044813"/>
          <a:ext cx="1860995" cy="82434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200" b="1" dirty="0">
              <a:solidFill>
                <a:schemeClr val="tx1"/>
              </a:solidFill>
              <a:latin typeface="HG丸ｺﾞｼｯｸM-PRO" panose="020F0600000000000000" pitchFamily="50" charset="-128"/>
              <a:ea typeface="HG丸ｺﾞｼｯｸM-PRO" panose="020F0600000000000000" pitchFamily="50" charset="-128"/>
            </a:rPr>
            <a:t>物価高騰対策費等</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1.0</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0.9</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0.2943</cdr:x>
      <cdr:y>0.82451</cdr:y>
    </cdr:from>
    <cdr:to>
      <cdr:x>0.56406</cdr:x>
      <cdr:y>0.93692</cdr:y>
    </cdr:to>
    <cdr:sp macro="" textlink="">
      <cdr:nvSpPr>
        <cdr:cNvPr id="11" name="正方形/長方形 10">
          <a:extLst xmlns:a="http://schemas.openxmlformats.org/drawingml/2006/main">
            <a:ext uri="{FF2B5EF4-FFF2-40B4-BE49-F238E27FC236}">
              <a16:creationId xmlns:a16="http://schemas.microsoft.com/office/drawing/2014/main" id="{D3D1D878-DAEC-48A2-9768-C87F81E48B61}"/>
            </a:ext>
          </a:extLst>
        </cdr:cNvPr>
        <cdr:cNvSpPr/>
      </cdr:nvSpPr>
      <cdr:spPr>
        <a:xfrm xmlns:a="http://schemas.openxmlformats.org/drawingml/2006/main">
          <a:off x="2204283" y="4567742"/>
          <a:ext cx="2020515" cy="62274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200" b="1" dirty="0">
              <a:solidFill>
                <a:schemeClr val="tx1"/>
              </a:solidFill>
              <a:latin typeface="HG丸ｺﾞｼｯｸM-PRO" panose="020F0600000000000000" pitchFamily="50" charset="-128"/>
              <a:ea typeface="HG丸ｺﾞｼｯｸM-PRO" panose="020F0600000000000000" pitchFamily="50" charset="-128"/>
            </a:rPr>
            <a:t>その他</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9.1</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8.1</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0.54155</cdr:x>
      <cdr:y>0.94391</cdr:y>
    </cdr:from>
    <cdr:to>
      <cdr:x>0.83678</cdr:x>
      <cdr:y>0.99609</cdr:y>
    </cdr:to>
    <cdr:cxnSp macro="">
      <cdr:nvCxnSpPr>
        <cdr:cNvPr id="10" name="コネクタ: カギ線 9">
          <a:extLst xmlns:a="http://schemas.openxmlformats.org/drawingml/2006/main">
            <a:ext uri="{FF2B5EF4-FFF2-40B4-BE49-F238E27FC236}">
              <a16:creationId xmlns:a16="http://schemas.microsoft.com/office/drawing/2014/main" id="{B5BF230F-1E65-4C5E-A7E9-3F41E021917D}"/>
            </a:ext>
          </a:extLst>
        </cdr:cNvPr>
        <cdr:cNvCxnSpPr/>
      </cdr:nvCxnSpPr>
      <cdr:spPr>
        <a:xfrm xmlns:a="http://schemas.openxmlformats.org/drawingml/2006/main" rot="10800000">
          <a:off x="4056207" y="5229185"/>
          <a:ext cx="2211330" cy="289088"/>
        </a:xfrm>
        <a:prstGeom xmlns:a="http://schemas.openxmlformats.org/drawingml/2006/main" prst="bentConnector3">
          <a:avLst>
            <a:gd name="adj1" fmla="val 61648"/>
          </a:avLst>
        </a:prstGeom>
        <a:ln xmlns:a="http://schemas.openxmlformats.org/drawingml/2006/main" w="381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0.64668</cdr:x>
      <cdr:y>0.87137</cdr:y>
    </cdr:from>
    <cdr:to>
      <cdr:x>0.95625</cdr:x>
      <cdr:y>0.94406</cdr:y>
    </cdr:to>
    <cdr:cxnSp macro="">
      <cdr:nvCxnSpPr>
        <cdr:cNvPr id="20" name="コネクタ: カギ線 19">
          <a:extLst xmlns:a="http://schemas.openxmlformats.org/drawingml/2006/main">
            <a:ext uri="{FF2B5EF4-FFF2-40B4-BE49-F238E27FC236}">
              <a16:creationId xmlns:a16="http://schemas.microsoft.com/office/drawing/2014/main" id="{018A518C-3F99-4DEB-95BA-3976162304B8}"/>
            </a:ext>
          </a:extLst>
        </cdr:cNvPr>
        <cdr:cNvCxnSpPr/>
      </cdr:nvCxnSpPr>
      <cdr:spPr>
        <a:xfrm xmlns:a="http://schemas.openxmlformats.org/drawingml/2006/main" rot="10800000">
          <a:off x="4843691" y="4827363"/>
          <a:ext cx="2318634" cy="402665"/>
        </a:xfrm>
        <a:prstGeom xmlns:a="http://schemas.openxmlformats.org/drawingml/2006/main" prst="bentConnector3">
          <a:avLst>
            <a:gd name="adj1" fmla="val 41668"/>
          </a:avLst>
        </a:prstGeom>
        <a:ln xmlns:a="http://schemas.openxmlformats.org/drawingml/2006/main" w="381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0.71424</cdr:x>
      <cdr:y>0.75985</cdr:y>
    </cdr:from>
    <cdr:to>
      <cdr:x>0.94329</cdr:x>
      <cdr:y>0.80161</cdr:y>
    </cdr:to>
    <cdr:cxnSp macro="">
      <cdr:nvCxnSpPr>
        <cdr:cNvPr id="21" name="コネクタ: カギ線 20">
          <a:extLst xmlns:a="http://schemas.openxmlformats.org/drawingml/2006/main">
            <a:ext uri="{FF2B5EF4-FFF2-40B4-BE49-F238E27FC236}">
              <a16:creationId xmlns:a16="http://schemas.microsoft.com/office/drawing/2014/main" id="{018A518C-3F99-4DEB-95BA-3976162304B8}"/>
            </a:ext>
          </a:extLst>
        </cdr:cNvPr>
        <cdr:cNvCxnSpPr/>
      </cdr:nvCxnSpPr>
      <cdr:spPr>
        <a:xfrm xmlns:a="http://schemas.openxmlformats.org/drawingml/2006/main" rot="10800000">
          <a:off x="5349668" y="4209534"/>
          <a:ext cx="1715650" cy="231360"/>
        </a:xfrm>
        <a:prstGeom xmlns:a="http://schemas.openxmlformats.org/drawingml/2006/main" prst="bentConnector3">
          <a:avLst>
            <a:gd name="adj1" fmla="val 50000"/>
          </a:avLst>
        </a:prstGeom>
        <a:ln xmlns:a="http://schemas.openxmlformats.org/drawingml/2006/main" w="381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1"/>
            <a:ext cx="2917731" cy="491661"/>
          </a:xfrm>
          <a:prstGeom prst="rect">
            <a:avLst/>
          </a:prstGeom>
          <a:noFill/>
          <a:ln w="9525">
            <a:noFill/>
            <a:miter lim="800000"/>
            <a:headEnd/>
            <a:tailEnd/>
          </a:ln>
        </p:spPr>
        <p:txBody>
          <a:bodyPr vert="horz" wrap="square" lIns="89644" tIns="44826" rIns="89644" bIns="44826" numCol="1" anchor="t" anchorCtr="0" compatLnSpc="1">
            <a:prstTxWarp prst="textNoShape">
              <a:avLst/>
            </a:prstTxWarp>
          </a:bodyPr>
          <a:lstStyle>
            <a:lvl1pPr algn="l" defTabSz="895875" eaLnBrk="1" hangingPunct="1">
              <a:defRPr sz="1200">
                <a:latin typeface="Arial" charset="0"/>
                <a:ea typeface="ＭＳ Ｐゴシック" charset="-128"/>
                <a:cs typeface="+mn-cs"/>
              </a:defRPr>
            </a:lvl1pPr>
          </a:lstStyle>
          <a:p>
            <a:pPr>
              <a:defRPr/>
            </a:pPr>
            <a:endParaRPr lang="en-US" altLang="ja-JP"/>
          </a:p>
        </p:txBody>
      </p:sp>
      <p:sp>
        <p:nvSpPr>
          <p:cNvPr id="110595" name="Rectangle 3"/>
          <p:cNvSpPr>
            <a:spLocks noGrp="1" noChangeArrowheads="1"/>
          </p:cNvSpPr>
          <p:nvPr>
            <p:ph type="dt" sz="quarter" idx="1"/>
          </p:nvPr>
        </p:nvSpPr>
        <p:spPr bwMode="auto">
          <a:xfrm>
            <a:off x="3816463" y="1"/>
            <a:ext cx="2917730" cy="491661"/>
          </a:xfrm>
          <a:prstGeom prst="rect">
            <a:avLst/>
          </a:prstGeom>
          <a:noFill/>
          <a:ln w="9525">
            <a:noFill/>
            <a:miter lim="800000"/>
            <a:headEnd/>
            <a:tailEnd/>
          </a:ln>
        </p:spPr>
        <p:txBody>
          <a:bodyPr vert="horz" wrap="square" lIns="89644" tIns="44826" rIns="89644" bIns="44826" numCol="1" anchor="t" anchorCtr="0" compatLnSpc="1">
            <a:prstTxWarp prst="textNoShape">
              <a:avLst/>
            </a:prstTxWarp>
          </a:bodyPr>
          <a:lstStyle>
            <a:lvl1pPr algn="r" defTabSz="895875" eaLnBrk="1" hangingPunct="1">
              <a:defRPr sz="1200">
                <a:latin typeface="Arial" charset="0"/>
                <a:ea typeface="ＭＳ Ｐゴシック" charset="-128"/>
                <a:cs typeface="+mn-cs"/>
              </a:defRPr>
            </a:lvl1pPr>
          </a:lstStyle>
          <a:p>
            <a:pPr>
              <a:defRPr/>
            </a:pPr>
            <a:endParaRPr lang="en-US" altLang="ja-JP"/>
          </a:p>
        </p:txBody>
      </p:sp>
      <p:sp>
        <p:nvSpPr>
          <p:cNvPr id="110596" name="Rectangle 4"/>
          <p:cNvSpPr>
            <a:spLocks noGrp="1" noChangeArrowheads="1"/>
          </p:cNvSpPr>
          <p:nvPr>
            <p:ph type="ftr" sz="quarter" idx="2"/>
          </p:nvPr>
        </p:nvSpPr>
        <p:spPr bwMode="auto">
          <a:xfrm>
            <a:off x="0" y="9371502"/>
            <a:ext cx="2917731" cy="493236"/>
          </a:xfrm>
          <a:prstGeom prst="rect">
            <a:avLst/>
          </a:prstGeom>
          <a:noFill/>
          <a:ln w="9525">
            <a:noFill/>
            <a:miter lim="800000"/>
            <a:headEnd/>
            <a:tailEnd/>
          </a:ln>
        </p:spPr>
        <p:txBody>
          <a:bodyPr vert="horz" wrap="square" lIns="89644" tIns="44826" rIns="89644" bIns="44826" numCol="1" anchor="b" anchorCtr="0" compatLnSpc="1">
            <a:prstTxWarp prst="textNoShape">
              <a:avLst/>
            </a:prstTxWarp>
          </a:bodyPr>
          <a:lstStyle>
            <a:lvl1pPr algn="l" defTabSz="895875" eaLnBrk="1" hangingPunct="1">
              <a:defRPr sz="1200">
                <a:latin typeface="Arial" charset="0"/>
                <a:ea typeface="ＭＳ Ｐゴシック" charset="-128"/>
                <a:cs typeface="+mn-cs"/>
              </a:defRPr>
            </a:lvl1pPr>
          </a:lstStyle>
          <a:p>
            <a:pPr>
              <a:defRPr/>
            </a:pPr>
            <a:endParaRPr lang="en-US" altLang="ja-JP"/>
          </a:p>
        </p:txBody>
      </p:sp>
      <p:sp>
        <p:nvSpPr>
          <p:cNvPr id="110597" name="Rectangle 5"/>
          <p:cNvSpPr>
            <a:spLocks noGrp="1" noChangeArrowheads="1"/>
          </p:cNvSpPr>
          <p:nvPr>
            <p:ph type="sldNum" sz="quarter" idx="3"/>
          </p:nvPr>
        </p:nvSpPr>
        <p:spPr bwMode="auto">
          <a:xfrm>
            <a:off x="3816463" y="9371502"/>
            <a:ext cx="2917730" cy="493236"/>
          </a:xfrm>
          <a:prstGeom prst="rect">
            <a:avLst/>
          </a:prstGeom>
          <a:noFill/>
          <a:ln w="9525">
            <a:noFill/>
            <a:miter lim="800000"/>
            <a:headEnd/>
            <a:tailEnd/>
          </a:ln>
        </p:spPr>
        <p:txBody>
          <a:bodyPr vert="horz" wrap="square" lIns="89644" tIns="44826" rIns="89644" bIns="44826" numCol="1" anchor="b" anchorCtr="0" compatLnSpc="1">
            <a:prstTxWarp prst="textNoShape">
              <a:avLst/>
            </a:prstTxWarp>
          </a:bodyPr>
          <a:lstStyle>
            <a:lvl1pPr algn="r" defTabSz="895111" eaLnBrk="1" hangingPunct="1">
              <a:defRPr sz="1200">
                <a:ea typeface="ＭＳ Ｐゴシック" panose="020B0600070205080204" pitchFamily="50" charset="-128"/>
              </a:defRPr>
            </a:lvl1pPr>
          </a:lstStyle>
          <a:p>
            <a:pPr>
              <a:defRPr/>
            </a:pPr>
            <a:fld id="{C4E6DDBD-2234-4134-AF45-641657E5D5CB}" type="slidenum">
              <a:rPr lang="en-US" altLang="ja-JP"/>
              <a:pPr>
                <a:defRPr/>
              </a:pPr>
              <a:t>‹#›</a:t>
            </a:fld>
            <a:endParaRPr lang="en-US" altLang="ja-JP"/>
          </a:p>
        </p:txBody>
      </p:sp>
    </p:spTree>
    <p:extLst>
      <p:ext uri="{BB962C8B-B14F-4D97-AF65-F5344CB8AC3E}">
        <p14:creationId xmlns:p14="http://schemas.microsoft.com/office/powerpoint/2010/main" val="3990578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1"/>
            <a:ext cx="2917731" cy="491661"/>
          </a:xfrm>
          <a:prstGeom prst="rect">
            <a:avLst/>
          </a:prstGeom>
          <a:noFill/>
          <a:ln w="9525">
            <a:noFill/>
            <a:miter lim="800000"/>
            <a:headEnd/>
            <a:tailEnd/>
          </a:ln>
        </p:spPr>
        <p:txBody>
          <a:bodyPr vert="horz" wrap="square" lIns="94721" tIns="47363" rIns="94721" bIns="47363" numCol="1" anchor="t" anchorCtr="0" compatLnSpc="1">
            <a:prstTxWarp prst="textNoShape">
              <a:avLst/>
            </a:prstTxWarp>
          </a:bodyPr>
          <a:lstStyle>
            <a:lvl1pPr algn="l" defTabSz="947741" eaLnBrk="1" hangingPunct="1">
              <a:defRPr sz="1300">
                <a:latin typeface="Arial" charset="0"/>
                <a:ea typeface="ＭＳ Ｐゴシック" charset="-128"/>
                <a:cs typeface="+mn-cs"/>
              </a:defRPr>
            </a:lvl1pPr>
          </a:lstStyle>
          <a:p>
            <a:pPr>
              <a:defRPr/>
            </a:pPr>
            <a:endParaRPr lang="en-US" altLang="ja-JP"/>
          </a:p>
        </p:txBody>
      </p:sp>
      <p:sp>
        <p:nvSpPr>
          <p:cNvPr id="77827" name="Rectangle 3"/>
          <p:cNvSpPr>
            <a:spLocks noGrp="1" noChangeArrowheads="1"/>
          </p:cNvSpPr>
          <p:nvPr>
            <p:ph type="dt" idx="1"/>
          </p:nvPr>
        </p:nvSpPr>
        <p:spPr bwMode="auto">
          <a:xfrm>
            <a:off x="3816463" y="1"/>
            <a:ext cx="2917730" cy="491661"/>
          </a:xfrm>
          <a:prstGeom prst="rect">
            <a:avLst/>
          </a:prstGeom>
          <a:noFill/>
          <a:ln w="9525">
            <a:noFill/>
            <a:miter lim="800000"/>
            <a:headEnd/>
            <a:tailEnd/>
          </a:ln>
        </p:spPr>
        <p:txBody>
          <a:bodyPr vert="horz" wrap="square" lIns="94721" tIns="47363" rIns="94721" bIns="47363" numCol="1" anchor="t" anchorCtr="0" compatLnSpc="1">
            <a:prstTxWarp prst="textNoShape">
              <a:avLst/>
            </a:prstTxWarp>
          </a:bodyPr>
          <a:lstStyle>
            <a:lvl1pPr algn="r" defTabSz="947741" eaLnBrk="1" hangingPunct="1">
              <a:defRPr sz="1300">
                <a:latin typeface="Arial" charset="0"/>
                <a:ea typeface="ＭＳ Ｐゴシック" charset="-128"/>
                <a:cs typeface="+mn-cs"/>
              </a:defRPr>
            </a:lvl1pPr>
          </a:lstStyle>
          <a:p>
            <a:pPr>
              <a:defRPr/>
            </a:pPr>
            <a:endParaRPr lang="en-US" altLang="ja-JP"/>
          </a:p>
        </p:txBody>
      </p:sp>
      <p:sp>
        <p:nvSpPr>
          <p:cNvPr id="6148" name="Rectangle 4"/>
          <p:cNvSpPr>
            <a:spLocks noGrp="1" noRot="1" noChangeAspect="1" noChangeArrowheads="1" noTextEdit="1"/>
          </p:cNvSpPr>
          <p:nvPr>
            <p:ph type="sldImg" idx="2"/>
          </p:nvPr>
        </p:nvSpPr>
        <p:spPr bwMode="auto">
          <a:xfrm>
            <a:off x="193675" y="739775"/>
            <a:ext cx="5675313" cy="3192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74049" y="4179118"/>
            <a:ext cx="5387667" cy="4948127"/>
          </a:xfrm>
          <a:prstGeom prst="rect">
            <a:avLst/>
          </a:prstGeom>
          <a:noFill/>
          <a:ln w="9525">
            <a:noFill/>
            <a:miter lim="800000"/>
            <a:headEnd/>
            <a:tailEnd/>
          </a:ln>
        </p:spPr>
        <p:txBody>
          <a:bodyPr vert="horz" wrap="square" lIns="94721" tIns="47363" rIns="94721" bIns="4736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77830" name="Rectangle 6"/>
          <p:cNvSpPr>
            <a:spLocks noGrp="1" noChangeArrowheads="1"/>
          </p:cNvSpPr>
          <p:nvPr>
            <p:ph type="ftr" sz="quarter" idx="4"/>
          </p:nvPr>
        </p:nvSpPr>
        <p:spPr bwMode="auto">
          <a:xfrm>
            <a:off x="0" y="9371502"/>
            <a:ext cx="2917731" cy="493236"/>
          </a:xfrm>
          <a:prstGeom prst="rect">
            <a:avLst/>
          </a:prstGeom>
          <a:noFill/>
          <a:ln w="9525">
            <a:noFill/>
            <a:miter lim="800000"/>
            <a:headEnd/>
            <a:tailEnd/>
          </a:ln>
        </p:spPr>
        <p:txBody>
          <a:bodyPr vert="horz" wrap="square" lIns="94721" tIns="47363" rIns="94721" bIns="47363" numCol="1" anchor="b" anchorCtr="0" compatLnSpc="1">
            <a:prstTxWarp prst="textNoShape">
              <a:avLst/>
            </a:prstTxWarp>
          </a:bodyPr>
          <a:lstStyle>
            <a:lvl1pPr algn="l" defTabSz="947741" eaLnBrk="1" hangingPunct="1">
              <a:defRPr sz="1300">
                <a:latin typeface="Arial" charset="0"/>
                <a:ea typeface="ＭＳ Ｐゴシック" charset="-128"/>
                <a:cs typeface="+mn-cs"/>
              </a:defRPr>
            </a:lvl1pPr>
          </a:lstStyle>
          <a:p>
            <a:pPr>
              <a:defRPr/>
            </a:pPr>
            <a:endParaRPr lang="en-US" altLang="ja-JP"/>
          </a:p>
        </p:txBody>
      </p:sp>
      <p:sp>
        <p:nvSpPr>
          <p:cNvPr id="77831" name="Rectangle 7"/>
          <p:cNvSpPr>
            <a:spLocks noGrp="1" noChangeArrowheads="1"/>
          </p:cNvSpPr>
          <p:nvPr>
            <p:ph type="sldNum" sz="quarter" idx="5"/>
          </p:nvPr>
        </p:nvSpPr>
        <p:spPr bwMode="auto">
          <a:xfrm>
            <a:off x="3816463" y="9371502"/>
            <a:ext cx="2917730" cy="493236"/>
          </a:xfrm>
          <a:prstGeom prst="rect">
            <a:avLst/>
          </a:prstGeom>
          <a:noFill/>
          <a:ln w="9525">
            <a:noFill/>
            <a:miter lim="800000"/>
            <a:headEnd/>
            <a:tailEnd/>
          </a:ln>
        </p:spPr>
        <p:txBody>
          <a:bodyPr vert="horz" wrap="square" lIns="94721" tIns="47363" rIns="94721" bIns="47363" numCol="1" anchor="b" anchorCtr="0" compatLnSpc="1">
            <a:prstTxWarp prst="textNoShape">
              <a:avLst/>
            </a:prstTxWarp>
          </a:bodyPr>
          <a:lstStyle>
            <a:lvl1pPr algn="r" defTabSz="947023" eaLnBrk="1" hangingPunct="1">
              <a:defRPr sz="1300">
                <a:ea typeface="ＭＳ Ｐゴシック" panose="020B0600070205080204" pitchFamily="50" charset="-128"/>
              </a:defRPr>
            </a:lvl1pPr>
          </a:lstStyle>
          <a:p>
            <a:pPr>
              <a:defRPr/>
            </a:pPr>
            <a:fld id="{BDDE838E-C0B7-4909-828D-F274E3B8FA8B}" type="slidenum">
              <a:rPr lang="en-US" altLang="ja-JP"/>
              <a:pPr>
                <a:defRPr/>
              </a:pPr>
              <a:t>‹#›</a:t>
            </a:fld>
            <a:endParaRPr lang="en-US" altLang="ja-JP"/>
          </a:p>
        </p:txBody>
      </p:sp>
    </p:spTree>
    <p:extLst>
      <p:ext uri="{BB962C8B-B14F-4D97-AF65-F5344CB8AC3E}">
        <p14:creationId xmlns:p14="http://schemas.microsoft.com/office/powerpoint/2010/main" val="2506778215"/>
      </p:ext>
    </p:extLst>
  </p:cSld>
  <p:clrMap bg1="lt1" tx1="dk1" bg2="lt2" tx2="dk2" accent1="accent1" accent2="accent2" accent3="accent3" accent4="accent4" accent5="accent5" accent6="accent6" hlink="hlink" folHlink="folHlink"/>
  <p:notesStyle>
    <a:lvl1pPr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1pPr>
    <a:lvl2pPr marL="457182"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2pPr>
    <a:lvl3pPr marL="914363"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3pPr>
    <a:lvl4pPr marL="1371545"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4pPr>
    <a:lvl5pPr marL="1828727"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5pPr>
    <a:lvl6pPr marL="2285909" algn="l" defTabSz="914363" rtl="0" eaLnBrk="1" latinLnBrk="0" hangingPunct="1">
      <a:defRPr kumimoji="1" sz="1200" kern="1200">
        <a:solidFill>
          <a:schemeClr val="tx1"/>
        </a:solidFill>
        <a:latin typeface="+mn-lt"/>
        <a:ea typeface="+mn-ea"/>
        <a:cs typeface="+mn-cs"/>
      </a:defRPr>
    </a:lvl6pPr>
    <a:lvl7pPr marL="2743090" algn="l" defTabSz="914363" rtl="0" eaLnBrk="1" latinLnBrk="0" hangingPunct="1">
      <a:defRPr kumimoji="1" sz="1200" kern="1200">
        <a:solidFill>
          <a:schemeClr val="tx1"/>
        </a:solidFill>
        <a:latin typeface="+mn-lt"/>
        <a:ea typeface="+mn-ea"/>
        <a:cs typeface="+mn-cs"/>
      </a:defRPr>
    </a:lvl7pPr>
    <a:lvl8pPr marL="3200272" algn="l" defTabSz="914363" rtl="0" eaLnBrk="1" latinLnBrk="0" hangingPunct="1">
      <a:defRPr kumimoji="1" sz="1200" kern="1200">
        <a:solidFill>
          <a:schemeClr val="tx1"/>
        </a:solidFill>
        <a:latin typeface="+mn-lt"/>
        <a:ea typeface="+mn-ea"/>
        <a:cs typeface="+mn-cs"/>
      </a:defRPr>
    </a:lvl8pPr>
    <a:lvl9pPr marL="3657454" algn="l" defTabSz="91436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428625"/>
            <a:ext cx="5719762" cy="3217863"/>
          </a:xfrm>
        </p:spPr>
      </p:sp>
      <p:sp>
        <p:nvSpPr>
          <p:cNvPr id="3" name="ノート プレースホルダー 2"/>
          <p:cNvSpPr>
            <a:spLocks noGrp="1"/>
          </p:cNvSpPr>
          <p:nvPr>
            <p:ph type="body" idx="1"/>
          </p:nvPr>
        </p:nvSpPr>
        <p:spPr>
          <a:xfrm>
            <a:off x="517123" y="3932451"/>
            <a:ext cx="5700882" cy="5717681"/>
          </a:xfrm>
        </p:spPr>
        <p:txBody>
          <a:bodyPr/>
          <a:lstStyle/>
          <a:p>
            <a:pPr>
              <a:lnSpc>
                <a:spcPct val="100000"/>
              </a:lnSpc>
              <a:spcBef>
                <a:spcPts val="0"/>
              </a:spcBef>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自己紹介など</a:t>
            </a:r>
            <a:r>
              <a:rPr lang="en-US" altLang="ja-JP" dirty="0">
                <a:latin typeface="ＭＳ Ｐゴシック" panose="020B0600070205080204" pitchFamily="50" charset="-128"/>
                <a:ea typeface="ＭＳ Ｐゴシック" panose="020B0600070205080204" pitchFamily="50" charset="-128"/>
              </a:rPr>
              <a:t>)</a:t>
            </a:r>
          </a:p>
          <a:p>
            <a:pPr>
              <a:lnSpc>
                <a:spcPct val="100000"/>
              </a:lnSpc>
              <a:spcBef>
                <a:spcPts val="0"/>
              </a:spcBef>
            </a:pPr>
            <a:endParaRPr lang="en-US" altLang="ja-JP" dirty="0">
              <a:latin typeface="ＭＳ Ｐゴシック" panose="020B0600070205080204" pitchFamily="50" charset="-128"/>
              <a:ea typeface="ＭＳ Ｐゴシック" panose="020B0600070205080204" pitchFamily="50" charset="-128"/>
            </a:endParaRPr>
          </a:p>
          <a:p>
            <a:pPr>
              <a:lnSpc>
                <a:spcPct val="100000"/>
              </a:lnSpc>
              <a:spcBef>
                <a:spcPts val="0"/>
              </a:spcBef>
            </a:pPr>
            <a:endParaRPr lang="en-US" altLang="ja-JP" dirty="0">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クリック</a:t>
            </a:r>
            <a:r>
              <a:rPr kumimoji="1" lang="en-US" altLang="ja-JP" kern="1200" dirty="0">
                <a:effectLst/>
                <a:latin typeface="ＭＳ Ｐゴシック" panose="020B0600070205080204" pitchFamily="50" charset="-128"/>
                <a:ea typeface="ＭＳ Ｐゴシック" panose="020B0600070205080204" pitchFamily="50" charset="-128"/>
              </a:rPr>
              <a:t>】</a:t>
            </a:r>
          </a:p>
          <a:p>
            <a:pPr>
              <a:lnSpc>
                <a:spcPct val="100000"/>
              </a:lnSpc>
              <a:spcBef>
                <a:spcPts val="0"/>
              </a:spcBef>
            </a:pP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　生徒のみなさんには、「令和６年度版わたしたちの生活と税」を手もと資料として受講させてください。　希望する学校には書面資料を配布済ですが、大阪国税局</a:t>
            </a:r>
            <a:r>
              <a:rPr kumimoji="1" lang="en-US" altLang="ja-JP" kern="1200" dirty="0">
                <a:effectLst/>
                <a:latin typeface="ＭＳ Ｐゴシック" panose="020B0600070205080204" pitchFamily="50" charset="-128"/>
                <a:ea typeface="ＭＳ Ｐゴシック" panose="020B0600070205080204" pitchFamily="50" charset="-128"/>
              </a:rPr>
              <a:t>HP</a:t>
            </a:r>
            <a:r>
              <a:rPr kumimoji="1" lang="ja-JP" altLang="en-US" kern="1200" dirty="0">
                <a:effectLst/>
                <a:latin typeface="ＭＳ Ｐゴシック" panose="020B0600070205080204" pitchFamily="50" charset="-128"/>
                <a:ea typeface="ＭＳ Ｐゴシック" panose="020B0600070205080204" pitchFamily="50" charset="-128"/>
              </a:rPr>
              <a:t>からダウンロードが可能です。　タブレットに落とし込みしてもらう方法もご提示願います。　資料がない場合は、受講後に復習教材としてご紹介いただくカタチでも結構です。</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ja-JP" altLang="en-US" kern="1200" dirty="0">
                <a:effectLst/>
                <a:latin typeface="ＭＳ Ｐゴシック" panose="020B0600070205080204" pitchFamily="50" charset="-128"/>
                <a:ea typeface="ＭＳ Ｐゴシック" panose="020B0600070205080204" pitchFamily="50" charset="-128"/>
              </a:rPr>
              <a:t>　　ダウンロード方法　　</a:t>
            </a: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検索</a:t>
            </a: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　大阪国税局租税教育　⇒　社会科用補助教材　⇒　</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ja-JP" altLang="en-US" kern="1200" dirty="0">
                <a:effectLst/>
                <a:latin typeface="ＭＳ Ｐゴシック" panose="020B0600070205080204" pitchFamily="50" charset="-128"/>
                <a:ea typeface="ＭＳ Ｐゴシック" panose="020B0600070205080204" pitchFamily="50" charset="-128"/>
              </a:rPr>
              <a:t>　　　　　　　　　　　　　　　　　　　　中学生・生徒用「わたしたちの生活と税」　</a:t>
            </a:r>
            <a:endParaRPr kumimoji="1" lang="en-US" altLang="ja-JP" kern="1200" dirty="0">
              <a:effectLst/>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1F9FF359-DBDF-49C4-A4DF-C2D81F16BD3A}"/>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1</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138509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500063"/>
            <a:ext cx="5716587" cy="3216275"/>
          </a:xfrm>
        </p:spPr>
      </p:sp>
      <p:sp>
        <p:nvSpPr>
          <p:cNvPr id="3" name="ノート プレースホルダー 2"/>
          <p:cNvSpPr>
            <a:spLocks noGrp="1"/>
          </p:cNvSpPr>
          <p:nvPr>
            <p:ph type="body" idx="1"/>
          </p:nvPr>
        </p:nvSpPr>
        <p:spPr>
          <a:xfrm>
            <a:off x="545895" y="4004565"/>
            <a:ext cx="5700882" cy="5717681"/>
          </a:xfrm>
        </p:spPr>
        <p:txBody>
          <a:bodyPr/>
          <a:lstStyle/>
          <a:p>
            <a:pPr>
              <a:lnSpc>
                <a:spcPct val="150000"/>
              </a:lnSpc>
              <a:spcBef>
                <a:spcPts val="0"/>
              </a:spcBef>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なぜ約</a:t>
            </a:r>
            <a:r>
              <a:rPr lang="en-US" altLang="ja-JP" dirty="0">
                <a:latin typeface="ＭＳ Ｐゴシック" panose="020B0600070205080204" pitchFamily="50" charset="-128"/>
                <a:ea typeface="ＭＳ Ｐゴシック" panose="020B0600070205080204" pitchFamily="50" charset="-128"/>
              </a:rPr>
              <a:t>50</a:t>
            </a:r>
            <a:r>
              <a:rPr lang="ja-JP" altLang="ja-JP" dirty="0">
                <a:latin typeface="ＭＳ Ｐゴシック" panose="020B0600070205080204" pitchFamily="50" charset="-128"/>
                <a:ea typeface="ＭＳ Ｐゴシック" panose="020B0600070205080204" pitchFamily="50" charset="-128"/>
              </a:rPr>
              <a:t>種類</a:t>
            </a:r>
            <a:r>
              <a:rPr lang="ja-JP" altLang="en-US" dirty="0">
                <a:latin typeface="ＭＳ Ｐゴシック" panose="020B0600070205080204" pitchFamily="50" charset="-128"/>
                <a:ea typeface="ＭＳ Ｐゴシック" panose="020B0600070205080204" pitchFamily="50" charset="-128"/>
              </a:rPr>
              <a:t>も</a:t>
            </a:r>
            <a:r>
              <a:rPr lang="ja-JP" altLang="ja-JP" dirty="0">
                <a:latin typeface="ＭＳ Ｐゴシック" panose="020B0600070205080204" pitchFamily="50" charset="-128"/>
                <a:ea typeface="ＭＳ Ｐゴシック" panose="020B0600070205080204" pitchFamily="50" charset="-128"/>
              </a:rPr>
              <a:t>の税金</a:t>
            </a:r>
            <a:r>
              <a:rPr lang="ja-JP" altLang="en-US" dirty="0">
                <a:latin typeface="ＭＳ Ｐゴシック" panose="020B0600070205080204" pitchFamily="50" charset="-128"/>
                <a:ea typeface="ＭＳ Ｐゴシック" panose="020B0600070205080204" pitchFamily="50" charset="-128"/>
              </a:rPr>
              <a:t>があるのでしょうか。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それは</a:t>
            </a:r>
            <a:r>
              <a:rPr lang="ja-JP"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国民に納税の義務を果たしてもらうためには、</a:t>
            </a:r>
            <a:r>
              <a:rPr lang="ja-JP" altLang="ja-JP" dirty="0">
                <a:latin typeface="ＭＳ Ｐゴシック" panose="020B0600070205080204" pitchFamily="50" charset="-128"/>
                <a:ea typeface="ＭＳ Ｐゴシック" panose="020B0600070205080204" pitchFamily="50" charset="-128"/>
              </a:rPr>
              <a:t>公平であると感じ負担してもらう必要があ</a:t>
            </a:r>
            <a:r>
              <a:rPr lang="ja-JP" altLang="en-US" dirty="0">
                <a:latin typeface="ＭＳ Ｐゴシック" panose="020B0600070205080204" pitchFamily="50" charset="-128"/>
                <a:ea typeface="ＭＳ Ｐゴシック" panose="020B0600070205080204" pitchFamily="50" charset="-128"/>
              </a:rPr>
              <a:t>るからです</a:t>
            </a:r>
            <a:r>
              <a:rPr lang="ja-JP"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しかし、一言で公平といっても、人それぞれで捉え方は変わってきます。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それでは、どのように公平性を保つようにしているのか、見ていきましょう。</a:t>
            </a:r>
            <a:endParaRPr lang="en-US" altLang="ja-JP"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70FADAF6-A3C7-49BD-8032-B026FE0EC7BF}"/>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10</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194705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50863" y="252413"/>
            <a:ext cx="5719762" cy="3217862"/>
          </a:xfrm>
        </p:spPr>
      </p:sp>
      <p:sp>
        <p:nvSpPr>
          <p:cNvPr id="3" name="ノート プレースホルダー 2"/>
          <p:cNvSpPr>
            <a:spLocks noGrp="1"/>
          </p:cNvSpPr>
          <p:nvPr>
            <p:ph type="body" idx="1"/>
          </p:nvPr>
        </p:nvSpPr>
        <p:spPr>
          <a:xfrm>
            <a:off x="515492" y="3853036"/>
            <a:ext cx="6023838" cy="5559641"/>
          </a:xfrm>
        </p:spPr>
        <p:txBody>
          <a:bodyPr/>
          <a:lstStyle/>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（それでは、「わたしたちの生活と税」の３ページを開いてください。）</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日本の税の制度は、「３つの公平の原則」によって成り立っています。</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まず１つ目は、「水平的公平」です。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水平的公平とは、「所得水準や年代にかかわらず、一定の税率を負担する」というものです。</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代表的な例は、皆さんも納めたことがある「消費税」です。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物やサービスの消費に対して税金がかかり、特定の人に負担が集中しないので、公平であるという考え方です。</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続いて２つ目は、「垂直的公平」です。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垂直的公平とは、「経済力のある人に、より大きな負担を求める」というものです。</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代表的な例は、「所得税」です。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利益に応じて税金がかかり、もうけが大きい人ほど負担が大きくなります。</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お金持ちの人は、あまりお金を持っていない人の分も負担してあげてくださいということですね。</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ちょっと難しい言葉になりますが、</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「累進課税制度」といいます。</a:t>
            </a: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最後の３つ目は、「世代間の公平」です。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785"/>
              </a:lnSpc>
              <a:spcBef>
                <a:spcPts val="0"/>
              </a:spcBef>
            </a:pPr>
            <a:r>
              <a:rPr lang="ja-JP" altLang="en-US" dirty="0">
                <a:latin typeface="ＭＳ Ｐゴシック" panose="020B0600070205080204" pitchFamily="50" charset="-128"/>
                <a:ea typeface="ＭＳ Ｐゴシック" panose="020B0600070205080204" pitchFamily="50" charset="-128"/>
              </a:rPr>
              <a:t>高齢者の世代と若年者の世代など、異なる世代で負担の公平が保たれているか、それぞれの世代の受益と負担のバランスが保たれているか、「現代の世代だけでなく、将来の世代の負担も考慮し、すべての世代が安心できる」よう、配慮する必要があります。一言で公平と言っても、ひとそれぞれの置かれている立場や環境によってとらえ方は様々で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全ての人に公平で万能な税金はありません。</a:t>
            </a:r>
            <a:endParaRPr lang="en-US" altLang="ja-JP" dirty="0">
              <a:latin typeface="ＭＳ Ｐゴシック" panose="020B0600070205080204" pitchFamily="50" charset="-128"/>
              <a:ea typeface="ＭＳ Ｐゴシック" panose="020B0600070205080204" pitchFamily="50" charset="-128"/>
            </a:endParaRPr>
          </a:p>
          <a:p>
            <a:pPr defTabSz="906536">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そのため、日本の税の制度は、いろいろな税金を組み合わせることによって、より公平に税を集められるように工夫されているのです。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endParaRPr lang="en-US" altLang="ja-JP" dirty="0">
              <a:latin typeface="ＭＳ Ｐゴシック" panose="020B0600070205080204" pitchFamily="50" charset="-128"/>
              <a:ea typeface="ＭＳ Ｐゴシック" panose="020B0600070205080204" pitchFamily="50" charset="-128"/>
            </a:endParaRPr>
          </a:p>
          <a:p>
            <a:pPr>
              <a:lnSpc>
                <a:spcPts val="1785"/>
              </a:lnSpc>
              <a:spcBef>
                <a:spcPts val="0"/>
              </a:spcBef>
            </a:pPr>
            <a:endParaRPr lang="en-US" altLang="ja-JP"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92BF30BC-AE3F-4E66-A551-72D275DF8F7B}"/>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11</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1867347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xfrm>
            <a:off x="587375" y="430213"/>
            <a:ext cx="5716588" cy="3216275"/>
          </a:xfrm>
          <a:ln/>
        </p:spPr>
      </p:sp>
      <p:sp>
        <p:nvSpPr>
          <p:cNvPr id="21507" name="ノート プレースホルダー 2"/>
          <p:cNvSpPr>
            <a:spLocks noGrp="1"/>
          </p:cNvSpPr>
          <p:nvPr>
            <p:ph type="body" idx="1"/>
          </p:nvPr>
        </p:nvSpPr>
        <p:spPr>
          <a:xfrm>
            <a:off x="587375" y="3997052"/>
            <a:ext cx="5939643" cy="2800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そして、</a:t>
            </a:r>
            <a:r>
              <a:rPr lang="ja-JP" altLang="ja-JP" dirty="0">
                <a:latin typeface="ＭＳ Ｐゴシック" panose="020B0600070205080204" pitchFamily="50" charset="-128"/>
                <a:ea typeface="ＭＳ Ｐゴシック" panose="020B0600070205080204" pitchFamily="50" charset="-128"/>
              </a:rPr>
              <a:t>およそ</a:t>
            </a:r>
            <a:r>
              <a:rPr lang="en-US" altLang="ja-JP" dirty="0">
                <a:latin typeface="ＭＳ Ｐゴシック" panose="020B0600070205080204" pitchFamily="50" charset="-128"/>
                <a:ea typeface="ＭＳ Ｐゴシック" panose="020B0600070205080204" pitchFamily="50" charset="-128"/>
              </a:rPr>
              <a:t>50</a:t>
            </a:r>
            <a:r>
              <a:rPr lang="ja-JP" altLang="ja-JP" dirty="0">
                <a:latin typeface="ＭＳ Ｐゴシック" panose="020B0600070205080204" pitchFamily="50" charset="-128"/>
                <a:ea typeface="ＭＳ Ｐゴシック" panose="020B0600070205080204" pitchFamily="50" charset="-128"/>
              </a:rPr>
              <a:t>種類ある税金</a:t>
            </a:r>
            <a:r>
              <a:rPr lang="ja-JP" altLang="en-US" dirty="0">
                <a:latin typeface="ＭＳ Ｐゴシック" panose="020B0600070205080204" pitchFamily="50" charset="-128"/>
                <a:ea typeface="ＭＳ Ｐゴシック" panose="020B0600070205080204" pitchFamily="50" charset="-128"/>
              </a:rPr>
              <a:t>が</a:t>
            </a:r>
            <a:r>
              <a:rPr lang="ja-JP" altLang="ja-JP" dirty="0">
                <a:latin typeface="ＭＳ Ｐゴシック" panose="020B0600070205080204" pitchFamily="50" charset="-128"/>
                <a:ea typeface="ＭＳ Ｐゴシック" panose="020B0600070205080204" pitchFamily="50" charset="-128"/>
              </a:rPr>
              <a:t>、様々なところに使われています。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もし、税金がなくなってしまった場合、どのような世界になると思いますか？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今から、皆さんに「ご案内します　アナザーワールドへ」という</a:t>
            </a:r>
            <a:r>
              <a:rPr lang="ja-JP" altLang="en-US" dirty="0">
                <a:latin typeface="ＭＳ Ｐゴシック" panose="020B0600070205080204" pitchFamily="50" charset="-128"/>
                <a:ea typeface="ＭＳ Ｐゴシック" panose="020B0600070205080204" pitchFamily="50" charset="-128"/>
              </a:rPr>
              <a:t>アニメ</a:t>
            </a:r>
            <a:r>
              <a:rPr lang="ja-JP" altLang="ja-JP" dirty="0">
                <a:latin typeface="ＭＳ Ｐゴシック" panose="020B0600070205080204" pitchFamily="50" charset="-128"/>
                <a:ea typeface="ＭＳ Ｐゴシック" panose="020B0600070205080204" pitchFamily="50" charset="-128"/>
              </a:rPr>
              <a:t>を見ていただきます。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「税金なんか、なくなっちまえばいいんだ！」と言ったサラリーマン…。彼を取り巻く世界が一変します。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税金がなくなるとどのような世界になってしまうのか、という視点でこの</a:t>
            </a:r>
            <a:r>
              <a:rPr lang="ja-JP" altLang="en-US" dirty="0">
                <a:latin typeface="ＭＳ Ｐゴシック" panose="020B0600070205080204" pitchFamily="50" charset="-128"/>
                <a:ea typeface="ＭＳ Ｐゴシック" panose="020B0600070205080204" pitchFamily="50" charset="-128"/>
              </a:rPr>
              <a:t>アニメ</a:t>
            </a:r>
            <a:r>
              <a:rPr lang="ja-JP" altLang="ja-JP" dirty="0">
                <a:latin typeface="ＭＳ Ｐゴシック" panose="020B0600070205080204" pitchFamily="50" charset="-128"/>
                <a:ea typeface="ＭＳ Ｐゴシック" panose="020B0600070205080204" pitchFamily="50" charset="-128"/>
              </a:rPr>
              <a:t>を見てください。</a:t>
            </a:r>
            <a:endParaRPr lang="en-US" altLang="ja-JP" dirty="0">
              <a:latin typeface="ＭＳ Ｐゴシック" panose="020B0600070205080204" pitchFamily="50" charset="-128"/>
              <a:ea typeface="ＭＳ Ｐゴシック" panose="020B0600070205080204" pitchFamily="50" charset="-128"/>
            </a:endParaRPr>
          </a:p>
          <a:p>
            <a:pPr algn="ct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アニメ</a:t>
            </a:r>
            <a:r>
              <a:rPr lang="ja-JP" altLang="ja-JP" dirty="0">
                <a:latin typeface="ＭＳ Ｐゴシック" panose="020B0600070205080204" pitchFamily="50" charset="-128"/>
                <a:ea typeface="ＭＳ Ｐゴシック" panose="020B0600070205080204" pitchFamily="50" charset="-128"/>
              </a:rPr>
              <a:t>上映（</a:t>
            </a:r>
            <a:r>
              <a:rPr lang="en-US" altLang="ja-JP" dirty="0">
                <a:latin typeface="ＭＳ Ｐゴシック" panose="020B0600070205080204" pitchFamily="50" charset="-128"/>
                <a:ea typeface="ＭＳ Ｐゴシック" panose="020B0600070205080204" pitchFamily="50" charset="-128"/>
              </a:rPr>
              <a:t>16</a:t>
            </a:r>
            <a:r>
              <a:rPr lang="ja-JP" altLang="ja-JP" dirty="0">
                <a:latin typeface="ＭＳ Ｐゴシック" panose="020B0600070205080204" pitchFamily="50" charset="-128"/>
                <a:ea typeface="ＭＳ Ｐゴシック" panose="020B0600070205080204" pitchFamily="50" charset="-128"/>
              </a:rPr>
              <a:t>分）　―</a:t>
            </a:r>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3DF840CE-8D05-4B89-8201-47BE77B2B84D}"/>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12</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189832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xfrm>
            <a:off x="320675" y="325438"/>
            <a:ext cx="6094413" cy="3429000"/>
          </a:xfrm>
          <a:ln/>
        </p:spPr>
      </p:sp>
      <p:sp>
        <p:nvSpPr>
          <p:cNvPr id="41987" name="ノート プレースホルダー 2"/>
          <p:cNvSpPr>
            <a:spLocks noGrp="1"/>
          </p:cNvSpPr>
          <p:nvPr>
            <p:ph type="body" idx="1"/>
          </p:nvPr>
        </p:nvSpPr>
        <p:spPr>
          <a:xfrm>
            <a:off x="559569" y="3929488"/>
            <a:ext cx="5616624" cy="5688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いかがでしたか？税金がなくなると、どうなるか</a:t>
            </a:r>
            <a:r>
              <a:rPr lang="ja-JP" altLang="en-US" dirty="0" err="1">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日本では、国民の生活を守る警察署や消防署などの運営費用は税金で賄われています。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では、一体、どのくらいの税金が使われているのでしょうか。</a:t>
            </a:r>
            <a:r>
              <a:rPr lang="ja-JP" altLang="en-US" dirty="0">
                <a:latin typeface="ＭＳ Ｐゴシック" panose="020B0600070205080204" pitchFamily="50" charset="-128"/>
                <a:ea typeface="ＭＳ Ｐゴシック" panose="020B0600070205080204" pitchFamily="50" charset="-128"/>
              </a:rPr>
              <a:t>（それでは、</a:t>
            </a:r>
            <a:r>
              <a:rPr lang="ja-JP" altLang="ja-JP" dirty="0">
                <a:latin typeface="ＭＳ Ｐゴシック" panose="020B0600070205080204" pitchFamily="50" charset="-128"/>
                <a:ea typeface="ＭＳ Ｐゴシック" panose="020B0600070205080204" pitchFamily="50" charset="-128"/>
              </a:rPr>
              <a:t>「わたしたちの生活と税」の１ページを開いてください。</a:t>
            </a:r>
            <a:r>
              <a:rPr lang="ja-JP" altLang="en-US" dirty="0">
                <a:latin typeface="ＭＳ Ｐゴシック" panose="020B0600070205080204" pitchFamily="50" charset="-128"/>
                <a:ea typeface="ＭＳ Ｐゴシック" panose="020B0600070205080204" pitchFamily="50" charset="-128"/>
              </a:rPr>
              <a:t>）</a:t>
            </a:r>
            <a:endParaRPr lang="ja-JP"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私たちの身の回りには、国や地方公共団体による「公共サービス」や「公共施設」が多く存在しています。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これらは、私たちが健康で文化的な生活を送るためにはなくてはならないものですが、提供するためには、たくさんの費用がかかります。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endParaRPr lang="en-US" altLang="ja-JP" spc="79" dirty="0">
              <a:latin typeface="+mn-ea"/>
              <a:ea typeface="+mn-ea"/>
            </a:endParaRPr>
          </a:p>
          <a:p>
            <a:pPr algn="just" defTabSz="942591">
              <a:defRPr/>
            </a:pPr>
            <a:r>
              <a:rPr lang="ja-JP" altLang="en-US" sz="1200" dirty="0">
                <a:solidFill>
                  <a:srgbClr val="000000"/>
                </a:solidFill>
                <a:latin typeface="+mn-ea"/>
                <a:ea typeface="+mn-ea"/>
              </a:rPr>
              <a:t>警察費や消防費として１年間で約</a:t>
            </a:r>
            <a:r>
              <a:rPr lang="en-US" altLang="ja-JP" sz="1200" dirty="0">
                <a:solidFill>
                  <a:srgbClr val="000000"/>
                </a:solidFill>
                <a:latin typeface="+mn-ea"/>
                <a:ea typeface="+mn-ea"/>
              </a:rPr>
              <a:t>5</a:t>
            </a:r>
            <a:r>
              <a:rPr lang="ja-JP" altLang="en-US" sz="1200" dirty="0">
                <a:solidFill>
                  <a:srgbClr val="000000"/>
                </a:solidFill>
                <a:latin typeface="+mn-ea"/>
                <a:ea typeface="+mn-ea"/>
              </a:rPr>
              <a:t>兆</a:t>
            </a:r>
            <a:r>
              <a:rPr lang="en-US" altLang="ja-JP" sz="1200" dirty="0">
                <a:solidFill>
                  <a:srgbClr val="000000"/>
                </a:solidFill>
                <a:latin typeface="+mn-ea"/>
                <a:ea typeface="+mn-ea"/>
              </a:rPr>
              <a:t>2,963</a:t>
            </a:r>
            <a:r>
              <a:rPr lang="ja-JP" altLang="en-US" sz="1200" dirty="0">
                <a:solidFill>
                  <a:srgbClr val="000000"/>
                </a:solidFill>
                <a:latin typeface="+mn-ea"/>
                <a:ea typeface="+mn-ea"/>
              </a:rPr>
              <a:t>億円、</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ゴミ処理費用としては約</a:t>
            </a:r>
            <a:r>
              <a:rPr lang="en-US" altLang="ja-JP" sz="1200" dirty="0">
                <a:solidFill>
                  <a:srgbClr val="000000"/>
                </a:solidFill>
                <a:latin typeface="+mn-ea"/>
                <a:ea typeface="+mn-ea"/>
              </a:rPr>
              <a:t>2</a:t>
            </a:r>
            <a:r>
              <a:rPr lang="ja-JP" altLang="en-US" sz="1200" dirty="0">
                <a:solidFill>
                  <a:srgbClr val="000000"/>
                </a:solidFill>
                <a:latin typeface="+mn-ea"/>
                <a:ea typeface="+mn-ea"/>
              </a:rPr>
              <a:t>兆</a:t>
            </a:r>
            <a:r>
              <a:rPr lang="en-US" altLang="ja-JP" sz="1200" dirty="0">
                <a:solidFill>
                  <a:srgbClr val="000000"/>
                </a:solidFill>
                <a:latin typeface="+mn-ea"/>
                <a:ea typeface="+mn-ea"/>
              </a:rPr>
              <a:t>4,384</a:t>
            </a:r>
            <a:r>
              <a:rPr lang="ja-JP" altLang="en-US" sz="1200" dirty="0">
                <a:solidFill>
                  <a:srgbClr val="000000"/>
                </a:solidFill>
                <a:latin typeface="+mn-ea"/>
                <a:ea typeface="+mn-ea"/>
              </a:rPr>
              <a:t>円、</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医療費では約</a:t>
            </a:r>
            <a:r>
              <a:rPr lang="en-US" altLang="ja-JP" sz="1200" dirty="0">
                <a:solidFill>
                  <a:srgbClr val="000000"/>
                </a:solidFill>
                <a:latin typeface="+mn-ea"/>
                <a:ea typeface="+mn-ea"/>
              </a:rPr>
              <a:t>17</a:t>
            </a:r>
            <a:r>
              <a:rPr lang="ja-JP" altLang="en-US" sz="1200" dirty="0">
                <a:solidFill>
                  <a:srgbClr val="000000"/>
                </a:solidFill>
                <a:latin typeface="+mn-ea"/>
                <a:ea typeface="+mn-ea"/>
              </a:rPr>
              <a:t>兆</a:t>
            </a:r>
            <a:r>
              <a:rPr lang="en-US" altLang="ja-JP" sz="1200" dirty="0">
                <a:solidFill>
                  <a:srgbClr val="000000"/>
                </a:solidFill>
                <a:latin typeface="+mn-ea"/>
                <a:ea typeface="+mn-ea"/>
              </a:rPr>
              <a:t>1,025</a:t>
            </a:r>
            <a:r>
              <a:rPr lang="ja-JP" altLang="en-US" sz="1200" dirty="0">
                <a:solidFill>
                  <a:srgbClr val="000000"/>
                </a:solidFill>
                <a:latin typeface="+mn-ea"/>
                <a:ea typeface="+mn-ea"/>
              </a:rPr>
              <a:t>億円となっています。</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endParaRPr lang="ja-JP" altLang="ja-JP" sz="1200" dirty="0">
              <a:latin typeface="+mn-ea"/>
              <a:ea typeface="+mn-ea"/>
            </a:endParaRPr>
          </a:p>
          <a:p>
            <a:pPr algn="just" defTabSz="942591">
              <a:defRPr/>
            </a:pPr>
            <a:r>
              <a:rPr lang="ja-JP" altLang="en-US" sz="1200" dirty="0">
                <a:solidFill>
                  <a:srgbClr val="000000"/>
                </a:solidFill>
                <a:latin typeface="+mn-ea"/>
                <a:ea typeface="+mn-ea"/>
              </a:rPr>
              <a:t>そして信号機などの道路施設、</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消防車やはしご車</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endParaRPr lang="en-US" altLang="ja-JP" sz="1200" dirty="0">
              <a:solidFill>
                <a:srgbClr val="000000"/>
              </a:solidFill>
              <a:latin typeface="+mn-ea"/>
              <a:ea typeface="+mn-ea"/>
            </a:endParaRPr>
          </a:p>
          <a:p>
            <a:pPr algn="just" defTabSz="942591">
              <a:defRPr/>
            </a:pPr>
            <a:r>
              <a:rPr lang="ja-JP" altLang="en-US" sz="1200" dirty="0">
                <a:solidFill>
                  <a:srgbClr val="000000"/>
                </a:solidFill>
                <a:latin typeface="+mn-ea"/>
                <a:ea typeface="+mn-ea"/>
              </a:rPr>
              <a:t>上下水道、学校、公園や図書館なども税金によって維持管理されています。</a:t>
            </a:r>
            <a:endParaRPr lang="ja-JP" altLang="ja-JP" sz="1200" dirty="0">
              <a:latin typeface="+mn-ea"/>
              <a:ea typeface="+mn-ea"/>
            </a:endParaRPr>
          </a:p>
          <a:p>
            <a:pPr algn="just" defTabSz="942591">
              <a:defRPr/>
            </a:pPr>
            <a:r>
              <a:rPr lang="ja-JP" altLang="en-US" sz="1200" dirty="0">
                <a:solidFill>
                  <a:srgbClr val="000000"/>
                </a:solidFill>
                <a:latin typeface="+mn-ea"/>
                <a:ea typeface="+mn-ea"/>
              </a:rPr>
              <a:t>このように、私たちの生活を安全で豊かにするために、さまざまなところに税金が使われているのですね。</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endParaRPr lang="ja-JP" altLang="ja-JP" sz="1200" dirty="0">
              <a:latin typeface="+mn-ea"/>
              <a:ea typeface="+mn-ea"/>
            </a:endParaRPr>
          </a:p>
          <a:p>
            <a:pPr defTabSz="906335" eaLnBrk="1" fontAlgn="auto" hangingPunct="1">
              <a:lnSpc>
                <a:spcPct val="150000"/>
              </a:lnSpc>
              <a:spcBef>
                <a:spcPts val="0"/>
              </a:spcBef>
              <a:spcAft>
                <a:spcPts val="0"/>
              </a:spcAft>
              <a:defRPr/>
            </a:pP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そういった公共サービスや公共施設の費用は、私たち国民が「税金」という形で負担し、広く公平に分かち合い、支え合っているのです。</a:t>
            </a:r>
            <a:endParaRPr lang="en-US"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このことから、税は「社会の会費のようなもの」といえます。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税の役割を正しく理解し、関心を持つことは、社会の一員としてとても大切なことなのです。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p:txBody>
      </p:sp>
      <p:sp>
        <p:nvSpPr>
          <p:cNvPr id="419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39">
              <a:defRPr kumimoji="1" sz="2400">
                <a:solidFill>
                  <a:schemeClr val="tx1"/>
                </a:solidFill>
                <a:latin typeface="Arial" panose="020B0604020202020204" pitchFamily="34" charset="0"/>
                <a:ea typeface="AR丸ゴシック体M"/>
                <a:cs typeface="AR丸ゴシック体M"/>
              </a:defRPr>
            </a:lvl1pPr>
            <a:lvl2pPr marL="736450" indent="-283250" defTabSz="945739">
              <a:defRPr kumimoji="1" sz="2400">
                <a:solidFill>
                  <a:schemeClr val="tx1"/>
                </a:solidFill>
                <a:latin typeface="Arial" panose="020B0604020202020204" pitchFamily="34" charset="0"/>
                <a:ea typeface="AR丸ゴシック体M"/>
                <a:cs typeface="AR丸ゴシック体M"/>
              </a:defRPr>
            </a:lvl2pPr>
            <a:lvl3pPr marL="1132998" indent="-226599" defTabSz="945739">
              <a:defRPr kumimoji="1" sz="2400">
                <a:solidFill>
                  <a:schemeClr val="tx1"/>
                </a:solidFill>
                <a:latin typeface="Arial" panose="020B0604020202020204" pitchFamily="34" charset="0"/>
                <a:ea typeface="AR丸ゴシック体M"/>
                <a:cs typeface="AR丸ゴシック体M"/>
              </a:defRPr>
            </a:lvl3pPr>
            <a:lvl4pPr marL="1586196" indent="-226599" defTabSz="945739">
              <a:defRPr kumimoji="1" sz="2400">
                <a:solidFill>
                  <a:schemeClr val="tx1"/>
                </a:solidFill>
                <a:latin typeface="Arial" panose="020B0604020202020204" pitchFamily="34" charset="0"/>
                <a:ea typeface="AR丸ゴシック体M"/>
                <a:cs typeface="AR丸ゴシック体M"/>
              </a:defRPr>
            </a:lvl4pPr>
            <a:lvl5pPr marL="2039397" indent="-226599" defTabSz="945739">
              <a:defRPr kumimoji="1" sz="2400">
                <a:solidFill>
                  <a:schemeClr val="tx1"/>
                </a:solidFill>
                <a:latin typeface="Arial" panose="020B0604020202020204" pitchFamily="34" charset="0"/>
                <a:ea typeface="AR丸ゴシック体M"/>
                <a:cs typeface="AR丸ゴシック体M"/>
              </a:defRPr>
            </a:lvl5pPr>
            <a:lvl6pPr marL="24925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57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8995"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194"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0C56DFB0-61F2-42CC-94AF-1D7B470DF240}" type="slidenum">
              <a:rPr lang="en-US" altLang="ja-JP" sz="1300">
                <a:solidFill>
                  <a:srgbClr val="000000"/>
                </a:solidFill>
                <a:ea typeface="ＭＳ Ｐゴシック" panose="020B0600070205080204" pitchFamily="50" charset="-128"/>
              </a:rPr>
              <a:pPr/>
              <a:t>13</a:t>
            </a:fld>
            <a:endParaRPr lang="en-US" altLang="ja-JP" sz="13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90432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3063" y="460375"/>
            <a:ext cx="5675312" cy="3192463"/>
          </a:xfrm>
        </p:spPr>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14</a:t>
            </a:fld>
            <a:endParaRPr lang="ja-JP" altLang="en-US"/>
          </a:p>
        </p:txBody>
      </p:sp>
      <p:sp>
        <p:nvSpPr>
          <p:cNvPr id="5" name="ノート プレースホルダー 4"/>
          <p:cNvSpPr>
            <a:spLocks noGrp="1"/>
          </p:cNvSpPr>
          <p:nvPr>
            <p:ph type="body" sz="quarter" idx="11"/>
          </p:nvPr>
        </p:nvSpPr>
        <p:spPr>
          <a:xfrm>
            <a:off x="674049" y="4179119"/>
            <a:ext cx="5387667" cy="1474118"/>
          </a:xfrm>
        </p:spPr>
        <p:txBody>
          <a:bodyPr/>
          <a:lstStyle/>
          <a:p>
            <a:pPr marL="0" indent="0">
              <a:buFont typeface="Arial" panose="020B0604020202020204" pitchFamily="34" charset="0"/>
              <a:buNone/>
            </a:pPr>
            <a:r>
              <a:rPr lang="ja-JP" altLang="en-US" dirty="0">
                <a:solidFill>
                  <a:schemeClr val="tx1"/>
                </a:solidFill>
                <a:latin typeface="Meiryo UI" panose="020B0604030504040204" pitchFamily="50" charset="-128"/>
                <a:ea typeface="Meiryo UI" panose="020B0604030504040204" pitchFamily="50" charset="-128"/>
              </a:rPr>
              <a:t>さて、皆さん、日本の予算って大体いくらぐらいだと思いますか？（生徒の反応をみる・・・）</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クリック</a:t>
            </a:r>
            <a:r>
              <a:rPr lang="en-US" altLang="ja-JP" dirty="0">
                <a:solidFill>
                  <a:schemeClr val="tx1"/>
                </a:solidFill>
                <a:latin typeface="Meiryo UI" panose="020B0604030504040204" pitchFamily="50" charset="-128"/>
                <a:ea typeface="Meiryo UI" panose="020B0604030504040204" pitchFamily="50" charset="-128"/>
              </a:rPr>
              <a:t>】</a:t>
            </a:r>
          </a:p>
          <a:p>
            <a:pPr marL="0" indent="0">
              <a:buFont typeface="Arial" panose="020B0604020202020204" pitchFamily="34" charset="0"/>
              <a:buNone/>
            </a:pPr>
            <a:r>
              <a:rPr lang="ja-JP" altLang="en-US" dirty="0">
                <a:solidFill>
                  <a:schemeClr val="tx1"/>
                </a:solidFill>
                <a:latin typeface="Meiryo UI" panose="020B0604030504040204" pitchFamily="50" charset="-128"/>
                <a:ea typeface="Meiryo UI" panose="020B0604030504040204" pitchFamily="50" charset="-128"/>
              </a:rPr>
              <a:t>今年度、令和</a:t>
            </a:r>
            <a:r>
              <a:rPr lang="en-US" altLang="ja-JP" dirty="0">
                <a:solidFill>
                  <a:schemeClr val="tx1"/>
                </a:solidFill>
                <a:latin typeface="Meiryo UI" panose="020B0604030504040204" pitchFamily="50" charset="-128"/>
                <a:ea typeface="Meiryo UI" panose="020B0604030504040204" pitchFamily="50" charset="-128"/>
              </a:rPr>
              <a:t>6</a:t>
            </a:r>
            <a:r>
              <a:rPr lang="ja-JP" altLang="en-US" dirty="0">
                <a:solidFill>
                  <a:schemeClr val="tx1"/>
                </a:solidFill>
                <a:latin typeface="Meiryo UI" panose="020B0604030504040204" pitchFamily="50" charset="-128"/>
                <a:ea typeface="Meiryo UI" panose="020B0604030504040204" pitchFamily="50" charset="-128"/>
              </a:rPr>
              <a:t>年度の国の当初予算は、</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クリック</a:t>
            </a:r>
            <a:r>
              <a:rPr lang="en-US" altLang="ja-JP" dirty="0">
                <a:solidFill>
                  <a:schemeClr val="tx1"/>
                </a:solidFill>
                <a:latin typeface="Meiryo UI" panose="020B0604030504040204" pitchFamily="50" charset="-128"/>
                <a:ea typeface="Meiryo UI" panose="020B0604030504040204" pitchFamily="50" charset="-128"/>
              </a:rPr>
              <a:t>】112.1</a:t>
            </a:r>
            <a:r>
              <a:rPr lang="ja-JP" altLang="en-US" dirty="0">
                <a:solidFill>
                  <a:schemeClr val="tx1"/>
                </a:solidFill>
                <a:latin typeface="Meiryo UI" panose="020B0604030504040204" pitchFamily="50" charset="-128"/>
                <a:ea typeface="Meiryo UI" panose="020B0604030504040204" pitchFamily="50" charset="-128"/>
              </a:rPr>
              <a:t>兆円となっています。大きすぎて、なかなか想像がつかない額ですよね。</a:t>
            </a:r>
            <a:endParaRPr lang="en-US" altLang="ja-JP"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dirty="0">
                <a:solidFill>
                  <a:schemeClr val="tx1"/>
                </a:solidFill>
                <a:latin typeface="Meiryo UI" panose="020B0604030504040204" pitchFamily="50" charset="-128"/>
                <a:ea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rPr>
              <a:t>万円札を</a:t>
            </a:r>
            <a:r>
              <a:rPr lang="en-US" altLang="ja-JP" dirty="0">
                <a:solidFill>
                  <a:schemeClr val="tx1"/>
                </a:solidFill>
                <a:latin typeface="Meiryo UI" panose="020B0604030504040204" pitchFamily="50" charset="-128"/>
                <a:ea typeface="Meiryo UI" panose="020B0604030504040204" pitchFamily="50" charset="-128"/>
              </a:rPr>
              <a:t>112</a:t>
            </a:r>
            <a:r>
              <a:rPr lang="ja-JP" altLang="en-US" dirty="0">
                <a:solidFill>
                  <a:schemeClr val="tx1"/>
                </a:solidFill>
                <a:latin typeface="Meiryo UI" panose="020B0604030504040204" pitchFamily="50" charset="-128"/>
                <a:ea typeface="Meiryo UI" panose="020B0604030504040204" pitchFamily="50" charset="-128"/>
              </a:rPr>
              <a:t>兆円分重ねると、なんと</a:t>
            </a:r>
            <a:r>
              <a:rPr lang="en-US" altLang="ja-JP" dirty="0">
                <a:solidFill>
                  <a:schemeClr val="tx1"/>
                </a:solidFill>
                <a:latin typeface="Meiryo UI" panose="020B0604030504040204" pitchFamily="50" charset="-128"/>
                <a:ea typeface="Meiryo UI" panose="020B0604030504040204" pitchFamily="50" charset="-128"/>
              </a:rPr>
              <a:t>1100</a:t>
            </a:r>
            <a:r>
              <a:rPr lang="ja-JP" altLang="en-US" dirty="0">
                <a:solidFill>
                  <a:schemeClr val="tx1"/>
                </a:solidFill>
                <a:latin typeface="Meiryo UI" panose="020B0604030504040204" pitchFamily="50" charset="-128"/>
                <a:ea typeface="Meiryo UI" panose="020B0604030504040204" pitchFamily="50" charset="-128"/>
              </a:rPr>
              <a:t>キロメートルにもなるんです。といっても、これまた大きすぎますが、大阪と東京を往復できる長さになります！</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クリック</a:t>
            </a:r>
            <a:r>
              <a:rPr lang="en-US" altLang="ja-JP" dirty="0">
                <a:solidFill>
                  <a:schemeClr val="tx1"/>
                </a:solidFill>
                <a:latin typeface="Meiryo UI" panose="020B0604030504040204" pitchFamily="50" charset="-128"/>
                <a:ea typeface="Meiryo UI" panose="020B0604030504040204" pitchFamily="50" charset="-128"/>
              </a:rPr>
              <a:t>】</a:t>
            </a:r>
          </a:p>
          <a:p>
            <a:pPr marL="0" indent="0">
              <a:buFont typeface="Arial" panose="020B0604020202020204" pitchFamily="34" charset="0"/>
              <a:buNone/>
            </a:pPr>
            <a:r>
              <a:rPr lang="ja-JP" altLang="en-US" dirty="0">
                <a:solidFill>
                  <a:schemeClr val="tx1"/>
                </a:solidFill>
                <a:latin typeface="Meiryo UI" panose="020B0604030504040204" pitchFamily="50" charset="-128"/>
                <a:ea typeface="Meiryo UI" panose="020B0604030504040204" pitchFamily="50" charset="-128"/>
              </a:rPr>
              <a:t>びっくりするような金額ですね</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クリック</a:t>
            </a:r>
            <a:r>
              <a:rPr lang="en-US" altLang="ja-JP" dirty="0">
                <a:solidFill>
                  <a:schemeClr val="tx1"/>
                </a:solidFill>
                <a:latin typeface="Meiryo UI" panose="020B0604030504040204" pitchFamily="50" charset="-128"/>
                <a:ea typeface="Meiryo UI" panose="020B0604030504040204" pitchFamily="50" charset="-128"/>
              </a:rPr>
              <a:t>】</a:t>
            </a:r>
          </a:p>
          <a:p>
            <a:pPr marL="285700" indent="-285700">
              <a:buFont typeface="Arial" panose="020B0604020202020204" pitchFamily="34" charset="0"/>
              <a:buChar char="•"/>
            </a:pPr>
            <a:endParaRPr kumimoji="1" lang="en-US" altLang="ja-JP" dirty="0"/>
          </a:p>
        </p:txBody>
      </p:sp>
    </p:spTree>
    <p:extLst>
      <p:ext uri="{BB962C8B-B14F-4D97-AF65-F5344CB8AC3E}">
        <p14:creationId xmlns:p14="http://schemas.microsoft.com/office/powerpoint/2010/main" val="1234624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30225" y="571500"/>
            <a:ext cx="5675313" cy="3192463"/>
          </a:xfrm>
        </p:spPr>
      </p:sp>
      <p:sp>
        <p:nvSpPr>
          <p:cNvPr id="3" name="ノート プレースホルダー 2"/>
          <p:cNvSpPr>
            <a:spLocks noGrp="1"/>
          </p:cNvSpPr>
          <p:nvPr>
            <p:ph type="body" idx="1"/>
          </p:nvPr>
        </p:nvSpPr>
        <p:spPr>
          <a:xfrm>
            <a:off x="530224" y="4179118"/>
            <a:ext cx="5675313" cy="5192384"/>
          </a:xfrm>
        </p:spPr>
        <p:txBody>
          <a:bodyPr/>
          <a:lstStyle/>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では、詳しく国の予算を見てみていきましょう。</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予算とは、これからの１年間の歳出と歳入の計画をいい、１年間とは４月１日～翌年３月</a:t>
            </a:r>
            <a:r>
              <a:rPr lang="en-US" altLang="ja-JP" dirty="0">
                <a:latin typeface="ＭＳ Ｐゴシック" panose="020B0600070205080204" pitchFamily="50" charset="-128"/>
                <a:ea typeface="ＭＳ Ｐゴシック" panose="020B0600070205080204" pitchFamily="50" charset="-128"/>
              </a:rPr>
              <a:t>31</a:t>
            </a:r>
            <a:r>
              <a:rPr lang="ja-JP" altLang="en-US" dirty="0">
                <a:latin typeface="ＭＳ Ｐゴシック" panose="020B0600070205080204" pitchFamily="50" charset="-128"/>
                <a:ea typeface="ＭＳ Ｐゴシック" panose="020B0600070205080204" pitchFamily="50" charset="-128"/>
              </a:rPr>
              <a:t>日をいいます。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歳入とは収入のことを指し、歳出とは支出のことを指します。</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これは</a:t>
            </a:r>
            <a:r>
              <a:rPr lang="en-US" altLang="ja-JP" dirty="0">
                <a:latin typeface="ＭＳ Ｐゴシック" panose="020B0600070205080204" pitchFamily="50" charset="-128"/>
                <a:ea typeface="ＭＳ Ｐゴシック" panose="020B0600070205080204" pitchFamily="50" charset="-128"/>
              </a:rPr>
              <a:t>2024</a:t>
            </a:r>
            <a:r>
              <a:rPr lang="ja-JP" altLang="en-US" dirty="0">
                <a:latin typeface="ＭＳ Ｐゴシック" panose="020B0600070205080204" pitchFamily="50" charset="-128"/>
                <a:ea typeface="ＭＳ Ｐゴシック" panose="020B0600070205080204" pitchFamily="50" charset="-128"/>
              </a:rPr>
              <a:t>年度の国の予算を現した円グラフです。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】2024</a:t>
            </a:r>
            <a:r>
              <a:rPr lang="ja-JP" altLang="en-US" dirty="0">
                <a:latin typeface="ＭＳ Ｐゴシック" panose="020B0600070205080204" pitchFamily="50" charset="-128"/>
                <a:ea typeface="ＭＳ Ｐゴシック" panose="020B0600070205080204" pitchFamily="50" charset="-128"/>
              </a:rPr>
              <a:t>年度の国の予算は</a:t>
            </a:r>
            <a:r>
              <a:rPr lang="en-US" altLang="ja-JP" dirty="0">
                <a:latin typeface="ＭＳ Ｐゴシック" panose="020B0600070205080204" pitchFamily="50" charset="-128"/>
                <a:ea typeface="ＭＳ Ｐゴシック" panose="020B0600070205080204" pitchFamily="50" charset="-128"/>
              </a:rPr>
              <a:t>112.1</a:t>
            </a:r>
            <a:r>
              <a:rPr lang="ja-JP" altLang="en-US" dirty="0">
                <a:latin typeface="ＭＳ Ｐゴシック" panose="020B0600070205080204" pitchFamily="50" charset="-128"/>
                <a:ea typeface="ＭＳ Ｐゴシック" panose="020B0600070205080204" pitchFamily="50" charset="-128"/>
              </a:rPr>
              <a:t>兆円です。</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国の歳入・歳出には、国民の要望や国の進む方向性など（その時代の政策）が反映されています。　</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それでは、歳入をみてみましょう。</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消費税、所得税、次いで法人税といった、税金による収入は約</a:t>
            </a:r>
            <a:r>
              <a:rPr lang="en-US" altLang="ja-JP" dirty="0">
                <a:latin typeface="ＭＳ Ｐゴシック" panose="020B0600070205080204" pitchFamily="50" charset="-128"/>
                <a:ea typeface="ＭＳ Ｐゴシック" panose="020B0600070205080204" pitchFamily="50" charset="-128"/>
              </a:rPr>
              <a:t>60</a:t>
            </a:r>
            <a:r>
              <a:rPr lang="ja-JP" altLang="en-US" dirty="0">
                <a:latin typeface="ＭＳ Ｐゴシック" panose="020B0600070205080204" pitchFamily="50" charset="-128"/>
                <a:ea typeface="ＭＳ Ｐゴシック" panose="020B0600070205080204" pitchFamily="50" charset="-128"/>
              </a:rPr>
              <a:t>％で、</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全て賄われていません。</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不足部分の</a:t>
            </a:r>
            <a:r>
              <a:rPr lang="en-US" altLang="ja-JP" dirty="0">
                <a:latin typeface="ＭＳ Ｐゴシック" panose="020B0600070205080204" pitchFamily="50" charset="-128"/>
                <a:ea typeface="ＭＳ Ｐゴシック" panose="020B0600070205080204" pitchFamily="50" charset="-128"/>
              </a:rPr>
              <a:t>31.2</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34.9</a:t>
            </a:r>
            <a:r>
              <a:rPr lang="ja-JP" altLang="en-US" dirty="0">
                <a:latin typeface="ＭＳ Ｐゴシック" panose="020B0600070205080204" pitchFamily="50" charset="-128"/>
                <a:ea typeface="ＭＳ Ｐゴシック" panose="020B0600070205080204" pitchFamily="50" charset="-128"/>
              </a:rPr>
              <a:t>兆円）が公債金</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つまり、国が借金をしていることになります。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次に歳出を見ていきましょう。</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１番多く支出されるのは「社会保障関係費」です。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これは、私たちの健康や生活を守るために欠かせない「医療」、「年金」、「福祉」、「介護」、「生活保護」などの公的サービスを維持するために使われています。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２番目が「国債費」つまり、借金の返済です。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３番目が「地方交付税等交付金」です。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これは、各市町村等によって、税収の多いところ、少ないところがあり、地域による格差を調整するために配分されています。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赤い部分を比べてみると、借りるお金と返済するお金では、借りる方が多いことがわかります。借りる方が多いと、公債残高はどんどん増えていきますね。</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ちなみに、和歌山県の予算については、「わたしたちの生活と税」７ページに掲載されています。わたしたちの生活のために、どのような予算が組まれているか、学びの参考にしてください。</a:t>
            </a:r>
            <a:endParaRPr lang="en-US" altLang="ja-JP" dirty="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DDE838E-C0B7-4909-828D-F274E3B8FA8B}" type="slidenum">
              <a:rPr lang="en-US" altLang="ja-JP" smtClean="0"/>
              <a:pPr>
                <a:defRPr/>
              </a:pPr>
              <a:t>15</a:t>
            </a:fld>
            <a:endParaRPr lang="en-US" altLang="ja-JP"/>
          </a:p>
        </p:txBody>
      </p:sp>
    </p:spTree>
    <p:extLst>
      <p:ext uri="{BB962C8B-B14F-4D97-AF65-F5344CB8AC3E}">
        <p14:creationId xmlns:p14="http://schemas.microsoft.com/office/powerpoint/2010/main" val="75239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xfrm>
            <a:off x="479425" y="423863"/>
            <a:ext cx="5626100" cy="3165475"/>
          </a:xfrm>
          <a:ln/>
        </p:spPr>
      </p:sp>
      <p:sp>
        <p:nvSpPr>
          <p:cNvPr id="29699" name="ノート プレースホルダー 2"/>
          <p:cNvSpPr>
            <a:spLocks noGrp="1"/>
          </p:cNvSpPr>
          <p:nvPr>
            <p:ph type="body" idx="1"/>
          </p:nvPr>
        </p:nvSpPr>
        <p:spPr>
          <a:xfrm>
            <a:off x="505684" y="3872020"/>
            <a:ext cx="5574750" cy="5629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国の予算に戻ります。これは国の財政を身近な家計にたとえた表です。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左側の水色部分が　国の財布の状態で、右側のピンクの部分が　家計にたとえた状態です。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en-US" altLang="ja-JP" dirty="0">
                <a:latin typeface="ＭＳ Ｐゴシック" panose="020B0600070205080204" pitchFamily="50" charset="-128"/>
                <a:ea typeface="ＭＳ Ｐゴシック" panose="020B0600070205080204" pitchFamily="50" charset="-128"/>
              </a:rPr>
              <a:t>1</a:t>
            </a:r>
            <a:r>
              <a:rPr lang="ja-JP" altLang="en-US" dirty="0">
                <a:latin typeface="ＭＳ Ｐゴシック" panose="020B0600070205080204" pitchFamily="50" charset="-128"/>
                <a:ea typeface="ＭＳ Ｐゴシック" panose="020B0600070205080204" pitchFamily="50" charset="-128"/>
              </a:rPr>
              <a:t>か月の収入を</a:t>
            </a:r>
            <a:r>
              <a:rPr lang="en-US" altLang="ja-JP" dirty="0">
                <a:latin typeface="ＭＳ Ｐゴシック" panose="020B0600070205080204" pitchFamily="50" charset="-128"/>
                <a:ea typeface="ＭＳ Ｐゴシック" panose="020B0600070205080204" pitchFamily="50" charset="-128"/>
              </a:rPr>
              <a:t>30</a:t>
            </a:r>
            <a:r>
              <a:rPr lang="ja-JP" altLang="en-US" dirty="0">
                <a:latin typeface="ＭＳ Ｐゴシック" panose="020B0600070205080204" pitchFamily="50" charset="-128"/>
                <a:ea typeface="ＭＳ Ｐゴシック" panose="020B0600070205080204" pitchFamily="50" charset="-128"/>
              </a:rPr>
              <a:t>万円とした場合、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家計費が約</a:t>
            </a:r>
            <a:r>
              <a:rPr lang="en-US" altLang="ja-JP" dirty="0">
                <a:latin typeface="ＭＳ Ｐゴシック" panose="020B0600070205080204" pitchFamily="50" charset="-128"/>
                <a:ea typeface="ＭＳ Ｐゴシック" panose="020B0600070205080204" pitchFamily="50" charset="-128"/>
              </a:rPr>
              <a:t>26</a:t>
            </a:r>
            <a:r>
              <a:rPr lang="ja-JP" altLang="en-US" dirty="0">
                <a:latin typeface="ＭＳ Ｐゴシック" panose="020B0600070205080204" pitchFamily="50" charset="-128"/>
                <a:ea typeface="ＭＳ Ｐゴシック" panose="020B0600070205080204" pitchFamily="50" charset="-128"/>
              </a:rPr>
              <a:t>万円、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仕送りが</a:t>
            </a:r>
            <a:r>
              <a:rPr lang="en-US" altLang="ja-JP" dirty="0">
                <a:latin typeface="ＭＳ Ｐゴシック" panose="020B0600070205080204" pitchFamily="50" charset="-128"/>
                <a:ea typeface="ＭＳ Ｐゴシック" panose="020B0600070205080204" pitchFamily="50" charset="-128"/>
              </a:rPr>
              <a:t>6</a:t>
            </a:r>
            <a:r>
              <a:rPr lang="ja-JP" altLang="en-US" dirty="0">
                <a:latin typeface="ＭＳ Ｐゴシック" panose="020B0600070205080204" pitchFamily="50" charset="-128"/>
                <a:ea typeface="ＭＳ Ｐゴシック" panose="020B0600070205080204" pitchFamily="50" charset="-128"/>
              </a:rPr>
              <a:t>万円、ローンの支払いが</a:t>
            </a:r>
            <a:r>
              <a:rPr lang="en-US" altLang="ja-JP" dirty="0">
                <a:latin typeface="ＭＳ Ｐゴシック" panose="020B0600070205080204" pitchFamily="50" charset="-128"/>
                <a:ea typeface="ＭＳ Ｐゴシック" panose="020B0600070205080204" pitchFamily="50" charset="-128"/>
              </a:rPr>
              <a:t>11</a:t>
            </a:r>
            <a:r>
              <a:rPr lang="ja-JP" altLang="en-US" dirty="0">
                <a:latin typeface="ＭＳ Ｐゴシック" panose="020B0600070205080204" pitchFamily="50" charset="-128"/>
                <a:ea typeface="ＭＳ Ｐゴシック" panose="020B0600070205080204" pitchFamily="50" charset="-128"/>
              </a:rPr>
              <a:t>万円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となります。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en-US" altLang="ja-JP" dirty="0">
                <a:latin typeface="ＭＳ Ｐゴシック" panose="020B0600070205080204" pitchFamily="50" charset="-128"/>
                <a:ea typeface="ＭＳ Ｐゴシック" panose="020B0600070205080204" pitchFamily="50" charset="-128"/>
              </a:rPr>
              <a:t>1</a:t>
            </a:r>
            <a:r>
              <a:rPr lang="ja-JP" altLang="en-US" dirty="0">
                <a:latin typeface="ＭＳ Ｐゴシック" panose="020B0600070205080204" pitchFamily="50" charset="-128"/>
                <a:ea typeface="ＭＳ Ｐゴシック" panose="020B0600070205080204" pitchFamily="50" charset="-128"/>
              </a:rPr>
              <a:t>か月あたり</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合計</a:t>
            </a:r>
            <a:r>
              <a:rPr lang="en-US" altLang="ja-JP" dirty="0">
                <a:latin typeface="ＭＳ Ｐゴシック" panose="020B0600070205080204" pitchFamily="50" charset="-128"/>
                <a:ea typeface="ＭＳ Ｐゴシック" panose="020B0600070205080204" pitchFamily="50" charset="-128"/>
              </a:rPr>
              <a:t>43</a:t>
            </a:r>
            <a:r>
              <a:rPr lang="ja-JP" altLang="en-US" dirty="0">
                <a:latin typeface="ＭＳ Ｐゴシック" panose="020B0600070205080204" pitchFamily="50" charset="-128"/>
                <a:ea typeface="ＭＳ Ｐゴシック" panose="020B0600070205080204" pitchFamily="50" charset="-128"/>
              </a:rPr>
              <a:t>万円の支出となりますので、毎月</a:t>
            </a:r>
            <a:r>
              <a:rPr lang="en-US" altLang="ja-JP" dirty="0">
                <a:latin typeface="ＭＳ Ｐゴシック" panose="020B0600070205080204" pitchFamily="50" charset="-128"/>
                <a:ea typeface="ＭＳ Ｐゴシック" panose="020B0600070205080204" pitchFamily="50" charset="-128"/>
              </a:rPr>
              <a:t>13</a:t>
            </a:r>
            <a:r>
              <a:rPr lang="ja-JP" altLang="en-US" dirty="0">
                <a:latin typeface="ＭＳ Ｐゴシック" panose="020B0600070205080204" pitchFamily="50" charset="-128"/>
                <a:ea typeface="ＭＳ Ｐゴシック" panose="020B0600070205080204" pitchFamily="50" charset="-128"/>
              </a:rPr>
              <a:t>万円、借金をして家計をなんとか成り立たせている状態で</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こうした借金が累積して、年度末には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en-US" altLang="ja-JP" dirty="0">
                <a:latin typeface="ＭＳ Ｐゴシック" panose="020B0600070205080204" pitchFamily="50" charset="-128"/>
                <a:ea typeface="ＭＳ Ｐゴシック" panose="020B0600070205080204" pitchFamily="50" charset="-128"/>
              </a:rPr>
              <a:t>5,158</a:t>
            </a:r>
            <a:r>
              <a:rPr lang="ja-JP" altLang="en-US" dirty="0">
                <a:latin typeface="ＭＳ Ｐゴシック" panose="020B0600070205080204" pitchFamily="50" charset="-128"/>
                <a:ea typeface="ＭＳ Ｐゴシック" panose="020B0600070205080204" pitchFamily="50" charset="-128"/>
              </a:rPr>
              <a:t>万円ものローンを抱えることになります。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pPr>
            <a:r>
              <a:rPr lang="ja-JP" altLang="ja-JP" sz="1200" spc="60" dirty="0">
                <a:latin typeface="+mn-ea"/>
                <a:ea typeface="+mn-ea"/>
              </a:rPr>
              <a:t>公債を発行して集めたお金は、これから何十年もかけて、国民が納める税金などで返していくことになります。</a:t>
            </a:r>
          </a:p>
          <a:p>
            <a:pPr defTabSz="950768">
              <a:lnSpc>
                <a:spcPct val="150000"/>
              </a:lnSpc>
              <a:defRPr/>
            </a:pPr>
            <a:r>
              <a:rPr lang="ja-JP" altLang="ja-JP" sz="1200" spc="60" dirty="0">
                <a:latin typeface="+mn-ea"/>
                <a:ea typeface="+mn-ea"/>
              </a:rPr>
              <a:t>そうなれば、現在働いている人たちだけではなく、</a:t>
            </a:r>
            <a:r>
              <a:rPr lang="ja-JP" altLang="en-US" sz="1200" spc="60" dirty="0">
                <a:latin typeface="+mn-ea"/>
                <a:ea typeface="+mn-ea"/>
              </a:rPr>
              <a:t>皆さんたち</a:t>
            </a:r>
            <a:r>
              <a:rPr lang="ja-JP" altLang="ja-JP" sz="1200" spc="60" dirty="0">
                <a:latin typeface="+mn-ea"/>
                <a:ea typeface="+mn-ea"/>
              </a:rPr>
              <a:t>将来の世代もその費用を負担することになります。</a:t>
            </a:r>
            <a:r>
              <a:rPr lang="en-US" altLang="ja-JP" sz="1200" spc="60" dirty="0">
                <a:solidFill>
                  <a:srgbClr val="000000"/>
                </a:solidFill>
                <a:latin typeface="+mn-ea"/>
                <a:ea typeface="+mn-ea"/>
              </a:rPr>
              <a:t>【</a:t>
            </a:r>
            <a:r>
              <a:rPr lang="ja-JP" altLang="ja-JP" sz="1200" spc="60" dirty="0">
                <a:solidFill>
                  <a:srgbClr val="000000"/>
                </a:solidFill>
                <a:latin typeface="+mn-ea"/>
                <a:ea typeface="+mn-ea"/>
              </a:rPr>
              <a:t>クリック</a:t>
            </a:r>
            <a:r>
              <a:rPr lang="en-US" altLang="ja-JP" sz="1200" spc="60" dirty="0">
                <a:solidFill>
                  <a:srgbClr val="000000"/>
                </a:solidFill>
                <a:latin typeface="+mn-ea"/>
                <a:ea typeface="+mn-ea"/>
              </a:rPr>
              <a:t>】</a:t>
            </a:r>
            <a:r>
              <a:rPr lang="ja-JP" altLang="ja-JP" sz="1200" spc="60" dirty="0">
                <a:solidFill>
                  <a:srgbClr val="000000"/>
                </a:solidFill>
                <a:latin typeface="+mn-ea"/>
                <a:ea typeface="+mn-ea"/>
              </a:rPr>
              <a:t>　</a:t>
            </a:r>
            <a:endParaRPr lang="en-US" altLang="ja-JP" sz="1200" spc="60" dirty="0">
              <a:solidFill>
                <a:srgbClr val="000000"/>
              </a:solidFill>
              <a:latin typeface="+mn-ea"/>
              <a:ea typeface="+mn-ea"/>
            </a:endParaRPr>
          </a:p>
          <a:p>
            <a:pPr defTabSz="950768">
              <a:lnSpc>
                <a:spcPct val="150000"/>
              </a:lnSpc>
              <a:defRPr/>
            </a:pPr>
            <a:r>
              <a:rPr lang="ja-JP" altLang="en-US" sz="1200" spc="60" dirty="0">
                <a:solidFill>
                  <a:srgbClr val="000000"/>
                </a:solidFill>
                <a:latin typeface="+mn-ea"/>
                <a:ea typeface="+mn-ea"/>
              </a:rPr>
              <a:t>このままでいいのかなぁ</a:t>
            </a:r>
            <a:r>
              <a:rPr lang="en-US" altLang="ja-JP" sz="1200" spc="60" dirty="0">
                <a:solidFill>
                  <a:srgbClr val="000000"/>
                </a:solidFill>
                <a:latin typeface="+mn-ea"/>
                <a:ea typeface="+mn-ea"/>
              </a:rPr>
              <a:t>【</a:t>
            </a:r>
            <a:r>
              <a:rPr lang="ja-JP" altLang="en-US" sz="1200" spc="60" dirty="0">
                <a:solidFill>
                  <a:srgbClr val="000000"/>
                </a:solidFill>
                <a:latin typeface="+mn-ea"/>
                <a:ea typeface="+mn-ea"/>
              </a:rPr>
              <a:t>クリック</a:t>
            </a:r>
            <a:r>
              <a:rPr lang="en-US" altLang="ja-JP" sz="1200" spc="60" dirty="0">
                <a:solidFill>
                  <a:srgbClr val="000000"/>
                </a:solidFill>
                <a:latin typeface="+mn-ea"/>
                <a:ea typeface="+mn-ea"/>
              </a:rPr>
              <a:t>】</a:t>
            </a:r>
            <a:endParaRPr lang="ja-JP" altLang="ja-JP" sz="1200" spc="60" dirty="0">
              <a:latin typeface="+mn-ea"/>
              <a:ea typeface="+mn-ea"/>
            </a:endParaRPr>
          </a:p>
        </p:txBody>
      </p:sp>
      <p:sp>
        <p:nvSpPr>
          <p:cNvPr id="29700" name="スライド番号プレースホルダー 3"/>
          <p:cNvSpPr>
            <a:spLocks noGrp="1" noChangeAspect="1"/>
          </p:cNvSpPr>
          <p:nvPr>
            <p:ph type="sldNum" sz="quarter" idx="5"/>
          </p:nvPr>
        </p:nvSpPr>
        <p:spPr>
          <a:xfrm>
            <a:off x="6220438" y="9361737"/>
            <a:ext cx="348422" cy="3518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28584">
              <a:defRPr kumimoji="1" sz="2400">
                <a:solidFill>
                  <a:schemeClr val="tx1"/>
                </a:solidFill>
                <a:latin typeface="Arial" panose="020B0604020202020204" pitchFamily="34" charset="0"/>
                <a:ea typeface="AR丸ゴシック体M"/>
                <a:cs typeface="AR丸ゴシック体M"/>
              </a:defRPr>
            </a:lvl1pPr>
            <a:lvl2pPr marL="723089" indent="-278111" defTabSz="928584">
              <a:defRPr kumimoji="1" sz="2400">
                <a:solidFill>
                  <a:schemeClr val="tx1"/>
                </a:solidFill>
                <a:latin typeface="Arial" panose="020B0604020202020204" pitchFamily="34" charset="0"/>
                <a:ea typeface="AR丸ゴシック体M"/>
                <a:cs typeface="AR丸ゴシック体M"/>
              </a:defRPr>
            </a:lvl2pPr>
            <a:lvl3pPr marL="1112445" indent="-222489" defTabSz="928584">
              <a:defRPr kumimoji="1" sz="2400">
                <a:solidFill>
                  <a:schemeClr val="tx1"/>
                </a:solidFill>
                <a:latin typeface="Arial" panose="020B0604020202020204" pitchFamily="34" charset="0"/>
                <a:ea typeface="AR丸ゴシック体M"/>
                <a:cs typeface="AR丸ゴシック体M"/>
              </a:defRPr>
            </a:lvl3pPr>
            <a:lvl4pPr marL="1557423" indent="-222489" defTabSz="928584">
              <a:defRPr kumimoji="1" sz="2400">
                <a:solidFill>
                  <a:schemeClr val="tx1"/>
                </a:solidFill>
                <a:latin typeface="Arial" panose="020B0604020202020204" pitchFamily="34" charset="0"/>
                <a:ea typeface="AR丸ゴシック体M"/>
                <a:cs typeface="AR丸ゴシック体M"/>
              </a:defRPr>
            </a:lvl4pPr>
            <a:lvl5pPr marL="2002401" indent="-222489" defTabSz="928584">
              <a:defRPr kumimoji="1" sz="2400">
                <a:solidFill>
                  <a:schemeClr val="tx1"/>
                </a:solidFill>
                <a:latin typeface="Arial" panose="020B0604020202020204" pitchFamily="34" charset="0"/>
                <a:ea typeface="AR丸ゴシック体M"/>
                <a:cs typeface="AR丸ゴシック体M"/>
              </a:defRPr>
            </a:lvl5pPr>
            <a:lvl6pPr marL="2447380" indent="-222489" defTabSz="928584"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892359" indent="-222489" defTabSz="928584"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37337" indent="-222489" defTabSz="928584"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782315" indent="-222489" defTabSz="928584"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16</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4284299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2613" y="430213"/>
            <a:ext cx="5715000" cy="3216275"/>
          </a:xfrm>
        </p:spPr>
      </p:sp>
      <p:sp>
        <p:nvSpPr>
          <p:cNvPr id="3" name="ノート プレースホルダー 2"/>
          <p:cNvSpPr>
            <a:spLocks noGrp="1"/>
          </p:cNvSpPr>
          <p:nvPr>
            <p:ph type="body" idx="1"/>
          </p:nvPr>
        </p:nvSpPr>
        <p:spPr>
          <a:xfrm>
            <a:off x="415553" y="3932451"/>
            <a:ext cx="5874355" cy="5717681"/>
          </a:xfrm>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ここまでお話ししたとおり、国の財政は、支出が税収を上回る状態が長く続いています。このような状態を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財政赤字といいます。</a:t>
            </a:r>
            <a:endParaRPr lang="en-US"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赤字のままでは財政は成り立ちませんので、国は、「国債」を発行し、国民や会社からお金を借りています。この国の借金を「公債金」といいます。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50843">
              <a:lnSpc>
                <a:spcPct val="150000"/>
              </a:lnSpc>
              <a:defRPr/>
            </a:pPr>
            <a:r>
              <a:rPr lang="ja-JP" altLang="en-US" dirty="0">
                <a:latin typeface="+mn-ea"/>
                <a:ea typeface="+mn-ea"/>
              </a:rPr>
              <a:t>このグラフは公債金の残高の推移を表しています。これまでも阪神淡路大震災や東日本大震災などの大きな災害の時やリーマンショックという世界金融危機の時には、国として経済や国民の生活を立て直すための費用を公債金で賄ってきました。</a:t>
            </a:r>
            <a:endParaRPr lang="en-US"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その結果、この公債金、国の借金の残高は、年々増加しており、新型コロナウイルスの感染拡大の影響もあり、</a:t>
            </a:r>
            <a:r>
              <a:rPr lang="ja-JP" altLang="ja-JP" dirty="0">
                <a:latin typeface="ＭＳ Ｐゴシック" panose="020B0600070205080204" pitchFamily="50" charset="-128"/>
                <a:ea typeface="ＭＳ Ｐゴシック" panose="020B0600070205080204" pitchFamily="50" charset="-128"/>
              </a:rPr>
              <a:t>令和</a:t>
            </a:r>
            <a:r>
              <a:rPr lang="ja-JP" altLang="en-US" dirty="0">
                <a:latin typeface="ＭＳ Ｐゴシック" panose="020B0600070205080204" pitchFamily="50" charset="-128"/>
                <a:ea typeface="ＭＳ Ｐゴシック" panose="020B0600070205080204" pitchFamily="50" charset="-128"/>
              </a:rPr>
              <a:t>６</a:t>
            </a:r>
            <a:r>
              <a:rPr lang="ja-JP" altLang="ja-JP" dirty="0">
                <a:latin typeface="ＭＳ Ｐゴシック" panose="020B0600070205080204" pitchFamily="50" charset="-128"/>
                <a:ea typeface="ＭＳ Ｐゴシック" panose="020B0600070205080204" pitchFamily="50" charset="-128"/>
              </a:rPr>
              <a:t>年度末には、約</a:t>
            </a:r>
            <a:r>
              <a:rPr lang="en-US" altLang="ja-JP" dirty="0">
                <a:latin typeface="ＭＳ Ｐゴシック" panose="020B0600070205080204" pitchFamily="50" charset="-128"/>
                <a:ea typeface="ＭＳ Ｐゴシック" panose="020B0600070205080204" pitchFamily="50" charset="-128"/>
              </a:rPr>
              <a:t>1,105</a:t>
            </a:r>
            <a:r>
              <a:rPr lang="ja-JP" altLang="ja-JP" dirty="0">
                <a:latin typeface="ＭＳ Ｐゴシック" panose="020B0600070205080204" pitchFamily="50" charset="-128"/>
                <a:ea typeface="ＭＳ Ｐゴシック" panose="020B0600070205080204" pitchFamily="50" charset="-128"/>
              </a:rPr>
              <a:t>兆円</a:t>
            </a:r>
            <a:r>
              <a:rPr lang="ja-JP" altLang="en-US" dirty="0">
                <a:latin typeface="ＭＳ Ｐゴシック" panose="020B0600070205080204" pitchFamily="50" charset="-128"/>
                <a:ea typeface="ＭＳ Ｐゴシック" panose="020B0600070205080204" pitchFamily="50" charset="-128"/>
              </a:rPr>
              <a:t>にまで</a:t>
            </a:r>
            <a:r>
              <a:rPr lang="ja-JP" altLang="ja-JP" dirty="0">
                <a:latin typeface="ＭＳ Ｐゴシック" panose="020B0600070205080204" pitchFamily="50" charset="-128"/>
                <a:ea typeface="ＭＳ Ｐゴシック" panose="020B0600070205080204" pitchFamily="50" charset="-128"/>
              </a:rPr>
              <a:t>膨ら</a:t>
            </a:r>
            <a:r>
              <a:rPr lang="ja-JP" altLang="en-US" dirty="0">
                <a:latin typeface="ＭＳ Ｐゴシック" panose="020B0600070205080204" pitchFamily="50" charset="-128"/>
                <a:ea typeface="ＭＳ Ｐゴシック" panose="020B0600070205080204" pitchFamily="50" charset="-128"/>
              </a:rPr>
              <a:t>むと考えられています</a:t>
            </a:r>
            <a:r>
              <a:rPr lang="ja-JP" altLang="en-US" dirty="0">
                <a:latin typeface="ＭＳ Ｐゴシック" panose="020B0600070205080204" pitchFamily="50" charset="-128"/>
                <a:ea typeface="+mn-ea"/>
              </a:rPr>
              <a:t>。これは、一般会計税収の</a:t>
            </a:r>
            <a:r>
              <a:rPr lang="en-US" altLang="ja-JP" dirty="0">
                <a:latin typeface="ＭＳ Ｐゴシック" panose="020B0600070205080204" pitchFamily="50" charset="-128"/>
                <a:ea typeface="+mn-ea"/>
              </a:rPr>
              <a:t>【</a:t>
            </a:r>
            <a:r>
              <a:rPr lang="ja-JP" altLang="en-US" dirty="0">
                <a:latin typeface="ＭＳ Ｐゴシック" panose="020B0600070205080204" pitchFamily="50" charset="-128"/>
                <a:ea typeface="+mn-ea"/>
              </a:rPr>
              <a:t>クリック</a:t>
            </a:r>
            <a:r>
              <a:rPr lang="en-US" altLang="ja-JP" dirty="0">
                <a:latin typeface="ＭＳ Ｐゴシック" panose="020B0600070205080204" pitchFamily="50" charset="-128"/>
                <a:ea typeface="+mn-ea"/>
              </a:rPr>
              <a:t>】</a:t>
            </a:r>
            <a:r>
              <a:rPr lang="ja-JP" altLang="en-US" dirty="0">
                <a:latin typeface="ＭＳ Ｐゴシック" panose="020B0600070205080204" pitchFamily="50" charset="-128"/>
                <a:ea typeface="+mn-ea"/>
              </a:rPr>
              <a:t>約</a:t>
            </a:r>
            <a:r>
              <a:rPr lang="en-US" altLang="ja-JP" dirty="0">
                <a:latin typeface="ＭＳ Ｐゴシック" panose="020B0600070205080204" pitchFamily="50" charset="-128"/>
                <a:ea typeface="+mn-ea"/>
              </a:rPr>
              <a:t>15</a:t>
            </a:r>
            <a:r>
              <a:rPr lang="ja-JP" altLang="en-US" dirty="0">
                <a:latin typeface="ＭＳ Ｐゴシック" panose="020B0600070205080204" pitchFamily="50" charset="-128"/>
                <a:ea typeface="+mn-ea"/>
              </a:rPr>
              <a:t>年分になります。</a:t>
            </a:r>
            <a:endParaRPr lang="en-US" altLang="ja-JP" dirty="0">
              <a:latin typeface="ＭＳ Ｐゴシック" panose="020B0600070205080204" pitchFamily="50" charset="-128"/>
              <a:ea typeface="+mn-ea"/>
            </a:endParaRPr>
          </a:p>
          <a:p>
            <a:pPr defTabSz="914333">
              <a:lnSpc>
                <a:spcPct val="150000"/>
              </a:lnSpc>
              <a:spcBef>
                <a:spcPts val="0"/>
              </a:spcBef>
              <a:defRPr/>
            </a:pPr>
            <a:r>
              <a:rPr lang="ja-JP" altLang="en-US" dirty="0">
                <a:latin typeface="ＭＳ Ｐゴシック" panose="020B0600070205080204" pitchFamily="50" charset="-128"/>
                <a:ea typeface="+mn-ea"/>
              </a:rPr>
              <a:t>毎年、税収全部を返済にあてても、</a:t>
            </a:r>
            <a:r>
              <a:rPr lang="en-US" altLang="ja-JP" dirty="0">
                <a:latin typeface="ＭＳ Ｐゴシック" panose="020B0600070205080204" pitchFamily="50" charset="-128"/>
                <a:ea typeface="+mn-ea"/>
              </a:rPr>
              <a:t>15</a:t>
            </a:r>
            <a:r>
              <a:rPr lang="ja-JP" altLang="en-US" dirty="0">
                <a:latin typeface="ＭＳ Ｐゴシック" panose="020B0600070205080204" pitchFamily="50" charset="-128"/>
                <a:ea typeface="+mn-ea"/>
              </a:rPr>
              <a:t>年かかるということです。</a:t>
            </a:r>
            <a:r>
              <a:rPr lang="en-US" altLang="ja-JP" dirty="0">
                <a:latin typeface="ＭＳ Ｐゴシック" panose="020B0600070205080204" pitchFamily="50" charset="-128"/>
                <a:ea typeface="+mn-ea"/>
              </a:rPr>
              <a:t>【</a:t>
            </a:r>
            <a:r>
              <a:rPr lang="ja-JP" altLang="en-US" dirty="0">
                <a:latin typeface="ＭＳ Ｐゴシック" panose="020B0600070205080204" pitchFamily="50" charset="-128"/>
                <a:ea typeface="+mn-ea"/>
              </a:rPr>
              <a:t>クリック</a:t>
            </a:r>
            <a:r>
              <a:rPr lang="en-US" altLang="ja-JP" dirty="0">
                <a:latin typeface="ＭＳ Ｐゴシック" panose="020B0600070205080204" pitchFamily="50" charset="-128"/>
                <a:ea typeface="+mn-ea"/>
              </a:rPr>
              <a:t>】</a:t>
            </a:r>
            <a:endParaRPr lang="ja-JP" altLang="en-US" dirty="0">
              <a:latin typeface="ＭＳ Ｐゴシック" panose="020B0600070205080204" pitchFamily="50" charset="-128"/>
              <a:ea typeface="+mn-ea"/>
            </a:endParaRPr>
          </a:p>
        </p:txBody>
      </p:sp>
      <p:sp>
        <p:nvSpPr>
          <p:cNvPr id="4" name="スライド番号プレースホルダー 3"/>
          <p:cNvSpPr>
            <a:spLocks noGrp="1" noChangeAspect="1"/>
          </p:cNvSpPr>
          <p:nvPr>
            <p:ph type="sldNum" sz="quarter" idx="10"/>
          </p:nvPr>
        </p:nvSpPr>
        <p:spPr>
          <a:xfrm>
            <a:off x="6361178" y="9507849"/>
            <a:ext cx="356305" cy="357355"/>
          </a:xfrm>
        </p:spPr>
        <p:txBody>
          <a:bodyPr lIns="0" tIns="0" rIns="0" bIns="0" anchor="ctr" anchorCtr="0"/>
          <a:lstStyle/>
          <a:p>
            <a:pPr algn="ctr"/>
            <a:fld id="{14F7904F-B7B8-4384-950F-CFC6C0FBA81B}" type="slidenum">
              <a:rPr kumimoji="1" lang="ja-JP" altLang="en-US" smtClean="0"/>
              <a:pPr algn="ctr"/>
              <a:t>17</a:t>
            </a:fld>
            <a:endParaRPr kumimoji="1" lang="ja-JP" altLang="en-US" dirty="0"/>
          </a:p>
        </p:txBody>
      </p:sp>
    </p:spTree>
    <p:extLst>
      <p:ext uri="{BB962C8B-B14F-4D97-AF65-F5344CB8AC3E}">
        <p14:creationId xmlns:p14="http://schemas.microsoft.com/office/powerpoint/2010/main" val="2855235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2613" y="428625"/>
            <a:ext cx="5715000" cy="3216275"/>
          </a:xfrm>
        </p:spPr>
      </p:sp>
      <p:sp>
        <p:nvSpPr>
          <p:cNvPr id="3" name="ノート プレースホルダー 2"/>
          <p:cNvSpPr>
            <a:spLocks noGrp="1"/>
          </p:cNvSpPr>
          <p:nvPr>
            <p:ph type="body" idx="1"/>
          </p:nvPr>
        </p:nvSpPr>
        <p:spPr>
          <a:xfrm>
            <a:off x="415553" y="3932451"/>
            <a:ext cx="5945625" cy="4948127"/>
          </a:xfrm>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２つめの大きな問題として</a:t>
            </a:r>
            <a:r>
              <a:rPr lang="ja-JP" altLang="ja-JP" dirty="0">
                <a:latin typeface="ＭＳ Ｐゴシック" panose="020B0600070205080204" pitchFamily="50" charset="-128"/>
                <a:ea typeface="ＭＳ Ｐゴシック" panose="020B0600070205080204" pitchFamily="50" charset="-128"/>
              </a:rPr>
              <a:t>、「少子高齢化」という問題があります。</a:t>
            </a: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「わたしたちの生活と税」の</a:t>
            </a:r>
            <a:r>
              <a:rPr lang="en-US" altLang="ja-JP" dirty="0">
                <a:latin typeface="ＭＳ Ｐゴシック" panose="020B0600070205080204" pitchFamily="50" charset="-128"/>
                <a:ea typeface="ＭＳ Ｐゴシック" panose="020B0600070205080204" pitchFamily="50" charset="-128"/>
              </a:rPr>
              <a:t>10</a:t>
            </a:r>
            <a:r>
              <a:rPr lang="ja-JP" altLang="ja-JP" dirty="0">
                <a:latin typeface="ＭＳ Ｐゴシック" panose="020B0600070205080204" pitchFamily="50" charset="-128"/>
                <a:ea typeface="ＭＳ Ｐゴシック" panose="020B0600070205080204" pitchFamily="50" charset="-128"/>
              </a:rPr>
              <a:t>ページを開いてください。</a:t>
            </a:r>
            <a:r>
              <a:rPr lang="ja-JP" altLang="en-US"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少子高齢化</a:t>
            </a:r>
            <a:r>
              <a:rPr lang="ja-JP" altLang="en-US" dirty="0">
                <a:latin typeface="ＭＳ Ｐゴシック" panose="020B0600070205080204" pitchFamily="50" charset="-128"/>
                <a:ea typeface="ＭＳ Ｐゴシック" panose="020B0600070205080204" pitchFamily="50" charset="-128"/>
              </a:rPr>
              <a:t>とは、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簡単に言えば、若者（働き手）が減少する一方で、高齢者が増加していくことです。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図のように、</a:t>
            </a:r>
            <a:r>
              <a:rPr lang="en-US" altLang="ja-JP" dirty="0">
                <a:latin typeface="ＭＳ Ｐゴシック" panose="020B0600070205080204" pitchFamily="50" charset="-128"/>
                <a:ea typeface="ＭＳ Ｐゴシック" panose="020B0600070205080204" pitchFamily="50" charset="-128"/>
              </a:rPr>
              <a:t>1975</a:t>
            </a:r>
            <a:r>
              <a:rPr lang="ja-JP" altLang="ja-JP" dirty="0">
                <a:latin typeface="ＭＳ Ｐゴシック" panose="020B0600070205080204" pitchFamily="50" charset="-128"/>
                <a:ea typeface="ＭＳ Ｐゴシック" panose="020B0600070205080204" pitchFamily="50" charset="-128"/>
              </a:rPr>
              <a:t>年当時、１人の高齢者を</a:t>
            </a:r>
            <a:r>
              <a:rPr lang="en-US" altLang="ja-JP" dirty="0">
                <a:latin typeface="ＭＳ Ｐゴシック" panose="020B0600070205080204" pitchFamily="50" charset="-128"/>
                <a:ea typeface="ＭＳ Ｐゴシック" panose="020B0600070205080204" pitchFamily="50" charset="-128"/>
              </a:rPr>
              <a:t>8.6</a:t>
            </a:r>
            <a:r>
              <a:rPr lang="ja-JP" altLang="ja-JP" dirty="0">
                <a:latin typeface="ＭＳ Ｐゴシック" panose="020B0600070205080204" pitchFamily="50" charset="-128"/>
                <a:ea typeface="ＭＳ Ｐゴシック" panose="020B0600070205080204" pitchFamily="50" charset="-128"/>
              </a:rPr>
              <a:t>人の働き手で支えていたところ、皆さんが社会人として働いていると思われる</a:t>
            </a:r>
            <a:r>
              <a:rPr lang="en-US" altLang="ja-JP" dirty="0">
                <a:latin typeface="ＭＳ Ｐゴシック" panose="020B0600070205080204" pitchFamily="50" charset="-128"/>
                <a:ea typeface="ＭＳ Ｐゴシック" panose="020B0600070205080204" pitchFamily="50" charset="-128"/>
              </a:rPr>
              <a:t>2050</a:t>
            </a:r>
            <a:r>
              <a:rPr lang="ja-JP" altLang="ja-JP" dirty="0">
                <a:latin typeface="ＭＳ Ｐゴシック" panose="020B0600070205080204" pitchFamily="50" charset="-128"/>
                <a:ea typeface="ＭＳ Ｐゴシック" panose="020B0600070205080204" pitchFamily="50" charset="-128"/>
              </a:rPr>
              <a:t>年には、</a:t>
            </a:r>
            <a:r>
              <a:rPr lang="en-US" altLang="ja-JP" dirty="0">
                <a:latin typeface="ＭＳ Ｐゴシック" panose="020B0600070205080204" pitchFamily="50" charset="-128"/>
                <a:ea typeface="ＭＳ Ｐゴシック" panose="020B0600070205080204" pitchFamily="50" charset="-128"/>
              </a:rPr>
              <a:t>1.4</a:t>
            </a:r>
            <a:r>
              <a:rPr lang="ja-JP" altLang="ja-JP" dirty="0">
                <a:latin typeface="ＭＳ Ｐゴシック" panose="020B0600070205080204" pitchFamily="50" charset="-128"/>
                <a:ea typeface="ＭＳ Ｐゴシック" panose="020B0600070205080204" pitchFamily="50" charset="-128"/>
              </a:rPr>
              <a:t>人で支えなければならない状況になると予測されています。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これがなぜ問題なのかというと、</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働き手が</a:t>
            </a:r>
            <a:r>
              <a:rPr lang="ja-JP" altLang="en-US" dirty="0">
                <a:latin typeface="ＭＳ Ｐゴシック" panose="020B0600070205080204" pitchFamily="50" charset="-128"/>
                <a:ea typeface="ＭＳ Ｐゴシック" panose="020B0600070205080204" pitchFamily="50" charset="-128"/>
              </a:rPr>
              <a:t>どんどん</a:t>
            </a:r>
            <a:r>
              <a:rPr lang="ja-JP" altLang="ja-JP" dirty="0">
                <a:latin typeface="ＭＳ Ｐゴシック" panose="020B0600070205080204" pitchFamily="50" charset="-128"/>
                <a:ea typeface="ＭＳ Ｐゴシック" panose="020B0600070205080204" pitchFamily="50" charset="-128"/>
              </a:rPr>
              <a:t>少なくなるため、国に納められる税金が少なくなることがあげられます。</a:t>
            </a:r>
            <a:endParaRPr lang="en-US"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ja-JP" dirty="0">
                <a:latin typeface="ＭＳ Ｐゴシック" panose="020B0600070205080204" pitchFamily="50" charset="-128"/>
                <a:ea typeface="ＭＳ Ｐゴシック" panose="020B0600070205080204" pitchFamily="50" charset="-128"/>
              </a:rPr>
              <a:t>国に納められる税金、つまり、税収が減った場合、</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今ある公共サービスの維持が難しくなって、</a:t>
            </a:r>
            <a:r>
              <a:rPr lang="ja-JP" altLang="ja-JP" dirty="0">
                <a:latin typeface="ＭＳ Ｐゴシック" panose="020B0600070205080204" pitchFamily="50" charset="-128"/>
                <a:ea typeface="ＭＳ Ｐゴシック" panose="020B0600070205080204" pitchFamily="50" charset="-128"/>
              </a:rPr>
              <a:t>警察や消防、ごみ処理や教育などの公共サービスが受けられなくなったりそのサービスの質を落とさなければならなくなるかもしれません。</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endParaRPr lang="ja-JP"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noChangeAspect="1"/>
          </p:cNvSpPr>
          <p:nvPr>
            <p:ph type="sldNum" sz="quarter" idx="10"/>
          </p:nvPr>
        </p:nvSpPr>
        <p:spPr>
          <a:xfrm>
            <a:off x="6361178" y="9507849"/>
            <a:ext cx="356305" cy="357355"/>
          </a:xfrm>
        </p:spPr>
        <p:txBody>
          <a:bodyPr lIns="0" tIns="0" rIns="0" bIns="0" anchor="ctr" anchorCtr="0"/>
          <a:lstStyle/>
          <a:p>
            <a:pPr algn="ctr"/>
            <a:fld id="{14F7904F-B7B8-4384-950F-CFC6C0FBA81B}" type="slidenum">
              <a:rPr kumimoji="1" lang="ja-JP" altLang="en-US" smtClean="0"/>
              <a:pPr algn="ctr"/>
              <a:t>18</a:t>
            </a:fld>
            <a:endParaRPr kumimoji="1" lang="ja-JP" altLang="en-US" dirty="0"/>
          </a:p>
        </p:txBody>
      </p:sp>
    </p:spTree>
    <p:extLst>
      <p:ext uri="{BB962C8B-B14F-4D97-AF65-F5344CB8AC3E}">
        <p14:creationId xmlns:p14="http://schemas.microsoft.com/office/powerpoint/2010/main" val="2863542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スライド イメージ プレースホルダー 1"/>
          <p:cNvSpPr>
            <a:spLocks noGrp="1" noRot="1" noChangeAspect="1" noTextEdit="1"/>
          </p:cNvSpPr>
          <p:nvPr>
            <p:ph type="sldImg"/>
          </p:nvPr>
        </p:nvSpPr>
        <p:spPr>
          <a:xfrm>
            <a:off x="509588" y="430213"/>
            <a:ext cx="5715000" cy="3216275"/>
          </a:xfrm>
          <a:ln/>
        </p:spPr>
      </p:sp>
      <p:sp>
        <p:nvSpPr>
          <p:cNvPr id="3" name="ノート プレースホルダー 2"/>
          <p:cNvSpPr>
            <a:spLocks noGrp="1"/>
          </p:cNvSpPr>
          <p:nvPr>
            <p:ph type="body" idx="1"/>
          </p:nvPr>
        </p:nvSpPr>
        <p:spPr>
          <a:xfrm>
            <a:off x="517757" y="3932451"/>
            <a:ext cx="5700882" cy="5717681"/>
          </a:xfrm>
        </p:spPr>
        <p:txBody>
          <a:bodyPr/>
          <a:lstStyle/>
          <a:p>
            <a:pPr>
              <a:lnSpc>
                <a:spcPct val="150000"/>
              </a:lnSpc>
              <a:spcBef>
                <a:spcPts val="0"/>
              </a:spcBef>
            </a:pPr>
            <a:r>
              <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rPr>
              <a:t>自分たちの未来をどのようなものにするか、それを選択するのは私たちです。</a:t>
            </a:r>
            <a:endParaRPr kumimoji="1" lang="en-US" altLang="ja-JP" kern="1200" dirty="0">
              <a:solidFill>
                <a:schemeClr val="tx1"/>
              </a:solidFill>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rPr>
              <a:t>今、日本では税負担の方法（高くするのか、低くするか）と税の使いみち（高サービスにするのか、低サービスにするのか）は、私たちの代表である議員が国会で決定しています。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rPr>
              <a:t>そして、その議員は選挙で選ばれています。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kumimoji="1" lang="en-US" altLang="ja-JP" kern="1200" dirty="0">
              <a:solidFill>
                <a:schemeClr val="tx1"/>
              </a:solidFill>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en-US" altLang="ja-JP" kern="1200" dirty="0">
                <a:solidFill>
                  <a:schemeClr val="tx1"/>
                </a:solidFill>
                <a:effectLst/>
                <a:latin typeface="ＭＳ Ｐゴシック" panose="020B0600070205080204" pitchFamily="50" charset="-128"/>
                <a:ea typeface="ＭＳ Ｐゴシック" panose="020B0600070205080204" pitchFamily="50" charset="-128"/>
              </a:rPr>
              <a:t>18</a:t>
            </a:r>
            <a:r>
              <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rPr>
              <a:t>歳になれば皆さんにも選挙権が与えられ、「選挙」という方法で、未来を託すことができる人に投票することができます。</a:t>
            </a:r>
            <a:endParaRPr kumimoji="1" lang="en-US" altLang="ja-JP" kern="1200" dirty="0">
              <a:solidFill>
                <a:schemeClr val="tx1"/>
              </a:solidFill>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en-US" kern="1200" dirty="0">
                <a:solidFill>
                  <a:schemeClr val="tx1"/>
                </a:solidFill>
                <a:effectLst/>
                <a:latin typeface="ＭＳ Ｐゴシック" panose="020B0600070205080204" pitchFamily="50" charset="-128"/>
                <a:ea typeface="ＭＳ Ｐゴシック" panose="020B0600070205080204" pitchFamily="50" charset="-128"/>
              </a:rPr>
              <a:t>選挙は、皆さんが納めた税金の使い道を決める人を選ぶ、とても大切なことです。</a:t>
            </a:r>
            <a:endPar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kumimoji="1" lang="ja-JP" altLang="ja-JP" kern="1200" dirty="0">
                <a:solidFill>
                  <a:schemeClr val="tx1"/>
                </a:solidFill>
                <a:effectLst/>
                <a:latin typeface="ＭＳ Ｐゴシック" panose="020B0600070205080204" pitchFamily="50" charset="-128"/>
                <a:ea typeface="ＭＳ Ｐゴシック" panose="020B0600070205080204" pitchFamily="50" charset="-128"/>
              </a:rPr>
              <a:t>皆さん一人一人が暮らしやすい日本であるために、どのようにしていくべきか、しっかりと判断する知識を身に付けてもらいたいと思います。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kumimoji="1" lang="en-US" altLang="ja-JP" kern="1200" dirty="0">
              <a:solidFill>
                <a:schemeClr val="tx1"/>
              </a:solidFill>
              <a:effectLst/>
              <a:latin typeface="ＭＳ Ｐゴシック" panose="020B0600070205080204" pitchFamily="50" charset="-128"/>
              <a:ea typeface="ＭＳ Ｐゴシック" panose="020B0600070205080204" pitchFamily="50" charset="-128"/>
            </a:endParaRPr>
          </a:p>
        </p:txBody>
      </p:sp>
      <p:sp>
        <p:nvSpPr>
          <p:cNvPr id="165892" name="スライド番号プレースホルダー 3"/>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8961">
              <a:defRPr kumimoji="1" sz="2400">
                <a:solidFill>
                  <a:schemeClr val="tx1"/>
                </a:solidFill>
                <a:latin typeface="Times" panose="02020603050405020304" pitchFamily="18" charset="0"/>
                <a:ea typeface="ＭＳ ゴシック" panose="020B0609070205080204" pitchFamily="49" charset="-128"/>
              </a:defRPr>
            </a:lvl1pPr>
            <a:lvl2pPr marL="738080" indent="-283272" defTabSz="948961">
              <a:defRPr kumimoji="1" sz="2400">
                <a:solidFill>
                  <a:schemeClr val="tx1"/>
                </a:solidFill>
                <a:latin typeface="Times" panose="02020603050405020304" pitchFamily="18" charset="0"/>
                <a:ea typeface="ＭＳ ゴシック" panose="020B0609070205080204" pitchFamily="49" charset="-128"/>
              </a:defRPr>
            </a:lvl2pPr>
            <a:lvl3pPr marL="1137808" indent="-226617" defTabSz="948961">
              <a:defRPr kumimoji="1" sz="2400">
                <a:solidFill>
                  <a:schemeClr val="tx1"/>
                </a:solidFill>
                <a:latin typeface="Times" panose="02020603050405020304" pitchFamily="18" charset="0"/>
                <a:ea typeface="ＭＳ ゴシック" panose="020B0609070205080204" pitchFamily="49" charset="-128"/>
              </a:defRPr>
            </a:lvl3pPr>
            <a:lvl4pPr marL="1592617" indent="-226617" defTabSz="948961">
              <a:defRPr kumimoji="1" sz="2400">
                <a:solidFill>
                  <a:schemeClr val="tx1"/>
                </a:solidFill>
                <a:latin typeface="Times" panose="02020603050405020304" pitchFamily="18" charset="0"/>
                <a:ea typeface="ＭＳ ゴシック" panose="020B0609070205080204" pitchFamily="49" charset="-128"/>
              </a:defRPr>
            </a:lvl4pPr>
            <a:lvl5pPr marL="2047424" indent="-226617" defTabSz="948961">
              <a:defRPr kumimoji="1" sz="2400">
                <a:solidFill>
                  <a:schemeClr val="tx1"/>
                </a:solidFill>
                <a:latin typeface="Times" panose="02020603050405020304" pitchFamily="18" charset="0"/>
                <a:ea typeface="ＭＳ ゴシック" panose="020B0609070205080204" pitchFamily="49" charset="-128"/>
              </a:defRPr>
            </a:lvl5pPr>
            <a:lvl6pPr marL="2500659" indent="-226617" defTabSz="948961"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6pPr>
            <a:lvl7pPr marL="2953893" indent="-226617" defTabSz="948961"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7pPr>
            <a:lvl8pPr marL="3407128" indent="-226617" defTabSz="948961"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8pPr>
            <a:lvl9pPr marL="3860363" indent="-226617" defTabSz="948961"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9pPr>
          </a:lstStyle>
          <a:p>
            <a:pPr algn="ctr"/>
            <a:fld id="{61D2CE6A-160A-456F-9E88-F7B746FDBA17}" type="slidenum">
              <a:rPr lang="en-US" altLang="ja-JP" sz="1300">
                <a:solidFill>
                  <a:srgbClr val="000000"/>
                </a:solidFill>
                <a:latin typeface="Arial" panose="020B0604020202020204" pitchFamily="34" charset="0"/>
                <a:ea typeface="ＭＳ Ｐゴシック" panose="020B0600070205080204" pitchFamily="50" charset="-128"/>
              </a:rPr>
              <a:pPr algn="ctr"/>
              <a:t>19</a:t>
            </a:fld>
            <a:endParaRPr lang="en-US" altLang="ja-JP" sz="1300" dirty="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93270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ー 1"/>
          <p:cNvSpPr>
            <a:spLocks noGrp="1" noRot="1" noChangeAspect="1" noTextEdit="1"/>
          </p:cNvSpPr>
          <p:nvPr>
            <p:ph type="sldImg"/>
          </p:nvPr>
        </p:nvSpPr>
        <p:spPr>
          <a:xfrm>
            <a:off x="528638" y="430213"/>
            <a:ext cx="5719762" cy="3217862"/>
          </a:xfrm>
          <a:ln/>
        </p:spPr>
      </p:sp>
      <p:sp>
        <p:nvSpPr>
          <p:cNvPr id="100355" name="ノート プレースホルダー 2"/>
          <p:cNvSpPr>
            <a:spLocks noGrp="1"/>
          </p:cNvSpPr>
          <p:nvPr>
            <p:ph type="body" idx="1"/>
          </p:nvPr>
        </p:nvSpPr>
        <p:spPr>
          <a:xfrm>
            <a:off x="539709" y="3933086"/>
            <a:ext cx="5700882" cy="57176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本題に入る前に皆さん「税務署」って知っていますか？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始めに、税務署がどんな仕事をしているか簡単に説明します。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税金には国の税金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と地方の税金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という２つの区分があります。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税務署は、そのうちの</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「国の税金」に関する専門的な仕事をしています。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具体的には、税金を集めたり、税金に関する相談や調査を行ったりするなど、国の税金に関して専門的な仕事をしています。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税務署の数は、全国に ５２４ 、近畿２府４県では ８３ で、和歌山県には７つの税務署があります。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税務署の地図記号は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そろばんの珠の形をしています。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昔はそろばんでお金の計算をしていたからなんですね。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また、皆さんが住んでいる府や県、各市町村の役所には地方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の税金に関わる仕事をしている人がたくさんいます。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p:txBody>
      </p:sp>
      <p:sp>
        <p:nvSpPr>
          <p:cNvPr id="5" name="スライド番号プレースホルダー 3">
            <a:extLst>
              <a:ext uri="{FF2B5EF4-FFF2-40B4-BE49-F238E27FC236}">
                <a16:creationId xmlns:a16="http://schemas.microsoft.com/office/drawing/2014/main" id="{869C160D-0939-4287-9EB3-C46DAF125384}"/>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2</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2100734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2"/>
          <p:cNvSpPr>
            <a:spLocks noGrp="1" noRot="1" noChangeAspect="1" noChangeArrowheads="1" noTextEdit="1"/>
          </p:cNvSpPr>
          <p:nvPr>
            <p:ph type="sldImg"/>
          </p:nvPr>
        </p:nvSpPr>
        <p:spPr>
          <a:xfrm>
            <a:off x="581025" y="430213"/>
            <a:ext cx="5716588" cy="3216275"/>
          </a:xfrm>
          <a:ln/>
        </p:spPr>
      </p:sp>
      <p:sp>
        <p:nvSpPr>
          <p:cNvPr id="57351" name="Rectangle 3"/>
          <p:cNvSpPr>
            <a:spLocks noGrp="1" noChangeArrowheads="1"/>
          </p:cNvSpPr>
          <p:nvPr>
            <p:ph type="body" idx="1"/>
          </p:nvPr>
        </p:nvSpPr>
        <p:spPr>
          <a:xfrm>
            <a:off x="692079" y="3672553"/>
            <a:ext cx="5700882" cy="5763547"/>
          </a:xfrm>
          <a:ln/>
        </p:spPr>
        <p:txBody>
          <a:bodyPr lIns="93929" tIns="46969" rIns="93929" bIns="46969"/>
          <a:lstStyle/>
          <a:p>
            <a:pPr>
              <a:lnSpc>
                <a:spcPts val="1785"/>
              </a:lnSpc>
            </a:pPr>
            <a:r>
              <a:rPr lang="ja-JP" altLang="en-US" spc="78" dirty="0">
                <a:latin typeface="ＭＳ Ｐゴシック" panose="020B0600070205080204" pitchFamily="50" charset="-128"/>
                <a:ea typeface="ＭＳ Ｐゴシック" panose="020B0600070205080204" pitchFamily="50" charset="-128"/>
              </a:rPr>
              <a:t>では</a:t>
            </a:r>
            <a:r>
              <a:rPr lang="en-US" altLang="ja-JP" spc="78" dirty="0">
                <a:latin typeface="ＭＳ Ｐゴシック" panose="020B0600070205080204" pitchFamily="50" charset="-128"/>
                <a:ea typeface="ＭＳ Ｐゴシック" panose="020B0600070205080204" pitchFamily="50" charset="-128"/>
              </a:rPr>
              <a:t>4</a:t>
            </a:r>
            <a:r>
              <a:rPr lang="ja-JP" altLang="en-US" spc="78" dirty="0">
                <a:latin typeface="ＭＳ Ｐゴシック" panose="020B0600070205080204" pitchFamily="50" charset="-128"/>
                <a:ea typeface="ＭＳ Ｐゴシック" panose="020B0600070205080204" pitchFamily="50" charset="-128"/>
              </a:rPr>
              <a:t>問目のクイズです。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defTabSz="914333">
              <a:lnSpc>
                <a:spcPts val="1785"/>
              </a:lnSpc>
              <a:defRPr/>
            </a:pPr>
            <a:r>
              <a:rPr lang="ja-JP" altLang="en-US" spc="78" dirty="0">
                <a:latin typeface="ＭＳ Ｐゴシック" panose="020B0600070205080204" pitchFamily="50" charset="-128"/>
                <a:ea typeface="ＭＳ Ｐゴシック" panose="020B0600070205080204" pitchFamily="50" charset="-128"/>
              </a:rPr>
              <a:t>先程、</a:t>
            </a:r>
            <a:r>
              <a:rPr lang="ja-JP" altLang="en-US" spc="79" dirty="0">
                <a:latin typeface="ＭＳ Ｐゴシック" panose="020B0600070205080204" pitchFamily="50" charset="-128"/>
                <a:ea typeface="ＭＳ Ｐゴシック" panose="020B0600070205080204" pitchFamily="50" charset="-128"/>
              </a:rPr>
              <a:t>ごみ処理費用も税金で賄われていると</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説明しましたが、</a:t>
            </a:r>
            <a:r>
              <a:rPr lang="ja-JP" altLang="en-US" spc="78"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日本の国民全員が、１人当たり１日卵１個分（約</a:t>
            </a:r>
            <a:r>
              <a:rPr lang="en-US" altLang="ja-JP" dirty="0">
                <a:latin typeface="ＭＳ Ｐゴシック" panose="020B0600070205080204" pitchFamily="50" charset="-128"/>
                <a:ea typeface="ＭＳ Ｐゴシック" panose="020B0600070205080204" pitchFamily="50" charset="-128"/>
              </a:rPr>
              <a:t>60</a:t>
            </a:r>
            <a:r>
              <a:rPr lang="ja-JP" altLang="ja-JP" dirty="0">
                <a:latin typeface="ＭＳ Ｐゴシック" panose="020B0600070205080204" pitchFamily="50" charset="-128"/>
                <a:ea typeface="ＭＳ Ｐゴシック" panose="020B0600070205080204" pitchFamily="50" charset="-128"/>
              </a:rPr>
              <a:t>ｇ）のごみを減らすと、１年間でどのくらいの税金を節約できるでしょう？</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ja-JP" dirty="0">
              <a:latin typeface="ＭＳ Ｐゴシック" panose="020B0600070205080204" pitchFamily="50" charset="-128"/>
              <a:ea typeface="ＭＳ Ｐゴシック" panose="020B0600070205080204" pitchFamily="50" charset="-128"/>
            </a:endParaRPr>
          </a:p>
          <a:p>
            <a:pPr defTabSz="906402">
              <a:lnSpc>
                <a:spcPts val="1785"/>
              </a:lnSpc>
            </a:pPr>
            <a:r>
              <a:rPr lang="ja-JP" altLang="ja-JP" dirty="0">
                <a:latin typeface="ＭＳ Ｐゴシック" panose="020B0600070205080204" pitchFamily="50" charset="-128"/>
                <a:ea typeface="ＭＳ Ｐゴシック" panose="020B0600070205080204" pitchFamily="50" charset="-128"/>
              </a:rPr>
              <a:t>①約</a:t>
            </a:r>
            <a:r>
              <a:rPr lang="en-US" altLang="ja-JP" dirty="0">
                <a:latin typeface="ＭＳ Ｐゴシック" panose="020B0600070205080204" pitchFamily="50" charset="-128"/>
                <a:ea typeface="ＭＳ Ｐゴシック" panose="020B0600070205080204" pitchFamily="50" charset="-128"/>
              </a:rPr>
              <a:t>16</a:t>
            </a:r>
            <a:r>
              <a:rPr lang="ja-JP" altLang="ja-JP" dirty="0">
                <a:latin typeface="ＭＳ Ｐゴシック" panose="020B0600070205080204" pitchFamily="50" charset="-128"/>
                <a:ea typeface="ＭＳ Ｐゴシック" panose="020B0600070205080204" pitchFamily="50" charset="-128"/>
              </a:rPr>
              <a:t>億円</a:t>
            </a:r>
            <a:r>
              <a:rPr lang="ja-JP" altLang="en-US" spc="78" dirty="0">
                <a:latin typeface="ＭＳ Ｐゴシック" panose="020B0600070205080204" pitchFamily="50" charset="-128"/>
                <a:ea typeface="ＭＳ Ｐゴシック" panose="020B0600070205080204" pitchFamily="50" charset="-128"/>
              </a:rPr>
              <a:t>　</a:t>
            </a:r>
            <a:endParaRPr lang="en-US" altLang="ja-JP" spc="78" dirty="0">
              <a:latin typeface="ＭＳ Ｐゴシック" panose="020B0600070205080204" pitchFamily="50" charset="-128"/>
              <a:ea typeface="ＭＳ Ｐゴシック" panose="020B0600070205080204" pitchFamily="50" charset="-128"/>
            </a:endParaRPr>
          </a:p>
          <a:p>
            <a:pPr defTabSz="906402">
              <a:lnSpc>
                <a:spcPts val="1785"/>
              </a:lnSpc>
            </a:pPr>
            <a:r>
              <a:rPr lang="ja-JP" altLang="ja-JP" dirty="0">
                <a:latin typeface="ＭＳ Ｐゴシック" panose="020B0600070205080204" pitchFamily="50" charset="-128"/>
                <a:ea typeface="ＭＳ Ｐゴシック" panose="020B0600070205080204" pitchFamily="50" charset="-128"/>
              </a:rPr>
              <a:t>②約</a:t>
            </a:r>
            <a:r>
              <a:rPr lang="en-US" altLang="ja-JP" dirty="0">
                <a:latin typeface="ＭＳ Ｐゴシック" panose="020B0600070205080204" pitchFamily="50" charset="-128"/>
                <a:ea typeface="ＭＳ Ｐゴシック" panose="020B0600070205080204" pitchFamily="50" charset="-128"/>
              </a:rPr>
              <a:t>160</a:t>
            </a:r>
            <a:r>
              <a:rPr lang="ja-JP" altLang="ja-JP" dirty="0">
                <a:latin typeface="ＭＳ Ｐゴシック" panose="020B0600070205080204" pitchFamily="50" charset="-128"/>
                <a:ea typeface="ＭＳ Ｐゴシック" panose="020B0600070205080204" pitchFamily="50" charset="-128"/>
              </a:rPr>
              <a:t>億円</a:t>
            </a:r>
            <a:r>
              <a:rPr lang="ja-JP" altLang="en-US" spc="78" dirty="0">
                <a:latin typeface="ＭＳ Ｐゴシック" panose="020B0600070205080204" pitchFamily="50" charset="-128"/>
                <a:ea typeface="ＭＳ Ｐゴシック" panose="020B0600070205080204" pitchFamily="50" charset="-128"/>
              </a:rPr>
              <a:t>　</a:t>
            </a:r>
            <a:endParaRPr lang="en-US" altLang="ja-JP" spc="78" dirty="0">
              <a:latin typeface="ＭＳ Ｐゴシック" panose="020B0600070205080204" pitchFamily="50" charset="-128"/>
              <a:ea typeface="ＭＳ Ｐゴシック" panose="020B0600070205080204" pitchFamily="50" charset="-128"/>
            </a:endParaRPr>
          </a:p>
          <a:p>
            <a:pPr defTabSz="906402">
              <a:lnSpc>
                <a:spcPts val="1785"/>
              </a:lnSpc>
            </a:pPr>
            <a:r>
              <a:rPr lang="ja-JP" altLang="ja-JP" dirty="0">
                <a:latin typeface="ＭＳ Ｐゴシック" panose="020B0600070205080204" pitchFamily="50" charset="-128"/>
                <a:ea typeface="ＭＳ Ｐゴシック" panose="020B0600070205080204" pitchFamily="50" charset="-128"/>
              </a:rPr>
              <a:t>③約</a:t>
            </a:r>
            <a:r>
              <a:rPr lang="en-US" altLang="ja-JP" dirty="0">
                <a:latin typeface="ＭＳ Ｐゴシック" panose="020B0600070205080204" pitchFamily="50" charset="-128"/>
                <a:ea typeface="ＭＳ Ｐゴシック" panose="020B0600070205080204" pitchFamily="50" charset="-128"/>
              </a:rPr>
              <a:t>1,600</a:t>
            </a:r>
            <a:r>
              <a:rPr lang="ja-JP" altLang="ja-JP" dirty="0">
                <a:latin typeface="ＭＳ Ｐゴシック" panose="020B0600070205080204" pitchFamily="50" charset="-128"/>
                <a:ea typeface="ＭＳ Ｐゴシック" panose="020B0600070205080204" pitchFamily="50" charset="-128"/>
              </a:rPr>
              <a:t>億円</a:t>
            </a:r>
            <a:r>
              <a:rPr lang="ja-JP" altLang="en-US" spc="78" dirty="0">
                <a:latin typeface="ＭＳ Ｐゴシック" panose="020B0600070205080204" pitchFamily="50" charset="-128"/>
                <a:ea typeface="ＭＳ Ｐゴシック" panose="020B0600070205080204" pitchFamily="50" charset="-128"/>
              </a:rPr>
              <a:t>　</a:t>
            </a:r>
            <a:endParaRPr lang="en-US" altLang="ja-JP" spc="78" dirty="0">
              <a:latin typeface="ＭＳ Ｐゴシック" panose="020B0600070205080204" pitchFamily="50" charset="-128"/>
              <a:ea typeface="ＭＳ Ｐゴシック" panose="020B0600070205080204" pitchFamily="50" charset="-128"/>
            </a:endParaRPr>
          </a:p>
          <a:p>
            <a:pPr defTabSz="906402">
              <a:lnSpc>
                <a:spcPts val="1785"/>
              </a:lnSpc>
              <a:defRPr/>
            </a:pPr>
            <a:r>
              <a:rPr lang="ja-JP" altLang="en-US" spc="78" dirty="0">
                <a:latin typeface="ＭＳ Ｐゴシック" panose="020B0600070205080204" pitchFamily="50" charset="-128"/>
                <a:ea typeface="ＭＳ Ｐゴシック" panose="020B0600070205080204" pitchFamily="50" charset="-128"/>
              </a:rPr>
              <a:t>正解は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06402">
              <a:lnSpc>
                <a:spcPts val="1785"/>
              </a:lnSpc>
            </a:pPr>
            <a:r>
              <a:rPr lang="ja-JP" altLang="ja-JP" dirty="0">
                <a:latin typeface="ＭＳ Ｐゴシック" panose="020B0600070205080204" pitchFamily="50" charset="-128"/>
                <a:ea typeface="ＭＳ Ｐゴシック" panose="020B0600070205080204" pitchFamily="50" charset="-128"/>
              </a:rPr>
              <a:t>③約</a:t>
            </a:r>
            <a:r>
              <a:rPr lang="en-US" altLang="ja-JP" dirty="0">
                <a:latin typeface="ＭＳ Ｐゴシック" panose="020B0600070205080204" pitchFamily="50" charset="-128"/>
                <a:ea typeface="ＭＳ Ｐゴシック" panose="020B0600070205080204" pitchFamily="50" charset="-128"/>
              </a:rPr>
              <a:t>1,600</a:t>
            </a:r>
            <a:r>
              <a:rPr lang="ja-JP" altLang="ja-JP" dirty="0">
                <a:latin typeface="ＭＳ Ｐゴシック" panose="020B0600070205080204" pitchFamily="50" charset="-128"/>
                <a:ea typeface="ＭＳ Ｐゴシック" panose="020B0600070205080204" pitchFamily="50" charset="-128"/>
              </a:rPr>
              <a:t>億円です。</a:t>
            </a:r>
            <a:r>
              <a:rPr lang="ja-JP" altLang="en-US" spc="78" dirty="0">
                <a:latin typeface="ＭＳ Ｐゴシック" panose="020B0600070205080204" pitchFamily="50" charset="-128"/>
                <a:ea typeface="ＭＳ Ｐゴシック" panose="020B0600070205080204" pitchFamily="50" charset="-128"/>
              </a:rPr>
              <a:t>　</a:t>
            </a:r>
            <a:endParaRPr lang="en-US" altLang="ja-JP" spc="78" dirty="0">
              <a:latin typeface="ＭＳ Ｐゴシック" panose="020B0600070205080204" pitchFamily="50" charset="-128"/>
              <a:ea typeface="ＭＳ Ｐゴシック" panose="020B0600070205080204" pitchFamily="50" charset="-128"/>
            </a:endParaRPr>
          </a:p>
          <a:p>
            <a:pPr defTabSz="906402">
              <a:lnSpc>
                <a:spcPts val="1785"/>
              </a:lnSpc>
            </a:pPr>
            <a:endParaRPr lang="en-US" altLang="ja-JP" spc="78" dirty="0">
              <a:latin typeface="ＭＳ Ｐゴシック" panose="020B0600070205080204" pitchFamily="50" charset="-128"/>
              <a:ea typeface="ＭＳ Ｐゴシック" panose="020B0600070205080204" pitchFamily="50" charset="-128"/>
            </a:endParaRPr>
          </a:p>
          <a:p>
            <a:pPr marL="0" marR="0" lvl="0" indent="0" algn="l" defTabSz="906402" rtl="0" eaLnBrk="0" fontAlgn="base" latinLnBrk="0" hangingPunct="0">
              <a:lnSpc>
                <a:spcPts val="1785"/>
              </a:lnSpc>
              <a:spcBef>
                <a:spcPct val="30000"/>
              </a:spcBef>
              <a:spcAft>
                <a:spcPct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ごみを出さないようにするというごく身近なことも、税金の使い道に直接関わることなんですね。</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06402">
              <a:lnSpc>
                <a:spcPts val="1785"/>
              </a:lnSpc>
            </a:pPr>
            <a:endParaRPr lang="ja-JP" altLang="ja-JP" dirty="0">
              <a:latin typeface="ＭＳ Ｐゴシック" panose="020B0600070205080204" pitchFamily="50" charset="-128"/>
              <a:ea typeface="ＭＳ Ｐゴシック" panose="020B0600070205080204" pitchFamily="50" charset="-128"/>
            </a:endParaRPr>
          </a:p>
          <a:p>
            <a:pPr>
              <a:lnSpc>
                <a:spcPts val="1785"/>
              </a:lnSpc>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必要に応じて細かい解説</a:t>
            </a:r>
            <a:r>
              <a:rPr lang="en-US" altLang="ja-JP" dirty="0">
                <a:latin typeface="ＭＳ Ｐゴシック" panose="020B0600070205080204" pitchFamily="50" charset="-128"/>
                <a:ea typeface="ＭＳ Ｐゴシック" panose="020B0600070205080204" pitchFamily="50" charset="-128"/>
              </a:rPr>
              <a:t>》</a:t>
            </a:r>
          </a:p>
          <a:p>
            <a:pPr>
              <a:lnSpc>
                <a:spcPts val="1785"/>
              </a:lnSpc>
            </a:pP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１人が１日卵１個分（約</a:t>
            </a:r>
            <a:r>
              <a:rPr lang="en-US" altLang="ja-JP" dirty="0">
                <a:latin typeface="ＭＳ Ｐゴシック" panose="020B0600070205080204" pitchFamily="50" charset="-128"/>
                <a:ea typeface="ＭＳ Ｐゴシック" panose="020B0600070205080204" pitchFamily="50" charset="-128"/>
              </a:rPr>
              <a:t>60</a:t>
            </a:r>
            <a:r>
              <a:rPr lang="ja-JP" altLang="ja-JP" dirty="0">
                <a:latin typeface="ＭＳ Ｐゴシック" panose="020B0600070205080204" pitchFamily="50" charset="-128"/>
                <a:ea typeface="ＭＳ Ｐゴシック" panose="020B0600070205080204" pitchFamily="50" charset="-128"/>
              </a:rPr>
              <a:t>ｇ）のごみを減らすと、１年間（</a:t>
            </a:r>
            <a:r>
              <a:rPr lang="en-US" altLang="ja-JP" dirty="0">
                <a:latin typeface="ＭＳ Ｐゴシック" panose="020B0600070205080204" pitchFamily="50" charset="-128"/>
                <a:ea typeface="ＭＳ Ｐゴシック" panose="020B0600070205080204" pitchFamily="50" charset="-128"/>
              </a:rPr>
              <a:t>365</a:t>
            </a:r>
            <a:r>
              <a:rPr lang="ja-JP" altLang="ja-JP" dirty="0">
                <a:latin typeface="ＭＳ Ｐゴシック" panose="020B0600070205080204" pitchFamily="50" charset="-128"/>
                <a:ea typeface="ＭＳ Ｐゴシック" panose="020B0600070205080204" pitchFamily="50" charset="-128"/>
              </a:rPr>
              <a:t>日）で約</a:t>
            </a:r>
            <a:r>
              <a:rPr lang="en-US" altLang="ja-JP" dirty="0">
                <a:latin typeface="ＭＳ Ｐゴシック" panose="020B0600070205080204" pitchFamily="50" charset="-128"/>
                <a:ea typeface="ＭＳ Ｐゴシック" panose="020B0600070205080204" pitchFamily="50" charset="-128"/>
              </a:rPr>
              <a:t>22kg</a:t>
            </a:r>
            <a:r>
              <a:rPr lang="ja-JP" altLang="ja-JP" dirty="0">
                <a:latin typeface="ＭＳ Ｐゴシック" panose="020B0600070205080204" pitchFamily="50" charset="-128"/>
                <a:ea typeface="ＭＳ Ｐゴシック" panose="020B0600070205080204" pitchFamily="50" charset="-128"/>
              </a:rPr>
              <a:t>のごみを減らすことがで</a:t>
            </a:r>
            <a:r>
              <a:rPr lang="ja-JP" altLang="en-US" dirty="0">
                <a:latin typeface="ＭＳ Ｐゴシック" panose="020B0600070205080204" pitchFamily="50" charset="-128"/>
                <a:ea typeface="ＭＳ Ｐゴシック" panose="020B0600070205080204" pitchFamily="50" charset="-128"/>
              </a:rPr>
              <a:t>きる</a:t>
            </a:r>
            <a:r>
              <a:rPr lang="ja-JP" altLang="ja-JP" dirty="0">
                <a:latin typeface="ＭＳ Ｐゴシック" panose="020B0600070205080204" pitchFamily="50" charset="-128"/>
                <a:ea typeface="ＭＳ Ｐゴシック" panose="020B0600070205080204" pitchFamily="50" charset="-128"/>
              </a:rPr>
              <a:t>。</a:t>
            </a:r>
          </a:p>
          <a:p>
            <a:pPr defTabSz="914333">
              <a:lnSpc>
                <a:spcPts val="1785"/>
              </a:lnSpc>
              <a:defRPr/>
            </a:pP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日本の人口約１億</a:t>
            </a:r>
            <a:r>
              <a:rPr lang="en-US" altLang="ja-JP" dirty="0">
                <a:latin typeface="ＭＳ Ｐゴシック" panose="020B0600070205080204" pitchFamily="50" charset="-128"/>
                <a:ea typeface="ＭＳ Ｐゴシック" panose="020B0600070205080204" pitchFamily="50" charset="-128"/>
              </a:rPr>
              <a:t>2,550</a:t>
            </a:r>
            <a:r>
              <a:rPr lang="ja-JP" altLang="ja-JP" dirty="0">
                <a:latin typeface="ＭＳ Ｐゴシック" panose="020B0600070205080204" pitchFamily="50" charset="-128"/>
                <a:ea typeface="ＭＳ Ｐゴシック" panose="020B0600070205080204" pitchFamily="50" charset="-128"/>
              </a:rPr>
              <a:t>万人（</a:t>
            </a:r>
            <a:r>
              <a:rPr lang="ja-JP" altLang="en-US" dirty="0">
                <a:latin typeface="ＭＳ Ｐゴシック" panose="020B0600070205080204" pitchFamily="50" charset="-128"/>
                <a:ea typeface="ＭＳ Ｐゴシック" panose="020B0600070205080204" pitchFamily="50" charset="-128"/>
              </a:rPr>
              <a:t>令和３</a:t>
            </a:r>
            <a:r>
              <a:rPr lang="ja-JP" altLang="ja-JP"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2020</a:t>
            </a:r>
            <a:r>
              <a:rPr lang="ja-JP" altLang="ja-JP" dirty="0">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10</a:t>
            </a:r>
            <a:r>
              <a:rPr lang="ja-JP" altLang="ja-JP" dirty="0">
                <a:latin typeface="ＭＳ Ｐゴシック" panose="020B0600070205080204" pitchFamily="50" charset="-128"/>
                <a:ea typeface="ＭＳ Ｐゴシック" panose="020B0600070205080204" pitchFamily="50" charset="-128"/>
              </a:rPr>
              <a:t>月１日現在）で換算すると、日本全体では１年間で約</a:t>
            </a:r>
            <a:r>
              <a:rPr lang="en-US" altLang="ja-JP" dirty="0">
                <a:latin typeface="ＭＳ Ｐゴシック" panose="020B0600070205080204" pitchFamily="50" charset="-128"/>
                <a:ea typeface="ＭＳ Ｐゴシック" panose="020B0600070205080204" pitchFamily="50" charset="-128"/>
              </a:rPr>
              <a:t>269</a:t>
            </a:r>
            <a:r>
              <a:rPr lang="ja-JP" altLang="ja-JP" dirty="0">
                <a:latin typeface="ＭＳ Ｐゴシック" panose="020B0600070205080204" pitchFamily="50" charset="-128"/>
                <a:ea typeface="ＭＳ Ｐゴシック" panose="020B0600070205080204" pitchFamily="50" charset="-128"/>
              </a:rPr>
              <a:t>万トン（約</a:t>
            </a:r>
            <a:r>
              <a:rPr lang="en-US" altLang="ja-JP" dirty="0">
                <a:latin typeface="ＭＳ Ｐゴシック" panose="020B0600070205080204" pitchFamily="50" charset="-128"/>
                <a:ea typeface="ＭＳ Ｐゴシック" panose="020B0600070205080204" pitchFamily="50" charset="-128"/>
              </a:rPr>
              <a:t>22kg</a:t>
            </a:r>
            <a:r>
              <a:rPr lang="ja-JP" altLang="ja-JP" dirty="0">
                <a:latin typeface="ＭＳ Ｐゴシック" panose="020B0600070205080204" pitchFamily="50" charset="-128"/>
                <a:ea typeface="ＭＳ Ｐゴシック" panose="020B0600070205080204" pitchFamily="50" charset="-128"/>
              </a:rPr>
              <a:t>×約１</a:t>
            </a:r>
            <a:endParaRPr lang="en-US" altLang="ja-JP" dirty="0">
              <a:latin typeface="ＭＳ Ｐゴシック" panose="020B0600070205080204" pitchFamily="50" charset="-128"/>
              <a:ea typeface="ＭＳ Ｐゴシック" panose="020B0600070205080204" pitchFamily="50" charset="-128"/>
            </a:endParaRPr>
          </a:p>
          <a:p>
            <a:pPr defTabSz="914333">
              <a:lnSpc>
                <a:spcPts val="1785"/>
              </a:lnSpc>
              <a:defRPr/>
            </a:pP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億</a:t>
            </a:r>
            <a:r>
              <a:rPr lang="en-US" altLang="ja-JP" dirty="0">
                <a:latin typeface="ＭＳ Ｐゴシック" panose="020B0600070205080204" pitchFamily="50" charset="-128"/>
                <a:ea typeface="ＭＳ Ｐゴシック" panose="020B0600070205080204" pitchFamily="50" charset="-128"/>
              </a:rPr>
              <a:t>2,550</a:t>
            </a:r>
            <a:r>
              <a:rPr lang="ja-JP" altLang="ja-JP" dirty="0">
                <a:latin typeface="ＭＳ Ｐゴシック" panose="020B0600070205080204" pitchFamily="50" charset="-128"/>
                <a:ea typeface="ＭＳ Ｐゴシック" panose="020B0600070205080204" pitchFamily="50" charset="-128"/>
              </a:rPr>
              <a:t>万人）のごみを</a:t>
            </a:r>
            <a:r>
              <a:rPr lang="ja-JP" altLang="en-US" dirty="0">
                <a:latin typeface="ＭＳ Ｐゴシック" panose="020B0600070205080204" pitchFamily="50" charset="-128"/>
                <a:ea typeface="ＭＳ Ｐゴシック" panose="020B0600070205080204" pitchFamily="50" charset="-128"/>
              </a:rPr>
              <a:t>削減できる。</a:t>
            </a:r>
            <a:endParaRPr lang="en-US" altLang="ja-JP" dirty="0">
              <a:latin typeface="ＭＳ Ｐゴシック" panose="020B0600070205080204" pitchFamily="50" charset="-128"/>
              <a:ea typeface="ＭＳ Ｐゴシック" panose="020B0600070205080204" pitchFamily="50" charset="-128"/>
            </a:endParaRPr>
          </a:p>
          <a:p>
            <a:pPr defTabSz="914333">
              <a:lnSpc>
                <a:spcPts val="1785"/>
              </a:lnSpc>
              <a:defRPr/>
            </a:pP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1</a:t>
            </a:r>
            <a:r>
              <a:rPr lang="ja-JP" altLang="en-US" dirty="0">
                <a:latin typeface="ＭＳ Ｐゴシック" panose="020B0600070205080204" pitchFamily="50" charset="-128"/>
                <a:ea typeface="ＭＳ Ｐゴシック" panose="020B0600070205080204" pitchFamily="50" charset="-128"/>
              </a:rPr>
              <a:t>トンあたりのごみ処理費用が約</a:t>
            </a:r>
            <a:r>
              <a:rPr lang="en-US" altLang="ja-JP" dirty="0">
                <a:latin typeface="ＭＳ Ｐゴシック" panose="020B0600070205080204" pitchFamily="50" charset="-128"/>
                <a:ea typeface="ＭＳ Ｐゴシック" panose="020B0600070205080204" pitchFamily="50" charset="-128"/>
              </a:rPr>
              <a:t>59,500</a:t>
            </a:r>
            <a:r>
              <a:rPr lang="ja-JP" altLang="en-US" dirty="0">
                <a:latin typeface="ＭＳ Ｐゴシック" panose="020B0600070205080204" pitchFamily="50" charset="-128"/>
                <a:ea typeface="ＭＳ Ｐゴシック" panose="020B0600070205080204" pitchFamily="50" charset="-128"/>
              </a:rPr>
              <a:t>円なので、</a:t>
            </a:r>
            <a:r>
              <a:rPr lang="en-US" altLang="ja-JP" dirty="0">
                <a:latin typeface="ＭＳ Ｐゴシック" panose="020B0600070205080204" pitchFamily="50" charset="-128"/>
                <a:ea typeface="ＭＳ Ｐゴシック" panose="020B0600070205080204" pitchFamily="50" charset="-128"/>
              </a:rPr>
              <a:t>59,500</a:t>
            </a:r>
            <a:r>
              <a:rPr lang="ja-JP" altLang="en-US" dirty="0">
                <a:latin typeface="ＭＳ Ｐゴシック" panose="020B0600070205080204" pitchFamily="50" charset="-128"/>
                <a:ea typeface="ＭＳ Ｐゴシック" panose="020B0600070205080204" pitchFamily="50" charset="-128"/>
              </a:rPr>
              <a:t>円</a:t>
            </a:r>
            <a:r>
              <a:rPr lang="en-US" altLang="ja-JP" dirty="0">
                <a:latin typeface="ＭＳ Ｐゴシック" panose="020B0600070205080204" pitchFamily="50" charset="-128"/>
                <a:ea typeface="ＭＳ Ｐゴシック" panose="020B0600070205080204" pitchFamily="50" charset="-128"/>
              </a:rPr>
              <a:t>×269</a:t>
            </a:r>
            <a:r>
              <a:rPr lang="ja-JP" altLang="en-US" dirty="0">
                <a:latin typeface="ＭＳ Ｐゴシック" panose="020B0600070205080204" pitchFamily="50" charset="-128"/>
                <a:ea typeface="ＭＳ Ｐゴシック" panose="020B0600070205080204" pitchFamily="50" charset="-128"/>
              </a:rPr>
              <a:t>万トン＝約</a:t>
            </a:r>
            <a:r>
              <a:rPr lang="en-US" altLang="ja-JP" dirty="0">
                <a:latin typeface="ＭＳ Ｐゴシック" panose="020B0600070205080204" pitchFamily="50" charset="-128"/>
                <a:ea typeface="ＭＳ Ｐゴシック" panose="020B0600070205080204" pitchFamily="50" charset="-128"/>
              </a:rPr>
              <a:t>1,600</a:t>
            </a:r>
            <a:r>
              <a:rPr lang="ja-JP" altLang="en-US" dirty="0">
                <a:latin typeface="ＭＳ Ｐゴシック" panose="020B0600070205080204" pitchFamily="50" charset="-128"/>
                <a:ea typeface="ＭＳ Ｐゴシック" panose="020B0600070205080204" pitchFamily="50" charset="-128"/>
              </a:rPr>
              <a:t>億円　となる。</a:t>
            </a:r>
            <a:endParaRPr lang="en-US" altLang="ja-JP"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7414AF57-7E8D-4691-96FC-87DC7066B696}"/>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20</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019247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0843">
              <a:lnSpc>
                <a:spcPct val="150000"/>
              </a:lnSpc>
              <a:defRPr/>
            </a:pPr>
            <a:r>
              <a:rPr lang="ja-JP" altLang="en-US" dirty="0">
                <a:latin typeface="+mn-ea"/>
                <a:ea typeface="+mn-ea"/>
              </a:rPr>
              <a:t>豊かで安心した生活のためには、公平な税負担と給付の関係について、ひとりひとりが考えることが大切です。</a:t>
            </a:r>
            <a:endParaRPr lang="en-US" altLang="ja-JP" dirty="0">
              <a:latin typeface="+mn-ea"/>
              <a:ea typeface="+mn-ea"/>
            </a:endParaRPr>
          </a:p>
          <a:p>
            <a:pPr defTabSz="950843">
              <a:lnSpc>
                <a:spcPct val="150000"/>
              </a:lnSpc>
              <a:defRPr/>
            </a:pPr>
            <a:r>
              <a:rPr lang="ja-JP" altLang="en-US" dirty="0">
                <a:latin typeface="+mn-ea"/>
                <a:ea typeface="+mn-ea"/>
              </a:rPr>
              <a:t>皆さんには</a:t>
            </a:r>
            <a:r>
              <a:rPr lang="ja-JP" altLang="ja-JP" dirty="0">
                <a:latin typeface="+mn-ea"/>
                <a:ea typeface="+mn-ea"/>
              </a:rPr>
              <a:t>、今日の授業を１つの</a:t>
            </a:r>
            <a:r>
              <a:rPr lang="ja-JP" altLang="en-US" dirty="0">
                <a:latin typeface="+mn-ea"/>
                <a:ea typeface="+mn-ea"/>
              </a:rPr>
              <a:t>きっかけ</a:t>
            </a:r>
            <a:r>
              <a:rPr lang="ja-JP" altLang="ja-JP" dirty="0">
                <a:latin typeface="+mn-ea"/>
                <a:ea typeface="+mn-ea"/>
              </a:rPr>
              <a:t>として、税金を正しく納める意識を高めて</a:t>
            </a:r>
            <a:r>
              <a:rPr lang="ja-JP" altLang="en-US" dirty="0">
                <a:latin typeface="+mn-ea"/>
                <a:ea typeface="+mn-ea"/>
              </a:rPr>
              <a:t>もらう</a:t>
            </a:r>
            <a:r>
              <a:rPr lang="ja-JP" altLang="ja-JP" dirty="0">
                <a:latin typeface="+mn-ea"/>
                <a:ea typeface="+mn-ea"/>
              </a:rPr>
              <a:t>ともに、その使い道などにもしっかりと目を向けて</a:t>
            </a:r>
            <a:r>
              <a:rPr lang="ja-JP" altLang="en-US" dirty="0">
                <a:latin typeface="+mn-ea"/>
                <a:ea typeface="+mn-ea"/>
              </a:rPr>
              <a:t>ほしい</a:t>
            </a:r>
            <a:r>
              <a:rPr lang="ja-JP" altLang="ja-JP" dirty="0">
                <a:latin typeface="+mn-ea"/>
                <a:ea typeface="+mn-ea"/>
              </a:rPr>
              <a:t>と思います。</a:t>
            </a:r>
            <a:endParaRPr lang="en-US" altLang="ja-JP" dirty="0">
              <a:latin typeface="+mn-ea"/>
              <a:ea typeface="+mn-ea"/>
            </a:endParaRPr>
          </a:p>
          <a:p>
            <a:pPr defTabSz="950843">
              <a:lnSpc>
                <a:spcPct val="150000"/>
              </a:lnSpc>
              <a:defRPr/>
            </a:pPr>
            <a:r>
              <a:rPr lang="en-US" altLang="ja-JP" dirty="0">
                <a:latin typeface="+mn-ea"/>
                <a:ea typeface="+mn-ea"/>
              </a:rPr>
              <a:t>2016</a:t>
            </a:r>
            <a:r>
              <a:rPr lang="ja-JP" altLang="en-US" dirty="0">
                <a:latin typeface="+mn-ea"/>
                <a:ea typeface="+mn-ea"/>
              </a:rPr>
              <a:t>年に選挙権年齢が</a:t>
            </a:r>
            <a:r>
              <a:rPr lang="en-US" altLang="ja-JP" dirty="0">
                <a:latin typeface="+mn-ea"/>
                <a:ea typeface="+mn-ea"/>
              </a:rPr>
              <a:t>18</a:t>
            </a:r>
            <a:r>
              <a:rPr lang="ja-JP" altLang="en-US" dirty="0">
                <a:latin typeface="+mn-ea"/>
                <a:ea typeface="+mn-ea"/>
              </a:rPr>
              <a:t>歳になり、</a:t>
            </a:r>
            <a:r>
              <a:rPr lang="en-US" altLang="ja-JP" dirty="0">
                <a:latin typeface="+mn-ea"/>
                <a:ea typeface="+mn-ea"/>
              </a:rPr>
              <a:t>2022</a:t>
            </a:r>
            <a:r>
              <a:rPr lang="ja-JP" altLang="en-US" dirty="0">
                <a:latin typeface="+mn-ea"/>
                <a:ea typeface="+mn-ea"/>
              </a:rPr>
              <a:t>年には成年年齢も</a:t>
            </a:r>
            <a:r>
              <a:rPr lang="en-US" altLang="ja-JP" dirty="0">
                <a:latin typeface="+mn-ea"/>
                <a:ea typeface="+mn-ea"/>
              </a:rPr>
              <a:t>18</a:t>
            </a:r>
            <a:r>
              <a:rPr lang="ja-JP" altLang="en-US" dirty="0">
                <a:latin typeface="+mn-ea"/>
                <a:ea typeface="+mn-ea"/>
              </a:rPr>
              <a:t>歳になりました。今日の租税教室をきっかけとして、未来について考える力をつけていただき、かっこいい</a:t>
            </a:r>
            <a:r>
              <a:rPr lang="en-US" altLang="ja-JP" dirty="0">
                <a:latin typeface="+mn-ea"/>
                <a:ea typeface="+mn-ea"/>
              </a:rPr>
              <a:t>18</a:t>
            </a:r>
            <a:r>
              <a:rPr lang="ja-JP" altLang="en-US" dirty="0">
                <a:latin typeface="+mn-ea"/>
                <a:ea typeface="+mn-ea"/>
              </a:rPr>
              <a:t>歳を迎えていただきたいと思います。勉強やスポーツもがんばっていただき、有意義な中学校生活を過ごしてください。</a:t>
            </a:r>
            <a:endParaRPr lang="en-US" altLang="ja-JP" dirty="0">
              <a:latin typeface="+mn-ea"/>
              <a:ea typeface="+mn-ea"/>
            </a:endParaRPr>
          </a:p>
          <a:p>
            <a:pPr>
              <a:lnSpc>
                <a:spcPct val="150000"/>
              </a:lnSpc>
            </a:pPr>
            <a:r>
              <a:rPr lang="ja-JP" altLang="en-US" dirty="0">
                <a:latin typeface="+mn-ea"/>
                <a:ea typeface="+mn-ea"/>
              </a:rPr>
              <a:t>以上で説明は終わります。</a:t>
            </a:r>
            <a:endParaRPr lang="en-US" altLang="ja-JP" dirty="0">
              <a:latin typeface="+mn-ea"/>
              <a:ea typeface="+mn-ea"/>
            </a:endParaRPr>
          </a:p>
          <a:p>
            <a:pPr>
              <a:lnSpc>
                <a:spcPct val="150000"/>
              </a:lnSpc>
            </a:pPr>
            <a:r>
              <a:rPr lang="ja-JP" altLang="en-US" dirty="0">
                <a:latin typeface="+mn-ea"/>
                <a:ea typeface="+mn-ea"/>
              </a:rPr>
              <a:t>ありがとうございました。</a:t>
            </a:r>
          </a:p>
          <a:p>
            <a:endParaRPr lang="ja-JP" altLang="en-US" dirty="0"/>
          </a:p>
          <a:p>
            <a:r>
              <a:rPr lang="en-US" altLang="ja-JP"/>
              <a:t>.</a:t>
            </a:r>
            <a:endParaRPr lang="ja-JP" altLang="en-US" dirty="0"/>
          </a:p>
        </p:txBody>
      </p:sp>
      <p:sp>
        <p:nvSpPr>
          <p:cNvPr id="4" name="スライド番号プレースホルダー 3"/>
          <p:cNvSpPr>
            <a:spLocks noGrp="1"/>
          </p:cNvSpPr>
          <p:nvPr>
            <p:ph type="sldNum" sz="quarter" idx="10"/>
          </p:nvPr>
        </p:nvSpPr>
        <p:spPr/>
        <p:txBody>
          <a:bodyPr/>
          <a:lstStyle/>
          <a:p>
            <a:pPr defTabSz="950474" fontAlgn="auto">
              <a:spcBef>
                <a:spcPts val="0"/>
              </a:spcBef>
              <a:spcAft>
                <a:spcPts val="0"/>
              </a:spcAft>
              <a:defRPr/>
            </a:pPr>
            <a:fld id="{8AB10FB3-0DA5-4480-9616-D72AC6B93C35}" type="slidenum">
              <a:rPr lang="ja-JP" altLang="en-US" sz="1200">
                <a:solidFill>
                  <a:prstClr val="black"/>
                </a:solidFill>
                <a:latin typeface="Calibri"/>
                <a:cs typeface="+mn-cs"/>
              </a:rPr>
              <a:pPr defTabSz="950474" fontAlgn="auto">
                <a:spcBef>
                  <a:spcPts val="0"/>
                </a:spcBef>
                <a:spcAft>
                  <a:spcPts val="0"/>
                </a:spcAft>
                <a:defRPr/>
              </a:pPr>
              <a:t>21</a:t>
            </a:fld>
            <a:endParaRPr lang="ja-JP" altLang="en-US" sz="1200">
              <a:solidFill>
                <a:prstClr val="black"/>
              </a:solidFill>
              <a:latin typeface="Calibri"/>
              <a:cs typeface="+mn-cs"/>
            </a:endParaRPr>
          </a:p>
        </p:txBody>
      </p:sp>
    </p:spTree>
    <p:extLst>
      <p:ext uri="{BB962C8B-B14F-4D97-AF65-F5344CB8AC3E}">
        <p14:creationId xmlns:p14="http://schemas.microsoft.com/office/powerpoint/2010/main" val="3495235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97EA35-6BE5-4B3F-B3FF-A0C775D23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EEAFC9-B5CE-4D34-9F9E-897E5C92F402}" type="slidenum">
              <a:rPr lang="en-US" altLang="ja-JP" sz="1300" smtClean="0">
                <a:ea typeface="ＭＳ Ｐゴシック" panose="020B0600070205080204" pitchFamily="50" charset="-128"/>
              </a:rPr>
              <a:pPr>
                <a:spcBef>
                  <a:spcPct val="0"/>
                </a:spcBef>
              </a:pPr>
              <a:t>22</a:t>
            </a:fld>
            <a:endParaRPr lang="en-US" altLang="ja-JP" sz="1300">
              <a:ea typeface="ＭＳ Ｐゴシック" panose="020B0600070205080204" pitchFamily="50" charset="-128"/>
            </a:endParaRPr>
          </a:p>
        </p:txBody>
      </p:sp>
      <p:sp>
        <p:nvSpPr>
          <p:cNvPr id="37891" name="Rectangle 2">
            <a:extLst>
              <a:ext uri="{FF2B5EF4-FFF2-40B4-BE49-F238E27FC236}">
                <a16:creationId xmlns:a16="http://schemas.microsoft.com/office/drawing/2014/main" id="{8E6B21F2-3D21-4F37-A723-2C06CC8BE01C}"/>
              </a:ext>
            </a:extLst>
          </p:cNvPr>
          <p:cNvSpPr>
            <a:spLocks noGrp="1" noRot="1" noChangeAspect="1" noChangeArrowheads="1" noTextEdit="1"/>
          </p:cNvSpPr>
          <p:nvPr>
            <p:ph type="sldImg"/>
          </p:nvPr>
        </p:nvSpPr>
        <p:spPr>
          <a:xfrm>
            <a:off x="415925" y="769938"/>
            <a:ext cx="5992813" cy="3371850"/>
          </a:xfrm>
          <a:ln/>
        </p:spPr>
      </p:sp>
      <p:sp>
        <p:nvSpPr>
          <p:cNvPr id="21508" name="Rectangle 3">
            <a:extLst>
              <a:ext uri="{FF2B5EF4-FFF2-40B4-BE49-F238E27FC236}">
                <a16:creationId xmlns:a16="http://schemas.microsoft.com/office/drawing/2014/main" id="{2CE0089D-4E80-4DA0-AD45-5FA9FBD677ED}"/>
              </a:ext>
            </a:extLst>
          </p:cNvPr>
          <p:cNvSpPr>
            <a:spLocks noGrp="1" noChangeArrowheads="1"/>
          </p:cNvSpPr>
          <p:nvPr>
            <p:ph type="body" idx="1"/>
          </p:nvPr>
        </p:nvSpPr>
        <p:spPr>
          <a:xfrm>
            <a:off x="654050" y="4714875"/>
            <a:ext cx="5673725" cy="5078413"/>
          </a:xfrm>
          <a:ln/>
        </p:spPr>
        <p:txBody>
          <a:bodyPr/>
          <a:lstStyle/>
          <a:p>
            <a:pPr eaLnBrk="1" hangingPunct="1">
              <a:lnSpc>
                <a:spcPts val="1510"/>
              </a:lnSpc>
              <a:spcBef>
                <a:spcPts val="0"/>
              </a:spcBef>
              <a:defRPr/>
            </a:pPr>
            <a:r>
              <a:rPr lang="ja-JP" altLang="en-US" sz="1100" spc="80" dirty="0">
                <a:latin typeface="ＭＳ 明朝" pitchFamily="17" charset="-128"/>
                <a:ea typeface="ＭＳ 明朝" pitchFamily="17" charset="-128"/>
              </a:rPr>
              <a:t>　</a:t>
            </a:r>
            <a:r>
              <a:rPr lang="ja-JP" altLang="en-US" sz="1100" spc="80" dirty="0">
                <a:latin typeface="+mn-ea"/>
                <a:ea typeface="+mn-ea"/>
              </a:rPr>
              <a:t>現在ドイツで実際ある税金はどれでしょうか？</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①牛馬（ぎゅうば）税　　②犬税　　③猫税</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正解は、②番の犬税です。　</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飼っている犬の頭数で課税されます。</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１頭目は</a:t>
            </a:r>
            <a:r>
              <a:rPr lang="en-US" altLang="ja-JP" sz="1100" spc="80" dirty="0">
                <a:latin typeface="+mn-ea"/>
                <a:ea typeface="+mn-ea"/>
              </a:rPr>
              <a:t>120</a:t>
            </a:r>
            <a:r>
              <a:rPr lang="ja-JP" altLang="en-US" sz="1100" spc="80" dirty="0">
                <a:latin typeface="+mn-ea"/>
                <a:ea typeface="+mn-ea"/>
              </a:rPr>
              <a:t>ユーロ（約</a:t>
            </a:r>
            <a:r>
              <a:rPr lang="en-US" altLang="ja-JP" sz="1100" spc="80" dirty="0">
                <a:latin typeface="+mn-ea"/>
                <a:ea typeface="+mn-ea"/>
              </a:rPr>
              <a:t>20,000</a:t>
            </a:r>
            <a:r>
              <a:rPr lang="ja-JP" altLang="en-US" sz="1100" spc="80" dirty="0">
                <a:latin typeface="+mn-ea"/>
                <a:ea typeface="+mn-ea"/>
              </a:rPr>
              <a:t>円）で２頭目からは</a:t>
            </a:r>
            <a:r>
              <a:rPr lang="en-US" altLang="ja-JP" sz="1100" spc="80" dirty="0">
                <a:latin typeface="+mn-ea"/>
                <a:ea typeface="+mn-ea"/>
              </a:rPr>
              <a:t>180</a:t>
            </a:r>
            <a:r>
              <a:rPr lang="ja-JP" altLang="en-US" sz="1100" spc="80" dirty="0">
                <a:latin typeface="+mn-ea"/>
                <a:ea typeface="+mn-ea"/>
              </a:rPr>
              <a:t>ユーロ（約</a:t>
            </a:r>
            <a:r>
              <a:rPr lang="en-US" altLang="ja-JP" sz="1100" spc="80" dirty="0">
                <a:latin typeface="+mn-ea"/>
                <a:ea typeface="+mn-ea"/>
              </a:rPr>
              <a:t>30,000</a:t>
            </a:r>
            <a:r>
              <a:rPr lang="ja-JP" altLang="en-US" sz="1100" spc="80" dirty="0">
                <a:latin typeface="+mn-ea"/>
                <a:ea typeface="+mn-ea"/>
              </a:rPr>
              <a:t>円）です。</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町の清掃費用などに使われますが、犬税があることで安易に犬を飼う人が減り、しっかりと犬が飼育されるようになりました。</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日本の市町村でも昭和</a:t>
            </a:r>
            <a:r>
              <a:rPr lang="en-US" altLang="ja-JP" sz="1100" spc="80" dirty="0">
                <a:latin typeface="+mn-ea"/>
                <a:ea typeface="+mn-ea"/>
              </a:rPr>
              <a:t>57</a:t>
            </a:r>
            <a:r>
              <a:rPr lang="ja-JP" altLang="en-US" sz="1100" spc="80" dirty="0">
                <a:latin typeface="+mn-ea"/>
                <a:ea typeface="+mn-ea"/>
              </a:rPr>
              <a:t>年までありました。</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31277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97EA35-6BE5-4B3F-B3FF-A0C775D23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EEAFC9-B5CE-4D34-9F9E-897E5C92F402}" type="slidenum">
              <a:rPr lang="en-US" altLang="ja-JP" sz="1300" smtClean="0">
                <a:ea typeface="ＭＳ Ｐゴシック" panose="020B0600070205080204" pitchFamily="50" charset="-128"/>
              </a:rPr>
              <a:pPr>
                <a:spcBef>
                  <a:spcPct val="0"/>
                </a:spcBef>
              </a:pPr>
              <a:t>23</a:t>
            </a:fld>
            <a:endParaRPr lang="en-US" altLang="ja-JP" sz="1300">
              <a:ea typeface="ＭＳ Ｐゴシック" panose="020B0600070205080204" pitchFamily="50" charset="-128"/>
            </a:endParaRPr>
          </a:p>
        </p:txBody>
      </p:sp>
      <p:sp>
        <p:nvSpPr>
          <p:cNvPr id="37891" name="Rectangle 2">
            <a:extLst>
              <a:ext uri="{FF2B5EF4-FFF2-40B4-BE49-F238E27FC236}">
                <a16:creationId xmlns:a16="http://schemas.microsoft.com/office/drawing/2014/main" id="{8E6B21F2-3D21-4F37-A723-2C06CC8BE01C}"/>
              </a:ext>
            </a:extLst>
          </p:cNvPr>
          <p:cNvSpPr>
            <a:spLocks noGrp="1" noRot="1" noChangeAspect="1" noChangeArrowheads="1" noTextEdit="1"/>
          </p:cNvSpPr>
          <p:nvPr>
            <p:ph type="sldImg"/>
          </p:nvPr>
        </p:nvSpPr>
        <p:spPr>
          <a:xfrm>
            <a:off x="342900" y="790575"/>
            <a:ext cx="5984875" cy="3367088"/>
          </a:xfrm>
          <a:ln/>
        </p:spPr>
      </p:sp>
      <p:sp>
        <p:nvSpPr>
          <p:cNvPr id="21508" name="Rectangle 3">
            <a:extLst>
              <a:ext uri="{FF2B5EF4-FFF2-40B4-BE49-F238E27FC236}">
                <a16:creationId xmlns:a16="http://schemas.microsoft.com/office/drawing/2014/main" id="{2CE0089D-4E80-4DA0-AD45-5FA9FBD677ED}"/>
              </a:ext>
            </a:extLst>
          </p:cNvPr>
          <p:cNvSpPr>
            <a:spLocks noGrp="1" noChangeArrowheads="1"/>
          </p:cNvSpPr>
          <p:nvPr>
            <p:ph type="body" idx="1"/>
          </p:nvPr>
        </p:nvSpPr>
        <p:spPr>
          <a:xfrm>
            <a:off x="654050" y="4714875"/>
            <a:ext cx="5673725" cy="5078413"/>
          </a:xfrm>
          <a:ln/>
        </p:spPr>
        <p:txBody>
          <a:bodyPr/>
          <a:lstStyle/>
          <a:p>
            <a:pPr eaLnBrk="1" hangingPunct="1">
              <a:lnSpc>
                <a:spcPts val="1510"/>
              </a:lnSpc>
              <a:spcBef>
                <a:spcPts val="0"/>
              </a:spcBef>
              <a:defRPr/>
            </a:pPr>
            <a:r>
              <a:rPr lang="ja-JP" altLang="en-US" sz="1100" spc="80" dirty="0">
                <a:latin typeface="ＭＳ 明朝" pitchFamily="17" charset="-128"/>
                <a:ea typeface="ＭＳ 明朝" pitchFamily="17" charset="-128"/>
              </a:rPr>
              <a:t>　</a:t>
            </a:r>
            <a:r>
              <a:rPr lang="ja-JP" altLang="en-US" sz="1100" spc="80" dirty="0">
                <a:latin typeface="+mn-ea"/>
                <a:ea typeface="+mn-ea"/>
              </a:rPr>
              <a:t>次の中で税金がかかるものはどれでしょうか？</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①ノーベル賞の賞金　　②宝くじの当選金　　③クイズの懸賞金</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正解は、③番のクイズの懸賞金です。　</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懸賞金の額にもよりますが、前に説明した所得税と言う税金がかかります。</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もし、皆さんにクイズの懸賞金があたったら、所得税を納めなければならないかもしれません。</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r>
              <a:rPr lang="en-US" altLang="ja-JP" sz="1100" spc="80" dirty="0">
                <a:latin typeface="+mn-ea"/>
                <a:ea typeface="+mn-ea"/>
              </a:rPr>
              <a:t>【</a:t>
            </a:r>
            <a:r>
              <a:rPr lang="ja-JP" altLang="en-US" sz="1100" spc="80" dirty="0">
                <a:latin typeface="+mn-ea"/>
                <a:ea typeface="+mn-ea"/>
              </a:rPr>
              <a:t>参考</a:t>
            </a:r>
            <a:r>
              <a:rPr lang="en-US" altLang="ja-JP" sz="1100" spc="80" dirty="0">
                <a:latin typeface="+mn-ea"/>
                <a:ea typeface="+mn-ea"/>
              </a:rPr>
              <a:t>】</a:t>
            </a:r>
          </a:p>
          <a:p>
            <a:pPr eaLnBrk="1" hangingPunct="1">
              <a:lnSpc>
                <a:spcPts val="1510"/>
              </a:lnSpc>
              <a:spcBef>
                <a:spcPts val="0"/>
              </a:spcBef>
              <a:defRPr/>
            </a:pPr>
            <a:r>
              <a:rPr lang="ja-JP" altLang="en-US" sz="1100" spc="80" dirty="0">
                <a:latin typeface="+mn-ea"/>
                <a:ea typeface="+mn-ea"/>
              </a:rPr>
              <a:t>　　ノーベル賞の賞金・・・ノーベル基金から交付される金品は所得税法第９条</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の規定により非課税所得</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宝くじの当選金・・・当せん金付証票法により課税されない</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クイズの懸賞金・・・一時所得</a:t>
            </a: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p:txBody>
      </p:sp>
    </p:spTree>
    <p:extLst>
      <p:ext uri="{BB962C8B-B14F-4D97-AF65-F5344CB8AC3E}">
        <p14:creationId xmlns:p14="http://schemas.microsoft.com/office/powerpoint/2010/main" val="2496624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F4377A2-FF76-41F7-93E5-ED7D15D7C9C9}"/>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0" tIns="47778" rIns="95550" bIns="47778"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77A455C-AD3A-4724-8307-5802DF7D8F9C}" type="slidenum">
              <a:rPr lang="en-US" altLang="ja-JP" sz="1300">
                <a:ea typeface="ＭＳ Ｐゴシック" panose="020B0600070205080204" pitchFamily="50" charset="-128"/>
              </a:rPr>
              <a:pPr algn="r" eaLnBrk="1" hangingPunct="1">
                <a:spcBef>
                  <a:spcPct val="0"/>
                </a:spcBef>
              </a:pPr>
              <a:t>24</a:t>
            </a:fld>
            <a:endParaRPr lang="en-US" altLang="ja-JP" sz="1300">
              <a:ea typeface="ＭＳ Ｐゴシック" panose="020B0600070205080204" pitchFamily="50" charset="-128"/>
            </a:endParaRPr>
          </a:p>
        </p:txBody>
      </p:sp>
      <p:sp>
        <p:nvSpPr>
          <p:cNvPr id="35843" name="Rectangle 7">
            <a:extLst>
              <a:ext uri="{FF2B5EF4-FFF2-40B4-BE49-F238E27FC236}">
                <a16:creationId xmlns:a16="http://schemas.microsoft.com/office/drawing/2014/main" id="{E5D98B08-311B-4BB9-B35E-D3977B5E2F8F}"/>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1" rIns="95559" bIns="47781"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497238-B102-43DF-835C-3F34581BAADA}" type="slidenum">
              <a:rPr lang="en-US" altLang="ja-JP" sz="1300">
                <a:ea typeface="ＭＳ Ｐゴシック" panose="020B0600070205080204" pitchFamily="50" charset="-128"/>
              </a:rPr>
              <a:pPr algn="r" eaLnBrk="1" hangingPunct="1">
                <a:spcBef>
                  <a:spcPct val="0"/>
                </a:spcBef>
              </a:pPr>
              <a:t>24</a:t>
            </a:fld>
            <a:endParaRPr lang="en-US" altLang="ja-JP" sz="1300">
              <a:ea typeface="ＭＳ Ｐゴシック" panose="020B0600070205080204" pitchFamily="50" charset="-128"/>
            </a:endParaRPr>
          </a:p>
        </p:txBody>
      </p:sp>
      <p:sp>
        <p:nvSpPr>
          <p:cNvPr id="35844" name="Rectangle 7">
            <a:extLst>
              <a:ext uri="{FF2B5EF4-FFF2-40B4-BE49-F238E27FC236}">
                <a16:creationId xmlns:a16="http://schemas.microsoft.com/office/drawing/2014/main" id="{718E91C6-7BBF-4E7B-8424-55A67D6501ED}"/>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1" rIns="95559" bIns="47781"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55B478C-FE8F-43A0-B1D3-AB5494F7016E}" type="slidenum">
              <a:rPr lang="en-US" altLang="ja-JP" sz="1300">
                <a:ea typeface="ＭＳ Ｐゴシック" panose="020B0600070205080204" pitchFamily="50" charset="-128"/>
              </a:rPr>
              <a:pPr algn="r" eaLnBrk="1" hangingPunct="1">
                <a:spcBef>
                  <a:spcPct val="0"/>
                </a:spcBef>
              </a:pPr>
              <a:t>24</a:t>
            </a:fld>
            <a:endParaRPr lang="en-US" altLang="ja-JP" sz="1300">
              <a:ea typeface="ＭＳ Ｐゴシック" panose="020B0600070205080204" pitchFamily="50" charset="-128"/>
            </a:endParaRPr>
          </a:p>
        </p:txBody>
      </p:sp>
      <p:sp>
        <p:nvSpPr>
          <p:cNvPr id="35845" name="Rectangle 7">
            <a:extLst>
              <a:ext uri="{FF2B5EF4-FFF2-40B4-BE49-F238E27FC236}">
                <a16:creationId xmlns:a16="http://schemas.microsoft.com/office/drawing/2014/main" id="{2782A20F-7EA4-47C5-8F74-E37AE16F386A}"/>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43" tIns="47776" rIns="95543" bIns="47776"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D99FFD3-4DCF-44FF-BD4A-BD7DB72C6C75}" type="slidenum">
              <a:rPr lang="en-US" altLang="ja-JP" sz="1300">
                <a:ea typeface="ＭＳ Ｐゴシック" panose="020B0600070205080204" pitchFamily="50" charset="-128"/>
              </a:rPr>
              <a:pPr algn="r" eaLnBrk="1" hangingPunct="1">
                <a:spcBef>
                  <a:spcPct val="0"/>
                </a:spcBef>
              </a:pPr>
              <a:t>24</a:t>
            </a:fld>
            <a:endParaRPr lang="en-US" altLang="ja-JP" sz="1300">
              <a:ea typeface="ＭＳ Ｐゴシック" panose="020B0600070205080204" pitchFamily="50" charset="-128"/>
            </a:endParaRPr>
          </a:p>
        </p:txBody>
      </p:sp>
      <p:sp>
        <p:nvSpPr>
          <p:cNvPr id="35846" name="Rectangle 2">
            <a:extLst>
              <a:ext uri="{FF2B5EF4-FFF2-40B4-BE49-F238E27FC236}">
                <a16:creationId xmlns:a16="http://schemas.microsoft.com/office/drawing/2014/main" id="{5A2E06EA-E782-416C-AA67-DC421C1F3939}"/>
              </a:ext>
            </a:extLst>
          </p:cNvPr>
          <p:cNvSpPr>
            <a:spLocks noGrp="1" noRot="1" noChangeAspect="1" noChangeArrowheads="1" noTextEdit="1"/>
          </p:cNvSpPr>
          <p:nvPr>
            <p:ph type="sldImg"/>
          </p:nvPr>
        </p:nvSpPr>
        <p:spPr>
          <a:xfrm>
            <a:off x="244475" y="684213"/>
            <a:ext cx="6245225" cy="3513137"/>
          </a:xfrm>
          <a:ln/>
        </p:spPr>
      </p:sp>
      <p:sp>
        <p:nvSpPr>
          <p:cNvPr id="40967" name="Rectangle 3">
            <a:extLst>
              <a:ext uri="{FF2B5EF4-FFF2-40B4-BE49-F238E27FC236}">
                <a16:creationId xmlns:a16="http://schemas.microsoft.com/office/drawing/2014/main" id="{6672982A-6A39-4F29-AF90-B33D5CA5AEC3}"/>
              </a:ext>
            </a:extLst>
          </p:cNvPr>
          <p:cNvSpPr>
            <a:spLocks noGrp="1" noChangeArrowheads="1"/>
          </p:cNvSpPr>
          <p:nvPr>
            <p:ph type="body" idx="1"/>
          </p:nvPr>
        </p:nvSpPr>
        <p:spPr>
          <a:xfrm>
            <a:off x="666750" y="4681538"/>
            <a:ext cx="5672138" cy="5078412"/>
          </a:xfrm>
          <a:ln/>
        </p:spPr>
        <p:txBody>
          <a:bodyPr lIns="95543" tIns="47776" rIns="95543" bIns="47776"/>
          <a:lstStyle/>
          <a:p>
            <a:pPr eaLnBrk="1" hangingPunct="1">
              <a:lnSpc>
                <a:spcPts val="1412"/>
              </a:lnSpc>
              <a:spcBef>
                <a:spcPts val="0"/>
              </a:spcBef>
              <a:defRPr/>
            </a:pPr>
            <a:r>
              <a:rPr lang="ja-JP" altLang="en-US" spc="80" dirty="0">
                <a:latin typeface="HG丸ｺﾞｼｯｸM-PRO" pitchFamily="50" charset="-128"/>
                <a:ea typeface="HG丸ｺﾞｼｯｸM-PRO" pitchFamily="50" charset="-128"/>
              </a:rPr>
              <a:t>　</a:t>
            </a:r>
            <a:r>
              <a:rPr lang="ja-JP" altLang="en-US" sz="1100" spc="80" dirty="0">
                <a:latin typeface="ＭＳ Ｐゴシック" panose="020B0600070205080204" pitchFamily="50" charset="-128"/>
                <a:ea typeface="ＭＳ Ｐゴシック" panose="020B0600070205080204" pitchFamily="50" charset="-128"/>
              </a:rPr>
              <a:t>所得税や住民税は、何歳から納めるようになるのでしょうか？</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412"/>
              </a:lnSpc>
              <a:spcBef>
                <a:spcPts val="0"/>
              </a:spcBef>
              <a:defRPr/>
            </a:pPr>
            <a:r>
              <a:rPr lang="ja-JP" altLang="en-US" sz="1100" spc="80" dirty="0">
                <a:latin typeface="ＭＳ Ｐゴシック" panose="020B0600070205080204" pitchFamily="50" charset="-128"/>
                <a:ea typeface="ＭＳ Ｐゴシック" panose="020B0600070205080204" pitchFamily="50" charset="-128"/>
              </a:rPr>
              <a:t>　</a:t>
            </a:r>
            <a:r>
              <a:rPr lang="ja-JP" altLang="en-US" sz="1100" b="1" spc="80" dirty="0">
                <a:latin typeface="ＭＳ Ｐゴシック" panose="020B0600070205080204" pitchFamily="50" charset="-128"/>
                <a:ea typeface="ＭＳ Ｐゴシック" panose="020B0600070205080204" pitchFamily="50" charset="-128"/>
              </a:rPr>
              <a:t> </a:t>
            </a:r>
            <a:r>
              <a:rPr lang="ja-JP" altLang="en-US" sz="1100" spc="80" dirty="0">
                <a:latin typeface="ＭＳ Ｐゴシック" panose="020B0600070205080204" pitchFamily="50" charset="-128"/>
                <a:ea typeface="ＭＳ Ｐゴシック" panose="020B0600070205080204" pitchFamily="50" charset="-128"/>
              </a:rPr>
              <a:t>　</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510"/>
              </a:lnSpc>
              <a:spcBef>
                <a:spcPct val="0"/>
              </a:spcBef>
              <a:defRPr/>
            </a:pPr>
            <a:r>
              <a:rPr lang="ja-JP" altLang="en-US" sz="1100" spc="80" dirty="0">
                <a:latin typeface="ＭＳ Ｐゴシック" panose="020B0600070205080204" pitchFamily="50" charset="-128"/>
                <a:ea typeface="ＭＳ Ｐゴシック" panose="020B0600070205080204" pitchFamily="50" charset="-128"/>
              </a:rPr>
              <a:t>　　①</a:t>
            </a:r>
            <a:r>
              <a:rPr lang="en-US" altLang="ja-JP" sz="1100" spc="80" dirty="0">
                <a:latin typeface="ＭＳ Ｐゴシック" panose="020B0600070205080204" pitchFamily="50" charset="-128"/>
                <a:ea typeface="ＭＳ Ｐゴシック" panose="020B0600070205080204" pitchFamily="50" charset="-128"/>
              </a:rPr>
              <a:t>18</a:t>
            </a:r>
            <a:r>
              <a:rPr lang="ja-JP" altLang="en-US" sz="1100" spc="80" dirty="0">
                <a:latin typeface="ＭＳ Ｐゴシック" panose="020B0600070205080204" pitchFamily="50" charset="-128"/>
                <a:ea typeface="ＭＳ Ｐゴシック" panose="020B0600070205080204" pitchFamily="50" charset="-128"/>
              </a:rPr>
              <a:t>歳　　②</a:t>
            </a:r>
            <a:r>
              <a:rPr lang="en-US" altLang="ja-JP" sz="1100" spc="80" dirty="0">
                <a:latin typeface="ＭＳ Ｐゴシック" panose="020B0600070205080204" pitchFamily="50" charset="-128"/>
                <a:ea typeface="ＭＳ Ｐゴシック" panose="020B0600070205080204" pitchFamily="50" charset="-128"/>
              </a:rPr>
              <a:t>20</a:t>
            </a:r>
            <a:r>
              <a:rPr lang="ja-JP" altLang="en-US" sz="1100" spc="80" dirty="0">
                <a:latin typeface="ＭＳ Ｐゴシック" panose="020B0600070205080204" pitchFamily="50" charset="-128"/>
                <a:ea typeface="ＭＳ Ｐゴシック" panose="020B0600070205080204" pitchFamily="50" charset="-128"/>
              </a:rPr>
              <a:t>歳　　③年齢は関係ない</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412"/>
              </a:lnSpc>
              <a:spcBef>
                <a:spcPts val="0"/>
              </a:spcBef>
              <a:defRPr/>
            </a:pP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510"/>
              </a:lnSpc>
              <a:spcBef>
                <a:spcPts val="0"/>
              </a:spcBef>
              <a:defRPr/>
            </a:pPr>
            <a:r>
              <a:rPr lang="ja-JP" altLang="en-US" sz="1100" spc="80" dirty="0">
                <a:latin typeface="ＭＳ Ｐゴシック" panose="020B0600070205080204" pitchFamily="50" charset="-128"/>
                <a:ea typeface="ＭＳ Ｐゴシック" panose="020B0600070205080204" pitchFamily="50" charset="-128"/>
              </a:rPr>
              <a:t>　　正解は、</a:t>
            </a:r>
            <a:r>
              <a:rPr lang="ja-JP" altLang="en-US" sz="1100" dirty="0">
                <a:latin typeface="ＭＳ Ｐゴシック" panose="020B0600070205080204" pitchFamily="50" charset="-128"/>
                <a:ea typeface="ＭＳ Ｐゴシック" panose="020B0600070205080204" pitchFamily="50" charset="-128"/>
              </a:rPr>
              <a:t>③年齢は関係ありません。</a:t>
            </a:r>
            <a:endParaRPr lang="en-US" altLang="ja-JP" sz="1100" dirty="0">
              <a:latin typeface="ＭＳ Ｐゴシック" panose="020B0600070205080204" pitchFamily="50" charset="-128"/>
              <a:ea typeface="ＭＳ Ｐゴシック" panose="020B0600070205080204" pitchFamily="50" charset="-128"/>
            </a:endParaRPr>
          </a:p>
          <a:p>
            <a:pPr eaLnBrk="1" hangingPunct="1">
              <a:lnSpc>
                <a:spcPts val="1510"/>
              </a:lnSpc>
              <a:spcBef>
                <a:spcPct val="0"/>
              </a:spcBef>
              <a:defRPr/>
            </a:pPr>
            <a:r>
              <a:rPr lang="ja-JP" altLang="en-US" sz="1100" dirty="0">
                <a:latin typeface="ＭＳ Ｐゴシック" panose="020B0600070205080204" pitchFamily="50" charset="-128"/>
                <a:ea typeface="ＭＳ Ｐゴシック" panose="020B0600070205080204" pitchFamily="50" charset="-128"/>
              </a:rPr>
              <a:t>　　芸能人などのように子どもであっても収入があれば税金を納めています。 </a:t>
            </a:r>
            <a:r>
              <a:rPr lang="ja-JP" altLang="en-US" sz="1100" spc="80" dirty="0">
                <a:latin typeface="ＭＳ Ｐゴシック" panose="020B0600070205080204" pitchFamily="50" charset="-128"/>
                <a:ea typeface="ＭＳ Ｐゴシック" panose="020B0600070205080204" pitchFamily="50" charset="-128"/>
              </a:rPr>
              <a:t>　</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510"/>
              </a:lnSpc>
              <a:spcBef>
                <a:spcPct val="0"/>
              </a:spcBef>
              <a:defRPr/>
            </a:pP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ＭＳ 明朝" pitchFamily="17" charset="-128"/>
              <a:ea typeface="ＭＳ 明朝" pitchFamily="17" charset="-128"/>
            </a:endParaRPr>
          </a:p>
        </p:txBody>
      </p:sp>
    </p:spTree>
    <p:extLst>
      <p:ext uri="{BB962C8B-B14F-4D97-AF65-F5344CB8AC3E}">
        <p14:creationId xmlns:p14="http://schemas.microsoft.com/office/powerpoint/2010/main" val="7666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428625"/>
            <a:ext cx="5719762" cy="3217863"/>
          </a:xfrm>
        </p:spPr>
      </p:sp>
      <p:sp>
        <p:nvSpPr>
          <p:cNvPr id="3" name="ノート プレースホルダー 2"/>
          <p:cNvSpPr>
            <a:spLocks noGrp="1"/>
          </p:cNvSpPr>
          <p:nvPr>
            <p:ph type="body" idx="1"/>
          </p:nvPr>
        </p:nvSpPr>
        <p:spPr>
          <a:xfrm>
            <a:off x="517123" y="3932451"/>
            <a:ext cx="5700882" cy="5717681"/>
          </a:xfrm>
        </p:spPr>
        <p:txBody>
          <a:bodyPr/>
          <a:lstStyle/>
          <a:p>
            <a:pPr>
              <a:lnSpc>
                <a:spcPct val="15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クリック</a:t>
            </a: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ja-JP" kern="1200" dirty="0">
                <a:effectLst/>
                <a:latin typeface="ＭＳ Ｐゴシック" panose="020B0600070205080204" pitchFamily="50" charset="-128"/>
                <a:ea typeface="ＭＳ Ｐゴシック" panose="020B0600070205080204" pitchFamily="50" charset="-128"/>
              </a:rPr>
              <a:t>今日</a:t>
            </a:r>
            <a:r>
              <a:rPr kumimoji="1" lang="ja-JP" altLang="en-US" kern="1200" dirty="0">
                <a:effectLst/>
                <a:latin typeface="ＭＳ Ｐゴシック" panose="020B0600070205080204" pitchFamily="50" charset="-128"/>
                <a:ea typeface="ＭＳ Ｐゴシック" panose="020B0600070205080204" pitchFamily="50" charset="-128"/>
              </a:rPr>
              <a:t>のテーマ</a:t>
            </a:r>
            <a:r>
              <a:rPr kumimoji="1" lang="ja-JP" altLang="ja-JP" kern="1200" dirty="0">
                <a:effectLst/>
                <a:latin typeface="ＭＳ Ｐゴシック" panose="020B0600070205080204" pitchFamily="50" charset="-128"/>
                <a:ea typeface="ＭＳ Ｐゴシック" panose="020B0600070205080204" pitchFamily="50" charset="-128"/>
              </a:rPr>
              <a:t>は</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en-US" kern="1200" dirty="0">
                <a:effectLst/>
                <a:latin typeface="ＭＳ Ｐゴシック" panose="020B0600070205080204" pitchFamily="50" charset="-128"/>
                <a:ea typeface="ＭＳ Ｐゴシック" panose="020B0600070205080204" pitchFamily="50" charset="-128"/>
              </a:rPr>
              <a:t>「税の役割と日本の財政」</a:t>
            </a:r>
            <a:r>
              <a:rPr lang="ja-JP" altLang="en-US" dirty="0">
                <a:latin typeface="ＭＳ Ｐゴシック" panose="020B0600070205080204" pitchFamily="50" charset="-128"/>
                <a:ea typeface="ＭＳ Ｐゴシック" panose="020B0600070205080204" pitchFamily="50" charset="-128"/>
              </a:rPr>
              <a:t>　</a:t>
            </a:r>
            <a:r>
              <a:rPr kumimoji="1" lang="ja-JP" altLang="en-US" kern="1200" dirty="0">
                <a:effectLst/>
                <a:latin typeface="ＭＳ Ｐゴシック" panose="020B0600070205080204" pitchFamily="50" charset="-128"/>
                <a:ea typeface="ＭＳ Ｐゴシック" panose="020B0600070205080204" pitchFamily="50" charset="-128"/>
              </a:rPr>
              <a:t>です。</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ja-JP" kern="1200" dirty="0">
                <a:effectLst/>
                <a:latin typeface="ＭＳ Ｐゴシック" panose="020B0600070205080204" pitchFamily="50" charset="-128"/>
                <a:ea typeface="ＭＳ Ｐゴシック" panose="020B0600070205080204" pitchFamily="50" charset="-128"/>
              </a:rPr>
              <a:t>税金が私たちの生活にどのように関わっているか、税の役割や現在の日本の財政等について、一緒に勉強していきます。</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クリック</a:t>
            </a:r>
            <a:r>
              <a:rPr kumimoji="1" lang="en-US" altLang="ja-JP" kern="1200" dirty="0">
                <a:effectLst/>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0D30C139-FEDE-4D54-B22A-3ADB687D472A}"/>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3</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23897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428625"/>
            <a:ext cx="5719762" cy="3217863"/>
          </a:xfrm>
        </p:spPr>
      </p:sp>
      <p:sp>
        <p:nvSpPr>
          <p:cNvPr id="3" name="ノート プレースホルダー 2"/>
          <p:cNvSpPr>
            <a:spLocks noGrp="1"/>
          </p:cNvSpPr>
          <p:nvPr>
            <p:ph type="body" idx="1"/>
          </p:nvPr>
        </p:nvSpPr>
        <p:spPr>
          <a:xfrm>
            <a:off x="496685" y="3968845"/>
            <a:ext cx="5852542" cy="5717681"/>
          </a:xfrm>
        </p:spPr>
        <p:txBody>
          <a:bodyPr/>
          <a:lstStyle/>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皆さんは税金と聞いて</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どんな税金を思い浮かべますか</a:t>
            </a:r>
            <a:r>
              <a:rPr lang="ja-JP"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（何人かに聞いてみる）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また、それはどのような税金か説明できますか？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おそらく、皆さんにとって最も身近な税金は「消費税」ではないかと思います。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この消費税は、他の国では「付加価値税」</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と呼ばれるもので、</a:t>
            </a:r>
            <a:r>
              <a:rPr lang="ja-JP" altLang="en-US" dirty="0">
                <a:latin typeface="ＭＳ Ｐゴシック" panose="020B0600070205080204" pitchFamily="50" charset="-128"/>
                <a:ea typeface="ＭＳ Ｐゴシック" panose="020B0600070205080204" pitchFamily="50" charset="-128"/>
              </a:rPr>
              <a:t>世界１５０以上の国や地域で</a:t>
            </a:r>
            <a:r>
              <a:rPr lang="ja-JP" altLang="ja-JP" dirty="0">
                <a:latin typeface="ＭＳ Ｐゴシック" panose="020B0600070205080204" pitchFamily="50" charset="-128"/>
                <a:ea typeface="ＭＳ Ｐゴシック" panose="020B0600070205080204" pitchFamily="50" charset="-128"/>
              </a:rPr>
              <a:t>導入されています。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それではその税率を知っていますか？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そうです、</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パーセントですね。</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飲食料品などは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８％となる軽減税率制度が</a:t>
            </a:r>
            <a:r>
              <a:rPr lang="ja-JP" altLang="en-US" dirty="0">
                <a:latin typeface="ＭＳ Ｐゴシック" panose="020B0600070205080204" pitchFamily="50" charset="-128"/>
                <a:ea typeface="ＭＳ Ｐゴシック" panose="020B0600070205080204" pitchFamily="50" charset="-128"/>
              </a:rPr>
              <a:t>適用されています。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この税率は諸外国と比べて高いと思いますか？それとも低いと思いますか？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高いなと感じている人もいれば、もっと上げてもいいと考えている人もいるなど、様々な意見があります。</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では、日本の消費税率である</a:t>
            </a:r>
            <a:r>
              <a:rPr lang="en-US" altLang="ja-JP" dirty="0">
                <a:latin typeface="ＭＳ Ｐゴシック" panose="020B0600070205080204" pitchFamily="50" charset="-128"/>
                <a:ea typeface="ＭＳ Ｐゴシック" panose="020B0600070205080204" pitchFamily="50" charset="-128"/>
              </a:rPr>
              <a:t>10</a:t>
            </a:r>
            <a:r>
              <a:rPr lang="ja-JP" altLang="ja-JP" dirty="0">
                <a:latin typeface="ＭＳ Ｐゴシック" panose="020B0600070205080204" pitchFamily="50" charset="-128"/>
                <a:ea typeface="ＭＳ Ｐゴシック" panose="020B0600070205080204" pitchFamily="50" charset="-128"/>
              </a:rPr>
              <a:t>％は、世界的に見るとどうでしょうか。</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endParaRPr lang="en-US" altLang="ja-JP" strike="sngStrike"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70B7E6F6-DD51-4A2A-85B1-C9E123F99765}"/>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4</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45105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p:cNvSpPr>
            <a:spLocks noGrp="1" noRot="1" noChangeAspect="1" noTextEdit="1"/>
          </p:cNvSpPr>
          <p:nvPr>
            <p:ph type="sldImg"/>
          </p:nvPr>
        </p:nvSpPr>
        <p:spPr>
          <a:xfrm>
            <a:off x="508000" y="428625"/>
            <a:ext cx="5718175" cy="3217863"/>
          </a:xfrm>
          <a:ln/>
        </p:spPr>
      </p:sp>
      <p:sp>
        <p:nvSpPr>
          <p:cNvPr id="108547" name="ノート プレースホルダー 2"/>
          <p:cNvSpPr>
            <a:spLocks noGrp="1"/>
          </p:cNvSpPr>
          <p:nvPr>
            <p:ph type="body" idx="1"/>
          </p:nvPr>
        </p:nvSpPr>
        <p:spPr>
          <a:xfrm>
            <a:off x="271537" y="3933126"/>
            <a:ext cx="5947102" cy="57176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こちらが、各国の消費税率を比較したグラフです。棒グラフの上の数字が税率です。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水色の部分、棒グラフの中の数字は、食料品に対する適用税率、いわゆる軽減税率をあらわしています。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税率が一番低</a:t>
            </a:r>
            <a:r>
              <a:rPr lang="ja-JP" altLang="en-US" dirty="0">
                <a:latin typeface="ＭＳ Ｐゴシック" panose="020B0600070205080204" pitchFamily="50" charset="-128"/>
                <a:ea typeface="ＭＳ Ｐゴシック" panose="020B0600070205080204" pitchFamily="50" charset="-128"/>
              </a:rPr>
              <a:t>いのは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台湾で</a:t>
            </a:r>
            <a:r>
              <a:rPr lang="ja-JP" altLang="ja-JP" dirty="0">
                <a:latin typeface="ＭＳ Ｐゴシック" panose="020B0600070205080204" pitchFamily="50" charset="-128"/>
                <a:ea typeface="ＭＳ Ｐゴシック" panose="020B0600070205080204" pitchFamily="50" charset="-128"/>
              </a:rPr>
              <a:t>５％</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最も税率が高い国は</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ハンガリーで</a:t>
            </a:r>
            <a:r>
              <a:rPr lang="en-US" altLang="ja-JP" dirty="0">
                <a:latin typeface="ＭＳ Ｐゴシック" panose="020B0600070205080204" pitchFamily="50" charset="-128"/>
                <a:ea typeface="ＭＳ Ｐゴシック" panose="020B0600070205080204" pitchFamily="50" charset="-128"/>
              </a:rPr>
              <a:t>27</a:t>
            </a:r>
            <a:r>
              <a:rPr lang="ja-JP"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となっています。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全体的にヨーロッパ諸国の消費税率が高くなって</a:t>
            </a:r>
            <a:r>
              <a:rPr lang="ja-JP" altLang="en-US" dirty="0">
                <a:latin typeface="ＭＳ Ｐゴシック" panose="020B0600070205080204" pitchFamily="50" charset="-128"/>
                <a:ea typeface="ＭＳ Ｐゴシック" panose="020B0600070205080204" pitchFamily="50" charset="-128"/>
              </a:rPr>
              <a:t>いて</a:t>
            </a:r>
            <a:r>
              <a:rPr lang="ja-JP" altLang="ja-JP" dirty="0">
                <a:latin typeface="ＭＳ Ｐゴシック" panose="020B0600070205080204" pitchFamily="50" charset="-128"/>
                <a:ea typeface="ＭＳ Ｐゴシック" panose="020B0600070205080204" pitchFamily="50" charset="-128"/>
              </a:rPr>
              <a:t>、特にスウェーデンなどの北欧は、</a:t>
            </a:r>
            <a:r>
              <a:rPr lang="ja-JP" altLang="en-US" dirty="0">
                <a:latin typeface="ＭＳ Ｐゴシック" panose="020B0600070205080204" pitchFamily="50" charset="-128"/>
                <a:ea typeface="ＭＳ Ｐゴシック" panose="020B0600070205080204" pitchFamily="50" charset="-128"/>
              </a:rPr>
              <a:t>「税金は高いけど、福祉の質も高い」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「高負担・高福祉」の国が多いと言われています。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例えば、</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公立学校の授業料が大学まで無料の国</a:t>
            </a:r>
            <a:r>
              <a:rPr lang="ja-JP" altLang="en-US" dirty="0">
                <a:latin typeface="ＭＳ Ｐゴシック" panose="020B0600070205080204" pitchFamily="50" charset="-128"/>
                <a:ea typeface="ＭＳ Ｐゴシック" panose="020B0600070205080204" pitchFamily="50" charset="-128"/>
              </a:rPr>
              <a:t>や、</a:t>
            </a:r>
            <a:r>
              <a:rPr lang="ja-JP" altLang="ja-JP" dirty="0">
                <a:latin typeface="ＭＳ Ｐゴシック" panose="020B0600070205080204" pitchFamily="50" charset="-128"/>
                <a:ea typeface="ＭＳ Ｐゴシック" panose="020B0600070205080204" pitchFamily="50" charset="-128"/>
              </a:rPr>
              <a:t>子供を保育園に預けるための保育料の負担が少ない国、</a:t>
            </a:r>
            <a:r>
              <a:rPr lang="ja-JP" altLang="en-US" dirty="0">
                <a:latin typeface="ＭＳ Ｐゴシック" panose="020B0600070205080204" pitchFamily="50" charset="-128"/>
                <a:ea typeface="ＭＳ Ｐゴシック" panose="020B0600070205080204" pitchFamily="50" charset="-128"/>
              </a:rPr>
              <a:t>それから、</a:t>
            </a:r>
            <a:r>
              <a:rPr lang="ja-JP" altLang="ja-JP" dirty="0">
                <a:latin typeface="ＭＳ Ｐゴシック" panose="020B0600070205080204" pitchFamily="50" charset="-128"/>
                <a:ea typeface="ＭＳ Ｐゴシック" panose="020B0600070205080204" pitchFamily="50" charset="-128"/>
              </a:rPr>
              <a:t>ベビーカーを押している人は、バスを無料で利用できる国などもあります。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単純に税率だけを見れば、日本は</a:t>
            </a:r>
            <a:r>
              <a:rPr lang="en-US" altLang="ja-JP" dirty="0">
                <a:latin typeface="ＭＳ Ｐゴシック" panose="020B0600070205080204" pitchFamily="50" charset="-128"/>
                <a:ea typeface="ＭＳ Ｐゴシック" panose="020B0600070205080204" pitchFamily="50" charset="-128"/>
              </a:rPr>
              <a:t>10</a:t>
            </a:r>
            <a:r>
              <a:rPr lang="ja-JP" altLang="ja-JP" dirty="0">
                <a:latin typeface="ＭＳ Ｐゴシック" panose="020B0600070205080204" pitchFamily="50" charset="-128"/>
                <a:ea typeface="ＭＳ Ｐゴシック" panose="020B0600070205080204" pitchFamily="50" charset="-128"/>
              </a:rPr>
              <a:t>％で諸外国に比べると</a:t>
            </a:r>
            <a:r>
              <a:rPr lang="ja-JP" altLang="en-US" dirty="0">
                <a:latin typeface="ＭＳ Ｐゴシック" panose="020B0600070205080204" pitchFamily="50" charset="-128"/>
                <a:ea typeface="ＭＳ Ｐゴシック" panose="020B0600070205080204" pitchFamily="50" charset="-128"/>
              </a:rPr>
              <a:t>高くはないとい</a:t>
            </a:r>
            <a:r>
              <a:rPr lang="ja-JP" altLang="ja-JP" dirty="0">
                <a:latin typeface="ＭＳ Ｐゴシック" panose="020B0600070205080204" pitchFamily="50" charset="-128"/>
                <a:ea typeface="ＭＳ Ｐゴシック" panose="020B0600070205080204" pitchFamily="50" charset="-128"/>
              </a:rPr>
              <a:t>うことになります。</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％という税率が</a:t>
            </a:r>
            <a:r>
              <a:rPr lang="ja-JP" altLang="ja-JP" dirty="0">
                <a:latin typeface="ＭＳ Ｐゴシック" panose="020B0600070205080204" pitchFamily="50" charset="-128"/>
                <a:ea typeface="ＭＳ Ｐゴシック" panose="020B0600070205080204" pitchFamily="50" charset="-128"/>
              </a:rPr>
              <a:t>高いか低いかは、</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日本の税のしくみや、公的サービスの内容等で判断する必要があります。</a:t>
            </a:r>
          </a:p>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ところで、日本の「消費税」ですが、正式名称は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defRPr/>
            </a:pPr>
            <a:r>
              <a:rPr lang="ja-JP" altLang="en-US" dirty="0">
                <a:latin typeface="ＭＳ Ｐゴシック" panose="020B0600070205080204" pitchFamily="50" charset="-128"/>
                <a:ea typeface="ＭＳ Ｐゴシック" panose="020B0600070205080204" pitchFamily="50" charset="-128"/>
              </a:rPr>
              <a:t>「消費税及び地方消費税」といいます。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国に納める消費税が　</a:t>
            </a:r>
            <a:r>
              <a:rPr lang="en-US" altLang="ja-JP" dirty="0">
                <a:latin typeface="ＭＳ Ｐゴシック" panose="020B0600070205080204" pitchFamily="50" charset="-128"/>
                <a:ea typeface="ＭＳ Ｐゴシック" panose="020B0600070205080204" pitchFamily="50" charset="-128"/>
              </a:rPr>
              <a:t>7.8</a:t>
            </a:r>
            <a:r>
              <a:rPr lang="ja-JP" altLang="en-US" dirty="0">
                <a:latin typeface="ＭＳ Ｐゴシック" panose="020B0600070205080204" pitchFamily="50" charset="-128"/>
                <a:ea typeface="ＭＳ Ｐゴシック" panose="020B0600070205080204" pitchFamily="50" charset="-128"/>
              </a:rPr>
              <a:t>％と地方に納める地方消費税が　</a:t>
            </a:r>
            <a:r>
              <a:rPr lang="en-US" altLang="ja-JP" dirty="0">
                <a:latin typeface="ＭＳ Ｐゴシック" panose="020B0600070205080204" pitchFamily="50" charset="-128"/>
                <a:ea typeface="ＭＳ Ｐゴシック" panose="020B0600070205080204" pitchFamily="50" charset="-128"/>
              </a:rPr>
              <a:t>2.2</a:t>
            </a:r>
            <a:r>
              <a:rPr lang="ja-JP" altLang="en-US" dirty="0">
                <a:latin typeface="ＭＳ Ｐゴシック" panose="020B0600070205080204" pitchFamily="50" charset="-128"/>
                <a:ea typeface="ＭＳ Ｐゴシック" panose="020B0600070205080204" pitchFamily="50" charset="-128"/>
              </a:rPr>
              <a:t>％、合わせて、</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％となっています。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8B16AF3E-E269-48EA-8C11-6E92B239654C}"/>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5</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421621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xfrm>
            <a:off x="581025" y="430213"/>
            <a:ext cx="5716588" cy="3216275"/>
          </a:xfrm>
          <a:ln/>
        </p:spPr>
      </p:sp>
      <p:sp>
        <p:nvSpPr>
          <p:cNvPr id="19460" name="Rectangle 3"/>
          <p:cNvSpPr>
            <a:spLocks noGrp="1" noChangeArrowheads="1"/>
          </p:cNvSpPr>
          <p:nvPr>
            <p:ph type="body" idx="1"/>
          </p:nvPr>
        </p:nvSpPr>
        <p:spPr>
          <a:xfrm>
            <a:off x="588392" y="3895583"/>
            <a:ext cx="5700882" cy="5717681"/>
          </a:xfrm>
          <a:noFill/>
          <a:ln>
            <a:noFill/>
          </a:ln>
        </p:spPr>
        <p:style>
          <a:lnRef idx="2">
            <a:schemeClr val="accent3"/>
          </a:lnRef>
          <a:fillRef idx="1">
            <a:schemeClr val="lt1"/>
          </a:fillRef>
          <a:effectRef idx="0">
            <a:schemeClr val="accent3"/>
          </a:effectRef>
          <a:fontRef idx="minor">
            <a:schemeClr val="dk1"/>
          </a:fontRef>
        </p:style>
        <p:txBody>
          <a:bodyPr/>
          <a:lstStyle/>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では、税金クイズ第一問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消費税はいつ導入されたでしょう？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endParaRPr lang="ja-JP" altLang="en-US"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①　令和元年　　②　平成元年　　③　昭和</a:t>
            </a:r>
            <a:r>
              <a:rPr lang="en-US" altLang="ja-JP" dirty="0">
                <a:solidFill>
                  <a:schemeClr val="tx1"/>
                </a:solidFill>
                <a:latin typeface="ＭＳ Ｐゴシック" panose="020B0600070205080204" pitchFamily="50" charset="-128"/>
                <a:ea typeface="ＭＳ Ｐゴシック" panose="020B0600070205080204" pitchFamily="50" charset="-128"/>
              </a:rPr>
              <a:t>47</a:t>
            </a:r>
            <a:r>
              <a:rPr lang="ja-JP" altLang="en-US" dirty="0">
                <a:solidFill>
                  <a:schemeClr val="tx1"/>
                </a:solidFill>
                <a:latin typeface="ＭＳ Ｐゴシック" panose="020B0600070205080204" pitchFamily="50" charset="-128"/>
                <a:ea typeface="ＭＳ Ｐゴシック" panose="020B0600070205080204" pitchFamily="50" charset="-128"/>
              </a:rPr>
              <a:t>年</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8" dirty="0">
                <a:solidFill>
                  <a:schemeClr val="tx1"/>
                </a:solidFill>
                <a:latin typeface="ＭＳ Ｐゴシック" panose="020B0600070205080204" pitchFamily="50" charset="-128"/>
                <a:ea typeface="ＭＳ Ｐゴシック" panose="020B0600070205080204" pitchFamily="50" charset="-128"/>
              </a:rPr>
              <a:t>正解は</a:t>
            </a: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endParaRPr lang="en-US" altLang="ja-JP" spc="78"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②平成元年です。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それまで、消費税のような税金として、ぜいたく品などに課税される「物品税」、トランプや花札などに課税される「トランプ類税」、映画館やコンサート会場などの入場時に課税される「入場税」などがありました。</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導入当初、消費税の税率は３％でしたが、段階的に５％、８％、そして、令和元年</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月から</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％となりました。</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ただし、先ほども説明しましたが、生活必需品である食料品は８％のままとなります。これを軽減税率と呼んでいます。</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81" dirty="0">
                <a:solidFill>
                  <a:schemeClr val="tx1"/>
                </a:solidFill>
                <a:latin typeface="ＭＳ Ｐゴシック" panose="020B0600070205080204" pitchFamily="50" charset="-128"/>
                <a:ea typeface="ＭＳ Ｐゴシック" panose="020B0600070205080204" pitchFamily="50" charset="-128"/>
              </a:rPr>
              <a:t>（ちなみに昭和</a:t>
            </a:r>
            <a:r>
              <a:rPr lang="en-US" altLang="ja-JP" spc="81" dirty="0">
                <a:solidFill>
                  <a:schemeClr val="tx1"/>
                </a:solidFill>
                <a:latin typeface="ＭＳ Ｐゴシック" panose="020B0600070205080204" pitchFamily="50" charset="-128"/>
                <a:ea typeface="ＭＳ Ｐゴシック" panose="020B0600070205080204" pitchFamily="50" charset="-128"/>
              </a:rPr>
              <a:t>47</a:t>
            </a:r>
            <a:r>
              <a:rPr lang="ja-JP" altLang="en-US" spc="81" dirty="0">
                <a:solidFill>
                  <a:schemeClr val="tx1"/>
                </a:solidFill>
                <a:latin typeface="ＭＳ Ｐゴシック" panose="020B0600070205080204" pitchFamily="50" charset="-128"/>
                <a:ea typeface="ＭＳ Ｐゴシック" panose="020B0600070205080204" pitchFamily="50" charset="-128"/>
              </a:rPr>
              <a:t>年は</a:t>
            </a:r>
            <a:r>
              <a:rPr lang="en-US" altLang="ja-JP" spc="81"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第二次世界大戦後、講和条約が発効し、日本の独立を回復した年です。）</a:t>
            </a:r>
            <a:endParaRPr lang="en-US" altLang="ja-JP" spc="8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825984F4-E8E4-4D37-819D-E82A136C8344}"/>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6</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10218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xfrm>
            <a:off x="509588" y="430213"/>
            <a:ext cx="5715000" cy="3216275"/>
          </a:xfrm>
          <a:ln/>
        </p:spPr>
      </p:sp>
      <p:sp>
        <p:nvSpPr>
          <p:cNvPr id="19460" name="Rectangle 3"/>
          <p:cNvSpPr>
            <a:spLocks noGrp="1" noChangeArrowheads="1"/>
          </p:cNvSpPr>
          <p:nvPr>
            <p:ph type="body" idx="1"/>
          </p:nvPr>
        </p:nvSpPr>
        <p:spPr>
          <a:xfrm>
            <a:off x="343545" y="3932451"/>
            <a:ext cx="5874460" cy="5717681"/>
          </a:xfrm>
          <a:noFill/>
          <a:ln>
            <a:noFill/>
          </a:ln>
        </p:spPr>
        <p:style>
          <a:lnRef idx="2">
            <a:schemeClr val="accent3"/>
          </a:lnRef>
          <a:fillRef idx="1">
            <a:schemeClr val="lt1"/>
          </a:fillRef>
          <a:effectRef idx="0">
            <a:schemeClr val="accent3"/>
          </a:effectRef>
          <a:fontRef idx="minor">
            <a:schemeClr val="dk1"/>
          </a:fontRef>
        </p:style>
        <p:txBody>
          <a:bodyPr/>
          <a:lstStyle/>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では、第２問です。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お店でハンバーガーを食べるときの消費税の税率はどれでしょう？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endParaRPr lang="ja-JP" altLang="en-US"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①８％　　②</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　　③０％</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8" dirty="0">
                <a:solidFill>
                  <a:schemeClr val="tx1"/>
                </a:solidFill>
                <a:latin typeface="ＭＳ Ｐゴシック" panose="020B0600070205080204" pitchFamily="50" charset="-128"/>
                <a:ea typeface="ＭＳ Ｐゴシック" panose="020B0600070205080204" pitchFamily="50" charset="-128"/>
              </a:rPr>
              <a:t>正解は</a:t>
            </a:r>
            <a:r>
              <a:rPr lang="ja-JP" altLang="en-US" dirty="0">
                <a:solidFill>
                  <a:schemeClr val="tx1"/>
                </a:solidFill>
                <a:latin typeface="ＭＳ Ｐゴシック" panose="020B0600070205080204" pitchFamily="50" charset="-128"/>
                <a:ea typeface="ＭＳ Ｐゴシック" panose="020B0600070205080204" pitchFamily="50" charset="-128"/>
              </a:rPr>
              <a:t>②</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％です。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ハンバーガーは食料品ですが、お店で食べる、外食すると</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％です。ドライブスルーなど、お持ち帰りすると税率は８％です。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（説明）</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同じハンバーガーなのに違っていますね。なぜでしょう。</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先程少し説明しましたが、「飲食料品の譲渡」が８％と定められているためです。これを軽減税率と言います。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お店から飲食料品がお客さんに売り渡されるだけだと、軽減税率なのですが</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外食はお店がテーブルや椅子を用意して、お客さんに食事をしてもらいます。単純に、売り渡すだけではない、</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defTabSz="914333"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ということで、外食は８％ではなく</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ということになっています。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A1279553-5206-40FB-ACC7-BC890927F9D8}"/>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7</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06088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Rot="1" noChangeAspect="1" noChangeArrowheads="1" noTextEdit="1"/>
          </p:cNvSpPr>
          <p:nvPr>
            <p:ph type="sldImg"/>
          </p:nvPr>
        </p:nvSpPr>
        <p:spPr>
          <a:xfrm>
            <a:off x="581025" y="430213"/>
            <a:ext cx="5715000" cy="3216275"/>
          </a:xfrm>
          <a:ln/>
        </p:spPr>
      </p:sp>
      <p:sp>
        <p:nvSpPr>
          <p:cNvPr id="18437" name="Rectangle 3"/>
          <p:cNvSpPr>
            <a:spLocks noGrp="1" noChangeArrowheads="1"/>
          </p:cNvSpPr>
          <p:nvPr>
            <p:ph type="body" idx="1"/>
          </p:nvPr>
        </p:nvSpPr>
        <p:spPr>
          <a:xfrm>
            <a:off x="588392" y="3932450"/>
            <a:ext cx="5700882" cy="5717681"/>
          </a:xfrm>
          <a:ln/>
        </p:spPr>
        <p:txBody>
          <a:bodyPr lIns="94737" tIns="47366" rIns="94737" bIns="47366"/>
          <a:lstStyle/>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では、またクイズです。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現在、日本に何種類くらいの税金があるでしょう？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①約</a:t>
            </a:r>
            <a:r>
              <a:rPr lang="en-US" altLang="ja-JP" spc="79" dirty="0">
                <a:latin typeface="ＭＳ Ｐゴシック" panose="020B0600070205080204" pitchFamily="50" charset="-128"/>
                <a:ea typeface="ＭＳ Ｐゴシック" panose="020B0600070205080204" pitchFamily="50" charset="-128"/>
              </a:rPr>
              <a:t>20</a:t>
            </a:r>
            <a:r>
              <a:rPr lang="ja-JP" altLang="en-US" spc="79" dirty="0">
                <a:latin typeface="ＭＳ Ｐゴシック" panose="020B0600070205080204" pitchFamily="50" charset="-128"/>
                <a:ea typeface="ＭＳ Ｐゴシック" panose="020B0600070205080204" pitchFamily="50" charset="-128"/>
              </a:rPr>
              <a:t>種類　　②約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　　③約</a:t>
            </a:r>
            <a:r>
              <a:rPr lang="en-US" altLang="ja-JP" spc="79" dirty="0">
                <a:latin typeface="ＭＳ Ｐゴシック" panose="020B0600070205080204" pitchFamily="50" charset="-128"/>
                <a:ea typeface="ＭＳ Ｐゴシック" panose="020B0600070205080204" pitchFamily="50" charset="-128"/>
              </a:rPr>
              <a:t>1,500</a:t>
            </a:r>
            <a:r>
              <a:rPr lang="ja-JP" altLang="en-US" spc="79" dirty="0">
                <a:latin typeface="ＭＳ Ｐゴシック" panose="020B0600070205080204" pitchFamily="50" charset="-128"/>
                <a:ea typeface="ＭＳ Ｐゴシック" panose="020B0600070205080204" pitchFamily="50" charset="-128"/>
              </a:rPr>
              <a:t>種類</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正解は、②約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種類です。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現在、国に納める税が</a:t>
            </a:r>
            <a:r>
              <a:rPr lang="en-US" altLang="ja-JP" spc="79" dirty="0">
                <a:latin typeface="ＭＳ Ｐゴシック" panose="020B0600070205080204" pitchFamily="50" charset="-128"/>
                <a:ea typeface="ＭＳ Ｐゴシック" panose="020B0600070205080204" pitchFamily="50" charset="-128"/>
              </a:rPr>
              <a:t>26</a:t>
            </a:r>
            <a:r>
              <a:rPr lang="ja-JP" altLang="en-US" spc="79" dirty="0">
                <a:latin typeface="ＭＳ Ｐゴシック" panose="020B0600070205080204" pitchFamily="50" charset="-128"/>
                <a:ea typeface="ＭＳ Ｐゴシック" panose="020B0600070205080204" pitchFamily="50" charset="-128"/>
              </a:rPr>
              <a:t>種類、都道府県や市町村に納める税が約</a:t>
            </a:r>
            <a:r>
              <a:rPr lang="en-US" altLang="ja-JP" spc="79" dirty="0">
                <a:latin typeface="ＭＳ Ｐゴシック" panose="020B0600070205080204" pitchFamily="50" charset="-128"/>
                <a:ea typeface="ＭＳ Ｐゴシック" panose="020B0600070205080204" pitchFamily="50" charset="-128"/>
              </a:rPr>
              <a:t>25</a:t>
            </a:r>
            <a:r>
              <a:rPr lang="ja-JP" altLang="en-US" spc="79" dirty="0">
                <a:latin typeface="ＭＳ Ｐゴシック" panose="020B0600070205080204" pitchFamily="50" charset="-128"/>
                <a:ea typeface="ＭＳ Ｐゴシック" panose="020B0600070205080204" pitchFamily="50" charset="-128"/>
              </a:rPr>
              <a:t>種類あります。</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都道府県や市町村では、独自に定めている税金があり、住んでいる地域によって税金の数に多少の違いがあるので、「約」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種類といいます。</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たとえば、</a:t>
            </a:r>
            <a:r>
              <a:rPr lang="ja-JP" altLang="en-US" dirty="0">
                <a:latin typeface="ＭＳ Ｐゴシック" panose="020B0600070205080204" pitchFamily="50" charset="-128"/>
                <a:ea typeface="ＭＳ Ｐゴシック" panose="020B0600070205080204" pitchFamily="50" charset="-128"/>
              </a:rPr>
              <a:t>和歌山県には</a:t>
            </a:r>
            <a:r>
              <a:rPr lang="ja-JP" altLang="en-US" spc="79" dirty="0">
                <a:latin typeface="ＭＳ Ｐゴシック" panose="020B0600070205080204" pitchFamily="50" charset="-128"/>
                <a:ea typeface="ＭＳ Ｐゴシック" panose="020B0600070205080204" pitchFamily="50" charset="-128"/>
              </a:rPr>
              <a:t>「紀の国森づくり税」という税金</a:t>
            </a:r>
            <a:r>
              <a:rPr lang="ja-JP" altLang="ja-JP" dirty="0">
                <a:latin typeface="ＭＳ Ｐゴシック" panose="020B0600070205080204" pitchFamily="50" charset="-128"/>
                <a:ea typeface="ＭＳ Ｐゴシック" panose="020B0600070205080204" pitchFamily="50" charset="-128"/>
              </a:rPr>
              <a:t>があります。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和歌山県は県土の</a:t>
            </a:r>
            <a:r>
              <a:rPr lang="en-US" altLang="ja-JP" dirty="0">
                <a:latin typeface="ＭＳ Ｐゴシック" panose="020B0600070205080204" pitchFamily="50" charset="-128"/>
                <a:ea typeface="ＭＳ Ｐゴシック" panose="020B0600070205080204" pitchFamily="50" charset="-128"/>
              </a:rPr>
              <a:t>77</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36</a:t>
            </a:r>
            <a:r>
              <a:rPr lang="ja-JP" altLang="en-US" dirty="0">
                <a:latin typeface="ＭＳ Ｐゴシック" panose="020B0600070205080204" pitchFamily="50" charset="-128"/>
                <a:ea typeface="ＭＳ Ｐゴシック" panose="020B0600070205080204" pitchFamily="50" charset="-128"/>
              </a:rPr>
              <a:t>万ヘクタールが森林です。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和歌山県に住んでいる人は、この森（山林）の恩恵を受けているという考えのもと、これを後世に引き継いでいくための事業に使われています。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「紀の国森づくり税」については、「わたしたちの生活と税」８ページに掲載されていますので、さまざまな取り組みについてご確認ください。</a:t>
            </a:r>
            <a:endParaRPr lang="en-US" altLang="ja-JP" dirty="0">
              <a:latin typeface="ＭＳ Ｐゴシック" panose="020B0600070205080204" pitchFamily="50" charset="-128"/>
              <a:ea typeface="ＭＳ Ｐゴシック" panose="020B0600070205080204" pitchFamily="50" charset="-128"/>
            </a:endParaRPr>
          </a:p>
          <a:p>
            <a:pPr defTabSz="914265"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③番の約</a:t>
            </a:r>
            <a:r>
              <a:rPr lang="en-US" altLang="ja-JP" spc="79" dirty="0">
                <a:latin typeface="ＭＳ Ｐゴシック" panose="020B0600070205080204" pitchFamily="50" charset="-128"/>
                <a:ea typeface="ＭＳ Ｐゴシック" panose="020B0600070205080204" pitchFamily="50" charset="-128"/>
              </a:rPr>
              <a:t>1,500</a:t>
            </a:r>
            <a:r>
              <a:rPr lang="ja-JP" altLang="en-US" spc="79" dirty="0">
                <a:latin typeface="ＭＳ Ｐゴシック" panose="020B0600070205080204" pitchFamily="50" charset="-128"/>
                <a:ea typeface="ＭＳ Ｐゴシック" panose="020B0600070205080204" pitchFamily="50" charset="-128"/>
              </a:rPr>
              <a:t>種類というのは、江戸時代にあった税の数です。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en-US" spc="79"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3">
            <a:extLst>
              <a:ext uri="{FF2B5EF4-FFF2-40B4-BE49-F238E27FC236}">
                <a16:creationId xmlns:a16="http://schemas.microsoft.com/office/drawing/2014/main" id="{77D75418-DF88-4897-9FE9-A4EFBEEB5F18}"/>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8</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26832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a:xfrm>
            <a:off x="512763" y="430213"/>
            <a:ext cx="5716587" cy="3216275"/>
          </a:xfrm>
          <a:ln/>
        </p:spPr>
      </p:sp>
      <p:sp>
        <p:nvSpPr>
          <p:cNvPr id="3" name="ノート プレースホルダー 2"/>
          <p:cNvSpPr>
            <a:spLocks noGrp="1"/>
          </p:cNvSpPr>
          <p:nvPr>
            <p:ph type="body" idx="1"/>
          </p:nvPr>
        </p:nvSpPr>
        <p:spPr>
          <a:xfrm>
            <a:off x="415553" y="3790168"/>
            <a:ext cx="5789557" cy="5717681"/>
          </a:xfrm>
        </p:spPr>
        <p:txBody>
          <a:bodyPr/>
          <a:lstStyle/>
          <a:p>
            <a:pPr>
              <a:lnSpc>
                <a:spcPts val="1684"/>
              </a:lnSpc>
              <a:spcBef>
                <a:spcPts val="0"/>
              </a:spcBef>
            </a:pPr>
            <a:r>
              <a:rPr lang="ja-JP" altLang="ja-JP" dirty="0">
                <a:latin typeface="ＭＳ Ｐゴシック" panose="020B0600070205080204" pitchFamily="50" charset="-128"/>
                <a:ea typeface="ＭＳ Ｐゴシック" panose="020B0600070205080204" pitchFamily="50" charset="-128"/>
              </a:rPr>
              <a:t>それでは、どのような税金があるのでしょうか。</a:t>
            </a:r>
            <a:r>
              <a:rPr lang="ja-JP" altLang="en-US" dirty="0">
                <a:latin typeface="ＭＳ Ｐゴシック" panose="020B0600070205080204" pitchFamily="50" charset="-128"/>
                <a:ea typeface="ＭＳ Ｐゴシック" panose="020B0600070205080204" pitchFamily="50" charset="-128"/>
              </a:rPr>
              <a:t>主な税金の種類を見てみましょう。</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税金の種類は、いくつかの視点から分類することができます。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まず初めに、「</a:t>
            </a:r>
            <a:r>
              <a:rPr lang="ja-JP" altLang="en-US" u="sng" dirty="0">
                <a:latin typeface="ＭＳ Ｐゴシック" panose="020B0600070205080204" pitchFamily="50" charset="-128"/>
                <a:ea typeface="ＭＳ Ｐゴシック" panose="020B0600070205080204" pitchFamily="50" charset="-128"/>
              </a:rPr>
              <a:t>どこ</a:t>
            </a:r>
            <a:r>
              <a:rPr lang="ja-JP" altLang="en-US" dirty="0">
                <a:latin typeface="ＭＳ Ｐゴシック" panose="020B0600070205080204" pitchFamily="50" charset="-128"/>
                <a:ea typeface="ＭＳ Ｐゴシック" panose="020B0600070205080204" pitchFamily="50" charset="-128"/>
              </a:rPr>
              <a:t>に納めるか」による分類です。これは、国税と地方税に分類されます。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国税とは、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国に納める税のことを言います。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地方税とは、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都道府県民税・市町村税などの、地方公共団体に納める税のことを言います。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「税の</a:t>
            </a:r>
            <a:r>
              <a:rPr lang="ja-JP" altLang="en-US" u="sng" dirty="0">
                <a:latin typeface="ＭＳ Ｐゴシック" panose="020B0600070205080204" pitchFamily="50" charset="-128"/>
                <a:ea typeface="ＭＳ Ｐゴシック" panose="020B0600070205080204" pitchFamily="50" charset="-128"/>
              </a:rPr>
              <a:t>納め方」</a:t>
            </a:r>
            <a:r>
              <a:rPr lang="ja-JP" altLang="en-US" dirty="0">
                <a:latin typeface="ＭＳ Ｐゴシック" panose="020B0600070205080204" pitchFamily="50" charset="-128"/>
                <a:ea typeface="ＭＳ Ｐゴシック" panose="020B0600070205080204" pitchFamily="50" charset="-128"/>
              </a:rPr>
              <a:t>による分類です。これは、直接税　と間接税　に分類されます。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直接税は、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「税を納める義務のある人」と、「税を負担する人」が同じである税のことを言います。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間接税は、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「税を納める義務のある人」と、「その税を負担する人」が異なる税のことを言います。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直接税の代表的なものは所得税や法人税でお給料や会社の儲けなどの所得の金額に応じて納める税金です。</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間接税の代表的なものは消費税です。皆さんも買い物をすると消費税を払いますよね。</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この消費税を実際国に納めているのはお店の人です。このように負担しているのは消費者で、納める義務のある人はお店の人、という風に</a:t>
            </a:r>
            <a:endParaRPr lang="en-US" altLang="ja-JP" dirty="0">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latin typeface="ＭＳ Ｐゴシック" panose="020B0600070205080204" pitchFamily="50" charset="-128"/>
                <a:ea typeface="ＭＳ Ｐゴシック" panose="020B0600070205080204" pitchFamily="50" charset="-128"/>
              </a:rPr>
              <a:t>負担する人と実際納める人が違う税を間接税といいます。</a:t>
            </a:r>
            <a:endParaRPr lang="en-US" altLang="ja-JP" dirty="0">
              <a:latin typeface="ＭＳ Ｐゴシック" panose="020B0600070205080204" pitchFamily="50" charset="-128"/>
              <a:ea typeface="ＭＳ Ｐゴシック" panose="020B0600070205080204" pitchFamily="50" charset="-128"/>
            </a:endParaRPr>
          </a:p>
          <a:p>
            <a:pPr defTabSz="914333">
              <a:lnSpc>
                <a:spcPts val="1684"/>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最後に、「</a:t>
            </a:r>
            <a:r>
              <a:rPr lang="ja-JP" altLang="en-US" u="sng" dirty="0">
                <a:solidFill>
                  <a:schemeClr val="tx1"/>
                </a:solidFill>
                <a:latin typeface="ＭＳ Ｐゴシック" panose="020B0600070205080204" pitchFamily="50" charset="-128"/>
                <a:ea typeface="ＭＳ Ｐゴシック" panose="020B0600070205080204" pitchFamily="50" charset="-128"/>
              </a:rPr>
              <a:t>何に対して課税</a:t>
            </a:r>
            <a:r>
              <a:rPr lang="ja-JP" altLang="en-US" dirty="0">
                <a:solidFill>
                  <a:schemeClr val="tx1"/>
                </a:solidFill>
                <a:latin typeface="ＭＳ Ｐゴシック" panose="020B0600070205080204" pitchFamily="50" charset="-128"/>
                <a:ea typeface="ＭＳ Ｐゴシック" panose="020B0600070205080204" pitchFamily="50" charset="-128"/>
              </a:rPr>
              <a:t>するか」　による分類です。これは、所得課税と消費課税と資産課税等の３つに分類されます。</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a:p>
            <a:pPr>
              <a:lnSpc>
                <a:spcPts val="1684"/>
              </a:lnSpc>
              <a:spcBef>
                <a:spcPts val="0"/>
              </a:spcBef>
            </a:pPr>
            <a:r>
              <a:rPr lang="ja-JP" altLang="en-US" dirty="0">
                <a:solidFill>
                  <a:schemeClr val="tx1"/>
                </a:solidFill>
                <a:latin typeface="ＭＳ Ｐゴシック" panose="020B0600070205080204" pitchFamily="50" charset="-128"/>
                <a:ea typeface="ＭＳ Ｐゴシック" panose="020B0600070205080204" pitchFamily="50" charset="-128"/>
              </a:rPr>
              <a:t>所得課税は、所得税や法人税のように、「個人や会社の利益（所得）に対して課税される税」を言い、青い文字で表示しているものです。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solidFill>
                  <a:schemeClr val="tx1"/>
                </a:solidFill>
                <a:latin typeface="ＭＳ Ｐゴシック" panose="020B0600070205080204" pitchFamily="50" charset="-128"/>
                <a:ea typeface="ＭＳ Ｐゴシック" panose="020B0600070205080204" pitchFamily="50" charset="-128"/>
              </a:rPr>
              <a:t>消費課税は、消費税や酒税、たばこ税など、「物品やサービスの提供などに対して課税される税」を言い、黒い文字で表示しているものです。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en-US" dirty="0">
                <a:solidFill>
                  <a:schemeClr val="tx1"/>
                </a:solidFill>
                <a:latin typeface="ＭＳ Ｐゴシック" panose="020B0600070205080204" pitchFamily="50" charset="-128"/>
                <a:ea typeface="ＭＳ Ｐゴシック" panose="020B0600070205080204" pitchFamily="50" charset="-128"/>
              </a:rPr>
              <a:t>資産課税等は、相続税や固定資産税など、「資産に対して課税される税」を言い、茶色の文字で表示しているものです。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lnSpc>
                <a:spcPts val="1684"/>
              </a:lnSpc>
              <a:spcBef>
                <a:spcPts val="0"/>
              </a:spcBef>
            </a:pPr>
            <a:r>
              <a:rPr lang="ja-JP" altLang="ja-JP" dirty="0">
                <a:solidFill>
                  <a:schemeClr val="tx1"/>
                </a:solidFill>
                <a:latin typeface="ＭＳ Ｐゴシック" panose="020B0600070205080204" pitchFamily="50" charset="-128"/>
                <a:ea typeface="ＭＳ Ｐゴシック" panose="020B0600070205080204" pitchFamily="50" charset="-128"/>
              </a:rPr>
              <a:t>これら</a:t>
            </a:r>
            <a:r>
              <a:rPr lang="ja-JP" altLang="en-US" dirty="0">
                <a:solidFill>
                  <a:schemeClr val="tx1"/>
                </a:solidFill>
                <a:latin typeface="ＭＳ Ｐゴシック" panose="020B0600070205080204" pitchFamily="50" charset="-128"/>
                <a:ea typeface="ＭＳ Ｐゴシック" panose="020B0600070205080204" pitchFamily="50" charset="-128"/>
              </a:rPr>
              <a:t>の税金は、</a:t>
            </a:r>
            <a:r>
              <a:rPr lang="ja-JP" altLang="ja-JP" dirty="0">
                <a:solidFill>
                  <a:schemeClr val="tx1"/>
                </a:solidFill>
                <a:latin typeface="ＭＳ Ｐゴシック" panose="020B0600070205080204" pitchFamily="50" charset="-128"/>
                <a:ea typeface="ＭＳ Ｐゴシック" panose="020B0600070205080204" pitchFamily="50" charset="-128"/>
              </a:rPr>
              <a:t>一部です。</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p:txBody>
      </p:sp>
      <p:sp>
        <p:nvSpPr>
          <p:cNvPr id="5" name="スライド番号プレースホルダー 3">
            <a:extLst>
              <a:ext uri="{FF2B5EF4-FFF2-40B4-BE49-F238E27FC236}">
                <a16:creationId xmlns:a16="http://schemas.microsoft.com/office/drawing/2014/main" id="{75CBE1CA-68D7-4CD6-8907-5452B1472B85}"/>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9</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99743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9"/>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85F5CBE0-F258-490E-8DA7-F7F8D5A00921}" type="datetimeFigureOut">
              <a:rPr lang="ja-JP" altLang="en-US"/>
              <a:pPr>
                <a:defRPr/>
              </a:pPr>
              <a:t>2024/5/16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1C986E4-A191-443E-BBA3-E33822679A5F}" type="slidenum">
              <a:rPr lang="ja-JP" altLang="en-US"/>
              <a:pPr>
                <a:defRPr/>
              </a:pPr>
              <a:t>‹#›</a:t>
            </a:fld>
            <a:endParaRPr lang="ja-JP" altLang="en-US"/>
          </a:p>
        </p:txBody>
      </p:sp>
    </p:spTree>
    <p:extLst>
      <p:ext uri="{BB962C8B-B14F-4D97-AF65-F5344CB8AC3E}">
        <p14:creationId xmlns:p14="http://schemas.microsoft.com/office/powerpoint/2010/main" val="94248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9FF7FB3-CAE7-4DF9-B3D8-2156C8315355}" type="datetimeFigureOut">
              <a:rPr lang="ja-JP" altLang="en-US"/>
              <a:pPr>
                <a:defRPr/>
              </a:pPr>
              <a:t>2024/5/16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A9B4434-15F5-4F45-8EA8-63BAD12B598B}" type="slidenum">
              <a:rPr lang="ja-JP" altLang="en-US"/>
              <a:pPr>
                <a:defRPr/>
              </a:pPr>
              <a:t>‹#›</a:t>
            </a:fld>
            <a:endParaRPr lang="ja-JP" altLang="en-US"/>
          </a:p>
        </p:txBody>
      </p:sp>
    </p:spTree>
    <p:extLst>
      <p:ext uri="{BB962C8B-B14F-4D97-AF65-F5344CB8AC3E}">
        <p14:creationId xmlns:p14="http://schemas.microsoft.com/office/powerpoint/2010/main" val="293641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2"/>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2"/>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EC3BDD0-EFFA-4163-8A37-8505767688B7}" type="datetimeFigureOut">
              <a:rPr lang="ja-JP" altLang="en-US"/>
              <a:pPr>
                <a:defRPr/>
              </a:pPr>
              <a:t>2024/5/16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A69530-F141-4F77-BE4D-AC9387B9E41D}" type="slidenum">
              <a:rPr lang="ja-JP" altLang="en-US"/>
              <a:pPr>
                <a:defRPr/>
              </a:pPr>
              <a:t>‹#›</a:t>
            </a:fld>
            <a:endParaRPr lang="ja-JP" altLang="en-US"/>
          </a:p>
        </p:txBody>
      </p:sp>
    </p:spTree>
    <p:extLst>
      <p:ext uri="{BB962C8B-B14F-4D97-AF65-F5344CB8AC3E}">
        <p14:creationId xmlns:p14="http://schemas.microsoft.com/office/powerpoint/2010/main" val="1125876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pPr>
              <a:defRPr/>
            </a:pPr>
            <a:fld id="{FE313654-90F8-407D-8D57-48C88D904667}" type="slidenum">
              <a:rPr lang="en-US" altLang="ja-JP"/>
              <a:pPr>
                <a:defRPr/>
              </a:pPr>
              <a:t>‹#›</a:t>
            </a:fld>
            <a:endParaRPr lang="en-US" altLang="ja-JP"/>
          </a:p>
        </p:txBody>
      </p:sp>
    </p:spTree>
    <p:extLst>
      <p:ext uri="{BB962C8B-B14F-4D97-AF65-F5344CB8AC3E}">
        <p14:creationId xmlns:p14="http://schemas.microsoft.com/office/powerpoint/2010/main" val="6933583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4"/>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600201"/>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0" y="3938593"/>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a:lvl1pPr>
          </a:lstStyle>
          <a:p>
            <a:pPr>
              <a:defRPr/>
            </a:pPr>
            <a:fld id="{E9237A69-FE76-47DD-A189-F7F81CF2A36D}" type="slidenum">
              <a:rPr lang="en-US" altLang="ja-JP"/>
              <a:pPr>
                <a:defRPr/>
              </a:pPr>
              <a:t>‹#›</a:t>
            </a:fld>
            <a:endParaRPr lang="en-US" altLang="ja-JP"/>
          </a:p>
        </p:txBody>
      </p:sp>
    </p:spTree>
    <p:extLst>
      <p:ext uri="{BB962C8B-B14F-4D97-AF65-F5344CB8AC3E}">
        <p14:creationId xmlns:p14="http://schemas.microsoft.com/office/powerpoint/2010/main" val="3249723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068EE0-A585-4C5C-974E-D7CC1C2552C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37455C1-D091-4F38-844E-FFF20FCAF1FD}"/>
              </a:ext>
            </a:extLst>
          </p:cNvPr>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6A54D2-63BF-4FD7-ABBB-DE6AA282D155}"/>
              </a:ext>
            </a:extLst>
          </p:cNvPr>
          <p:cNvSpPr>
            <a:spLocks noGrp="1"/>
          </p:cNvSpPr>
          <p:nvPr>
            <p:ph type="dt" sz="half" idx="10"/>
          </p:nvPr>
        </p:nvSpPr>
        <p:spPr/>
        <p:txBody>
          <a:bodyPr/>
          <a:lstStyle/>
          <a:p>
            <a:pPr>
              <a:defRPr/>
            </a:pPr>
            <a:fld id="{85F5CBE0-F258-490E-8DA7-F7F8D5A00921}" type="datetimeFigureOut">
              <a:rPr lang="ja-JP" altLang="en-US" smtClean="0"/>
              <a:pPr>
                <a:defRPr/>
              </a:pPr>
              <a:t>2024/5/16</a:t>
            </a:fld>
            <a:endParaRPr lang="ja-JP" altLang="en-US"/>
          </a:p>
        </p:txBody>
      </p:sp>
      <p:sp>
        <p:nvSpPr>
          <p:cNvPr id="5" name="フッター プレースホルダー 4">
            <a:extLst>
              <a:ext uri="{FF2B5EF4-FFF2-40B4-BE49-F238E27FC236}">
                <a16:creationId xmlns:a16="http://schemas.microsoft.com/office/drawing/2014/main" id="{80B67CCA-D608-419A-B3D7-52CEC8932B9F}"/>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FDFD3ED8-8857-4F9C-82AB-92183B528371}"/>
              </a:ext>
            </a:extLst>
          </p:cNvPr>
          <p:cNvSpPr>
            <a:spLocks noGrp="1"/>
          </p:cNvSpPr>
          <p:nvPr>
            <p:ph type="sldNum" sz="quarter" idx="12"/>
          </p:nvPr>
        </p:nvSpPr>
        <p:spPr/>
        <p:txBody>
          <a:bodyPr/>
          <a:lstStyle/>
          <a:p>
            <a:pPr>
              <a:defRPr/>
            </a:pPr>
            <a:fld id="{F1C986E4-A191-443E-BBA3-E33822679A5F}" type="slidenum">
              <a:rPr lang="ja-JP" altLang="en-US" smtClean="0"/>
              <a:pPr>
                <a:defRPr/>
              </a:pPr>
              <a:t>‹#›</a:t>
            </a:fld>
            <a:endParaRPr lang="ja-JP" altLang="en-US"/>
          </a:p>
        </p:txBody>
      </p:sp>
    </p:spTree>
    <p:extLst>
      <p:ext uri="{BB962C8B-B14F-4D97-AF65-F5344CB8AC3E}">
        <p14:creationId xmlns:p14="http://schemas.microsoft.com/office/powerpoint/2010/main" val="421065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F21B85-EA57-4B9C-9153-1BDFDDF1F66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8790CD-8D8F-47A2-B1D3-D87635A763D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48B65F-1515-4D67-AD1A-7D6182879DF0}"/>
              </a:ext>
            </a:extLst>
          </p:cNvPr>
          <p:cNvSpPr>
            <a:spLocks noGrp="1"/>
          </p:cNvSpPr>
          <p:nvPr>
            <p:ph type="dt" sz="half" idx="10"/>
          </p:nvPr>
        </p:nvSpPr>
        <p:spPr/>
        <p:txBody>
          <a:bodyPr/>
          <a:lstStyle/>
          <a:p>
            <a:pPr>
              <a:defRPr/>
            </a:pPr>
            <a:fld id="{04B2D1CB-F400-4062-B6E2-07F056F9DB6A}" type="datetimeFigureOut">
              <a:rPr lang="ja-JP" altLang="en-US" smtClean="0"/>
              <a:pPr>
                <a:defRPr/>
              </a:pPr>
              <a:t>2024/5/16</a:t>
            </a:fld>
            <a:endParaRPr lang="ja-JP" altLang="en-US"/>
          </a:p>
        </p:txBody>
      </p:sp>
      <p:sp>
        <p:nvSpPr>
          <p:cNvPr id="5" name="フッター プレースホルダー 4">
            <a:extLst>
              <a:ext uri="{FF2B5EF4-FFF2-40B4-BE49-F238E27FC236}">
                <a16:creationId xmlns:a16="http://schemas.microsoft.com/office/drawing/2014/main" id="{9A11B2B4-D90F-4A20-97A0-BD30C3AA382A}"/>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8429838F-75AF-49F6-8F43-F964CB3EDD88}"/>
              </a:ext>
            </a:extLst>
          </p:cNvPr>
          <p:cNvSpPr>
            <a:spLocks noGrp="1"/>
          </p:cNvSpPr>
          <p:nvPr>
            <p:ph type="sldNum" sz="quarter" idx="12"/>
          </p:nvPr>
        </p:nvSpPr>
        <p:spPr/>
        <p:txBody>
          <a:bodyPr/>
          <a:lstStyle/>
          <a:p>
            <a:pPr>
              <a:defRPr/>
            </a:pPr>
            <a:fld id="{755BE9A6-42E1-4953-A148-1FB10E2B4FE3}" type="slidenum">
              <a:rPr lang="ja-JP" altLang="en-US" smtClean="0"/>
              <a:pPr>
                <a:defRPr/>
              </a:pPr>
              <a:t>‹#›</a:t>
            </a:fld>
            <a:endParaRPr lang="ja-JP" altLang="en-US"/>
          </a:p>
        </p:txBody>
      </p:sp>
    </p:spTree>
    <p:extLst>
      <p:ext uri="{BB962C8B-B14F-4D97-AF65-F5344CB8AC3E}">
        <p14:creationId xmlns:p14="http://schemas.microsoft.com/office/powerpoint/2010/main" val="3691316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24F0A6-118D-4F57-BA0B-AF109E0B043A}"/>
              </a:ext>
            </a:extLst>
          </p:cNvPr>
          <p:cNvSpPr>
            <a:spLocks noGrp="1"/>
          </p:cNvSpPr>
          <p:nvPr>
            <p:ph type="title"/>
          </p:nvPr>
        </p:nvSpPr>
        <p:spPr>
          <a:xfrm>
            <a:off x="831851" y="1709742"/>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592770-3DB9-461D-91F8-A872DE2D4A39}"/>
              </a:ext>
            </a:extLst>
          </p:cNvPr>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77F18C0-BF54-481F-8145-2DCDF3ABB1E1}"/>
              </a:ext>
            </a:extLst>
          </p:cNvPr>
          <p:cNvSpPr>
            <a:spLocks noGrp="1"/>
          </p:cNvSpPr>
          <p:nvPr>
            <p:ph type="dt" sz="half" idx="10"/>
          </p:nvPr>
        </p:nvSpPr>
        <p:spPr/>
        <p:txBody>
          <a:bodyPr/>
          <a:lstStyle/>
          <a:p>
            <a:pPr>
              <a:defRPr/>
            </a:pPr>
            <a:fld id="{6B593E76-7011-44C1-8CFC-0F6F7CCEF752}" type="datetimeFigureOut">
              <a:rPr lang="ja-JP" altLang="en-US" smtClean="0"/>
              <a:pPr>
                <a:defRPr/>
              </a:pPr>
              <a:t>2024/5/16</a:t>
            </a:fld>
            <a:endParaRPr lang="ja-JP" altLang="en-US"/>
          </a:p>
        </p:txBody>
      </p:sp>
      <p:sp>
        <p:nvSpPr>
          <p:cNvPr id="5" name="フッター プレースホルダー 4">
            <a:extLst>
              <a:ext uri="{FF2B5EF4-FFF2-40B4-BE49-F238E27FC236}">
                <a16:creationId xmlns:a16="http://schemas.microsoft.com/office/drawing/2014/main" id="{F8EBFA3C-DD88-4A00-A067-5278F6E4F5ED}"/>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4008236E-4DB5-4356-8858-609EE3B4FAEB}"/>
              </a:ext>
            </a:extLst>
          </p:cNvPr>
          <p:cNvSpPr>
            <a:spLocks noGrp="1"/>
          </p:cNvSpPr>
          <p:nvPr>
            <p:ph type="sldNum" sz="quarter" idx="12"/>
          </p:nvPr>
        </p:nvSpPr>
        <p:spPr/>
        <p:txBody>
          <a:bodyPr/>
          <a:lstStyle/>
          <a:p>
            <a:pPr>
              <a:defRPr/>
            </a:pPr>
            <a:fld id="{A4909BD0-51BE-4B95-84E9-DBEBDCE05488}" type="slidenum">
              <a:rPr lang="ja-JP" altLang="en-US" smtClean="0"/>
              <a:pPr>
                <a:defRPr/>
              </a:pPr>
              <a:t>‹#›</a:t>
            </a:fld>
            <a:endParaRPr lang="ja-JP" altLang="en-US"/>
          </a:p>
        </p:txBody>
      </p:sp>
    </p:spTree>
    <p:extLst>
      <p:ext uri="{BB962C8B-B14F-4D97-AF65-F5344CB8AC3E}">
        <p14:creationId xmlns:p14="http://schemas.microsoft.com/office/powerpoint/2010/main" val="536402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9CEB77-264B-481C-A527-ED54A8FAA2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DDF982-81FC-4FDB-B9F8-7D6E11345FBE}"/>
              </a:ext>
            </a:extLst>
          </p:cNvPr>
          <p:cNvSpPr>
            <a:spLocks noGrp="1"/>
          </p:cNvSpPr>
          <p:nvPr>
            <p:ph sz="half" idx="1"/>
          </p:nvPr>
        </p:nvSpPr>
        <p:spPr>
          <a:xfrm>
            <a:off x="838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1508899-66F3-4013-AAC2-8E56C023BE2E}"/>
              </a:ext>
            </a:extLst>
          </p:cNvPr>
          <p:cNvSpPr>
            <a:spLocks noGrp="1"/>
          </p:cNvSpPr>
          <p:nvPr>
            <p:ph sz="half" idx="2"/>
          </p:nvPr>
        </p:nvSpPr>
        <p:spPr>
          <a:xfrm>
            <a:off x="6172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1292FEC-5356-4885-8B09-06DB98DD82EF}"/>
              </a:ext>
            </a:extLst>
          </p:cNvPr>
          <p:cNvSpPr>
            <a:spLocks noGrp="1"/>
          </p:cNvSpPr>
          <p:nvPr>
            <p:ph type="dt" sz="half" idx="10"/>
          </p:nvPr>
        </p:nvSpPr>
        <p:spPr/>
        <p:txBody>
          <a:bodyPr/>
          <a:lstStyle/>
          <a:p>
            <a:pPr>
              <a:defRPr/>
            </a:pPr>
            <a:fld id="{A5916A9A-B044-4BD1-8861-3A510E9324CE}" type="datetimeFigureOut">
              <a:rPr lang="ja-JP" altLang="en-US" smtClean="0"/>
              <a:pPr>
                <a:defRPr/>
              </a:pPr>
              <a:t>2024/5/16</a:t>
            </a:fld>
            <a:endParaRPr lang="ja-JP" altLang="en-US"/>
          </a:p>
        </p:txBody>
      </p:sp>
      <p:sp>
        <p:nvSpPr>
          <p:cNvPr id="6" name="フッター プレースホルダー 5">
            <a:extLst>
              <a:ext uri="{FF2B5EF4-FFF2-40B4-BE49-F238E27FC236}">
                <a16:creationId xmlns:a16="http://schemas.microsoft.com/office/drawing/2014/main" id="{B4DC97D3-686F-4457-B853-BDBC668AFE51}"/>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F739D772-561F-444B-B278-8E01AB8CD703}"/>
              </a:ext>
            </a:extLst>
          </p:cNvPr>
          <p:cNvSpPr>
            <a:spLocks noGrp="1"/>
          </p:cNvSpPr>
          <p:nvPr>
            <p:ph type="sldNum" sz="quarter" idx="12"/>
          </p:nvPr>
        </p:nvSpPr>
        <p:spPr/>
        <p:txBody>
          <a:bodyPr/>
          <a:lstStyle/>
          <a:p>
            <a:pPr>
              <a:defRPr/>
            </a:pPr>
            <a:fld id="{B6B4F3A4-BDAA-4B14-A48B-48F93D197CE7}" type="slidenum">
              <a:rPr lang="ja-JP" altLang="en-US" smtClean="0"/>
              <a:pPr>
                <a:defRPr/>
              </a:pPr>
              <a:t>‹#›</a:t>
            </a:fld>
            <a:endParaRPr lang="ja-JP" altLang="en-US"/>
          </a:p>
        </p:txBody>
      </p:sp>
    </p:spTree>
    <p:extLst>
      <p:ext uri="{BB962C8B-B14F-4D97-AF65-F5344CB8AC3E}">
        <p14:creationId xmlns:p14="http://schemas.microsoft.com/office/powerpoint/2010/main" val="2336764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BE3A-3428-493A-807A-0F85F3D79366}"/>
              </a:ext>
            </a:extLst>
          </p:cNvPr>
          <p:cNvSpPr>
            <a:spLocks noGrp="1"/>
          </p:cNvSpPr>
          <p:nvPr>
            <p:ph type="title"/>
          </p:nvPr>
        </p:nvSpPr>
        <p:spPr>
          <a:xfrm>
            <a:off x="839789" y="365128"/>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C76EDA-71B0-48F0-AAA2-3740DEB23519}"/>
              </a:ext>
            </a:extLst>
          </p:cNvPr>
          <p:cNvSpPr>
            <a:spLocks noGrp="1"/>
          </p:cNvSpPr>
          <p:nvPr>
            <p:ph type="body" idx="1"/>
          </p:nvPr>
        </p:nvSpPr>
        <p:spPr>
          <a:xfrm>
            <a:off x="839789" y="1681163"/>
            <a:ext cx="5157787"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5BF43F4-81B9-41DB-A62F-BC0A5F929D1E}"/>
              </a:ext>
            </a:extLst>
          </p:cNvPr>
          <p:cNvSpPr>
            <a:spLocks noGrp="1"/>
          </p:cNvSpPr>
          <p:nvPr>
            <p:ph sz="half" idx="2"/>
          </p:nvPr>
        </p:nvSpPr>
        <p:spPr>
          <a:xfrm>
            <a:off x="839789" y="2505076"/>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2D4A84C-AD0C-44C0-8E34-E65E73F00BE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964E014-AB46-4BBD-81AD-A746084862B1}"/>
              </a:ext>
            </a:extLst>
          </p:cNvPr>
          <p:cNvSpPr>
            <a:spLocks noGrp="1"/>
          </p:cNvSpPr>
          <p:nvPr>
            <p:ph sz="quarter" idx="4"/>
          </p:nvPr>
        </p:nvSpPr>
        <p:spPr>
          <a:xfrm>
            <a:off x="6172201" y="2505076"/>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A4877DE-98EA-4549-AA98-22005F7807F9}"/>
              </a:ext>
            </a:extLst>
          </p:cNvPr>
          <p:cNvSpPr>
            <a:spLocks noGrp="1"/>
          </p:cNvSpPr>
          <p:nvPr>
            <p:ph type="dt" sz="half" idx="10"/>
          </p:nvPr>
        </p:nvSpPr>
        <p:spPr/>
        <p:txBody>
          <a:bodyPr/>
          <a:lstStyle/>
          <a:p>
            <a:pPr>
              <a:defRPr/>
            </a:pPr>
            <a:fld id="{47CF2290-894E-4145-B6E1-289A1EF8B04A}" type="datetimeFigureOut">
              <a:rPr lang="ja-JP" altLang="en-US" smtClean="0"/>
              <a:pPr>
                <a:defRPr/>
              </a:pPr>
              <a:t>2024/5/16</a:t>
            </a:fld>
            <a:endParaRPr lang="ja-JP" altLang="en-US"/>
          </a:p>
        </p:txBody>
      </p:sp>
      <p:sp>
        <p:nvSpPr>
          <p:cNvPr id="8" name="フッター プレースホルダー 7">
            <a:extLst>
              <a:ext uri="{FF2B5EF4-FFF2-40B4-BE49-F238E27FC236}">
                <a16:creationId xmlns:a16="http://schemas.microsoft.com/office/drawing/2014/main" id="{8CC7AE86-829D-413F-BC09-4B60EA8F3B3E}"/>
              </a:ext>
            </a:extLst>
          </p:cNvPr>
          <p:cNvSpPr>
            <a:spLocks noGrp="1"/>
          </p:cNvSpPr>
          <p:nvPr>
            <p:ph type="ftr" sz="quarter" idx="11"/>
          </p:nvPr>
        </p:nvSpPr>
        <p:spPr/>
        <p:txBody>
          <a:bodyPr/>
          <a:lstStyle/>
          <a:p>
            <a:pPr>
              <a:defRPr/>
            </a:pPr>
            <a:endParaRPr lang="ja-JP" altLang="en-US"/>
          </a:p>
        </p:txBody>
      </p:sp>
      <p:sp>
        <p:nvSpPr>
          <p:cNvPr id="9" name="スライド番号プレースホルダー 8">
            <a:extLst>
              <a:ext uri="{FF2B5EF4-FFF2-40B4-BE49-F238E27FC236}">
                <a16:creationId xmlns:a16="http://schemas.microsoft.com/office/drawing/2014/main" id="{26B5AFA3-D812-465D-ADD2-D173A8933F2E}"/>
              </a:ext>
            </a:extLst>
          </p:cNvPr>
          <p:cNvSpPr>
            <a:spLocks noGrp="1"/>
          </p:cNvSpPr>
          <p:nvPr>
            <p:ph type="sldNum" sz="quarter" idx="12"/>
          </p:nvPr>
        </p:nvSpPr>
        <p:spPr/>
        <p:txBody>
          <a:bodyPr/>
          <a:lstStyle/>
          <a:p>
            <a:pPr>
              <a:defRPr/>
            </a:pPr>
            <a:fld id="{9408E143-7459-48BF-8BE0-AE09C8812C6C}" type="slidenum">
              <a:rPr lang="ja-JP" altLang="en-US" smtClean="0"/>
              <a:pPr>
                <a:defRPr/>
              </a:pPr>
              <a:t>‹#›</a:t>
            </a:fld>
            <a:endParaRPr lang="ja-JP" altLang="en-US"/>
          </a:p>
        </p:txBody>
      </p:sp>
    </p:spTree>
    <p:extLst>
      <p:ext uri="{BB962C8B-B14F-4D97-AF65-F5344CB8AC3E}">
        <p14:creationId xmlns:p14="http://schemas.microsoft.com/office/powerpoint/2010/main" val="2233359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9213C0-5023-42E8-91E4-3024E849924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3434BCF-290C-481F-87FB-052A6BCDB2FE}"/>
              </a:ext>
            </a:extLst>
          </p:cNvPr>
          <p:cNvSpPr>
            <a:spLocks noGrp="1"/>
          </p:cNvSpPr>
          <p:nvPr>
            <p:ph type="dt" sz="half" idx="10"/>
          </p:nvPr>
        </p:nvSpPr>
        <p:spPr/>
        <p:txBody>
          <a:bodyPr/>
          <a:lstStyle/>
          <a:p>
            <a:pPr>
              <a:defRPr/>
            </a:pPr>
            <a:fld id="{79DF8B27-A161-45F2-81E6-294BF6890A34}" type="datetimeFigureOut">
              <a:rPr lang="ja-JP" altLang="en-US" smtClean="0"/>
              <a:pPr>
                <a:defRPr/>
              </a:pPr>
              <a:t>2024/5/16</a:t>
            </a:fld>
            <a:endParaRPr lang="ja-JP" altLang="en-US"/>
          </a:p>
        </p:txBody>
      </p:sp>
      <p:sp>
        <p:nvSpPr>
          <p:cNvPr id="4" name="フッター プレースホルダー 3">
            <a:extLst>
              <a:ext uri="{FF2B5EF4-FFF2-40B4-BE49-F238E27FC236}">
                <a16:creationId xmlns:a16="http://schemas.microsoft.com/office/drawing/2014/main" id="{D6105412-707A-4568-9D2C-2BCB272C0C79}"/>
              </a:ext>
            </a:extLst>
          </p:cNvPr>
          <p:cNvSpPr>
            <a:spLocks noGrp="1"/>
          </p:cNvSpPr>
          <p:nvPr>
            <p:ph type="ftr" sz="quarter" idx="11"/>
          </p:nvPr>
        </p:nvSpPr>
        <p:spPr/>
        <p:txBody>
          <a:bodyPr/>
          <a:lstStyle/>
          <a:p>
            <a:pPr>
              <a:defRPr/>
            </a:pPr>
            <a:endParaRPr lang="ja-JP" altLang="en-US"/>
          </a:p>
        </p:txBody>
      </p:sp>
      <p:sp>
        <p:nvSpPr>
          <p:cNvPr id="5" name="スライド番号プレースホルダー 4">
            <a:extLst>
              <a:ext uri="{FF2B5EF4-FFF2-40B4-BE49-F238E27FC236}">
                <a16:creationId xmlns:a16="http://schemas.microsoft.com/office/drawing/2014/main" id="{1809B8AB-76B7-429A-ABC7-D4839CDED533}"/>
              </a:ext>
            </a:extLst>
          </p:cNvPr>
          <p:cNvSpPr>
            <a:spLocks noGrp="1"/>
          </p:cNvSpPr>
          <p:nvPr>
            <p:ph type="sldNum" sz="quarter" idx="12"/>
          </p:nvPr>
        </p:nvSpPr>
        <p:spPr/>
        <p:txBody>
          <a:bodyPr/>
          <a:lstStyle/>
          <a:p>
            <a:pPr>
              <a:defRPr/>
            </a:pPr>
            <a:fld id="{B53B3062-1129-47D5-8CF5-1FE288179CEF}" type="slidenum">
              <a:rPr lang="ja-JP" altLang="en-US" smtClean="0"/>
              <a:pPr>
                <a:defRPr/>
              </a:pPr>
              <a:t>‹#›</a:t>
            </a:fld>
            <a:endParaRPr lang="ja-JP" altLang="en-US"/>
          </a:p>
        </p:txBody>
      </p:sp>
    </p:spTree>
    <p:extLst>
      <p:ext uri="{BB962C8B-B14F-4D97-AF65-F5344CB8AC3E}">
        <p14:creationId xmlns:p14="http://schemas.microsoft.com/office/powerpoint/2010/main" val="334440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04B2D1CB-F400-4062-B6E2-07F056F9DB6A}" type="datetimeFigureOut">
              <a:rPr lang="ja-JP" altLang="en-US"/>
              <a:pPr>
                <a:defRPr/>
              </a:pPr>
              <a:t>2024/5/16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55BE9A6-42E1-4953-A148-1FB10E2B4FE3}" type="slidenum">
              <a:rPr lang="ja-JP" altLang="en-US"/>
              <a:pPr>
                <a:defRPr/>
              </a:pPr>
              <a:t>‹#›</a:t>
            </a:fld>
            <a:endParaRPr lang="ja-JP" altLang="en-US"/>
          </a:p>
        </p:txBody>
      </p:sp>
    </p:spTree>
    <p:extLst>
      <p:ext uri="{BB962C8B-B14F-4D97-AF65-F5344CB8AC3E}">
        <p14:creationId xmlns:p14="http://schemas.microsoft.com/office/powerpoint/2010/main" val="698895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83A785-7718-4127-8642-C50F7641B2EE}"/>
              </a:ext>
            </a:extLst>
          </p:cNvPr>
          <p:cNvSpPr>
            <a:spLocks noGrp="1"/>
          </p:cNvSpPr>
          <p:nvPr>
            <p:ph type="dt" sz="half" idx="10"/>
          </p:nvPr>
        </p:nvSpPr>
        <p:spPr/>
        <p:txBody>
          <a:bodyPr/>
          <a:lstStyle/>
          <a:p>
            <a:pPr>
              <a:defRPr/>
            </a:pPr>
            <a:fld id="{656D7121-4587-4D7F-AD76-9563830AB2E2}" type="datetimeFigureOut">
              <a:rPr lang="ja-JP" altLang="en-US" smtClean="0"/>
              <a:pPr>
                <a:defRPr/>
              </a:pPr>
              <a:t>2024/5/16</a:t>
            </a:fld>
            <a:endParaRPr lang="ja-JP" altLang="en-US"/>
          </a:p>
        </p:txBody>
      </p:sp>
      <p:sp>
        <p:nvSpPr>
          <p:cNvPr id="3" name="フッター プレースホルダー 2">
            <a:extLst>
              <a:ext uri="{FF2B5EF4-FFF2-40B4-BE49-F238E27FC236}">
                <a16:creationId xmlns:a16="http://schemas.microsoft.com/office/drawing/2014/main" id="{ADF65F2F-88DF-410D-BA66-F638CA31D3DE}"/>
              </a:ext>
            </a:extLst>
          </p:cNvPr>
          <p:cNvSpPr>
            <a:spLocks noGrp="1"/>
          </p:cNvSpPr>
          <p:nvPr>
            <p:ph type="ftr" sz="quarter" idx="11"/>
          </p:nvPr>
        </p:nvSpPr>
        <p:spPr/>
        <p:txBody>
          <a:bodyPr/>
          <a:lstStyle/>
          <a:p>
            <a:pPr>
              <a:defRPr/>
            </a:pPr>
            <a:endParaRPr lang="ja-JP" altLang="en-US"/>
          </a:p>
        </p:txBody>
      </p:sp>
      <p:sp>
        <p:nvSpPr>
          <p:cNvPr id="4" name="スライド番号プレースホルダー 3">
            <a:extLst>
              <a:ext uri="{FF2B5EF4-FFF2-40B4-BE49-F238E27FC236}">
                <a16:creationId xmlns:a16="http://schemas.microsoft.com/office/drawing/2014/main" id="{2E4849DB-A884-4FC6-8EC6-6B41155EEBF5}"/>
              </a:ext>
            </a:extLst>
          </p:cNvPr>
          <p:cNvSpPr>
            <a:spLocks noGrp="1"/>
          </p:cNvSpPr>
          <p:nvPr>
            <p:ph type="sldNum" sz="quarter" idx="12"/>
          </p:nvPr>
        </p:nvSpPr>
        <p:spPr/>
        <p:txBody>
          <a:bodyPr/>
          <a:lstStyle/>
          <a:p>
            <a:pPr>
              <a:defRPr/>
            </a:pPr>
            <a:fld id="{7419B79A-4B0B-44AD-8E25-8D108CD18FCB}" type="slidenum">
              <a:rPr lang="ja-JP" altLang="en-US" smtClean="0"/>
              <a:pPr>
                <a:defRPr/>
              </a:pPr>
              <a:t>‹#›</a:t>
            </a:fld>
            <a:endParaRPr lang="ja-JP" altLang="en-US"/>
          </a:p>
        </p:txBody>
      </p:sp>
    </p:spTree>
    <p:extLst>
      <p:ext uri="{BB962C8B-B14F-4D97-AF65-F5344CB8AC3E}">
        <p14:creationId xmlns:p14="http://schemas.microsoft.com/office/powerpoint/2010/main" val="2759157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DC2FFB-B311-4466-89BE-A4DFBB7029DB}"/>
              </a:ext>
            </a:extLst>
          </p:cNvPr>
          <p:cNvSpPr>
            <a:spLocks noGrp="1"/>
          </p:cNvSpPr>
          <p:nvPr>
            <p:ph type="title"/>
          </p:nvPr>
        </p:nvSpPr>
        <p:spPr>
          <a:xfrm>
            <a:off x="839790" y="457200"/>
            <a:ext cx="3932239"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F2536F-3689-44DC-935B-7C6DBCEF6198}"/>
              </a:ext>
            </a:extLst>
          </p:cNvPr>
          <p:cNvSpPr>
            <a:spLocks noGrp="1"/>
          </p:cNvSpPr>
          <p:nvPr>
            <p:ph idx="1"/>
          </p:nvPr>
        </p:nvSpPr>
        <p:spPr>
          <a:xfrm>
            <a:off x="5183189"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DFBB952-9808-45AF-B577-CDA2637EAC14}"/>
              </a:ext>
            </a:extLst>
          </p:cNvPr>
          <p:cNvSpPr>
            <a:spLocks noGrp="1"/>
          </p:cNvSpPr>
          <p:nvPr>
            <p:ph type="body" sz="half" idx="2"/>
          </p:nvPr>
        </p:nvSpPr>
        <p:spPr>
          <a:xfrm>
            <a:off x="839790" y="2057400"/>
            <a:ext cx="3932239"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383663F-B85D-4647-8CB1-4597C79950A8}"/>
              </a:ext>
            </a:extLst>
          </p:cNvPr>
          <p:cNvSpPr>
            <a:spLocks noGrp="1"/>
          </p:cNvSpPr>
          <p:nvPr>
            <p:ph type="dt" sz="half" idx="10"/>
          </p:nvPr>
        </p:nvSpPr>
        <p:spPr/>
        <p:txBody>
          <a:bodyPr/>
          <a:lstStyle/>
          <a:p>
            <a:pPr>
              <a:defRPr/>
            </a:pPr>
            <a:fld id="{29901726-72FE-4F23-95BC-5828A8F4D592}" type="datetimeFigureOut">
              <a:rPr lang="ja-JP" altLang="en-US" smtClean="0"/>
              <a:pPr>
                <a:defRPr/>
              </a:pPr>
              <a:t>2024/5/16</a:t>
            </a:fld>
            <a:endParaRPr lang="ja-JP" altLang="en-US"/>
          </a:p>
        </p:txBody>
      </p:sp>
      <p:sp>
        <p:nvSpPr>
          <p:cNvPr id="6" name="フッター プレースホルダー 5">
            <a:extLst>
              <a:ext uri="{FF2B5EF4-FFF2-40B4-BE49-F238E27FC236}">
                <a16:creationId xmlns:a16="http://schemas.microsoft.com/office/drawing/2014/main" id="{C3905574-BFE7-47FB-A9B9-4D4EF928CED5}"/>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D446C7AC-BE40-46E6-B182-DC52506161B9}"/>
              </a:ext>
            </a:extLst>
          </p:cNvPr>
          <p:cNvSpPr>
            <a:spLocks noGrp="1"/>
          </p:cNvSpPr>
          <p:nvPr>
            <p:ph type="sldNum" sz="quarter" idx="12"/>
          </p:nvPr>
        </p:nvSpPr>
        <p:spPr/>
        <p:txBody>
          <a:bodyPr/>
          <a:lstStyle/>
          <a:p>
            <a:pPr>
              <a:defRPr/>
            </a:pPr>
            <a:fld id="{399127C3-A733-473C-A038-D73FD35237A4}" type="slidenum">
              <a:rPr lang="ja-JP" altLang="en-US" smtClean="0"/>
              <a:pPr>
                <a:defRPr/>
              </a:pPr>
              <a:t>‹#›</a:t>
            </a:fld>
            <a:endParaRPr lang="ja-JP" altLang="en-US"/>
          </a:p>
        </p:txBody>
      </p:sp>
    </p:spTree>
    <p:extLst>
      <p:ext uri="{BB962C8B-B14F-4D97-AF65-F5344CB8AC3E}">
        <p14:creationId xmlns:p14="http://schemas.microsoft.com/office/powerpoint/2010/main" val="3243204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B2F7F-2926-499F-A905-F992D4D51E23}"/>
              </a:ext>
            </a:extLst>
          </p:cNvPr>
          <p:cNvSpPr>
            <a:spLocks noGrp="1"/>
          </p:cNvSpPr>
          <p:nvPr>
            <p:ph type="title"/>
          </p:nvPr>
        </p:nvSpPr>
        <p:spPr>
          <a:xfrm>
            <a:off x="839790" y="457200"/>
            <a:ext cx="3932239"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53E01D3-1D48-456C-95D9-BB97DCE0B19C}"/>
              </a:ext>
            </a:extLst>
          </p:cNvPr>
          <p:cNvSpPr>
            <a:spLocks noGrp="1"/>
          </p:cNvSpPr>
          <p:nvPr>
            <p:ph type="pic" idx="1"/>
          </p:nvPr>
        </p:nvSpPr>
        <p:spPr>
          <a:xfrm>
            <a:off x="5183189" y="987427"/>
            <a:ext cx="6172201"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0C45BFD-5F18-4A7F-859B-C9E4C7B5E674}"/>
              </a:ext>
            </a:extLst>
          </p:cNvPr>
          <p:cNvSpPr>
            <a:spLocks noGrp="1"/>
          </p:cNvSpPr>
          <p:nvPr>
            <p:ph type="body" sz="half" idx="2"/>
          </p:nvPr>
        </p:nvSpPr>
        <p:spPr>
          <a:xfrm>
            <a:off x="839790" y="2057400"/>
            <a:ext cx="3932239"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CBC465-B960-4B1B-8C1E-F9B288206B39}"/>
              </a:ext>
            </a:extLst>
          </p:cNvPr>
          <p:cNvSpPr>
            <a:spLocks noGrp="1"/>
          </p:cNvSpPr>
          <p:nvPr>
            <p:ph type="dt" sz="half" idx="10"/>
          </p:nvPr>
        </p:nvSpPr>
        <p:spPr/>
        <p:txBody>
          <a:bodyPr/>
          <a:lstStyle/>
          <a:p>
            <a:pPr>
              <a:defRPr/>
            </a:pPr>
            <a:fld id="{F89675B2-4A68-4501-9D82-F94622EF4F3B}" type="datetimeFigureOut">
              <a:rPr lang="ja-JP" altLang="en-US" smtClean="0"/>
              <a:pPr>
                <a:defRPr/>
              </a:pPr>
              <a:t>2024/5/16</a:t>
            </a:fld>
            <a:endParaRPr lang="ja-JP" altLang="en-US"/>
          </a:p>
        </p:txBody>
      </p:sp>
      <p:sp>
        <p:nvSpPr>
          <p:cNvPr id="6" name="フッター プレースホルダー 5">
            <a:extLst>
              <a:ext uri="{FF2B5EF4-FFF2-40B4-BE49-F238E27FC236}">
                <a16:creationId xmlns:a16="http://schemas.microsoft.com/office/drawing/2014/main" id="{3332E0C1-4585-4F4D-975C-B098CA414C0B}"/>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B29C733F-0891-44CF-811D-94C563ECA410}"/>
              </a:ext>
            </a:extLst>
          </p:cNvPr>
          <p:cNvSpPr>
            <a:spLocks noGrp="1"/>
          </p:cNvSpPr>
          <p:nvPr>
            <p:ph type="sldNum" sz="quarter" idx="12"/>
          </p:nvPr>
        </p:nvSpPr>
        <p:spPr/>
        <p:txBody>
          <a:bodyPr/>
          <a:lstStyle/>
          <a:p>
            <a:pPr>
              <a:defRPr/>
            </a:pPr>
            <a:fld id="{D208B9C8-EE6C-4853-BFA0-DF20CF892E4F}" type="slidenum">
              <a:rPr lang="ja-JP" altLang="en-US" smtClean="0"/>
              <a:pPr>
                <a:defRPr/>
              </a:pPr>
              <a:t>‹#›</a:t>
            </a:fld>
            <a:endParaRPr lang="ja-JP" altLang="en-US"/>
          </a:p>
        </p:txBody>
      </p:sp>
    </p:spTree>
    <p:extLst>
      <p:ext uri="{BB962C8B-B14F-4D97-AF65-F5344CB8AC3E}">
        <p14:creationId xmlns:p14="http://schemas.microsoft.com/office/powerpoint/2010/main" val="513807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24B346-D8CB-4F3C-935D-AD3C215CA29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67CAC6-1F95-46A8-9085-CE2B84B71F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14C293-D980-4DC4-AC63-DA8786477F41}"/>
              </a:ext>
            </a:extLst>
          </p:cNvPr>
          <p:cNvSpPr>
            <a:spLocks noGrp="1"/>
          </p:cNvSpPr>
          <p:nvPr>
            <p:ph type="dt" sz="half" idx="10"/>
          </p:nvPr>
        </p:nvSpPr>
        <p:spPr/>
        <p:txBody>
          <a:bodyPr/>
          <a:lstStyle/>
          <a:p>
            <a:pPr>
              <a:defRPr/>
            </a:pPr>
            <a:fld id="{C9FF7FB3-CAE7-4DF9-B3D8-2156C8315355}" type="datetimeFigureOut">
              <a:rPr lang="ja-JP" altLang="en-US" smtClean="0"/>
              <a:pPr>
                <a:defRPr/>
              </a:pPr>
              <a:t>2024/5/16</a:t>
            </a:fld>
            <a:endParaRPr lang="ja-JP" altLang="en-US"/>
          </a:p>
        </p:txBody>
      </p:sp>
      <p:sp>
        <p:nvSpPr>
          <p:cNvPr id="5" name="フッター プレースホルダー 4">
            <a:extLst>
              <a:ext uri="{FF2B5EF4-FFF2-40B4-BE49-F238E27FC236}">
                <a16:creationId xmlns:a16="http://schemas.microsoft.com/office/drawing/2014/main" id="{CFB7C7A9-6AB1-40B9-A3F6-9B6AFCAE2447}"/>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E2ECC0D9-3E65-4118-A3B2-056ECD58A290}"/>
              </a:ext>
            </a:extLst>
          </p:cNvPr>
          <p:cNvSpPr>
            <a:spLocks noGrp="1"/>
          </p:cNvSpPr>
          <p:nvPr>
            <p:ph type="sldNum" sz="quarter" idx="12"/>
          </p:nvPr>
        </p:nvSpPr>
        <p:spPr/>
        <p:txBody>
          <a:bodyPr/>
          <a:lstStyle/>
          <a:p>
            <a:pPr>
              <a:defRPr/>
            </a:pPr>
            <a:fld id="{8A9B4434-15F5-4F45-8EA8-63BAD12B598B}" type="slidenum">
              <a:rPr lang="ja-JP" altLang="en-US" smtClean="0"/>
              <a:pPr>
                <a:defRPr/>
              </a:pPr>
              <a:t>‹#›</a:t>
            </a:fld>
            <a:endParaRPr lang="ja-JP" altLang="en-US"/>
          </a:p>
        </p:txBody>
      </p:sp>
    </p:spTree>
    <p:extLst>
      <p:ext uri="{BB962C8B-B14F-4D97-AF65-F5344CB8AC3E}">
        <p14:creationId xmlns:p14="http://schemas.microsoft.com/office/powerpoint/2010/main" val="459887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6DFDCDF-42D7-4B8F-909E-17FD2E550097}"/>
              </a:ext>
            </a:extLst>
          </p:cNvPr>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220A02E-A5A3-4F52-8937-1CB14DC25997}"/>
              </a:ext>
            </a:extLst>
          </p:cNvPr>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B4CFED-8D7D-4E17-A1CD-3DBF2B18AD5F}"/>
              </a:ext>
            </a:extLst>
          </p:cNvPr>
          <p:cNvSpPr>
            <a:spLocks noGrp="1"/>
          </p:cNvSpPr>
          <p:nvPr>
            <p:ph type="dt" sz="half" idx="10"/>
          </p:nvPr>
        </p:nvSpPr>
        <p:spPr/>
        <p:txBody>
          <a:bodyPr/>
          <a:lstStyle/>
          <a:p>
            <a:pPr>
              <a:defRPr/>
            </a:pPr>
            <a:fld id="{69043D11-D77D-4583-9BB6-4F63065DBC66}" type="datetimeFigureOut">
              <a:rPr lang="ja-JP" altLang="en-US" smtClean="0"/>
              <a:pPr>
                <a:defRPr/>
              </a:pPr>
              <a:t>2024/5/16</a:t>
            </a:fld>
            <a:endParaRPr lang="ja-JP" altLang="en-US"/>
          </a:p>
        </p:txBody>
      </p:sp>
      <p:sp>
        <p:nvSpPr>
          <p:cNvPr id="5" name="フッター プレースホルダー 4">
            <a:extLst>
              <a:ext uri="{FF2B5EF4-FFF2-40B4-BE49-F238E27FC236}">
                <a16:creationId xmlns:a16="http://schemas.microsoft.com/office/drawing/2014/main" id="{CCEF538A-EAC2-41F6-B320-C729C308F071}"/>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3A5763E3-655E-4C58-A94D-29B21F5F3A4D}"/>
              </a:ext>
            </a:extLst>
          </p:cNvPr>
          <p:cNvSpPr>
            <a:spLocks noGrp="1"/>
          </p:cNvSpPr>
          <p:nvPr>
            <p:ph type="sldNum" sz="quarter" idx="12"/>
          </p:nvPr>
        </p:nvSpPr>
        <p:spPr/>
        <p:txBody>
          <a:bodyPr/>
          <a:lstStyle/>
          <a:p>
            <a:pPr>
              <a:defRPr/>
            </a:pPr>
            <a:fld id="{FFDD8599-3348-49CB-BC90-4F865FFF2C67}" type="slidenum">
              <a:rPr lang="ja-JP" altLang="en-US" smtClean="0"/>
              <a:pPr>
                <a:defRPr/>
              </a:pPr>
              <a:t>‹#›</a:t>
            </a:fld>
            <a:endParaRPr lang="ja-JP" altLang="en-US"/>
          </a:p>
        </p:txBody>
      </p:sp>
    </p:spTree>
    <p:extLst>
      <p:ext uri="{BB962C8B-B14F-4D97-AF65-F5344CB8AC3E}">
        <p14:creationId xmlns:p14="http://schemas.microsoft.com/office/powerpoint/2010/main" val="3811083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111B4A-28C5-4B1D-80D4-E4989D5F53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96844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5A973A-297C-4751-8D45-295C3A0A808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3555856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BCCE95-109F-47A6-8C83-C611F1FE2C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8087314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1583B7-0558-4E41-A1D0-34AAEAB015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9190219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904477-4253-4B58-9565-121F9F85063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738282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6"/>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11" indent="0">
              <a:buNone/>
              <a:defRPr sz="1801">
                <a:solidFill>
                  <a:schemeClr val="tx1">
                    <a:tint val="75000"/>
                  </a:schemeClr>
                </a:solidFill>
              </a:defRPr>
            </a:lvl2pPr>
            <a:lvl3pPr marL="914423" indent="0">
              <a:buNone/>
              <a:defRPr sz="1600">
                <a:solidFill>
                  <a:schemeClr val="tx1">
                    <a:tint val="75000"/>
                  </a:schemeClr>
                </a:solidFill>
              </a:defRPr>
            </a:lvl3pPr>
            <a:lvl4pPr marL="1371634"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9" indent="0">
              <a:buNone/>
              <a:defRPr sz="1401">
                <a:solidFill>
                  <a:schemeClr val="tx1">
                    <a:tint val="75000"/>
                  </a:schemeClr>
                </a:solidFill>
              </a:defRPr>
            </a:lvl7pPr>
            <a:lvl8pPr marL="3200480" indent="0">
              <a:buNone/>
              <a:defRPr sz="1401">
                <a:solidFill>
                  <a:schemeClr val="tx1">
                    <a:tint val="75000"/>
                  </a:schemeClr>
                </a:solidFill>
              </a:defRPr>
            </a:lvl8pPr>
            <a:lvl9pPr marL="3657691" indent="0">
              <a:buNone/>
              <a:defRPr sz="1401">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B593E76-7011-44C1-8CFC-0F6F7CCEF752}" type="datetimeFigureOut">
              <a:rPr lang="ja-JP" altLang="en-US"/>
              <a:pPr>
                <a:defRPr/>
              </a:pPr>
              <a:t>2024/5/16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4909BD0-51BE-4B95-84E9-DBEBDCE05488}" type="slidenum">
              <a:rPr lang="ja-JP" altLang="en-US"/>
              <a:pPr>
                <a:defRPr/>
              </a:pPr>
              <a:t>‹#›</a:t>
            </a:fld>
            <a:endParaRPr lang="ja-JP" altLang="en-US"/>
          </a:p>
        </p:txBody>
      </p:sp>
    </p:spTree>
    <p:extLst>
      <p:ext uri="{BB962C8B-B14F-4D97-AF65-F5344CB8AC3E}">
        <p14:creationId xmlns:p14="http://schemas.microsoft.com/office/powerpoint/2010/main" val="2017678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41B536-46B9-4F45-8F68-B03B8E64AE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507902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309671-9B74-4EE7-A322-3830984EA1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842701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59FDC5-0381-4378-9CED-99736F1CBCA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657432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8E4E25-40CB-4615-A9AD-8F3A94FF16E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251940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CB653-4F80-45FA-8209-25E9E90C00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0452836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840015-7B1C-4378-A9D7-B4B9D2D7BD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9085178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a:outerShdw blurRad="50800" dist="38100" dir="2700000" algn="tl" rotWithShape="0">
              <a:prstClr val="black">
                <a:alpha val="40000"/>
              </a:prstClr>
            </a:outerShdw>
          </a:effectLst>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88F86DBD-1042-4145-BD48-0CAD2132252B}" type="datetime1">
              <a:rPr lang="ja-JP" altLang="en-US">
                <a:solidFill>
                  <a:srgbClr val="000000"/>
                </a:solidFill>
              </a:rPr>
              <a:pPr>
                <a:defRPr/>
              </a:pPr>
              <a:t>2024/5/16</a:t>
            </a:fld>
            <a:endParaRPr lang="ja-JP" altLang="en-US">
              <a:solidFill>
                <a:srgbClr val="000000"/>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srgbClr val="000000"/>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28F29B0F-444D-4B0D-8778-070A1034FB09}"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1144667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32B4BFB7-9648-4E8E-A3A3-94C09186F8B7}" type="datetimeFigureOut">
              <a:rPr lang="ja-JP" altLang="en-US" smtClean="0">
                <a:solidFill>
                  <a:prstClr val="black">
                    <a:tint val="75000"/>
                  </a:prstClr>
                </a:solidFill>
              </a:rPr>
              <a:pPr>
                <a:defRPr/>
              </a:pPr>
              <a:t>2024/5/16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2535C68-5789-421F-8FA3-92C2AD3CC09C}"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45906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4207B505-4157-4DB8-B19A-36A3B501CC0E}" type="datetimeFigureOut">
              <a:rPr lang="ja-JP" altLang="en-US" smtClean="0">
                <a:solidFill>
                  <a:prstClr val="black">
                    <a:tint val="75000"/>
                  </a:prstClr>
                </a:solidFill>
              </a:rPr>
              <a:pPr>
                <a:defRPr/>
              </a:pPr>
              <a:t>2024/5/16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4C777BB-FD98-43E0-BCEB-7DCAFBA66561}"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10756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66BECEBA-517D-4C0A-897F-CDCF4C08DC5C}" type="datetimeFigureOut">
              <a:rPr lang="ja-JP" altLang="en-US" smtClean="0">
                <a:solidFill>
                  <a:prstClr val="black">
                    <a:tint val="75000"/>
                  </a:prstClr>
                </a:solidFill>
              </a:rPr>
              <a:pPr>
                <a:defRPr/>
              </a:pPr>
              <a:t>2024/5/16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9CC838D-6759-4112-AD51-E1EF9CA53DE1}"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3572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A5916A9A-B044-4BD1-8861-3A510E9324CE}" type="datetimeFigureOut">
              <a:rPr lang="ja-JP" altLang="en-US"/>
              <a:pPr>
                <a:defRPr/>
              </a:pPr>
              <a:t>2024/5/16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6B4F3A4-BDAA-4B14-A48B-48F93D197CE7}" type="slidenum">
              <a:rPr lang="ja-JP" altLang="en-US"/>
              <a:pPr>
                <a:defRPr/>
              </a:pPr>
              <a:t>‹#›</a:t>
            </a:fld>
            <a:endParaRPr lang="ja-JP" altLang="en-US"/>
          </a:p>
        </p:txBody>
      </p:sp>
    </p:spTree>
    <p:extLst>
      <p:ext uri="{BB962C8B-B14F-4D97-AF65-F5344CB8AC3E}">
        <p14:creationId xmlns:p14="http://schemas.microsoft.com/office/powerpoint/2010/main" val="2279253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C01C56AA-A0F1-4899-BE39-3AD627236089}" type="datetimeFigureOut">
              <a:rPr lang="ja-JP" altLang="en-US" smtClean="0">
                <a:solidFill>
                  <a:prstClr val="black">
                    <a:tint val="75000"/>
                  </a:prstClr>
                </a:solidFill>
              </a:rPr>
              <a:pPr>
                <a:defRPr/>
              </a:pPr>
              <a:t>2024/5/16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184CE41-5C88-4D61-8202-F5A048AF9AB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75982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95B49F35-A73D-4E56-9313-C7257A1BF8CF}" type="datetimeFigureOut">
              <a:rPr lang="ja-JP" altLang="en-US" smtClean="0">
                <a:solidFill>
                  <a:prstClr val="black">
                    <a:tint val="75000"/>
                  </a:prstClr>
                </a:solidFill>
              </a:rPr>
              <a:pPr>
                <a:defRPr/>
              </a:pPr>
              <a:t>2024/5/16</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7E8A893-0A5D-4A06-A791-0CD338AD370D}"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83287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DB82671E-8B4C-44B1-91E6-ABCDE564D35F}" type="datetimeFigureOut">
              <a:rPr lang="ja-JP" altLang="en-US" smtClean="0">
                <a:solidFill>
                  <a:prstClr val="black">
                    <a:tint val="75000"/>
                  </a:prstClr>
                </a:solidFill>
              </a:rPr>
              <a:pPr>
                <a:defRPr/>
              </a:pPr>
              <a:t>2024/5/16</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7311207-A1B3-48F8-BDC4-BE26CC748CE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11866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65BE644-7F48-4093-B53A-5EB4989DD595}" type="datetimeFigureOut">
              <a:rPr lang="ja-JP" altLang="en-US" smtClean="0">
                <a:solidFill>
                  <a:prstClr val="black">
                    <a:tint val="75000"/>
                  </a:prstClr>
                </a:solidFill>
              </a:rPr>
              <a:pPr>
                <a:defRPr/>
              </a:pPr>
              <a:t>2024/5/16</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2799C78-B7A6-4A10-8F27-3C64BDDCE79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52039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EDA096E9-97E6-41D9-A0AD-3B8D7D84E17C}" type="datetimeFigureOut">
              <a:rPr lang="ja-JP" altLang="en-US" smtClean="0">
                <a:solidFill>
                  <a:prstClr val="black">
                    <a:tint val="75000"/>
                  </a:prstClr>
                </a:solidFill>
              </a:rPr>
              <a:pPr>
                <a:defRPr/>
              </a:pPr>
              <a:t>2024/5/16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FD3163E-4F51-42DC-AF78-B60D60D9DD21}"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1279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3D920749-2363-44C9-875F-4360BFFF957B}" type="datetimeFigureOut">
              <a:rPr lang="ja-JP" altLang="en-US" smtClean="0">
                <a:solidFill>
                  <a:prstClr val="black">
                    <a:tint val="75000"/>
                  </a:prstClr>
                </a:solidFill>
              </a:rPr>
              <a:pPr>
                <a:defRPr/>
              </a:pPr>
              <a:t>2024/5/16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F0FA085-8DF8-4AB0-AA55-A56A2D3AECA1}"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88245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94D3819A-C25D-4373-941B-18A450138774}" type="datetimeFigureOut">
              <a:rPr lang="ja-JP" altLang="en-US" smtClean="0">
                <a:solidFill>
                  <a:prstClr val="black">
                    <a:tint val="75000"/>
                  </a:prstClr>
                </a:solidFill>
              </a:rPr>
              <a:pPr>
                <a:defRPr/>
              </a:pPr>
              <a:t>2024/5/16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B296635-0955-4491-B725-E5D9AFA9971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886170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2B83BE8D-911E-48A0-B215-1F804A54312A}" type="datetimeFigureOut">
              <a:rPr lang="ja-JP" altLang="en-US" smtClean="0">
                <a:solidFill>
                  <a:prstClr val="black">
                    <a:tint val="75000"/>
                  </a:prstClr>
                </a:solidFill>
              </a:rPr>
              <a:pPr>
                <a:defRPr/>
              </a:pPr>
              <a:t>2024/5/16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B436659-435A-4818-BC24-425566B2BCC6}"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40658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3"/>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0" y="3938591"/>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54E55F12-560F-4799-BCE8-C8E29D608D9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95564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2"/>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2"/>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400A69-7699-4FD8-B48A-09517745BF0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052134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4"/>
            <a:ext cx="5386917" cy="63976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0" y="1535114"/>
            <a:ext cx="5389033" cy="63976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0"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47CF2290-894E-4145-B6E1-289A1EF8B04A}" type="datetimeFigureOut">
              <a:rPr lang="ja-JP" altLang="en-US"/>
              <a:pPr>
                <a:defRPr/>
              </a:pPr>
              <a:t>2024/5/16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408E143-7459-48BF-8BE0-AE09C8812C6C}" type="slidenum">
              <a:rPr lang="ja-JP" altLang="en-US"/>
              <a:pPr>
                <a:defRPr/>
              </a:pPr>
              <a:t>‹#›</a:t>
            </a:fld>
            <a:endParaRPr lang="ja-JP" altLang="en-US"/>
          </a:p>
        </p:txBody>
      </p:sp>
    </p:spTree>
    <p:extLst>
      <p:ext uri="{BB962C8B-B14F-4D97-AF65-F5344CB8AC3E}">
        <p14:creationId xmlns:p14="http://schemas.microsoft.com/office/powerpoint/2010/main" val="8450090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49353"/>
          </a:xfrm>
          <a:effectLst>
            <a:outerShdw blurRad="50800" dist="38100" dir="2700000" algn="tl" rotWithShape="0">
              <a:prstClr val="black">
                <a:alpha val="40000"/>
              </a:prstClr>
            </a:outerShdw>
          </a:effectLst>
        </p:spPr>
        <p:txBody>
          <a:bodyPr lIns="360000">
            <a:normAutofit/>
          </a:bodyPr>
          <a:lstStyle>
            <a:lvl1pPr algn="l">
              <a:defRPr sz="1650"/>
            </a:lvl1pPr>
          </a:lstStyle>
          <a:p>
            <a:r>
              <a:rPr lang="ja-JP" altLang="en-US"/>
              <a:t>マスター タイトルの書式設定</a:t>
            </a:r>
            <a:endParaRPr lang="ja-JP" altLang="en-US" dirty="0"/>
          </a:p>
        </p:txBody>
      </p:sp>
      <p:sp>
        <p:nvSpPr>
          <p:cNvPr id="3" name="日付プレースホルダー 3"/>
          <p:cNvSpPr>
            <a:spLocks noGrp="1"/>
          </p:cNvSpPr>
          <p:nvPr>
            <p:ph type="dt" sz="half" idx="10"/>
          </p:nvPr>
        </p:nvSpPr>
        <p:spPr>
          <a:xfrm>
            <a:off x="914400" y="6248400"/>
            <a:ext cx="2540000" cy="457200"/>
          </a:xfrm>
        </p:spPr>
        <p:txBody>
          <a:bodyPr/>
          <a:lstStyle>
            <a:lvl1pPr>
              <a:defRPr>
                <a:latin typeface="Times" panose="02020603050405020304" pitchFamily="18" charset="0"/>
                <a:ea typeface="ＭＳ ゴシック" panose="020B0609070205080204" pitchFamily="49" charset="-128"/>
              </a:defRPr>
            </a:lvl1pPr>
          </a:lstStyle>
          <a:p>
            <a:pPr>
              <a:defRPr/>
            </a:pPr>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a:xfrm>
            <a:off x="4165600" y="6248400"/>
            <a:ext cx="3860800" cy="457200"/>
          </a:xfrm>
        </p:spPr>
        <p:txBody>
          <a:bodyPr/>
          <a:lstStyle>
            <a:lvl1pPr>
              <a:defRPr>
                <a:latin typeface="Times" panose="02020603050405020304" pitchFamily="18" charset="0"/>
                <a:ea typeface="ＭＳ ゴシック" panose="020B0609070205080204" pitchFamily="49" charset="-128"/>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8737600" y="6248400"/>
            <a:ext cx="2540000" cy="457200"/>
          </a:xfrm>
        </p:spPr>
        <p:txBody>
          <a:bodyPr/>
          <a:lstStyle>
            <a:lvl1pPr>
              <a:defRPr>
                <a:latin typeface="Times" panose="02020603050405020304" pitchFamily="18" charset="0"/>
                <a:ea typeface="ＭＳ ゴシック" panose="020B0609070205080204" pitchFamily="49" charset="-128"/>
              </a:defRPr>
            </a:lvl1pPr>
          </a:lstStyle>
          <a:p>
            <a:pPr>
              <a:defRPr/>
            </a:pPr>
            <a:fld id="{22119B83-8512-409C-8E66-7D6D1398F31B}"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0844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79DF8B27-A161-45F2-81E6-294BF6890A34}" type="datetimeFigureOut">
              <a:rPr lang="ja-JP" altLang="en-US"/>
              <a:pPr>
                <a:defRPr/>
              </a:pPr>
              <a:t>2024/5/16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B53B3062-1129-47D5-8CF5-1FE288179CEF}" type="slidenum">
              <a:rPr lang="ja-JP" altLang="en-US"/>
              <a:pPr>
                <a:defRPr/>
              </a:pPr>
              <a:t>‹#›</a:t>
            </a:fld>
            <a:endParaRPr lang="ja-JP" altLang="en-US"/>
          </a:p>
        </p:txBody>
      </p:sp>
    </p:spTree>
    <p:extLst>
      <p:ext uri="{BB962C8B-B14F-4D97-AF65-F5344CB8AC3E}">
        <p14:creationId xmlns:p14="http://schemas.microsoft.com/office/powerpoint/2010/main" val="92469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56D7121-4587-4D7F-AD76-9563830AB2E2}" type="datetimeFigureOut">
              <a:rPr lang="ja-JP" altLang="en-US"/>
              <a:pPr>
                <a:defRPr/>
              </a:pPr>
              <a:t>2024/5/16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7419B79A-4B0B-44AD-8E25-8D108CD18FCB}" type="slidenum">
              <a:rPr lang="ja-JP" altLang="en-US"/>
              <a:pPr>
                <a:defRPr/>
              </a:pPr>
              <a:t>‹#›</a:t>
            </a:fld>
            <a:endParaRPr lang="ja-JP" altLang="en-US"/>
          </a:p>
        </p:txBody>
      </p:sp>
    </p:spTree>
    <p:extLst>
      <p:ext uri="{BB962C8B-B14F-4D97-AF65-F5344CB8AC3E}">
        <p14:creationId xmlns:p14="http://schemas.microsoft.com/office/powerpoint/2010/main" val="173102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1"/>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2" y="1435104"/>
            <a:ext cx="4011084" cy="4691063"/>
          </a:xfrm>
        </p:spPr>
        <p:txBody>
          <a:bodyPr/>
          <a:lstStyle>
            <a:lvl1pPr marL="0" indent="0">
              <a:buNone/>
              <a:defRPr sz="1401"/>
            </a:lvl1pPr>
            <a:lvl2pPr marL="457211"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9901726-72FE-4F23-95BC-5828A8F4D592}" type="datetimeFigureOut">
              <a:rPr lang="ja-JP" altLang="en-US"/>
              <a:pPr>
                <a:defRPr/>
              </a:pPr>
              <a:t>2024/5/16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99127C3-A733-473C-A038-D73FD35237A4}" type="slidenum">
              <a:rPr lang="ja-JP" altLang="en-US"/>
              <a:pPr>
                <a:defRPr/>
              </a:pPr>
              <a:t>‹#›</a:t>
            </a:fld>
            <a:endParaRPr lang="ja-JP" altLang="en-US"/>
          </a:p>
        </p:txBody>
      </p:sp>
    </p:spTree>
    <p:extLst>
      <p:ext uri="{BB962C8B-B14F-4D97-AF65-F5344CB8AC3E}">
        <p14:creationId xmlns:p14="http://schemas.microsoft.com/office/powerpoint/2010/main" val="244703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1"/>
            </a:lvl1pPr>
            <a:lvl2pPr marL="457211"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89675B2-4A68-4501-9D82-F94622EF4F3B}" type="datetimeFigureOut">
              <a:rPr lang="ja-JP" altLang="en-US"/>
              <a:pPr>
                <a:defRPr/>
              </a:pPr>
              <a:t>2024/5/16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208B9C8-EE6C-4853-BFA0-DF20CF892E4F}" type="slidenum">
              <a:rPr lang="ja-JP" altLang="en-US"/>
              <a:pPr>
                <a:defRPr/>
              </a:pPr>
              <a:t>‹#›</a:t>
            </a:fld>
            <a:endParaRPr lang="ja-JP" altLang="en-US"/>
          </a:p>
        </p:txBody>
      </p:sp>
    </p:spTree>
    <p:extLst>
      <p:ext uri="{BB962C8B-B14F-4D97-AF65-F5344CB8AC3E}">
        <p14:creationId xmlns:p14="http://schemas.microsoft.com/office/powerpoint/2010/main" val="3460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69043D11-D77D-4583-9BB6-4F63065DBC66}" type="datetimeFigureOut">
              <a:rPr lang="ja-JP" altLang="en-US"/>
              <a:pPr>
                <a:defRPr/>
              </a:pPr>
              <a:t>2024/5/16</a:t>
            </a:fld>
            <a:endParaRPr lang="ja-JP" altLang="en-US"/>
          </a:p>
        </p:txBody>
      </p:sp>
      <p:sp>
        <p:nvSpPr>
          <p:cNvPr id="5" name="フッター プレースホルダ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35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FDD8599-3348-49CB-BC90-4F865FFF2C6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61" r:id="rId1"/>
    <p:sldLayoutId id="2147485462" r:id="rId2"/>
    <p:sldLayoutId id="2147485463" r:id="rId3"/>
    <p:sldLayoutId id="2147485464" r:id="rId4"/>
    <p:sldLayoutId id="2147485465" r:id="rId5"/>
    <p:sldLayoutId id="2147485466" r:id="rId6"/>
    <p:sldLayoutId id="2147485467" r:id="rId7"/>
    <p:sldLayoutId id="2147485468" r:id="rId8"/>
    <p:sldLayoutId id="2147485469" r:id="rId9"/>
    <p:sldLayoutId id="2147485470" r:id="rId10"/>
    <p:sldLayoutId id="2147485471" r:id="rId11"/>
    <p:sldLayoutId id="2147485483" r:id="rId12"/>
    <p:sldLayoutId id="2147485484"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11"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23"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34"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46"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8" indent="-342908"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69" indent="-285757"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29" indent="-228606"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41" indent="-228606"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52" indent="-228606"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5"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8"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1" kern="1200">
          <a:solidFill>
            <a:schemeClr val="tx1"/>
          </a:solidFill>
          <a:latin typeface="+mn-lt"/>
          <a:ea typeface="+mn-ea"/>
          <a:cs typeface="+mn-cs"/>
        </a:defRPr>
      </a:lvl1pPr>
      <a:lvl2pPr marL="457211" algn="l" defTabSz="914423" rtl="0" eaLnBrk="1" latinLnBrk="0" hangingPunct="1">
        <a:defRPr kumimoji="1" sz="1801" kern="1200">
          <a:solidFill>
            <a:schemeClr val="tx1"/>
          </a:solidFill>
          <a:latin typeface="+mn-lt"/>
          <a:ea typeface="+mn-ea"/>
          <a:cs typeface="+mn-cs"/>
        </a:defRPr>
      </a:lvl2pPr>
      <a:lvl3pPr marL="914423" algn="l" defTabSz="914423" rtl="0" eaLnBrk="1" latinLnBrk="0" hangingPunct="1">
        <a:defRPr kumimoji="1" sz="1801" kern="1200">
          <a:solidFill>
            <a:schemeClr val="tx1"/>
          </a:solidFill>
          <a:latin typeface="+mn-lt"/>
          <a:ea typeface="+mn-ea"/>
          <a:cs typeface="+mn-cs"/>
        </a:defRPr>
      </a:lvl3pPr>
      <a:lvl4pPr marL="1371634" algn="l" defTabSz="914423" rtl="0" eaLnBrk="1" latinLnBrk="0" hangingPunct="1">
        <a:defRPr kumimoji="1" sz="1801" kern="1200">
          <a:solidFill>
            <a:schemeClr val="tx1"/>
          </a:solidFill>
          <a:latin typeface="+mn-lt"/>
          <a:ea typeface="+mn-ea"/>
          <a:cs typeface="+mn-cs"/>
        </a:defRPr>
      </a:lvl4pPr>
      <a:lvl5pPr marL="1828846" algn="l" defTabSz="914423" rtl="0" eaLnBrk="1" latinLnBrk="0" hangingPunct="1">
        <a:defRPr kumimoji="1" sz="1801" kern="1200">
          <a:solidFill>
            <a:schemeClr val="tx1"/>
          </a:solidFill>
          <a:latin typeface="+mn-lt"/>
          <a:ea typeface="+mn-ea"/>
          <a:cs typeface="+mn-cs"/>
        </a:defRPr>
      </a:lvl5pPr>
      <a:lvl6pPr marL="2286057" algn="l" defTabSz="914423" rtl="0" eaLnBrk="1" latinLnBrk="0" hangingPunct="1">
        <a:defRPr kumimoji="1" sz="1801" kern="1200">
          <a:solidFill>
            <a:schemeClr val="tx1"/>
          </a:solidFill>
          <a:latin typeface="+mn-lt"/>
          <a:ea typeface="+mn-ea"/>
          <a:cs typeface="+mn-cs"/>
        </a:defRPr>
      </a:lvl6pPr>
      <a:lvl7pPr marL="2743269" algn="l" defTabSz="914423" rtl="0" eaLnBrk="1" latinLnBrk="0" hangingPunct="1">
        <a:defRPr kumimoji="1" sz="1801" kern="1200">
          <a:solidFill>
            <a:schemeClr val="tx1"/>
          </a:solidFill>
          <a:latin typeface="+mn-lt"/>
          <a:ea typeface="+mn-ea"/>
          <a:cs typeface="+mn-cs"/>
        </a:defRPr>
      </a:lvl7pPr>
      <a:lvl8pPr marL="3200480" algn="l" defTabSz="914423" rtl="0" eaLnBrk="1" latinLnBrk="0" hangingPunct="1">
        <a:defRPr kumimoji="1" sz="1801" kern="1200">
          <a:solidFill>
            <a:schemeClr val="tx1"/>
          </a:solidFill>
          <a:latin typeface="+mn-lt"/>
          <a:ea typeface="+mn-ea"/>
          <a:cs typeface="+mn-cs"/>
        </a:defRPr>
      </a:lvl8pPr>
      <a:lvl9pPr marL="3657691" algn="l" defTabSz="914423"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3C1A7F-C9AC-4A9C-89D1-02E97422B539}"/>
              </a:ext>
            </a:extLst>
          </p:cNvPr>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8526503-F1C1-46E1-ABF5-7CD923B0FE8A}"/>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512B52-4447-4A71-9A5F-605A0FB91B85}"/>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9043D11-D77D-4583-9BB6-4F63065DBC66}" type="datetimeFigureOut">
              <a:rPr lang="ja-JP" altLang="en-US" smtClean="0"/>
              <a:pPr>
                <a:defRPr/>
              </a:pPr>
              <a:t>2024/5/16</a:t>
            </a:fld>
            <a:endParaRPr lang="ja-JP" altLang="en-US"/>
          </a:p>
        </p:txBody>
      </p:sp>
      <p:sp>
        <p:nvSpPr>
          <p:cNvPr id="5" name="フッター プレースホルダー 4">
            <a:extLst>
              <a:ext uri="{FF2B5EF4-FFF2-40B4-BE49-F238E27FC236}">
                <a16:creationId xmlns:a16="http://schemas.microsoft.com/office/drawing/2014/main" id="{D35B39BE-7EAC-42BC-831C-04A89C391AB8}"/>
              </a:ext>
            </a:extLst>
          </p:cNvPr>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F2166FC-8B26-4560-B28F-C432E819FDEE}"/>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DD8599-3348-49CB-BC90-4F865FFF2C67}" type="slidenum">
              <a:rPr lang="ja-JP" altLang="en-US" smtClean="0"/>
              <a:pPr>
                <a:defRPr/>
              </a:pPr>
              <a:t>‹#›</a:t>
            </a:fld>
            <a:endParaRPr lang="ja-JP" altLang="en-US"/>
          </a:p>
        </p:txBody>
      </p:sp>
    </p:spTree>
    <p:extLst>
      <p:ext uri="{BB962C8B-B14F-4D97-AF65-F5344CB8AC3E}">
        <p14:creationId xmlns:p14="http://schemas.microsoft.com/office/powerpoint/2010/main" val="2393233346"/>
      </p:ext>
    </p:extLst>
  </p:cSld>
  <p:clrMap bg1="lt1" tx1="dk1" bg2="lt2" tx2="dk2" accent1="accent1" accent2="accent2" accent3="accent3" accent4="accent4" accent5="accent5" accent6="accent6" hlink="hlink" folHlink="folHlink"/>
  <p:sldLayoutIdLst>
    <p:sldLayoutId id="2147485498" r:id="rId1"/>
    <p:sldLayoutId id="2147485499" r:id="rId2"/>
    <p:sldLayoutId id="2147485500" r:id="rId3"/>
    <p:sldLayoutId id="2147485501" r:id="rId4"/>
    <p:sldLayoutId id="2147485502" r:id="rId5"/>
    <p:sldLayoutId id="2147485503" r:id="rId6"/>
    <p:sldLayoutId id="2147485504" r:id="rId7"/>
    <p:sldLayoutId id="2147485505" r:id="rId8"/>
    <p:sldLayoutId id="2147485506" r:id="rId9"/>
    <p:sldLayoutId id="2147485507" r:id="rId10"/>
    <p:sldLayoutId id="2147485508" r:id="rId11"/>
  </p:sldLayoutIdLst>
  <p:txStyles>
    <p:titleStyle>
      <a:lvl1pPr algn="l" defTabSz="914423"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423" rtl="0" eaLnBrk="1" latinLnBrk="0" hangingPunct="1">
        <a:defRPr kumimoji="1" sz="1801" kern="1200">
          <a:solidFill>
            <a:schemeClr val="tx1"/>
          </a:solidFill>
          <a:latin typeface="+mn-lt"/>
          <a:ea typeface="+mn-ea"/>
          <a:cs typeface="+mn-cs"/>
        </a:defRPr>
      </a:lvl1pPr>
      <a:lvl2pPr marL="457211" algn="l" defTabSz="914423" rtl="0" eaLnBrk="1" latinLnBrk="0" hangingPunct="1">
        <a:defRPr kumimoji="1" sz="1801" kern="1200">
          <a:solidFill>
            <a:schemeClr val="tx1"/>
          </a:solidFill>
          <a:latin typeface="+mn-lt"/>
          <a:ea typeface="+mn-ea"/>
          <a:cs typeface="+mn-cs"/>
        </a:defRPr>
      </a:lvl2pPr>
      <a:lvl3pPr marL="914423" algn="l" defTabSz="914423" rtl="0" eaLnBrk="1" latinLnBrk="0" hangingPunct="1">
        <a:defRPr kumimoji="1" sz="1801" kern="1200">
          <a:solidFill>
            <a:schemeClr val="tx1"/>
          </a:solidFill>
          <a:latin typeface="+mn-lt"/>
          <a:ea typeface="+mn-ea"/>
          <a:cs typeface="+mn-cs"/>
        </a:defRPr>
      </a:lvl3pPr>
      <a:lvl4pPr marL="1371634" algn="l" defTabSz="914423" rtl="0" eaLnBrk="1" latinLnBrk="0" hangingPunct="1">
        <a:defRPr kumimoji="1" sz="1801" kern="1200">
          <a:solidFill>
            <a:schemeClr val="tx1"/>
          </a:solidFill>
          <a:latin typeface="+mn-lt"/>
          <a:ea typeface="+mn-ea"/>
          <a:cs typeface="+mn-cs"/>
        </a:defRPr>
      </a:lvl4pPr>
      <a:lvl5pPr marL="1828846" algn="l" defTabSz="914423" rtl="0" eaLnBrk="1" latinLnBrk="0" hangingPunct="1">
        <a:defRPr kumimoji="1" sz="1801" kern="1200">
          <a:solidFill>
            <a:schemeClr val="tx1"/>
          </a:solidFill>
          <a:latin typeface="+mn-lt"/>
          <a:ea typeface="+mn-ea"/>
          <a:cs typeface="+mn-cs"/>
        </a:defRPr>
      </a:lvl5pPr>
      <a:lvl6pPr marL="2286057" algn="l" defTabSz="914423" rtl="0" eaLnBrk="1" latinLnBrk="0" hangingPunct="1">
        <a:defRPr kumimoji="1" sz="1801" kern="1200">
          <a:solidFill>
            <a:schemeClr val="tx1"/>
          </a:solidFill>
          <a:latin typeface="+mn-lt"/>
          <a:ea typeface="+mn-ea"/>
          <a:cs typeface="+mn-cs"/>
        </a:defRPr>
      </a:lvl6pPr>
      <a:lvl7pPr marL="2743269" algn="l" defTabSz="914423" rtl="0" eaLnBrk="1" latinLnBrk="0" hangingPunct="1">
        <a:defRPr kumimoji="1" sz="1801" kern="1200">
          <a:solidFill>
            <a:schemeClr val="tx1"/>
          </a:solidFill>
          <a:latin typeface="+mn-lt"/>
          <a:ea typeface="+mn-ea"/>
          <a:cs typeface="+mn-cs"/>
        </a:defRPr>
      </a:lvl7pPr>
      <a:lvl8pPr marL="3200480" algn="l" defTabSz="914423" rtl="0" eaLnBrk="1" latinLnBrk="0" hangingPunct="1">
        <a:defRPr kumimoji="1" sz="1801" kern="1200">
          <a:solidFill>
            <a:schemeClr val="tx1"/>
          </a:solidFill>
          <a:latin typeface="+mn-lt"/>
          <a:ea typeface="+mn-ea"/>
          <a:cs typeface="+mn-cs"/>
        </a:defRPr>
      </a:lvl8pPr>
      <a:lvl9pPr marL="3657691" algn="l" defTabSz="914423" rtl="0" eaLnBrk="1" latinLnBrk="0" hangingPunct="1">
        <a:defRPr kumimoji="1"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charset="0"/>
              </a:defRPr>
            </a:lvl1pPr>
          </a:lstStyle>
          <a:p>
            <a:pPr>
              <a:defRPr/>
            </a:pPr>
            <a:endParaRPr lang="en-US" altLang="ja-JP">
              <a:solidFill>
                <a:srgbClr val="000000"/>
              </a:solidFill>
              <a:ea typeface="ＭＳ ゴシック" panose="020B0609070205080204" pitchFamily="49" charset="-128"/>
              <a:cs typeface="+mn-cs"/>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charset="0"/>
              </a:defRPr>
            </a:lvl1pPr>
          </a:lstStyle>
          <a:p>
            <a:pPr>
              <a:defRPr/>
            </a:pPr>
            <a:endParaRPr lang="en-US" altLang="ja-JP">
              <a:solidFill>
                <a:srgbClr val="000000"/>
              </a:solidFill>
              <a:ea typeface="ＭＳ ゴシック" panose="020B0609070205080204" pitchFamily="49" charset="-128"/>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A4CD26C-9E11-436F-B1AE-105AD38AD873}" type="slidenum">
              <a:rPr lang="en-US" altLang="ja-JP">
                <a:solidFill>
                  <a:srgbClr val="000000"/>
                </a:solidFill>
                <a:latin typeface="Times" panose="02020603050405020304" pitchFamily="18" charset="0"/>
                <a:ea typeface="ＭＳ ゴシック" panose="020B0609070205080204" pitchFamily="49" charset="-128"/>
                <a:cs typeface="+mn-cs"/>
              </a:rPr>
              <a:pPr>
                <a:defRPr/>
              </a:pPr>
              <a:t>‹#›</a:t>
            </a:fld>
            <a:endParaRPr lang="en-US" altLang="ja-JP">
              <a:solidFill>
                <a:srgbClr val="000000"/>
              </a:solidFill>
              <a:latin typeface="Times" panose="02020603050405020304" pitchFamily="18" charset="0"/>
              <a:ea typeface="ＭＳ ゴシック" panose="020B0609070205080204" pitchFamily="49" charset="-128"/>
              <a:cs typeface="+mn-cs"/>
            </a:endParaRPr>
          </a:p>
        </p:txBody>
      </p:sp>
    </p:spTree>
    <p:extLst>
      <p:ext uri="{BB962C8B-B14F-4D97-AF65-F5344CB8AC3E}">
        <p14:creationId xmlns:p14="http://schemas.microsoft.com/office/powerpoint/2010/main" val="2262587957"/>
      </p:ext>
    </p:extLst>
  </p:cSld>
  <p:clrMap bg1="lt1" tx1="dk1" bg2="lt2" tx2="dk2" accent1="accent1" accent2="accent2" accent3="accent3" accent4="accent4" accent5="accent5" accent6="accent6" hlink="hlink" folHlink="folHlink"/>
  <p:sldLayoutIdLst>
    <p:sldLayoutId id="2147485522" r:id="rId1"/>
    <p:sldLayoutId id="2147485523" r:id="rId2"/>
    <p:sldLayoutId id="2147485524" r:id="rId3"/>
    <p:sldLayoutId id="2147485525" r:id="rId4"/>
    <p:sldLayoutId id="2147485526" r:id="rId5"/>
    <p:sldLayoutId id="2147485527" r:id="rId6"/>
    <p:sldLayoutId id="2147485528" r:id="rId7"/>
    <p:sldLayoutId id="2147485529" r:id="rId8"/>
    <p:sldLayoutId id="2147485530" r:id="rId9"/>
    <p:sldLayoutId id="2147485531" r:id="rId10"/>
    <p:sldLayoutId id="2147485532" r:id="rId11"/>
    <p:sldLayoutId id="2147485533" r:id="rId12"/>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9043D11-D77D-4583-9BB6-4F63065DBC66}" type="datetimeFigureOut">
              <a:rPr lang="ja-JP" altLang="en-US" smtClean="0"/>
              <a:pPr>
                <a:defRPr/>
              </a:pPr>
              <a:t>2024/5/16</a:t>
            </a:fld>
            <a:endParaRPr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DD8599-3348-49CB-BC90-4F865FFF2C67}" type="slidenum">
              <a:rPr lang="ja-JP" altLang="en-US" smtClean="0"/>
              <a:pPr>
                <a:defRPr/>
              </a:pPr>
              <a:t>‹#›</a:t>
            </a:fld>
            <a:endParaRPr lang="ja-JP" altLang="en-US"/>
          </a:p>
        </p:txBody>
      </p:sp>
    </p:spTree>
    <p:extLst>
      <p:ext uri="{BB962C8B-B14F-4D97-AF65-F5344CB8AC3E}">
        <p14:creationId xmlns:p14="http://schemas.microsoft.com/office/powerpoint/2010/main" val="2481802311"/>
      </p:ext>
    </p:extLst>
  </p:cSld>
  <p:clrMap bg1="lt1" tx1="dk1" bg2="lt2" tx2="dk2" accent1="accent1" accent2="accent2" accent3="accent3" accent4="accent4" accent5="accent5" accent6="accent6" hlink="hlink" folHlink="folHlink"/>
  <p:sldLayoutIdLst>
    <p:sldLayoutId id="2147485564" r:id="rId1"/>
    <p:sldLayoutId id="2147485565" r:id="rId2"/>
    <p:sldLayoutId id="2147485566" r:id="rId3"/>
    <p:sldLayoutId id="2147485567" r:id="rId4"/>
    <p:sldLayoutId id="2147485568" r:id="rId5"/>
    <p:sldLayoutId id="2147485569" r:id="rId6"/>
    <p:sldLayoutId id="2147485570" r:id="rId7"/>
    <p:sldLayoutId id="2147485571" r:id="rId8"/>
    <p:sldLayoutId id="2147485572" r:id="rId9"/>
    <p:sldLayoutId id="2147485573" r:id="rId10"/>
    <p:sldLayoutId id="2147485574" r:id="rId11"/>
    <p:sldLayoutId id="2147485575" r:id="rId12"/>
    <p:sldLayoutId id="2147485576" r:id="rId13"/>
    <p:sldLayoutId id="2147485547"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png"/><Relationship Id="rId7"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8" Type="http://schemas.openxmlformats.org/officeDocument/2006/relationships/hyperlink" Target="https://www.irasutoya.com/2015/10/blog-post_30.html" TargetMode="External"/><Relationship Id="rId13" Type="http://schemas.openxmlformats.org/officeDocument/2006/relationships/hyperlink" Target="https://1.bp.blogspot.com/-PUpiEEbPpuc/UU--3xyB_jI/AAAAAAAAO_I/Y4-8eCHR5l0/s1600/norimono_kyukyusya.png" TargetMode="External"/><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35.png"/><Relationship Id="rId11" Type="http://schemas.openxmlformats.org/officeDocument/2006/relationships/hyperlink" Target="https://www.irasutoya.com/2012/12/blog-post_4261.html" TargetMode="External"/><Relationship Id="rId5" Type="http://schemas.openxmlformats.org/officeDocument/2006/relationships/image" Target="../media/image34.png"/><Relationship Id="rId15" Type="http://schemas.openxmlformats.org/officeDocument/2006/relationships/image" Target="../media/image41.jp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5.emf"/><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7.xml"/><Relationship Id="rId1" Type="http://schemas.openxmlformats.org/officeDocument/2006/relationships/slideLayout" Target="../slideLayouts/slideLayout37.xml"/><Relationship Id="rId5" Type="http://schemas.openxmlformats.org/officeDocument/2006/relationships/image" Target="../media/image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5.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irasutoya.com/2013/09/blog-post_5250.html" TargetMode="External"/><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0.xml"/><Relationship Id="rId11" Type="http://schemas.openxmlformats.org/officeDocument/2006/relationships/image" Target="../media/image17.png"/><Relationship Id="rId5" Type="http://schemas.openxmlformats.org/officeDocument/2006/relationships/slideLayout" Target="../slideLayouts/slideLayout43.xml"/><Relationship Id="rId15" Type="http://schemas.openxmlformats.org/officeDocument/2006/relationships/image" Target="../media/image55.png"/><Relationship Id="rId10" Type="http://schemas.openxmlformats.org/officeDocument/2006/relationships/image" Target="../media/image16.jpeg"/><Relationship Id="rId4" Type="http://schemas.openxmlformats.org/officeDocument/2006/relationships/audio" Target="../media/media2.mp3"/><Relationship Id="rId9" Type="http://schemas.openxmlformats.org/officeDocument/2006/relationships/image" Target="../media/image15.png"/><Relationship Id="rId1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38.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9.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2.xml"/><Relationship Id="rId11" Type="http://schemas.openxmlformats.org/officeDocument/2006/relationships/image" Target="../media/image17.png"/><Relationship Id="rId5" Type="http://schemas.openxmlformats.org/officeDocument/2006/relationships/slideLayout" Target="../slideLayouts/slideLayout49.xml"/><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14.png"/><Relationship Id="rId14"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16.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3.xml"/><Relationship Id="rId11" Type="http://schemas.openxmlformats.org/officeDocument/2006/relationships/image" Target="../media/image17.png"/><Relationship Id="rId5" Type="http://schemas.openxmlformats.org/officeDocument/2006/relationships/slideLayout" Target="../slideLayouts/slideLayout49.xml"/><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16.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4.xml"/><Relationship Id="rId11" Type="http://schemas.openxmlformats.org/officeDocument/2006/relationships/image" Target="../media/image17.png"/><Relationship Id="rId5" Type="http://schemas.openxmlformats.org/officeDocument/2006/relationships/slideLayout" Target="../slideLayouts/slideLayout43.xml"/><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audio" Target="../media/media1.mp3"/><Relationship Id="rId7" Type="http://schemas.openxmlformats.org/officeDocument/2006/relationships/notesSlide" Target="../notesSlides/notesSlide6.xml"/><Relationship Id="rId12"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slideLayout" Target="../slideLayouts/slideLayout49.xml"/><Relationship Id="rId11" Type="http://schemas.openxmlformats.org/officeDocument/2006/relationships/image" Target="../media/image16.jpeg"/><Relationship Id="rId5" Type="http://schemas.openxmlformats.org/officeDocument/2006/relationships/audio" Target="../media/media2.mp3"/><Relationship Id="rId10" Type="http://schemas.openxmlformats.org/officeDocument/2006/relationships/image" Target="../media/image15.png"/><Relationship Id="rId4" Type="http://schemas.microsoft.com/office/2007/relationships/media" Target="../media/media2.mp3"/><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18" Type="http://schemas.openxmlformats.org/officeDocument/2006/relationships/image" Target="../media/image17.png"/><Relationship Id="rId3" Type="http://schemas.openxmlformats.org/officeDocument/2006/relationships/audio" Target="../media/media1.mp3"/><Relationship Id="rId7" Type="http://schemas.openxmlformats.org/officeDocument/2006/relationships/notesSlide" Target="../notesSlides/notesSlide7.xml"/><Relationship Id="rId12" Type="http://schemas.openxmlformats.org/officeDocument/2006/relationships/image" Target="../media/image18.jpeg"/><Relationship Id="rId17" Type="http://schemas.openxmlformats.org/officeDocument/2006/relationships/image" Target="../media/image2.png"/><Relationship Id="rId2" Type="http://schemas.microsoft.com/office/2007/relationships/media" Target="../media/media1.mp3"/><Relationship Id="rId16" Type="http://schemas.openxmlformats.org/officeDocument/2006/relationships/image" Target="../media/image22.png"/><Relationship Id="rId1" Type="http://schemas.openxmlformats.org/officeDocument/2006/relationships/tags" Target="../tags/tag2.xml"/><Relationship Id="rId6" Type="http://schemas.openxmlformats.org/officeDocument/2006/relationships/slideLayout" Target="../slideLayouts/slideLayout49.xml"/><Relationship Id="rId11" Type="http://schemas.openxmlformats.org/officeDocument/2006/relationships/image" Target="../media/image16.jpeg"/><Relationship Id="rId5" Type="http://schemas.openxmlformats.org/officeDocument/2006/relationships/audio" Target="../media/media2.mp3"/><Relationship Id="rId15" Type="http://schemas.openxmlformats.org/officeDocument/2006/relationships/image" Target="../media/image21.png"/><Relationship Id="rId10" Type="http://schemas.openxmlformats.org/officeDocument/2006/relationships/image" Target="../media/image15.png"/><Relationship Id="rId4" Type="http://schemas.microsoft.com/office/2007/relationships/media" Target="../media/media2.mp3"/><Relationship Id="rId9" Type="http://schemas.openxmlformats.org/officeDocument/2006/relationships/image" Target="../media/image14.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11" Type="http://schemas.openxmlformats.org/officeDocument/2006/relationships/image" Target="../media/image2.png"/><Relationship Id="rId5" Type="http://schemas.openxmlformats.org/officeDocument/2006/relationships/slideLayout" Target="../slideLayouts/slideLayout43.xml"/><Relationship Id="rId10" Type="http://schemas.openxmlformats.org/officeDocument/2006/relationships/image" Target="../media/image16.jpeg"/><Relationship Id="rId4" Type="http://schemas.openxmlformats.org/officeDocument/2006/relationships/audio" Target="../media/media2.mp3"/><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6122813" y="6045748"/>
            <a:ext cx="5904656" cy="432048"/>
          </a:xfrm>
          <a:prstGeom prst="rect">
            <a:avLst/>
          </a:prstGeom>
        </p:spPr>
        <p:txBody>
          <a:bodyPr vert="horz" lIns="91440" tIns="45720" rIns="91440" bIns="45720" rtlCol="0">
            <a:normAutofit/>
          </a:bodyPr>
          <a:lstStyle>
            <a:lvl1pPr marL="0" indent="0" algn="ctr" defTabSz="914423" rtl="0" eaLnBrk="1" latinLnBrk="0" hangingPunct="1">
              <a:lnSpc>
                <a:spcPct val="90000"/>
              </a:lnSpc>
              <a:spcBef>
                <a:spcPts val="1001"/>
              </a:spcBef>
              <a:buFont typeface="Arial" panose="020B0604020202020204" pitchFamily="34" charset="0"/>
              <a:buNone/>
              <a:defRPr kumimoji="1" sz="2400" kern="1200">
                <a:solidFill>
                  <a:schemeClr val="tx1"/>
                </a:solidFill>
                <a:latin typeface="+mn-lt"/>
                <a:ea typeface="+mn-ea"/>
                <a:cs typeface="+mn-cs"/>
              </a:defRPr>
            </a:lvl1pPr>
            <a:lvl2pPr marL="457211" indent="0" algn="ctr" defTabSz="914423"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23" indent="0" algn="ctr" defTabSz="914423" rtl="0" eaLnBrk="1" latinLnBrk="0" hangingPunct="1">
              <a:lnSpc>
                <a:spcPct val="90000"/>
              </a:lnSpc>
              <a:spcBef>
                <a:spcPts val="500"/>
              </a:spcBef>
              <a:buFont typeface="Arial" panose="020B0604020202020204" pitchFamily="34" charset="0"/>
              <a:buNone/>
              <a:defRPr kumimoji="1" sz="1801" kern="1200">
                <a:solidFill>
                  <a:schemeClr val="tx1"/>
                </a:solidFill>
                <a:latin typeface="+mn-lt"/>
                <a:ea typeface="+mn-ea"/>
                <a:cs typeface="+mn-cs"/>
              </a:defRPr>
            </a:lvl3pPr>
            <a:lvl4pPr marL="1371634"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46"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57"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69"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80"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91"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fontAlgn="auto">
              <a:spcAft>
                <a:spcPts val="0"/>
              </a:spcAft>
            </a:pP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和歌山県租税教育推進連絡協議会</a:t>
            </a:r>
            <a:r>
              <a:rPr lang="en-US" altLang="ja-JP" sz="2000" dirty="0">
                <a:latin typeface="HG丸ｺﾞｼｯｸM-PRO" panose="020F0600000000000000" pitchFamily="50" charset="-128"/>
                <a:ea typeface="HG丸ｺﾞｼｯｸM-PRO" panose="020F0600000000000000" pitchFamily="50" charset="-128"/>
              </a:rPr>
              <a:t>2024</a:t>
            </a:r>
            <a:endParaRPr lang="ja-JP" altLang="en-US" sz="2000" dirty="0">
              <a:latin typeface="HG丸ｺﾞｼｯｸM-PRO" panose="020F0600000000000000" pitchFamily="50" charset="-128"/>
              <a:ea typeface="HG丸ｺﾞｼｯｸM-PRO" panose="020F0600000000000000" pitchFamily="50" charset="-128"/>
            </a:endParaRPr>
          </a:p>
        </p:txBody>
      </p:sp>
      <p:graphicFrame>
        <p:nvGraphicFramePr>
          <p:cNvPr id="8" name="図表 7"/>
          <p:cNvGraphicFramePr/>
          <p:nvPr>
            <p:extLst>
              <p:ext uri="{D42A27DB-BD31-4B8C-83A1-F6EECF244321}">
                <p14:modId xmlns:p14="http://schemas.microsoft.com/office/powerpoint/2010/main" val="589706321"/>
              </p:ext>
            </p:extLst>
          </p:nvPr>
        </p:nvGraphicFramePr>
        <p:xfrm>
          <a:off x="1658185" y="692696"/>
          <a:ext cx="8929257" cy="899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6">
            <a:extLst>
              <a:ext uri="{FF2B5EF4-FFF2-40B4-BE49-F238E27FC236}">
                <a16:creationId xmlns:a16="http://schemas.microsoft.com/office/drawing/2014/main" id="{08AF9C9B-C331-4B1B-B52A-F7780C05C5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564334" y="3397651"/>
            <a:ext cx="191965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1BE261D5-3A08-3BF4-DE72-3A59BA1CDFDF}"/>
              </a:ext>
            </a:extLst>
          </p:cNvPr>
          <p:cNvPicPr>
            <a:picLocks noChangeAspect="1"/>
          </p:cNvPicPr>
          <p:nvPr/>
        </p:nvPicPr>
        <p:blipFill>
          <a:blip r:embed="rId9"/>
          <a:stretch>
            <a:fillRect/>
          </a:stretch>
        </p:blipFill>
        <p:spPr>
          <a:xfrm>
            <a:off x="2063552" y="1700808"/>
            <a:ext cx="3456384" cy="4955327"/>
          </a:xfrm>
          <a:prstGeom prst="rect">
            <a:avLst/>
          </a:prstGeom>
        </p:spPr>
      </p:pic>
    </p:spTree>
    <p:extLst>
      <p:ext uri="{BB962C8B-B14F-4D97-AF65-F5344CB8AC3E}">
        <p14:creationId xmlns:p14="http://schemas.microsoft.com/office/powerpoint/2010/main" val="155527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repeatCount="indefinite" accel="49000" decel="51000" fill="remove" nodeType="clickEffect">
                                  <p:stCondLst>
                                    <p:cond delay="0"/>
                                  </p:stCondLst>
                                  <p:endCondLst>
                                    <p:cond evt="onNext" delay="0">
                                      <p:tgtEl>
                                        <p:sldTgt/>
                                      </p:tgtEl>
                                    </p:cond>
                                  </p:endCondLst>
                                  <p:childTnLst>
                                    <p:animMotion origin="layout" path="M -0.11419 0.14791 C -0.11419 0.20694 -0.08229 0.25509 -0.04284 0.25509 C 0.00352 0.25509 0.02019 0.20162 0.02735 0.16944 L 0.03451 0.12638 C 0.04167 0.09421 0.05938 0.04097 0.11172 0.04097 C 0.14519 0.04097 0.18334 0.08888 0.18334 0.14791 C 0.18334 0.20694 0.14519 0.25509 0.11172 0.25509 C 0.05938 0.25509 0.04167 0.20162 0.03451 0.16944 L 0.02735 0.12638 C 0.02019 0.09421 0.00352 0.04097 -0.04284 0.04097 C -0.08229 0.04097 -0.11419 0.08888 -0.11419 0.14791 Z " pathEditMode="relative" rAng="0" ptsTypes="AAAAAAAAAAA">
                                      <p:cBhvr>
                                        <p:cTn id="6" dur="5000" fill="hold"/>
                                        <p:tgtEl>
                                          <p:spTgt spid="6"/>
                                        </p:tgtEl>
                                        <p:attrNameLst>
                                          <p:attrName>ppt_x</p:attrName>
                                          <p:attrName>ppt_y</p:attrName>
                                        </p:attrNameLst>
                                      </p:cBhvr>
                                      <p:rCtr x="148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F25F23C9-3201-46B0-87F0-56D211BE9542}"/>
              </a:ext>
            </a:extLst>
          </p:cNvPr>
          <p:cNvGrpSpPr/>
          <p:nvPr/>
        </p:nvGrpSpPr>
        <p:grpSpPr>
          <a:xfrm>
            <a:off x="359382" y="193174"/>
            <a:ext cx="11628000" cy="6112364"/>
            <a:chOff x="390378" y="332656"/>
            <a:chExt cx="11628000" cy="6112364"/>
          </a:xfrm>
        </p:grpSpPr>
        <p:sp>
          <p:nvSpPr>
            <p:cNvPr id="13" name="角丸四角形 4">
              <a:extLst>
                <a:ext uri="{FF2B5EF4-FFF2-40B4-BE49-F238E27FC236}">
                  <a16:creationId xmlns:a16="http://schemas.microsoft.com/office/drawing/2014/main" id="{B9790D42-D03A-4C30-BFDB-07AB18752531}"/>
                </a:ext>
              </a:extLst>
            </p:cNvPr>
            <p:cNvSpPr/>
            <p:nvPr/>
          </p:nvSpPr>
          <p:spPr>
            <a:xfrm>
              <a:off x="520388" y="332656"/>
              <a:ext cx="11305256" cy="6048672"/>
            </a:xfrm>
            <a:prstGeom prst="roundRect">
              <a:avLst>
                <a:gd name="adj" fmla="val 2078"/>
              </a:avLst>
            </a:prstGeom>
            <a:blipFill>
              <a:blip r:embed="rId3"/>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1">
              <a:extLst>
                <a:ext uri="{FF2B5EF4-FFF2-40B4-BE49-F238E27FC236}">
                  <a16:creationId xmlns:a16="http://schemas.microsoft.com/office/drawing/2014/main" id="{D6964371-0B7A-49EE-B2EE-32086CD09662}"/>
                </a:ext>
              </a:extLst>
            </p:cNvPr>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14D9907D-C3DF-4E21-A8FE-7CA3DB3AD5DB}"/>
                </a:ext>
              </a:extLst>
            </p:cNvPr>
            <p:cNvGrpSpPr/>
            <p:nvPr/>
          </p:nvGrpSpPr>
          <p:grpSpPr>
            <a:xfrm>
              <a:off x="9953436" y="5661248"/>
              <a:ext cx="1008112" cy="576064"/>
              <a:chOff x="9984432" y="5661248"/>
              <a:chExt cx="1008112" cy="576064"/>
            </a:xfrm>
          </p:grpSpPr>
          <p:sp>
            <p:nvSpPr>
              <p:cNvPr id="20" name="角丸四角形 6">
                <a:extLst>
                  <a:ext uri="{FF2B5EF4-FFF2-40B4-BE49-F238E27FC236}">
                    <a16:creationId xmlns:a16="http://schemas.microsoft.com/office/drawing/2014/main" id="{2E17F86E-49FD-4CF9-B694-22F75C57B848}"/>
                  </a:ext>
                </a:extLst>
              </p:cNvPr>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片側の 2 つの角を切り取った四角形 7">
                <a:extLst>
                  <a:ext uri="{FF2B5EF4-FFF2-40B4-BE49-F238E27FC236}">
                    <a16:creationId xmlns:a16="http://schemas.microsoft.com/office/drawing/2014/main" id="{8C5471AA-5789-4F81-876C-7DC1E9926C3E}"/>
                  </a:ext>
                </a:extLst>
              </p:cNvPr>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12">
                <a:extLst>
                  <a:ext uri="{FF2B5EF4-FFF2-40B4-BE49-F238E27FC236}">
                    <a16:creationId xmlns:a16="http://schemas.microsoft.com/office/drawing/2014/main" id="{D6510089-1498-4DEF-875C-6E7EF3F3C5F1}"/>
                  </a:ext>
                </a:extLst>
              </p:cNvPr>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13">
                <a:extLst>
                  <a:ext uri="{FF2B5EF4-FFF2-40B4-BE49-F238E27FC236}">
                    <a16:creationId xmlns:a16="http://schemas.microsoft.com/office/drawing/2014/main" id="{57012334-DF65-448C-A525-2EEC53E1950F}"/>
                  </a:ext>
                </a:extLst>
              </p:cNvPr>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17">
                <a:extLst>
                  <a:ext uri="{FF2B5EF4-FFF2-40B4-BE49-F238E27FC236}">
                    <a16:creationId xmlns:a16="http://schemas.microsoft.com/office/drawing/2014/main" id="{45D578D8-09B3-4B78-B861-EE07AAA77E73}"/>
                  </a:ext>
                </a:extLst>
              </p:cNvPr>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18">
                <a:extLst>
                  <a:ext uri="{FF2B5EF4-FFF2-40B4-BE49-F238E27FC236}">
                    <a16:creationId xmlns:a16="http://schemas.microsoft.com/office/drawing/2014/main" id="{FE477BED-3ACA-4A0A-80B7-313842D2BF8B}"/>
                  </a:ext>
                </a:extLst>
              </p:cNvPr>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19">
                <a:extLst>
                  <a:ext uri="{FF2B5EF4-FFF2-40B4-BE49-F238E27FC236}">
                    <a16:creationId xmlns:a16="http://schemas.microsoft.com/office/drawing/2014/main" id="{B5EC7C43-819A-4106-BD2C-486A007FA321}"/>
                  </a:ext>
                </a:extLst>
              </p:cNvPr>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02599F70-310E-4304-99F3-8D0F320E4776}"/>
                </a:ext>
              </a:extLst>
            </p:cNvPr>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0A23DB7-E56E-4465-BAD8-9F727DEE0B67}"/>
                </a:ext>
              </a:extLst>
            </p:cNvPr>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D27D1F2-C069-4D9E-95C0-5F09359B7B2E}"/>
                </a:ext>
              </a:extLst>
            </p:cNvPr>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片側の 2 つの角を切り取った四角形 5">
              <a:extLst>
                <a:ext uri="{FF2B5EF4-FFF2-40B4-BE49-F238E27FC236}">
                  <a16:creationId xmlns:a16="http://schemas.microsoft.com/office/drawing/2014/main" id="{D94E516A-A3C0-495A-B19B-C8A3D77E4FB3}"/>
                </a:ext>
              </a:extLst>
            </p:cNvPr>
            <p:cNvSpPr/>
            <p:nvPr/>
          </p:nvSpPr>
          <p:spPr>
            <a:xfrm rot="10800000">
              <a:off x="390378" y="6237876"/>
              <a:ext cx="11628000" cy="207144"/>
            </a:xfrm>
            <a:prstGeom prst="snip2SameRect">
              <a:avLst>
                <a:gd name="adj1" fmla="val 23450"/>
                <a:gd name="adj2" fmla="val 0"/>
              </a:avLst>
            </a:prstGeom>
            <a:blipFill>
              <a:blip r:embed="rId3"/>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Rectangle 2"/>
          <p:cNvSpPr txBox="1">
            <a:spLocks noChangeArrowheads="1"/>
          </p:cNvSpPr>
          <p:nvPr/>
        </p:nvSpPr>
        <p:spPr bwMode="auto">
          <a:xfrm>
            <a:off x="1211216" y="1233394"/>
            <a:ext cx="9781328" cy="85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3600" dirty="0">
                <a:solidFill>
                  <a:schemeClr val="bg1"/>
                </a:solidFill>
                <a:latin typeface="HG丸ｺﾞｼｯｸM-PRO" panose="020F0600000000000000" pitchFamily="50" charset="-128"/>
                <a:ea typeface="HG丸ｺﾞｼｯｸM-PRO" panose="020F0600000000000000" pitchFamily="50" charset="-128"/>
              </a:rPr>
              <a:t>なぜ、</a:t>
            </a:r>
            <a:r>
              <a:rPr lang="ja-JP" altLang="en-US" sz="3600" b="1" dirty="0">
                <a:solidFill>
                  <a:srgbClr val="FFFF00"/>
                </a:solidFill>
                <a:latin typeface="HG丸ｺﾞｼｯｸM-PRO" panose="020F0600000000000000" pitchFamily="50" charset="-128"/>
                <a:ea typeface="HG丸ｺﾞｼｯｸM-PRO" panose="020F0600000000000000" pitchFamily="50" charset="-128"/>
              </a:rPr>
              <a:t>約</a:t>
            </a:r>
            <a:r>
              <a:rPr lang="en-US" altLang="ja-JP" sz="3600" b="1" dirty="0">
                <a:solidFill>
                  <a:srgbClr val="FFFF00"/>
                </a:solidFill>
                <a:latin typeface="HG丸ｺﾞｼｯｸM-PRO" panose="020F0600000000000000" pitchFamily="50" charset="-128"/>
                <a:ea typeface="HG丸ｺﾞｼｯｸM-PRO" panose="020F0600000000000000" pitchFamily="50" charset="-128"/>
              </a:rPr>
              <a:t>50</a:t>
            </a:r>
            <a:r>
              <a:rPr lang="ja-JP" altLang="ja-JP" sz="3600" b="1" dirty="0">
                <a:solidFill>
                  <a:srgbClr val="FFFF00"/>
                </a:solidFill>
                <a:latin typeface="HG丸ｺﾞｼｯｸM-PRO" panose="020F0600000000000000" pitchFamily="50" charset="-128"/>
                <a:ea typeface="HG丸ｺﾞｼｯｸM-PRO" panose="020F0600000000000000" pitchFamily="50" charset="-128"/>
              </a:rPr>
              <a:t>種類の税金</a:t>
            </a:r>
            <a:r>
              <a:rPr lang="ja-JP" altLang="en-US" sz="3600" dirty="0">
                <a:solidFill>
                  <a:schemeClr val="bg1"/>
                </a:solidFill>
                <a:latin typeface="HG丸ｺﾞｼｯｸM-PRO" panose="020F0600000000000000" pitchFamily="50" charset="-128"/>
                <a:ea typeface="HG丸ｺﾞｼｯｸM-PRO" panose="020F0600000000000000" pitchFamily="50" charset="-128"/>
              </a:rPr>
              <a:t>があるのでしょうか？</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Rectangle 2"/>
          <p:cNvSpPr txBox="1">
            <a:spLocks noChangeArrowheads="1"/>
          </p:cNvSpPr>
          <p:nvPr/>
        </p:nvSpPr>
        <p:spPr bwMode="auto">
          <a:xfrm>
            <a:off x="1201788" y="3460934"/>
            <a:ext cx="9800184" cy="159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3600" dirty="0">
                <a:solidFill>
                  <a:schemeClr val="bg1"/>
                </a:solidFill>
                <a:latin typeface="HG丸ｺﾞｼｯｸM-PRO" panose="020F0600000000000000" pitchFamily="50" charset="-128"/>
                <a:ea typeface="HG丸ｺﾞｼｯｸM-PRO" panose="020F0600000000000000" pitchFamily="50" charset="-128"/>
              </a:rPr>
              <a:t>国民に納税の義務を果たしてもらうためには、みんなが</a:t>
            </a:r>
            <a:r>
              <a:rPr lang="ja-JP" altLang="ja-JP" sz="3600" dirty="0">
                <a:solidFill>
                  <a:schemeClr val="bg1"/>
                </a:solidFill>
                <a:latin typeface="HG丸ｺﾞｼｯｸM-PRO" panose="020F0600000000000000" pitchFamily="50" charset="-128"/>
                <a:ea typeface="HG丸ｺﾞｼｯｸM-PRO" panose="020F0600000000000000" pitchFamily="50" charset="-128"/>
              </a:rPr>
              <a:t>公平であると感じ</a:t>
            </a:r>
            <a:r>
              <a:rPr lang="ja-JP" altLang="en-US" sz="3600" dirty="0">
                <a:solidFill>
                  <a:schemeClr val="bg1"/>
                </a:solidFill>
                <a:latin typeface="HG丸ｺﾞｼｯｸM-PRO" panose="020F0600000000000000" pitchFamily="50" charset="-128"/>
                <a:ea typeface="HG丸ｺﾞｼｯｸM-PRO" panose="020F0600000000000000" pitchFamily="50" charset="-128"/>
              </a:rPr>
              <a:t>、納得して</a:t>
            </a:r>
            <a:r>
              <a:rPr lang="ja-JP" altLang="ja-JP" sz="3600" dirty="0">
                <a:solidFill>
                  <a:schemeClr val="bg1"/>
                </a:solidFill>
                <a:latin typeface="HG丸ｺﾞｼｯｸM-PRO" panose="020F0600000000000000" pitchFamily="50" charset="-128"/>
                <a:ea typeface="HG丸ｺﾞｼｯｸM-PRO" panose="020F0600000000000000" pitchFamily="50" charset="-128"/>
              </a:rPr>
              <a:t>負担してもらう必要があ</a:t>
            </a:r>
            <a:r>
              <a:rPr lang="ja-JP" altLang="en-US" sz="3600" dirty="0">
                <a:solidFill>
                  <a:schemeClr val="bg1"/>
                </a:solidFill>
                <a:latin typeface="HG丸ｺﾞｼｯｸM-PRO" panose="020F0600000000000000" pitchFamily="50" charset="-128"/>
                <a:ea typeface="HG丸ｺﾞｼｯｸM-PRO" panose="020F0600000000000000" pitchFamily="50" charset="-128"/>
              </a:rPr>
              <a:t>る。</a:t>
            </a:r>
            <a:endParaRPr lang="en-US" altLang="ja-JP" sz="3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0" name="角丸四角形吹き出し 9"/>
          <p:cNvSpPr/>
          <p:nvPr/>
        </p:nvSpPr>
        <p:spPr>
          <a:xfrm>
            <a:off x="9979080" y="2471058"/>
            <a:ext cx="2026928" cy="1441276"/>
          </a:xfrm>
          <a:prstGeom prst="wedgeRoundRectCallout">
            <a:avLst>
              <a:gd name="adj1" fmla="val 29197"/>
              <a:gd name="adj2" fmla="val 82547"/>
              <a:gd name="adj3" fmla="val 16667"/>
            </a:avLst>
          </a:prstGeom>
          <a:solidFill>
            <a:srgbClr val="FFFF99"/>
          </a:solidFill>
          <a:ln w="9525" cap="flat" cmpd="sng" algn="ctr">
            <a:solidFill>
              <a:sysClr val="windowText" lastClr="000000"/>
            </a:solidFill>
            <a:prstDash val="solid"/>
            <a:miter lim="800000"/>
          </a:ln>
          <a:effectLst/>
        </p:spPr>
        <p:txBody>
          <a:bodyPr rot="0" spcFirstLastPara="0" vert="horz" wrap="square" lIns="72000" tIns="34290" rIns="0" bIns="34290" numCol="1" spcCol="0" rtlCol="0" fromWordArt="0" anchor="ctr" anchorCtr="0" forceAA="0" compatLnSpc="1">
            <a:prstTxWarp prst="textNoShape">
              <a:avLst/>
            </a:prstTxWarp>
            <a:noAutofit/>
          </a:bodyPr>
          <a:lstStyle/>
          <a:p>
            <a:pPr>
              <a:spcAft>
                <a:spcPts val="0"/>
              </a:spcAft>
            </a:pPr>
            <a:r>
              <a:rPr lang="ja-JP" altLang="en-US" sz="2000" kern="100" dirty="0">
                <a:solidFill>
                  <a:srgbClr val="0070C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公平性を保つためには、どうするのかな。</a:t>
            </a:r>
          </a:p>
        </p:txBody>
      </p:sp>
      <p:pic>
        <p:nvPicPr>
          <p:cNvPr id="27" name="図 26" descr="http://jinbutuillust.businesscatalyst.com/images/060603.png?crc=483493686"/>
          <p:cNvPicPr/>
          <p:nvPr/>
        </p:nvPicPr>
        <p:blipFill rotWithShape="1">
          <a:blip r:embed="rId4" cstate="print">
            <a:extLst>
              <a:ext uri="{28A0092B-C50C-407E-A947-70E740481C1C}">
                <a14:useLocalDpi xmlns:a14="http://schemas.microsoft.com/office/drawing/2010/main" val="0"/>
              </a:ext>
            </a:extLst>
          </a:blip>
          <a:srcRect l="25000" t="8139" r="29651" b="38373"/>
          <a:stretch/>
        </p:blipFill>
        <p:spPr bwMode="auto">
          <a:xfrm>
            <a:off x="9847229" y="4369228"/>
            <a:ext cx="1920227" cy="2161947"/>
          </a:xfrm>
          <a:prstGeom prst="rect">
            <a:avLst/>
          </a:prstGeom>
          <a:noFill/>
          <a:ln>
            <a:noFill/>
          </a:ln>
          <a:extLst>
            <a:ext uri="{53640926-AAD7-44D8-BBD7-CCE9431645EC}">
              <a14:shadowObscured xmlns:a14="http://schemas.microsoft.com/office/drawing/2010/main"/>
            </a:ext>
          </a:extLst>
        </p:spPr>
      </p:pic>
      <p:grpSp>
        <p:nvGrpSpPr>
          <p:cNvPr id="2" name="グループ化 1"/>
          <p:cNvGrpSpPr/>
          <p:nvPr/>
        </p:nvGrpSpPr>
        <p:grpSpPr>
          <a:xfrm>
            <a:off x="2624514" y="2038817"/>
            <a:ext cx="6423814" cy="1246167"/>
            <a:chOff x="2283072" y="3060177"/>
            <a:chExt cx="6879934" cy="1664967"/>
          </a:xfrm>
        </p:grpSpPr>
        <p:sp>
          <p:nvSpPr>
            <p:cNvPr id="28" name="角丸四角形 27"/>
            <p:cNvSpPr/>
            <p:nvPr/>
          </p:nvSpPr>
          <p:spPr>
            <a:xfrm>
              <a:off x="2283072" y="3060177"/>
              <a:ext cx="6879934" cy="1664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423592" y="3159314"/>
              <a:ext cx="6656242" cy="149382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a:solidFill>
                    <a:srgbClr val="FF0000"/>
                  </a:solidFill>
                </a:rPr>
                <a:t>公平感（納得感）</a:t>
              </a:r>
            </a:p>
          </p:txBody>
        </p:sp>
      </p:grpSp>
    </p:spTree>
    <p:extLst>
      <p:ext uri="{BB962C8B-B14F-4D97-AF65-F5344CB8AC3E}">
        <p14:creationId xmlns:p14="http://schemas.microsoft.com/office/powerpoint/2010/main" val="28231751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3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27"/>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b="1219"/>
          <a:stretch/>
        </p:blipFill>
        <p:spPr>
          <a:xfrm>
            <a:off x="335360" y="483558"/>
            <a:ext cx="11712624" cy="5889129"/>
          </a:xfrm>
          <a:prstGeom prst="rect">
            <a:avLst/>
          </a:prstGeom>
        </p:spPr>
      </p:pic>
      <p:pic>
        <p:nvPicPr>
          <p:cNvPr id="19" name="図 18"/>
          <p:cNvPicPr>
            <a:picLocks noChangeAspect="1"/>
          </p:cNvPicPr>
          <p:nvPr/>
        </p:nvPicPr>
        <p:blipFill>
          <a:blip r:embed="rId4"/>
          <a:stretch>
            <a:fillRect/>
          </a:stretch>
        </p:blipFill>
        <p:spPr>
          <a:xfrm>
            <a:off x="10581394" y="200987"/>
            <a:ext cx="862379" cy="2268929"/>
          </a:xfrm>
          <a:prstGeom prst="rect">
            <a:avLst/>
          </a:prstGeom>
        </p:spPr>
      </p:pic>
      <p:cxnSp>
        <p:nvCxnSpPr>
          <p:cNvPr id="18" name="直線コネクタ 17"/>
          <p:cNvCxnSpPr/>
          <p:nvPr/>
        </p:nvCxnSpPr>
        <p:spPr>
          <a:xfrm>
            <a:off x="1919536" y="5301208"/>
            <a:ext cx="72948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21" name="直線コネクタ 20"/>
          <p:cNvCxnSpPr/>
          <p:nvPr/>
        </p:nvCxnSpPr>
        <p:spPr>
          <a:xfrm>
            <a:off x="5375920" y="5301208"/>
            <a:ext cx="729480" cy="0"/>
          </a:xfrm>
          <a:prstGeom prst="line">
            <a:avLst/>
          </a:prstGeom>
          <a:ln w="57150"/>
        </p:spPr>
        <p:style>
          <a:lnRef idx="3">
            <a:schemeClr val="accent2"/>
          </a:lnRef>
          <a:fillRef idx="0">
            <a:schemeClr val="accent2"/>
          </a:fillRef>
          <a:effectRef idx="2">
            <a:schemeClr val="accent2"/>
          </a:effectRef>
          <a:fontRef idx="minor">
            <a:schemeClr val="tx1"/>
          </a:fontRef>
        </p:style>
      </p:cxnSp>
      <p:sp>
        <p:nvSpPr>
          <p:cNvPr id="10" name="正方形/長方形 9"/>
          <p:cNvSpPr/>
          <p:nvPr/>
        </p:nvSpPr>
        <p:spPr>
          <a:xfrm>
            <a:off x="-65690" y="6373431"/>
            <a:ext cx="5109091" cy="461665"/>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「わたしたちの生活と税」</a:t>
            </a:r>
            <a:r>
              <a:rPr lang="ja-JP" altLang="en-US" dirty="0">
                <a:latin typeface="HG丸ｺﾞｼｯｸM-PRO" panose="020F0600000000000000" pitchFamily="50" charset="-128"/>
                <a:ea typeface="HG丸ｺﾞｼｯｸM-PRO" panose="020F0600000000000000" pitchFamily="50" charset="-128"/>
              </a:rPr>
              <a:t>３</a:t>
            </a:r>
            <a:r>
              <a:rPr lang="ja-JP" altLang="ja-JP" dirty="0">
                <a:latin typeface="HG丸ｺﾞｼｯｸM-PRO" panose="020F0600000000000000" pitchFamily="50" charset="-128"/>
                <a:ea typeface="HG丸ｺﾞｼｯｸM-PRO" panose="020F0600000000000000" pitchFamily="50" charset="-128"/>
              </a:rPr>
              <a:t>ページ</a:t>
            </a:r>
            <a:endParaRPr lang="ja-JP" altLang="en-US"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767408" y="3573016"/>
            <a:ext cx="3456384" cy="280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223792" y="3573016"/>
            <a:ext cx="3456384" cy="280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703607" y="3501008"/>
            <a:ext cx="3919100" cy="3297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rotWithShape="1">
          <a:blip r:embed="rId5"/>
          <a:srcRect r="-2638"/>
          <a:stretch/>
        </p:blipFill>
        <p:spPr>
          <a:xfrm>
            <a:off x="11236072" y="1727317"/>
            <a:ext cx="628744" cy="2304256"/>
          </a:xfrm>
          <a:prstGeom prst="rect">
            <a:avLst/>
          </a:prstGeom>
        </p:spPr>
      </p:pic>
      <p:pic>
        <p:nvPicPr>
          <p:cNvPr id="20" name="図 19"/>
          <p:cNvPicPr>
            <a:picLocks noChangeAspect="1"/>
          </p:cNvPicPr>
          <p:nvPr/>
        </p:nvPicPr>
        <p:blipFill>
          <a:blip r:embed="rId6"/>
          <a:stretch>
            <a:fillRect/>
          </a:stretch>
        </p:blipFill>
        <p:spPr>
          <a:xfrm>
            <a:off x="9016368" y="737282"/>
            <a:ext cx="824048" cy="2541735"/>
          </a:xfrm>
          <a:prstGeom prst="rect">
            <a:avLst/>
          </a:prstGeom>
        </p:spPr>
      </p:pic>
      <p:pic>
        <p:nvPicPr>
          <p:cNvPr id="23" name="図 22"/>
          <p:cNvPicPr>
            <a:picLocks noChangeAspect="1"/>
          </p:cNvPicPr>
          <p:nvPr/>
        </p:nvPicPr>
        <p:blipFill>
          <a:blip r:embed="rId7"/>
          <a:stretch>
            <a:fillRect/>
          </a:stretch>
        </p:blipFill>
        <p:spPr>
          <a:xfrm>
            <a:off x="11136560" y="4005064"/>
            <a:ext cx="1080120" cy="2481553"/>
          </a:xfrm>
          <a:prstGeom prst="rect">
            <a:avLst/>
          </a:prstGeom>
        </p:spPr>
      </p:pic>
      <p:pic>
        <p:nvPicPr>
          <p:cNvPr id="22" name="図 21"/>
          <p:cNvPicPr>
            <a:picLocks noChangeAspect="1"/>
          </p:cNvPicPr>
          <p:nvPr/>
        </p:nvPicPr>
        <p:blipFill rotWithShape="1">
          <a:blip r:embed="rId8"/>
          <a:srcRect t="-2929"/>
          <a:stretch/>
        </p:blipFill>
        <p:spPr>
          <a:xfrm>
            <a:off x="9823273" y="1122362"/>
            <a:ext cx="665215" cy="2450654"/>
          </a:xfrm>
          <a:prstGeom prst="rect">
            <a:avLst/>
          </a:prstGeom>
        </p:spPr>
      </p:pic>
    </p:spTree>
    <p:extLst>
      <p:ext uri="{BB962C8B-B14F-4D97-AF65-F5344CB8AC3E}">
        <p14:creationId xmlns:p14="http://schemas.microsoft.com/office/powerpoint/2010/main" val="2346358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42" presetClass="entr" presetSubtype="0" fill="hold" nodeType="afterEffect">
                                  <p:stCondLst>
                                    <p:cond delay="6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900"/>
                                        <p:tgtEl>
                                          <p:spTgt spid="23"/>
                                        </p:tgtEl>
                                      </p:cBhvr>
                                    </p:animEffect>
                                    <p:anim calcmode="lin" valueType="num">
                                      <p:cBhvr>
                                        <p:cTn id="32" dur="900" fill="hold"/>
                                        <p:tgtEl>
                                          <p:spTgt spid="23"/>
                                        </p:tgtEl>
                                        <p:attrNameLst>
                                          <p:attrName>ppt_x</p:attrName>
                                        </p:attrNameLst>
                                      </p:cBhvr>
                                      <p:tavLst>
                                        <p:tav tm="0">
                                          <p:val>
                                            <p:strVal val="#ppt_x"/>
                                          </p:val>
                                        </p:tav>
                                        <p:tav tm="100000">
                                          <p:val>
                                            <p:strVal val="#ppt_x"/>
                                          </p:val>
                                        </p:tav>
                                      </p:tavLst>
                                    </p:anim>
                                    <p:anim calcmode="lin" valueType="num">
                                      <p:cBhvr>
                                        <p:cTn id="33" dur="9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455864" y="2087564"/>
            <a:ext cx="7173913" cy="3903662"/>
          </a:xfrm>
          <a:prstGeom prst="rect">
            <a:avLst/>
          </a:prstGeom>
        </p:spPr>
        <p:txBody>
          <a:bodyPr>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a:lstStyle>
          <a:p>
            <a:pPr algn="l">
              <a:defRPr/>
            </a:pPr>
            <a:r>
              <a:rPr lang="ja-JP" altLang="en-US" sz="4062" kern="0" dirty="0">
                <a:solidFill>
                  <a:prstClr val="black"/>
                </a:solidFill>
                <a:latin typeface="AR丸ゴシック体M" panose="020B0609010101010101" pitchFamily="49" charset="-128"/>
                <a:ea typeface="AR丸ゴシック体M" panose="020B0609010101010101" pitchFamily="49" charset="-128"/>
              </a:rPr>
              <a:t>　</a:t>
            </a:r>
          </a:p>
        </p:txBody>
      </p:sp>
      <p:sp>
        <p:nvSpPr>
          <p:cNvPr id="19" name="正方形/長方形 18"/>
          <p:cNvSpPr/>
          <p:nvPr/>
        </p:nvSpPr>
        <p:spPr bwMode="auto">
          <a:xfrm>
            <a:off x="1010848" y="1498527"/>
            <a:ext cx="10063944" cy="4253521"/>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8900000" scaled="1"/>
            <a:tileRect/>
          </a:gradFill>
          <a:ln w="6350" cap="flat" cmpd="sng" algn="ctr">
            <a:noFill/>
            <a:prstDash val="solid"/>
            <a:round/>
            <a:headEnd type="none" w="med" len="med"/>
            <a:tailEnd type="none" w="med" len="med"/>
          </a:ln>
          <a:effectLst/>
        </p:spPr>
        <p:txBody>
          <a:bodyPr lIns="84406" tIns="42203" rIns="84406" bIns="42203" anchor="ctr"/>
          <a:lstStyle/>
          <a:p>
            <a:pPr algn="ctr" defTabSz="844104">
              <a:lnSpc>
                <a:spcPct val="150000"/>
              </a:lnSpc>
              <a:defRPr/>
            </a:pPr>
            <a:r>
              <a:rPr lang="ja-JP" altLang="en-US" sz="5401" b="1" dirty="0">
                <a:solidFill>
                  <a:prstClr val="white"/>
                </a:solidFill>
                <a:latin typeface="HG丸ｺﾞｼｯｸM-PRO" panose="020F0600000000000000" pitchFamily="50" charset="-128"/>
                <a:ea typeface="HG丸ｺﾞｼｯｸM-PRO" panose="020F0600000000000000" pitchFamily="50" charset="-128"/>
              </a:rPr>
              <a:t>みなさんを税金のない世界</a:t>
            </a:r>
            <a:endParaRPr lang="en-US" altLang="ja-JP" sz="5401" b="1" dirty="0">
              <a:solidFill>
                <a:prstClr val="white"/>
              </a:solidFill>
              <a:latin typeface="HG丸ｺﾞｼｯｸM-PRO" panose="020F0600000000000000" pitchFamily="50" charset="-128"/>
              <a:ea typeface="HG丸ｺﾞｼｯｸM-PRO" panose="020F0600000000000000" pitchFamily="50" charset="-128"/>
            </a:endParaRPr>
          </a:p>
          <a:p>
            <a:pPr algn="ctr" defTabSz="844104">
              <a:lnSpc>
                <a:spcPct val="150000"/>
              </a:lnSpc>
              <a:defRPr/>
            </a:pPr>
            <a:r>
              <a:rPr lang="ja-JP" altLang="ja-JP" sz="5400" dirty="0">
                <a:solidFill>
                  <a:prstClr val="white"/>
                </a:solidFill>
                <a:latin typeface="HGP創英角ﾎﾟｯﾌﾟ体" panose="040B0A00000000000000" pitchFamily="50" charset="-128"/>
                <a:ea typeface="HGP創英角ﾎﾟｯﾌﾟ体" panose="040B0A00000000000000" pitchFamily="50" charset="-128"/>
              </a:rPr>
              <a:t>ご案内します　アナザーワールドへ</a:t>
            </a:r>
            <a:endParaRPr lang="ja-JP" altLang="en-US" sz="5401" b="1" dirty="0">
              <a:solidFill>
                <a:prstClr val="white"/>
              </a:solidFill>
              <a:latin typeface="HGP創英角ﾎﾟｯﾌﾟ体" panose="040B0A00000000000000" pitchFamily="50" charset="-128"/>
              <a:ea typeface="HGP創英角ﾎﾟｯﾌﾟ体" panose="040B0A00000000000000" pitchFamily="50" charset="-128"/>
            </a:endParaRPr>
          </a:p>
        </p:txBody>
      </p:sp>
      <p:pic>
        <p:nvPicPr>
          <p:cNvPr id="6" name="図 5"/>
          <p:cNvPicPr/>
          <p:nvPr/>
        </p:nvPicPr>
        <p:blipFill rotWithShape="1">
          <a:blip r:embed="rId3"/>
          <a:srcRect l="13602" r="13442" b="9303"/>
          <a:stretch/>
        </p:blipFill>
        <p:spPr bwMode="auto">
          <a:xfrm>
            <a:off x="8400256" y="247564"/>
            <a:ext cx="3548993" cy="2461356"/>
          </a:xfrm>
          <a:prstGeom prst="rect">
            <a:avLst/>
          </a:prstGeom>
          <a:ln>
            <a:noFill/>
          </a:ln>
          <a:extLst>
            <a:ext uri="{53640926-AAD7-44D8-BBD7-CCE9431645EC}">
              <a14:shadowObscured xmlns:a14="http://schemas.microsoft.com/office/drawing/2010/main"/>
            </a:ext>
          </a:extLst>
        </p:spPr>
      </p:pic>
      <p:sp>
        <p:nvSpPr>
          <p:cNvPr id="4" name="正方形/長方形 3"/>
          <p:cNvSpPr/>
          <p:nvPr/>
        </p:nvSpPr>
        <p:spPr>
          <a:xfrm>
            <a:off x="263352" y="6308772"/>
            <a:ext cx="3105337" cy="461665"/>
          </a:xfrm>
          <a:prstGeom prst="rect">
            <a:avLst/>
          </a:prstGeom>
        </p:spPr>
        <p:txBody>
          <a:bodyPr wrap="none">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アニメ</a:t>
            </a:r>
            <a:r>
              <a:rPr lang="ja-JP" altLang="ja-JP" dirty="0">
                <a:solidFill>
                  <a:prstClr val="black"/>
                </a:solidFill>
                <a:latin typeface="HG丸ｺﾞｼｯｸM-PRO" panose="020F0600000000000000" pitchFamily="50" charset="-128"/>
                <a:ea typeface="HG丸ｺﾞｼｯｸM-PRO" panose="020F0600000000000000" pitchFamily="50" charset="-128"/>
              </a:rPr>
              <a:t>上映（</a:t>
            </a:r>
            <a:r>
              <a:rPr lang="en-US" altLang="ja-JP" dirty="0">
                <a:solidFill>
                  <a:prstClr val="black"/>
                </a:solidFill>
                <a:latin typeface="HG丸ｺﾞｼｯｸM-PRO" panose="020F0600000000000000" pitchFamily="50" charset="-128"/>
                <a:ea typeface="HG丸ｺﾞｼｯｸM-PRO" panose="020F0600000000000000" pitchFamily="50" charset="-128"/>
              </a:rPr>
              <a:t>16</a:t>
            </a:r>
            <a:r>
              <a:rPr lang="ja-JP" altLang="ja-JP" dirty="0">
                <a:solidFill>
                  <a:prstClr val="black"/>
                </a:solidFill>
                <a:latin typeface="HG丸ｺﾞｼｯｸM-PRO" panose="020F0600000000000000" pitchFamily="50" charset="-128"/>
                <a:ea typeface="HG丸ｺﾞｼｯｸM-PRO" panose="020F0600000000000000" pitchFamily="50" charset="-128"/>
              </a:rPr>
              <a:t>分）</a:t>
            </a:r>
            <a:endParaRPr lang="ja-JP" altLang="en-US" dirty="0">
              <a:solidFill>
                <a:prstClr val="black"/>
              </a:solidFill>
            </a:endParaRPr>
          </a:p>
        </p:txBody>
      </p:sp>
    </p:spTree>
    <p:extLst>
      <p:ext uri="{BB962C8B-B14F-4D97-AF65-F5344CB8AC3E}">
        <p14:creationId xmlns:p14="http://schemas.microsoft.com/office/powerpoint/2010/main" val="1150338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4" name="Picture 32" descr="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2" y="1538288"/>
            <a:ext cx="43656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5" name="グループ化 4"/>
          <p:cNvGrpSpPr>
            <a:grpSpLocks/>
          </p:cNvGrpSpPr>
          <p:nvPr/>
        </p:nvGrpSpPr>
        <p:grpSpPr bwMode="auto">
          <a:xfrm>
            <a:off x="767260" y="2872862"/>
            <a:ext cx="3710323" cy="1617533"/>
            <a:chOff x="-463579" y="2695907"/>
            <a:chExt cx="3585082" cy="1460144"/>
          </a:xfrm>
        </p:grpSpPr>
        <p:pic>
          <p:nvPicPr>
            <p:cNvPr id="40988" name="図 34" descr="C:\Users\奈穂\Desktop\租税教室\租税教室\イラスト\ゴミ収集.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632" y="2695907"/>
              <a:ext cx="1254871" cy="119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9" name="Rectangle 38"/>
            <p:cNvSpPr>
              <a:spLocks noChangeArrowheads="1"/>
            </p:cNvSpPr>
            <p:nvPr/>
          </p:nvSpPr>
          <p:spPr bwMode="auto">
            <a:xfrm>
              <a:off x="-463579" y="3100300"/>
              <a:ext cx="3504997" cy="10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ゴミ処理費用</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a:t>
              </a:r>
              <a:r>
                <a:rPr lang="en-US" altLang="ja-JP" sz="1600" b="1" dirty="0">
                  <a:solidFill>
                    <a:srgbClr val="FF0000"/>
                  </a:solidFill>
                  <a:latin typeface="HG丸ｺﾞｼｯｸM-PRO" panose="020F0600000000000000" pitchFamily="50" charset="-128"/>
                  <a:ea typeface="HG丸ｺﾞｼｯｸM-PRO" panose="020F0600000000000000" pitchFamily="50" charset="-128"/>
                </a:rPr>
                <a:t>3</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約２兆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4,384</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9,</a:t>
              </a: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lang="en-US" altLang="ja-JP" sz="1600" dirty="0">
                  <a:solidFill>
                    <a:prstClr val="black"/>
                  </a:solidFill>
                  <a:latin typeface="HG丸ｺﾞｼｯｸM-PRO" panose="020F0600000000000000" pitchFamily="50" charset="-128"/>
                  <a:ea typeface="HG丸ｺﾞｼｯｸM-PRO" panose="020F0600000000000000" pitchFamily="50" charset="-128"/>
                </a:rPr>
                <a:t>400</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grpSp>
      <p:grpSp>
        <p:nvGrpSpPr>
          <p:cNvPr id="40966" name="グループ化 7"/>
          <p:cNvGrpSpPr>
            <a:grpSpLocks/>
          </p:cNvGrpSpPr>
          <p:nvPr/>
        </p:nvGrpSpPr>
        <p:grpSpPr bwMode="auto">
          <a:xfrm>
            <a:off x="2014409" y="4796782"/>
            <a:ext cx="4478571" cy="1650999"/>
            <a:chOff x="540587" y="4778882"/>
            <a:chExt cx="4089496" cy="1649731"/>
          </a:xfrm>
        </p:grpSpPr>
        <p:pic>
          <p:nvPicPr>
            <p:cNvPr id="40986" name="Picture 50" descr="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587" y="4891763"/>
              <a:ext cx="1518856" cy="15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7" name="Rectangle 53"/>
            <p:cNvSpPr>
              <a:spLocks noChangeArrowheads="1"/>
            </p:cNvSpPr>
            <p:nvPr/>
          </p:nvSpPr>
          <p:spPr bwMode="auto">
            <a:xfrm>
              <a:off x="1376948" y="4778882"/>
              <a:ext cx="3253135" cy="89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信号機</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p>
          </p:txBody>
        </p:sp>
      </p:grpSp>
      <p:grpSp>
        <p:nvGrpSpPr>
          <p:cNvPr id="40967" name="グループ化 10"/>
          <p:cNvGrpSpPr>
            <a:grpSpLocks/>
          </p:cNvGrpSpPr>
          <p:nvPr/>
        </p:nvGrpSpPr>
        <p:grpSpPr bwMode="auto">
          <a:xfrm>
            <a:off x="1209160" y="1141414"/>
            <a:ext cx="4056257" cy="1468438"/>
            <a:chOff x="20006" y="1012109"/>
            <a:chExt cx="4056112" cy="1469450"/>
          </a:xfrm>
        </p:grpSpPr>
        <p:sp>
          <p:nvSpPr>
            <p:cNvPr id="40984" name="Rectangle 42"/>
            <p:cNvSpPr>
              <a:spLocks noChangeArrowheads="1"/>
            </p:cNvSpPr>
            <p:nvPr/>
          </p:nvSpPr>
          <p:spPr bwMode="auto">
            <a:xfrm>
              <a:off x="20006" y="1178051"/>
              <a:ext cx="3328987" cy="117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警察費・消防費</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a:t>
              </a:r>
              <a:r>
                <a:rPr lang="en-US" altLang="ja-JP" sz="1600" b="1" dirty="0">
                  <a:solidFill>
                    <a:srgbClr val="FF0000"/>
                  </a:solidFill>
                  <a:latin typeface="HG丸ｺﾞｼｯｸM-PRO" panose="020F0600000000000000" pitchFamily="50" charset="-128"/>
                  <a:ea typeface="HG丸ｺﾞｼｯｸM-PRO" panose="020F0600000000000000" pitchFamily="50" charset="-128"/>
                </a:rPr>
                <a:t>3</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約５兆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2,963</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4</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2,200</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40985" name="図 32" descr="C:\Users\奈穂\Desktop\租税教室\租税教室\イラスト\警察官（男性）.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5167" y="1012109"/>
              <a:ext cx="1380951" cy="146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68" name="グループ化 13"/>
          <p:cNvGrpSpPr>
            <a:grpSpLocks/>
          </p:cNvGrpSpPr>
          <p:nvPr/>
        </p:nvGrpSpPr>
        <p:grpSpPr bwMode="auto">
          <a:xfrm>
            <a:off x="8668781" y="2885337"/>
            <a:ext cx="3584782" cy="1886011"/>
            <a:chOff x="6567621" y="3122039"/>
            <a:chExt cx="2758348" cy="1574343"/>
          </a:xfrm>
        </p:grpSpPr>
        <p:sp>
          <p:nvSpPr>
            <p:cNvPr id="40982" name="Rectangle 44"/>
            <p:cNvSpPr>
              <a:spLocks noChangeArrowheads="1"/>
            </p:cNvSpPr>
            <p:nvPr/>
          </p:nvSpPr>
          <p:spPr bwMode="auto">
            <a:xfrm>
              <a:off x="6567621" y="3122039"/>
              <a:ext cx="2758348" cy="61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消防車</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0983" name="図 35" descr="C:\Users\奈穂\Desktop\租税教室\租税教室\イラスト\はしご車.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0857" y="3185732"/>
              <a:ext cx="1535228" cy="151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69" name="グループ化 16"/>
          <p:cNvGrpSpPr>
            <a:grpSpLocks/>
          </p:cNvGrpSpPr>
          <p:nvPr/>
        </p:nvGrpSpPr>
        <p:grpSpPr bwMode="auto">
          <a:xfrm>
            <a:off x="7545513" y="4287838"/>
            <a:ext cx="3384997" cy="2082707"/>
            <a:chOff x="5958548" y="4561808"/>
            <a:chExt cx="2349923" cy="1678465"/>
          </a:xfrm>
        </p:grpSpPr>
        <p:sp>
          <p:nvSpPr>
            <p:cNvPr id="40980" name="Rectangle 55"/>
            <p:cNvSpPr>
              <a:spLocks noChangeArrowheads="1"/>
            </p:cNvSpPr>
            <p:nvPr/>
          </p:nvSpPr>
          <p:spPr bwMode="auto">
            <a:xfrm>
              <a:off x="5958548" y="4561808"/>
              <a:ext cx="2349923" cy="6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学校</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0981" name="図 23" descr="校門のイラスト">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7687" y="4913572"/>
              <a:ext cx="1433535" cy="132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70" name="グループ化 19"/>
          <p:cNvGrpSpPr>
            <a:grpSpLocks/>
          </p:cNvGrpSpPr>
          <p:nvPr/>
        </p:nvGrpSpPr>
        <p:grpSpPr bwMode="auto">
          <a:xfrm>
            <a:off x="5070196" y="4890609"/>
            <a:ext cx="1984375" cy="1693863"/>
            <a:chOff x="3769717" y="4950683"/>
            <a:chExt cx="1985340" cy="1695005"/>
          </a:xfrm>
        </p:grpSpPr>
        <p:pic>
          <p:nvPicPr>
            <p:cNvPr id="40978" name="Picture 48" descr="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3660" y="5225158"/>
              <a:ext cx="1461397" cy="142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Rectangle 55"/>
            <p:cNvSpPr>
              <a:spLocks noChangeArrowheads="1"/>
            </p:cNvSpPr>
            <p:nvPr/>
          </p:nvSpPr>
          <p:spPr bwMode="auto">
            <a:xfrm>
              <a:off x="3769717" y="4950683"/>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a:solidFill>
                    <a:srgbClr val="FF0000"/>
                  </a:solidFill>
                  <a:latin typeface="HGPｺﾞｼｯｸE" panose="020B0900000000000000" pitchFamily="50" charset="-128"/>
                  <a:ea typeface="HGPｺﾞｼｯｸE" panose="020B0900000000000000" pitchFamily="50" charset="-128"/>
                </a:rPr>
                <a:t>公園や図書館</a:t>
              </a:r>
            </a:p>
          </p:txBody>
        </p:sp>
      </p:grpSp>
      <p:grpSp>
        <p:nvGrpSpPr>
          <p:cNvPr id="40971" name="グループ化 22"/>
          <p:cNvGrpSpPr>
            <a:grpSpLocks/>
          </p:cNvGrpSpPr>
          <p:nvPr/>
        </p:nvGrpSpPr>
        <p:grpSpPr bwMode="auto">
          <a:xfrm>
            <a:off x="6300951" y="1056555"/>
            <a:ext cx="5382361" cy="1647521"/>
            <a:chOff x="4199709" y="1046345"/>
            <a:chExt cx="5382851" cy="1647547"/>
          </a:xfrm>
        </p:grpSpPr>
        <p:grpSp>
          <p:nvGrpSpPr>
            <p:cNvPr id="40974" name="グループ化 3"/>
            <p:cNvGrpSpPr>
              <a:grpSpLocks/>
            </p:cNvGrpSpPr>
            <p:nvPr/>
          </p:nvGrpSpPr>
          <p:grpSpPr bwMode="auto">
            <a:xfrm>
              <a:off x="4199709" y="1046345"/>
              <a:ext cx="5382851" cy="1272829"/>
              <a:chOff x="4199709" y="1046345"/>
              <a:chExt cx="5382851" cy="1272829"/>
            </a:xfrm>
          </p:grpSpPr>
          <p:sp>
            <p:nvSpPr>
              <p:cNvPr id="40976" name="Rectangle 40"/>
              <p:cNvSpPr>
                <a:spLocks noChangeArrowheads="1"/>
              </p:cNvSpPr>
              <p:nvPr/>
            </p:nvSpPr>
            <p:spPr bwMode="auto">
              <a:xfrm>
                <a:off x="4199709" y="1100395"/>
                <a:ext cx="3488382" cy="113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国民医療費の公費負担額</a:t>
                </a:r>
              </a:p>
              <a:p>
                <a:pPr eaLnBrk="1" hangingPunct="1">
                  <a:lnSpc>
                    <a:spcPct val="100000"/>
                  </a:lnSpc>
                  <a:spcBef>
                    <a:spcPct val="0"/>
                  </a:spcBef>
                  <a:buFontTx/>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a:t>
                </a:r>
                <a:r>
                  <a:rPr lang="en-US" altLang="ja-JP" sz="1600" b="1" dirty="0">
                    <a:solidFill>
                      <a:srgbClr val="FF0000"/>
                    </a:solidFill>
                    <a:latin typeface="HG丸ｺﾞｼｯｸM-PRO" panose="020F0600000000000000" pitchFamily="50" charset="-128"/>
                    <a:ea typeface="HG丸ｺﾞｼｯｸM-PRO" panose="020F0600000000000000" pitchFamily="50" charset="-128"/>
                  </a:rPr>
                  <a:t>3</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年度）</a:t>
                </a:r>
              </a:p>
              <a:p>
                <a:pPr eaLnBrk="1" hangingPunct="1">
                  <a:lnSpc>
                    <a:spcPct val="100000"/>
                  </a:lnSpc>
                  <a:spcBef>
                    <a:spcPct val="0"/>
                  </a:spcBef>
                  <a:buFontTx/>
                  <a:buNone/>
                </a:pPr>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600" dirty="0">
                    <a:solidFill>
                      <a:prstClr val="black"/>
                    </a:solidFill>
                    <a:latin typeface="HG丸ｺﾞｼｯｸM-PRO" panose="020F0600000000000000" pitchFamily="50" charset="-128"/>
                    <a:ea typeface="HG丸ｺﾞｼｯｸM-PRO" panose="020F0600000000000000" pitchFamily="50" charset="-128"/>
                  </a:rPr>
                  <a:t>17</a:t>
                </a:r>
                <a:r>
                  <a:rPr lang="ja-JP" altLang="en-US" sz="1600" dirty="0">
                    <a:solidFill>
                      <a:prstClr val="black"/>
                    </a:solidFill>
                    <a:latin typeface="HG丸ｺﾞｼｯｸM-PRO" panose="020F0600000000000000" pitchFamily="50" charset="-128"/>
                    <a:ea typeface="HG丸ｺﾞｼｯｸM-PRO" panose="020F0600000000000000" pitchFamily="50" charset="-128"/>
                  </a:rPr>
                  <a:t>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1,025</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13</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6,200</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40977" name="図 36" descr="病院・医院の建物イラスト（医療）">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28697" y="1046345"/>
                <a:ext cx="1253863" cy="127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75" name="図 29" descr="救急車のイラスト">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87343" y="1904852"/>
              <a:ext cx="1042101" cy="78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72" name="Text Box 22"/>
          <p:cNvSpPr txBox="1">
            <a:spLocks noChangeArrowheads="1"/>
          </p:cNvSpPr>
          <p:nvPr/>
        </p:nvSpPr>
        <p:spPr bwMode="auto">
          <a:xfrm>
            <a:off x="4965700" y="2811463"/>
            <a:ext cx="2465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公共サービス</a:t>
            </a:r>
          </a:p>
        </p:txBody>
      </p:sp>
      <p:sp>
        <p:nvSpPr>
          <p:cNvPr id="40973" name="Text Box 23"/>
          <p:cNvSpPr txBox="1">
            <a:spLocks noChangeArrowheads="1"/>
          </p:cNvSpPr>
          <p:nvPr/>
        </p:nvSpPr>
        <p:spPr bwMode="auto">
          <a:xfrm>
            <a:off x="5294315" y="3702050"/>
            <a:ext cx="1825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公共施設</a:t>
            </a:r>
          </a:p>
        </p:txBody>
      </p:sp>
      <p:sp>
        <p:nvSpPr>
          <p:cNvPr id="31" name="タイトル 1"/>
          <p:cNvSpPr txBox="1">
            <a:spLocks/>
          </p:cNvSpPr>
          <p:nvPr/>
        </p:nvSpPr>
        <p:spPr>
          <a:xfrm>
            <a:off x="1209160" y="404167"/>
            <a:ext cx="97213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暮らしの中の税</a:t>
            </a:r>
          </a:p>
        </p:txBody>
      </p:sp>
      <p:grpSp>
        <p:nvGrpSpPr>
          <p:cNvPr id="29" name="グループ化 28">
            <a:extLst>
              <a:ext uri="{FF2B5EF4-FFF2-40B4-BE49-F238E27FC236}">
                <a16:creationId xmlns:a16="http://schemas.microsoft.com/office/drawing/2014/main" id="{4223A4B4-2FD1-4141-94F2-99251EF420C9}"/>
              </a:ext>
            </a:extLst>
          </p:cNvPr>
          <p:cNvGrpSpPr/>
          <p:nvPr/>
        </p:nvGrpSpPr>
        <p:grpSpPr>
          <a:xfrm>
            <a:off x="1361823" y="1734753"/>
            <a:ext cx="10448989" cy="4000368"/>
            <a:chOff x="166859" y="1646594"/>
            <a:chExt cx="10448989" cy="4000368"/>
          </a:xfrm>
        </p:grpSpPr>
        <p:pic>
          <p:nvPicPr>
            <p:cNvPr id="30" name="図 29">
              <a:extLst>
                <a:ext uri="{FF2B5EF4-FFF2-40B4-BE49-F238E27FC236}">
                  <a16:creationId xmlns:a16="http://schemas.microsoft.com/office/drawing/2014/main" id="{1EB86AA9-CB2C-401A-BF51-0F4CF620A62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35656" y="3300027"/>
              <a:ext cx="1680192" cy="2346935"/>
            </a:xfrm>
            <a:prstGeom prst="rect">
              <a:avLst/>
            </a:prstGeom>
          </p:spPr>
        </p:pic>
        <p:sp>
          <p:nvSpPr>
            <p:cNvPr id="32" name="角丸四角形吹き出し 2">
              <a:extLst>
                <a:ext uri="{FF2B5EF4-FFF2-40B4-BE49-F238E27FC236}">
                  <a16:creationId xmlns:a16="http://schemas.microsoft.com/office/drawing/2014/main" id="{33FDF891-C85D-44E5-85B5-1FE53F3F1FC3}"/>
                </a:ext>
              </a:extLst>
            </p:cNvPr>
            <p:cNvSpPr/>
            <p:nvPr/>
          </p:nvSpPr>
          <p:spPr>
            <a:xfrm>
              <a:off x="166859" y="1646594"/>
              <a:ext cx="9851222" cy="1983854"/>
            </a:xfrm>
            <a:prstGeom prst="wedgeRoundRectCallout">
              <a:avLst>
                <a:gd name="adj1" fmla="val 38187"/>
                <a:gd name="adj2" fmla="val 79023"/>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latin typeface="HG丸ｺﾞｼｯｸM-PRO" panose="020F0600000000000000" pitchFamily="50" charset="-128"/>
                  <a:ea typeface="HG丸ｺﾞｼｯｸM-PRO" panose="020F0600000000000000" pitchFamily="50" charset="-128"/>
                </a:rPr>
                <a:t>「税は社会の会費のようなもの」</a:t>
              </a:r>
            </a:p>
          </p:txBody>
        </p:sp>
      </p:grpSp>
      <p:sp>
        <p:nvSpPr>
          <p:cNvPr id="33" name="正方形/長方形 32">
            <a:extLst>
              <a:ext uri="{FF2B5EF4-FFF2-40B4-BE49-F238E27FC236}">
                <a16:creationId xmlns:a16="http://schemas.microsoft.com/office/drawing/2014/main" id="{EF592E06-1B63-4B84-8FA8-4F4412A8CC0F}"/>
              </a:ext>
            </a:extLst>
          </p:cNvPr>
          <p:cNvSpPr/>
          <p:nvPr/>
        </p:nvSpPr>
        <p:spPr>
          <a:xfrm>
            <a:off x="-65690" y="6373431"/>
            <a:ext cx="5109091" cy="461665"/>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「わたしたちの生活と税」１ページ</a:t>
            </a: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8479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6"/>
          <p:cNvSpPr>
            <a:spLocks noChangeShapeType="1"/>
          </p:cNvSpPr>
          <p:nvPr/>
        </p:nvSpPr>
        <p:spPr bwMode="auto">
          <a:xfrm>
            <a:off x="1143000" y="620610"/>
            <a:ext cx="9906000" cy="0"/>
          </a:xfrm>
          <a:prstGeom prst="line">
            <a:avLst/>
          </a:prstGeom>
          <a:noFill/>
          <a:ln w="57150" cmpd="thinThick">
            <a:solidFill>
              <a:schemeClr val="tx1"/>
            </a:solidFill>
            <a:round/>
            <a:headEnd/>
            <a:tailEnd/>
          </a:ln>
        </p:spPr>
        <p:txBody>
          <a:bodyPr/>
          <a:lstStyle/>
          <a:p>
            <a:endParaRPr lang="ja-JP" altLang="en-US">
              <a:solidFill>
                <a:prstClr val="black"/>
              </a:solidFill>
            </a:endParaRPr>
          </a:p>
        </p:txBody>
      </p:sp>
      <p:sp>
        <p:nvSpPr>
          <p:cNvPr id="4" name="Rectangle 2"/>
          <p:cNvSpPr txBox="1">
            <a:spLocks noChangeArrowheads="1"/>
          </p:cNvSpPr>
          <p:nvPr/>
        </p:nvSpPr>
        <p:spPr>
          <a:xfrm>
            <a:off x="1143000" y="27984"/>
            <a:ext cx="9777670" cy="575717"/>
          </a:xfrm>
          <a:prstGeom prst="rect">
            <a:avLst/>
          </a:prstGeom>
        </p:spPr>
        <p:txBody>
          <a:bodyPr/>
          <a:lstStyle>
            <a:lvl1pPr algn="ctr" defTabSz="950913" rtl="0" eaLnBrk="0" fontAlgn="base" hangingPunct="0">
              <a:spcBef>
                <a:spcPct val="0"/>
              </a:spcBef>
              <a:spcAft>
                <a:spcPct val="0"/>
              </a:spcAft>
              <a:defRPr kumimoji="1" sz="4600" kern="1200">
                <a:solidFill>
                  <a:schemeClr val="tx1"/>
                </a:solidFill>
                <a:latin typeface="+mj-lt"/>
                <a:ea typeface="+mj-ea"/>
                <a:cs typeface="+mj-cs"/>
              </a:defRPr>
            </a:lvl1pPr>
            <a:lvl2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00" algn="ctr" defTabSz="950913" rtl="0" fontAlgn="base">
              <a:spcBef>
                <a:spcPct val="0"/>
              </a:spcBef>
              <a:spcAft>
                <a:spcPct val="0"/>
              </a:spcAft>
              <a:defRPr kumimoji="1" sz="4600">
                <a:solidFill>
                  <a:schemeClr val="tx1"/>
                </a:solidFill>
                <a:latin typeface="Calibri" pitchFamily="34" charset="0"/>
                <a:ea typeface="ＭＳ Ｐゴシック" charset="-128"/>
              </a:defRPr>
            </a:lvl6pPr>
            <a:lvl7pPr marL="914400" algn="ctr" defTabSz="950913" rtl="0" fontAlgn="base">
              <a:spcBef>
                <a:spcPct val="0"/>
              </a:spcBef>
              <a:spcAft>
                <a:spcPct val="0"/>
              </a:spcAft>
              <a:defRPr kumimoji="1" sz="4600">
                <a:solidFill>
                  <a:schemeClr val="tx1"/>
                </a:solidFill>
                <a:latin typeface="Calibri" pitchFamily="34" charset="0"/>
                <a:ea typeface="ＭＳ Ｐゴシック" charset="-128"/>
              </a:defRPr>
            </a:lvl7pPr>
            <a:lvl8pPr marL="1371600" algn="ctr" defTabSz="950913" rtl="0" fontAlgn="base">
              <a:spcBef>
                <a:spcPct val="0"/>
              </a:spcBef>
              <a:spcAft>
                <a:spcPct val="0"/>
              </a:spcAft>
              <a:defRPr kumimoji="1" sz="4600">
                <a:solidFill>
                  <a:schemeClr val="tx1"/>
                </a:solidFill>
                <a:latin typeface="Calibri" pitchFamily="34" charset="0"/>
                <a:ea typeface="ＭＳ Ｐゴシック" charset="-128"/>
              </a:defRPr>
            </a:lvl8pPr>
            <a:lvl9pPr marL="1828800" algn="ctr" defTabSz="950913" rtl="0" fontAlgn="base">
              <a:spcBef>
                <a:spcPct val="0"/>
              </a:spcBef>
              <a:spcAft>
                <a:spcPct val="0"/>
              </a:spcAft>
              <a:defRPr kumimoji="1" sz="4600">
                <a:solidFill>
                  <a:schemeClr val="tx1"/>
                </a:solidFill>
                <a:latin typeface="Calibri" pitchFamily="34" charset="0"/>
                <a:ea typeface="ＭＳ Ｐゴシック" charset="-128"/>
              </a:defRPr>
            </a:lvl9pPr>
          </a:lstStyle>
          <a:p>
            <a:pPr algn="l"/>
            <a:r>
              <a:rPr lang="ja-JP" altLang="en-US" sz="2800" dirty="0">
                <a:solidFill>
                  <a:srgbClr val="003399"/>
                </a:solidFill>
                <a:latin typeface="HGP創英角ｺﾞｼｯｸUB" panose="020B0900000000000000" pitchFamily="50" charset="-128"/>
                <a:ea typeface="HGP創英角ｺﾞｼｯｸUB" panose="020B0900000000000000" pitchFamily="50" charset="-128"/>
              </a:rPr>
              <a:t>令和６年度の国の予算っていくら？</a:t>
            </a:r>
          </a:p>
        </p:txBody>
      </p:sp>
      <p:sp>
        <p:nvSpPr>
          <p:cNvPr id="5" name="正方形/長方形 4"/>
          <p:cNvSpPr/>
          <p:nvPr/>
        </p:nvSpPr>
        <p:spPr>
          <a:xfrm>
            <a:off x="1207232" y="778145"/>
            <a:ext cx="9649206" cy="5658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6000" b="1" dirty="0">
                <a:solidFill>
                  <a:srgbClr val="003399"/>
                </a:solidFill>
                <a:latin typeface="Meiryo UI" panose="020B0604030504040204" pitchFamily="50" charset="-128"/>
                <a:ea typeface="Meiryo UI" panose="020B0604030504040204" pitchFamily="50" charset="-128"/>
              </a:rPr>
              <a:t>　　　予算　⇒　国のお財布</a:t>
            </a:r>
            <a:endParaRPr lang="en-US" altLang="ja-JP" sz="6000" b="1" dirty="0">
              <a:solidFill>
                <a:srgbClr val="003399"/>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907186" y="239906"/>
            <a:ext cx="8209140" cy="6463308"/>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p:spPr>
        <p:txBody>
          <a:bodyPr wrap="square" rtlCol="0">
            <a:spAutoFit/>
          </a:bodyPr>
          <a:lstStyle/>
          <a:p>
            <a:pPr algn="ctr"/>
            <a:endParaRPr lang="en-US" altLang="ja-JP" sz="13800" dirty="0"/>
          </a:p>
          <a:p>
            <a:pPr algn="ctr"/>
            <a:r>
              <a:rPr lang="en-US" altLang="ja-JP" sz="13800" dirty="0">
                <a:solidFill>
                  <a:schemeClr val="bg1"/>
                </a:solidFill>
              </a:rPr>
              <a:t>112.1</a:t>
            </a:r>
            <a:r>
              <a:rPr lang="ja-JP" altLang="en-US" sz="13800" dirty="0">
                <a:solidFill>
                  <a:schemeClr val="bg1"/>
                </a:solidFill>
              </a:rPr>
              <a:t>兆円</a:t>
            </a:r>
            <a:endParaRPr lang="en-US" altLang="ja-JP" sz="13800" dirty="0">
              <a:solidFill>
                <a:schemeClr val="bg1"/>
              </a:solidFill>
            </a:endParaRPr>
          </a:p>
          <a:p>
            <a:pPr algn="ctr"/>
            <a:endParaRPr lang="ja-JP" altLang="en-US" sz="13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1742" y="6436068"/>
            <a:ext cx="304534" cy="238298"/>
          </a:xfrm>
          <a:prstGeom prst="rect">
            <a:avLst/>
          </a:prstGeom>
        </p:spPr>
      </p:pic>
      <p:grpSp>
        <p:nvGrpSpPr>
          <p:cNvPr id="11" name="グループ化 10"/>
          <p:cNvGrpSpPr/>
          <p:nvPr/>
        </p:nvGrpSpPr>
        <p:grpSpPr>
          <a:xfrm>
            <a:off x="2326276" y="4581159"/>
            <a:ext cx="3409674" cy="2020914"/>
            <a:chOff x="1183276" y="5049626"/>
            <a:chExt cx="2980570" cy="1586812"/>
          </a:xfrm>
        </p:grpSpPr>
        <p:sp>
          <p:nvSpPr>
            <p:cNvPr id="7" name="円形吹き出し 6"/>
            <p:cNvSpPr/>
            <p:nvPr/>
          </p:nvSpPr>
          <p:spPr>
            <a:xfrm>
              <a:off x="1183276" y="5049626"/>
              <a:ext cx="2304320" cy="1267085"/>
            </a:xfrm>
            <a:prstGeom prst="wedgeEllipseCallout">
              <a:avLst>
                <a:gd name="adj1" fmla="val -45253"/>
                <a:gd name="adj2" fmla="val 6250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1309" y="5105264"/>
              <a:ext cx="1648253" cy="1289759"/>
            </a:xfrm>
            <a:prstGeom prst="rect">
              <a:avLst/>
            </a:prstGeom>
          </p:spPr>
        </p:pic>
        <p:sp>
          <p:nvSpPr>
            <p:cNvPr id="9" name="テキスト ボックス 8"/>
            <p:cNvSpPr txBox="1"/>
            <p:nvPr/>
          </p:nvSpPr>
          <p:spPr>
            <a:xfrm>
              <a:off x="2250692" y="6177276"/>
              <a:ext cx="1913154" cy="459162"/>
            </a:xfrm>
            <a:prstGeom prst="rect">
              <a:avLst/>
            </a:prstGeom>
            <a:noFill/>
          </p:spPr>
          <p:txBody>
            <a:bodyPr wrap="square" rtlCol="0">
              <a:spAutoFit/>
            </a:bodyPr>
            <a:lstStyle/>
            <a:p>
              <a:endParaRPr lang="ja-JP" altLang="en-US" sz="3200" dirty="0">
                <a:solidFill>
                  <a:schemeClr val="bg1"/>
                </a:solidFill>
              </a:endParaRPr>
            </a:p>
          </p:txBody>
        </p:sp>
      </p:grpSp>
    </p:spTree>
    <p:extLst>
      <p:ext uri="{BB962C8B-B14F-4D97-AF65-F5344CB8AC3E}">
        <p14:creationId xmlns:p14="http://schemas.microsoft.com/office/powerpoint/2010/main" val="71530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0"/>
                            </p:stCondLst>
                            <p:childTnLst>
                              <p:par>
                                <p:cTn id="26" presetID="32" presetClass="emph" presetSubtype="0" repeatCount="2000" fill="hold" nodeType="afterEffect">
                                  <p:stCondLst>
                                    <p:cond delay="0"/>
                                  </p:stCondLst>
                                  <p:childTnLst>
                                    <p:animRot by="120000">
                                      <p:cBhvr>
                                        <p:cTn id="27" dur="100" fill="hold">
                                          <p:stCondLst>
                                            <p:cond delay="0"/>
                                          </p:stCondLst>
                                        </p:cTn>
                                        <p:tgtEl>
                                          <p:spTgt spid="11"/>
                                        </p:tgtEl>
                                        <p:attrNameLst>
                                          <p:attrName>r</p:attrName>
                                        </p:attrNameLst>
                                      </p:cBhvr>
                                    </p:animRot>
                                    <p:animRot by="-240000">
                                      <p:cBhvr>
                                        <p:cTn id="28" dur="200" fill="hold">
                                          <p:stCondLst>
                                            <p:cond delay="200"/>
                                          </p:stCondLst>
                                        </p:cTn>
                                        <p:tgtEl>
                                          <p:spTgt spid="11"/>
                                        </p:tgtEl>
                                        <p:attrNameLst>
                                          <p:attrName>r</p:attrName>
                                        </p:attrNameLst>
                                      </p:cBhvr>
                                    </p:animRot>
                                    <p:animRot by="240000">
                                      <p:cBhvr>
                                        <p:cTn id="29" dur="200" fill="hold">
                                          <p:stCondLst>
                                            <p:cond delay="400"/>
                                          </p:stCondLst>
                                        </p:cTn>
                                        <p:tgtEl>
                                          <p:spTgt spid="11"/>
                                        </p:tgtEl>
                                        <p:attrNameLst>
                                          <p:attrName>r</p:attrName>
                                        </p:attrNameLst>
                                      </p:cBhvr>
                                    </p:animRot>
                                    <p:animRot by="-240000">
                                      <p:cBhvr>
                                        <p:cTn id="30" dur="200" fill="hold">
                                          <p:stCondLst>
                                            <p:cond delay="600"/>
                                          </p:stCondLst>
                                        </p:cTn>
                                        <p:tgtEl>
                                          <p:spTgt spid="11"/>
                                        </p:tgtEl>
                                        <p:attrNameLst>
                                          <p:attrName>r</p:attrName>
                                        </p:attrNameLst>
                                      </p:cBhvr>
                                    </p:animRot>
                                    <p:animRot by="120000">
                                      <p:cBhvr>
                                        <p:cTn id="3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CB6DB41-1198-4775-A5E8-E5E885242C94}"/>
              </a:ext>
            </a:extLst>
          </p:cNvPr>
          <p:cNvSpPr txBox="1">
            <a:spLocks noGrp="1"/>
          </p:cNvSpPr>
          <p:nvPr>
            <p:ph type="title"/>
          </p:nvPr>
        </p:nvSpPr>
        <p:spPr bwMode="auto">
          <a:xfrm>
            <a:off x="838200" y="116632"/>
            <a:ext cx="10298360" cy="76085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eaLnBrk="1" fontAlgn="auto" hangingPunct="1">
              <a:spcAft>
                <a:spcPts val="0"/>
              </a:spcAft>
              <a:defRPr/>
            </a:pPr>
            <a:r>
              <a:rPr lang="ja-JP" altLang="en-US" sz="3600" dirty="0">
                <a:solidFill>
                  <a:schemeClr val="bg1"/>
                </a:solidFill>
                <a:latin typeface="HG丸ｺﾞｼｯｸM-PRO" panose="020F0600000000000000" pitchFamily="50" charset="-128"/>
                <a:ea typeface="HG丸ｺﾞｼｯｸM-PRO" panose="020F0600000000000000" pitchFamily="50" charset="-128"/>
              </a:rPr>
              <a:t>国の予算（</a:t>
            </a:r>
            <a:r>
              <a:rPr lang="en-US" altLang="ja-JP" sz="3600" dirty="0">
                <a:solidFill>
                  <a:schemeClr val="bg1"/>
                </a:solidFill>
                <a:latin typeface="HG丸ｺﾞｼｯｸM-PRO" panose="020F0600000000000000" pitchFamily="50" charset="-128"/>
                <a:ea typeface="HG丸ｺﾞｼｯｸM-PRO" panose="020F0600000000000000" pitchFamily="50" charset="-128"/>
              </a:rPr>
              <a:t>2024</a:t>
            </a:r>
            <a:r>
              <a:rPr lang="ja-JP" altLang="en-US" sz="3600" dirty="0">
                <a:solidFill>
                  <a:schemeClr val="bg1"/>
                </a:solidFill>
                <a:latin typeface="HG丸ｺﾞｼｯｸM-PRO" panose="020F0600000000000000" pitchFamily="50" charset="-128"/>
                <a:ea typeface="HG丸ｺﾞｼｯｸM-PRO" panose="020F0600000000000000" pitchFamily="50" charset="-128"/>
              </a:rPr>
              <a:t>年度：歳入と歳出）</a:t>
            </a:r>
          </a:p>
        </p:txBody>
      </p:sp>
      <p:graphicFrame>
        <p:nvGraphicFramePr>
          <p:cNvPr id="12" name="グラフ 1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060585327"/>
              </p:ext>
            </p:extLst>
          </p:nvPr>
        </p:nvGraphicFramePr>
        <p:xfrm>
          <a:off x="-624074" y="391345"/>
          <a:ext cx="7490045" cy="6597352"/>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図 7">
            <a:extLst>
              <a:ext uri="{FF2B5EF4-FFF2-40B4-BE49-F238E27FC236}">
                <a16:creationId xmlns:a16="http://schemas.microsoft.com/office/drawing/2014/main" id="{0862266C-4855-4409-A5BA-0E01DA05B0D4}"/>
              </a:ext>
            </a:extLst>
          </p:cNvPr>
          <p:cNvPicPr>
            <a:picLocks noChangeAspect="1"/>
          </p:cNvPicPr>
          <p:nvPr/>
        </p:nvPicPr>
        <p:blipFill rotWithShape="1">
          <a:blip r:embed="rId4">
            <a:clrChange>
              <a:clrFrom>
                <a:srgbClr val="FFFFFF"/>
              </a:clrFrom>
              <a:clrTo>
                <a:srgbClr val="FFFFFF">
                  <a:alpha val="0"/>
                </a:srgbClr>
              </a:clrTo>
            </a:clrChange>
          </a:blip>
          <a:srcRect l="8657" t="39495" r="9837" b="41596"/>
          <a:stretch/>
        </p:blipFill>
        <p:spPr>
          <a:xfrm>
            <a:off x="1055440" y="908720"/>
            <a:ext cx="9625750" cy="1141773"/>
          </a:xfrm>
          <a:prstGeom prst="rect">
            <a:avLst/>
          </a:prstGeom>
        </p:spPr>
      </p:pic>
      <p:graphicFrame>
        <p:nvGraphicFramePr>
          <p:cNvPr id="13" name="グラフ 12">
            <a:extLst>
              <a:ext uri="{FF2B5EF4-FFF2-40B4-BE49-F238E27FC236}">
                <a16:creationId xmlns:a16="http://schemas.microsoft.com/office/drawing/2014/main" id="{D21B5E64-37C6-4BBA-AC3A-7788B79A1DC6}"/>
              </a:ext>
            </a:extLst>
          </p:cNvPr>
          <p:cNvGraphicFramePr>
            <a:graphicFrameLocks/>
          </p:cNvGraphicFramePr>
          <p:nvPr>
            <p:extLst>
              <p:ext uri="{D42A27DB-BD31-4B8C-83A1-F6EECF244321}">
                <p14:modId xmlns:p14="http://schemas.microsoft.com/office/powerpoint/2010/main" val="875556027"/>
              </p:ext>
            </p:extLst>
          </p:nvPr>
        </p:nvGraphicFramePr>
        <p:xfrm>
          <a:off x="-596619" y="2050106"/>
          <a:ext cx="7364055" cy="5733208"/>
        </p:xfrm>
        <a:graphic>
          <a:graphicData uri="http://schemas.openxmlformats.org/drawingml/2006/chart">
            <c:chart xmlns:c="http://schemas.openxmlformats.org/drawingml/2006/chart" xmlns:r="http://schemas.openxmlformats.org/officeDocument/2006/relationships" r:id="rId5"/>
          </a:graphicData>
        </a:graphic>
      </p:graphicFrame>
      <p:grpSp>
        <p:nvGrpSpPr>
          <p:cNvPr id="19" name="グループ化 18">
            <a:extLst>
              <a:ext uri="{FF2B5EF4-FFF2-40B4-BE49-F238E27FC236}">
                <a16:creationId xmlns:a16="http://schemas.microsoft.com/office/drawing/2014/main" id="{BECDD5CC-BE7C-49D4-B600-92EBEABC809E}"/>
              </a:ext>
            </a:extLst>
          </p:cNvPr>
          <p:cNvGrpSpPr/>
          <p:nvPr/>
        </p:nvGrpSpPr>
        <p:grpSpPr>
          <a:xfrm>
            <a:off x="5411929" y="3098161"/>
            <a:ext cx="1246489" cy="1154258"/>
            <a:chOff x="3988570" y="5249758"/>
            <a:chExt cx="1246489" cy="1154258"/>
          </a:xfrm>
        </p:grpSpPr>
        <p:sp>
          <p:nvSpPr>
            <p:cNvPr id="20" name="円/楕円 24">
              <a:extLst>
                <a:ext uri="{FF2B5EF4-FFF2-40B4-BE49-F238E27FC236}">
                  <a16:creationId xmlns:a16="http://schemas.microsoft.com/office/drawing/2014/main" id="{A25D2CAB-25F2-4CEA-9179-DBD6C87DF2B1}"/>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C71A3690-A606-4B60-B917-9D04F364FF75}"/>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歳入総額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112.1</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2" name="Rectangle 4">
            <a:extLst>
              <a:ext uri="{FF2B5EF4-FFF2-40B4-BE49-F238E27FC236}">
                <a16:creationId xmlns:a16="http://schemas.microsoft.com/office/drawing/2014/main" id="{59E5F8AD-DE85-4A7F-BA50-6226C7CA51DF}"/>
              </a:ext>
            </a:extLst>
          </p:cNvPr>
          <p:cNvSpPr>
            <a:spLocks noChangeArrowheads="1"/>
          </p:cNvSpPr>
          <p:nvPr/>
        </p:nvSpPr>
        <p:spPr bwMode="auto">
          <a:xfrm>
            <a:off x="279571" y="2177334"/>
            <a:ext cx="260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国の収入の</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31</a:t>
            </a:r>
            <a:r>
              <a:rPr lang="ja-JP" altLang="en-US" sz="2400" b="1" dirty="0">
                <a:latin typeface="HG丸ｺﾞｼｯｸM-PRO" panose="020F0600000000000000" pitchFamily="50" charset="-128"/>
                <a:ea typeface="HG丸ｺﾞｼｯｸM-PRO" panose="020F0600000000000000" pitchFamily="50" charset="-128"/>
              </a:rPr>
              <a:t>パーセント</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1F0F4BAD-DB7B-4404-89DD-4D554DB8D2B2}"/>
              </a:ext>
            </a:extLst>
          </p:cNvPr>
          <p:cNvSpPr/>
          <p:nvPr/>
        </p:nvSpPr>
        <p:spPr>
          <a:xfrm>
            <a:off x="1209143" y="3296776"/>
            <a:ext cx="1230453" cy="9966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7077F8B2-8A1D-4CE3-986E-4D3924CA2BD9}"/>
              </a:ext>
            </a:extLst>
          </p:cNvPr>
          <p:cNvSpPr/>
          <p:nvPr/>
        </p:nvSpPr>
        <p:spPr>
          <a:xfrm>
            <a:off x="9921096" y="1685002"/>
            <a:ext cx="1815534" cy="73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7077F8B2-8A1D-4CE3-986E-4D3924CA2BD9}"/>
              </a:ext>
            </a:extLst>
          </p:cNvPr>
          <p:cNvSpPr/>
          <p:nvPr/>
        </p:nvSpPr>
        <p:spPr>
          <a:xfrm>
            <a:off x="5632845" y="5152237"/>
            <a:ext cx="1611423" cy="853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5" name="グラフ 4">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889052854"/>
              </p:ext>
            </p:extLst>
          </p:nvPr>
        </p:nvGraphicFramePr>
        <p:xfrm>
          <a:off x="4878063" y="1145153"/>
          <a:ext cx="7490045" cy="5539938"/>
        </p:xfrm>
        <a:graphic>
          <a:graphicData uri="http://schemas.openxmlformats.org/drawingml/2006/chart">
            <c:chart xmlns:c="http://schemas.openxmlformats.org/drawingml/2006/chart" xmlns:r="http://schemas.openxmlformats.org/officeDocument/2006/relationships" r:id="rId6"/>
          </a:graphicData>
        </a:graphic>
      </p:graphicFrame>
      <p:sp>
        <p:nvSpPr>
          <p:cNvPr id="25" name="正方形/長方形 24">
            <a:extLst>
              <a:ext uri="{FF2B5EF4-FFF2-40B4-BE49-F238E27FC236}">
                <a16:creationId xmlns:a16="http://schemas.microsoft.com/office/drawing/2014/main" id="{7077F8B2-8A1D-4CE3-986E-4D3924CA2BD9}"/>
              </a:ext>
            </a:extLst>
          </p:cNvPr>
          <p:cNvSpPr/>
          <p:nvPr/>
        </p:nvSpPr>
        <p:spPr>
          <a:xfrm>
            <a:off x="9069727" y="3358277"/>
            <a:ext cx="1603332" cy="9547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A3EAD4B6-25CD-4662-AA05-1110FBD934CB}"/>
              </a:ext>
            </a:extLst>
          </p:cNvPr>
          <p:cNvSpPr/>
          <p:nvPr/>
        </p:nvSpPr>
        <p:spPr>
          <a:xfrm>
            <a:off x="7289296" y="2764662"/>
            <a:ext cx="1280528" cy="9547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9" name="グループ化 8">
            <a:extLst>
              <a:ext uri="{FF2B5EF4-FFF2-40B4-BE49-F238E27FC236}">
                <a16:creationId xmlns:a16="http://schemas.microsoft.com/office/drawing/2014/main" id="{840A356C-36CC-4A21-B6DA-6D1769735B80}"/>
              </a:ext>
            </a:extLst>
          </p:cNvPr>
          <p:cNvGrpSpPr/>
          <p:nvPr/>
        </p:nvGrpSpPr>
        <p:grpSpPr>
          <a:xfrm>
            <a:off x="5425705" y="3098161"/>
            <a:ext cx="1246489" cy="1154258"/>
            <a:chOff x="4000979" y="5249758"/>
            <a:chExt cx="1246489" cy="1154258"/>
          </a:xfrm>
        </p:grpSpPr>
        <p:sp>
          <p:nvSpPr>
            <p:cNvPr id="10" name="円/楕円 24">
              <a:extLst>
                <a:ext uri="{FF2B5EF4-FFF2-40B4-BE49-F238E27FC236}">
                  <a16:creationId xmlns:a16="http://schemas.microsoft.com/office/drawing/2014/main" id="{D2CB936F-F26D-4817-882B-1EB0A56E8047}"/>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3FCB39C9-16CE-4816-817F-A2440FFB0ECA}"/>
                </a:ext>
              </a:extLst>
            </p:cNvPr>
            <p:cNvSpPr/>
            <p:nvPr/>
          </p:nvSpPr>
          <p:spPr>
            <a:xfrm>
              <a:off x="4000979" y="5383700"/>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歳出総額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112.1</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grpSp>
        <p:nvGrpSpPr>
          <p:cNvPr id="16" name="グループ化 15">
            <a:extLst>
              <a:ext uri="{FF2B5EF4-FFF2-40B4-BE49-F238E27FC236}">
                <a16:creationId xmlns:a16="http://schemas.microsoft.com/office/drawing/2014/main" id="{69F0DEA8-2243-41B1-99B4-CC86B6FE9063}"/>
              </a:ext>
            </a:extLst>
          </p:cNvPr>
          <p:cNvGrpSpPr/>
          <p:nvPr/>
        </p:nvGrpSpPr>
        <p:grpSpPr>
          <a:xfrm>
            <a:off x="5323098" y="3006142"/>
            <a:ext cx="1404240" cy="1350000"/>
            <a:chOff x="3988570" y="5249758"/>
            <a:chExt cx="1246489" cy="1154258"/>
          </a:xfrm>
        </p:grpSpPr>
        <p:sp>
          <p:nvSpPr>
            <p:cNvPr id="17" name="円/楕円 24">
              <a:extLst>
                <a:ext uri="{FF2B5EF4-FFF2-40B4-BE49-F238E27FC236}">
                  <a16:creationId xmlns:a16="http://schemas.microsoft.com/office/drawing/2014/main" id="{7D50425A-E960-41A1-AA5B-B12FACEF290A}"/>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481156F4-CD78-40C1-B3B1-F5CF332213C8}"/>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予算額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112.1</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9" name="台形 28">
            <a:extLst>
              <a:ext uri="{FF2B5EF4-FFF2-40B4-BE49-F238E27FC236}">
                <a16:creationId xmlns:a16="http://schemas.microsoft.com/office/drawing/2014/main" id="{7D77F544-8902-4596-8606-2D62DCBE893E}"/>
              </a:ext>
            </a:extLst>
          </p:cNvPr>
          <p:cNvSpPr/>
          <p:nvPr/>
        </p:nvSpPr>
        <p:spPr>
          <a:xfrm rot="10800000">
            <a:off x="6656454" y="4313529"/>
            <a:ext cx="1611423" cy="1018914"/>
          </a:xfrm>
          <a:prstGeom prst="trapezoid">
            <a:avLst>
              <a:gd name="adj" fmla="val 50321"/>
            </a:avLst>
          </a:prstGeom>
          <a:solidFill>
            <a:srgbClr val="57EC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0" name="Rectangle 4">
            <a:extLst>
              <a:ext uri="{FF2B5EF4-FFF2-40B4-BE49-F238E27FC236}">
                <a16:creationId xmlns:a16="http://schemas.microsoft.com/office/drawing/2014/main" id="{7E6296CC-9A7A-4960-8A9D-1D3EB2A8306C}"/>
              </a:ext>
            </a:extLst>
          </p:cNvPr>
          <p:cNvSpPr>
            <a:spLocks noChangeArrowheads="1"/>
          </p:cNvSpPr>
          <p:nvPr/>
        </p:nvSpPr>
        <p:spPr bwMode="auto">
          <a:xfrm>
            <a:off x="5280497" y="5388254"/>
            <a:ext cx="1695298" cy="400110"/>
          </a:xfrm>
          <a:prstGeom prst="rect">
            <a:avLst/>
          </a:prstGeom>
          <a:solidFill>
            <a:srgbClr val="FFFF00"/>
          </a:solidFill>
          <a:ln>
            <a:noFill/>
          </a:ln>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dirty="0">
                <a:solidFill>
                  <a:srgbClr val="002060"/>
                </a:solidFill>
                <a:latin typeface="HGS創英角ﾎﾟｯﾌﾟ体" panose="040B0A00000000000000" pitchFamily="50" charset="-128"/>
                <a:ea typeface="HGS創英角ﾎﾟｯﾌﾟ体" panose="040B0A00000000000000" pitchFamily="50" charset="-128"/>
              </a:rPr>
              <a:t>　地方へ</a:t>
            </a:r>
          </a:p>
        </p:txBody>
      </p:sp>
      <p:sp>
        <p:nvSpPr>
          <p:cNvPr id="4" name="テキスト ボックス 3">
            <a:extLst>
              <a:ext uri="{FF2B5EF4-FFF2-40B4-BE49-F238E27FC236}">
                <a16:creationId xmlns:a16="http://schemas.microsoft.com/office/drawing/2014/main" id="{CFBE3A1C-D4B5-42ED-84DD-AC439C04C2B2}"/>
              </a:ext>
            </a:extLst>
          </p:cNvPr>
          <p:cNvSpPr txBox="1"/>
          <p:nvPr/>
        </p:nvSpPr>
        <p:spPr>
          <a:xfrm>
            <a:off x="-135758" y="6408745"/>
            <a:ext cx="5624016" cy="461665"/>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「わたしたちの生活と税」　</a:t>
            </a:r>
            <a:r>
              <a:rPr kumimoji="1" lang="en-US" altLang="ja-JP" dirty="0">
                <a:latin typeface="HG丸ｺﾞｼｯｸM-PRO" panose="020F0600000000000000" pitchFamily="50" charset="-128"/>
                <a:ea typeface="HG丸ｺﾞｼｯｸM-PRO" panose="020F0600000000000000" pitchFamily="50" charset="-128"/>
              </a:rPr>
              <a:t>5</a:t>
            </a:r>
            <a:r>
              <a:rPr kumimoji="1" lang="ja-JP" altLang="en-US" dirty="0">
                <a:latin typeface="HG丸ｺﾞｼｯｸM-PRO" panose="020F0600000000000000" pitchFamily="50" charset="-128"/>
                <a:ea typeface="HG丸ｺﾞｼｯｸM-PRO" panose="020F0600000000000000" pitchFamily="50" charset="-128"/>
              </a:rPr>
              <a:t>ページ</a:t>
            </a:r>
          </a:p>
        </p:txBody>
      </p:sp>
      <p:grpSp>
        <p:nvGrpSpPr>
          <p:cNvPr id="31" name="グループ化 30">
            <a:extLst>
              <a:ext uri="{FF2B5EF4-FFF2-40B4-BE49-F238E27FC236}">
                <a16:creationId xmlns:a16="http://schemas.microsoft.com/office/drawing/2014/main" id="{EC6233FE-3FC1-4DE6-91E9-C6261C88278C}"/>
              </a:ext>
            </a:extLst>
          </p:cNvPr>
          <p:cNvGrpSpPr/>
          <p:nvPr/>
        </p:nvGrpSpPr>
        <p:grpSpPr>
          <a:xfrm>
            <a:off x="9304429" y="1126968"/>
            <a:ext cx="2795673" cy="1727043"/>
            <a:chOff x="5330222" y="1056861"/>
            <a:chExt cx="2347585" cy="1727044"/>
          </a:xfrm>
        </p:grpSpPr>
        <p:sp>
          <p:nvSpPr>
            <p:cNvPr id="32" name="雲形吹き出し 54">
              <a:extLst>
                <a:ext uri="{FF2B5EF4-FFF2-40B4-BE49-F238E27FC236}">
                  <a16:creationId xmlns:a16="http://schemas.microsoft.com/office/drawing/2014/main" id="{849F7220-E6D3-4118-B4E2-5CECC2C91C3B}"/>
                </a:ext>
              </a:extLst>
            </p:cNvPr>
            <p:cNvSpPr/>
            <p:nvPr/>
          </p:nvSpPr>
          <p:spPr bwMode="auto">
            <a:xfrm>
              <a:off x="5330222" y="1056861"/>
              <a:ext cx="2274537" cy="1727044"/>
            </a:xfrm>
            <a:prstGeom prst="cloudCallout">
              <a:avLst>
                <a:gd name="adj1" fmla="val -27197"/>
                <a:gd name="adj2" fmla="val 73564"/>
              </a:avLst>
            </a:prstGeom>
            <a:solidFill>
              <a:schemeClr val="bg1"/>
            </a:solidFill>
            <a:ln w="38100" cap="flat" cmpd="sng" algn="ctr">
              <a:solidFill>
                <a:srgbClr val="FFC000"/>
              </a:solid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eaLnBrk="1" hangingPunct="1"/>
              <a:endParaRPr lang="ja-JP" altLang="en-US">
                <a:latin typeface="Times" charset="0"/>
                <a:ea typeface="Osaka" charset="-128"/>
              </a:endParaRPr>
            </a:p>
          </p:txBody>
        </p:sp>
        <p:sp>
          <p:nvSpPr>
            <p:cNvPr id="33" name="Rectangle 4">
              <a:extLst>
                <a:ext uri="{FF2B5EF4-FFF2-40B4-BE49-F238E27FC236}">
                  <a16:creationId xmlns:a16="http://schemas.microsoft.com/office/drawing/2014/main" id="{3DC8F8D8-8ADB-4470-A908-DBDE4A8783B6}"/>
                </a:ext>
              </a:extLst>
            </p:cNvPr>
            <p:cNvSpPr>
              <a:spLocks noChangeArrowheads="1"/>
            </p:cNvSpPr>
            <p:nvPr/>
          </p:nvSpPr>
          <p:spPr bwMode="auto">
            <a:xfrm>
              <a:off x="5657755" y="1287931"/>
              <a:ext cx="2020052" cy="10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子育て・医療</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介護・年金など</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公的サービス</a:t>
              </a:r>
            </a:p>
          </p:txBody>
        </p:sp>
      </p:grpSp>
    </p:spTree>
    <p:extLst>
      <p:ext uri="{BB962C8B-B14F-4D97-AF65-F5344CB8AC3E}">
        <p14:creationId xmlns:p14="http://schemas.microsoft.com/office/powerpoint/2010/main" val="255616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22222E-6 L 0.23385 0.08773 " pathEditMode="relative" rAng="0" ptsTypes="AA">
                                      <p:cBhvr>
                                        <p:cTn id="6" dur="2000" fill="hold"/>
                                        <p:tgtEl>
                                          <p:spTgt spid="9"/>
                                        </p:tgtEl>
                                        <p:attrNameLst>
                                          <p:attrName>ppt_x</p:attrName>
                                          <p:attrName>ppt_y</p:attrName>
                                        </p:attrNameLst>
                                      </p:cBhvr>
                                      <p:rCtr x="11693" y="4375"/>
                                    </p:animMotion>
                                  </p:childTnLst>
                                </p:cTn>
                              </p:par>
                              <p:par>
                                <p:cTn id="7" presetID="42" presetClass="path" presetSubtype="0" accel="50000" decel="50000" fill="hold" nodeType="withEffect">
                                  <p:stCondLst>
                                    <p:cond delay="0"/>
                                  </p:stCondLst>
                                  <p:childTnLst>
                                    <p:animMotion origin="layout" path="M -1.875E-6 3.7037E-7 L -0.24023 0.0919 " pathEditMode="relative" rAng="0" ptsTypes="AA">
                                      <p:cBhvr>
                                        <p:cTn id="8" dur="2000" fill="hold"/>
                                        <p:tgtEl>
                                          <p:spTgt spid="19"/>
                                        </p:tgtEl>
                                        <p:attrNameLst>
                                          <p:attrName>ppt_x</p:attrName>
                                          <p:attrName>ppt_y</p:attrName>
                                        </p:attrNameLst>
                                      </p:cBhvr>
                                      <p:rCtr x="-12018" y="4583"/>
                                    </p:animMotion>
                                  </p:childTnLst>
                                </p:cTn>
                              </p:par>
                              <p:par>
                                <p:cTn id="9" presetID="10" presetClass="exit" presetSubtype="0" fill="hold" nodeType="withEffect">
                                  <p:stCondLst>
                                    <p:cond delay="100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 presetClass="entr"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0" presetClass="entr"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2"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1"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26" presetClass="emph" presetSubtype="0" repeatCount="10000" fill="hold" grpId="0" nodeType="withEffect">
                                  <p:stCondLst>
                                    <p:cond delay="0"/>
                                  </p:stCondLst>
                                  <p:childTnLst>
                                    <p:animEffect transition="out" filter="fade">
                                      <p:cBhvr>
                                        <p:cTn id="36" dur="500" tmFilter="0, 0; .2, .5; .8, .5; 1, 0"/>
                                        <p:tgtEl>
                                          <p:spTgt spid="13"/>
                                        </p:tgtEl>
                                      </p:cBhvr>
                                    </p:animEffect>
                                    <p:animScale>
                                      <p:cBhvr>
                                        <p:cTn id="37" dur="250" autoRev="1" fill="hold"/>
                                        <p:tgtEl>
                                          <p:spTgt spid="13"/>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22" presetClass="exit" presetSubtype="1" fill="hold" grpId="0" nodeType="withEffect">
                                  <p:stCondLst>
                                    <p:cond delay="0"/>
                                  </p:stCondLst>
                                  <p:childTnLst>
                                    <p:animEffect transition="out" filter="wipe(up)">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0" nodeType="clickEffect">
                                  <p:stCondLst>
                                    <p:cond delay="0"/>
                                  </p:stCondLst>
                                  <p:childTnLst>
                                    <p:animEffect transition="out" filter="wipe(up)">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1" fill="hold" grpId="1" nodeType="clickEffect">
                                  <p:stCondLst>
                                    <p:cond delay="0"/>
                                  </p:stCondLst>
                                  <p:childTnLst>
                                    <p:animEffect transition="out" filter="wipe(up)">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500"/>
                            </p:stCondLst>
                            <p:childTnLst>
                              <p:par>
                                <p:cTn id="67" presetID="16" presetClass="entr" presetSubtype="37"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arn(outVertical)">
                                      <p:cBhvr>
                                        <p:cTn id="6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Graphic spid="13" grpId="1">
        <p:bldAsOne/>
      </p:bldGraphic>
      <p:bldP spid="22" grpId="0"/>
      <p:bldP spid="23" grpId="0" animBg="1"/>
      <p:bldP spid="23" grpId="1" animBg="1"/>
      <p:bldGraphic spid="5" grpId="0">
        <p:bldAsOne/>
      </p:bldGraphic>
      <p:bldP spid="25" grpId="0" animBg="1"/>
      <p:bldP spid="25" grpId="2" animBg="1"/>
      <p:bldP spid="24" grpId="0" animBg="1"/>
      <p:bldP spid="24" grpId="1" animBg="1"/>
      <p:bldP spid="29" grpId="0" animBg="1"/>
      <p:bldP spid="29" grpId="1"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2282FEF-F500-41E0-BFEA-121B3B2EB38F}"/>
              </a:ext>
            </a:extLst>
          </p:cNvPr>
          <p:cNvPicPr>
            <a:picLocks noChangeAspect="1"/>
          </p:cNvPicPr>
          <p:nvPr/>
        </p:nvPicPr>
        <p:blipFill>
          <a:blip r:embed="rId3"/>
          <a:stretch>
            <a:fillRect/>
          </a:stretch>
        </p:blipFill>
        <p:spPr>
          <a:xfrm>
            <a:off x="1348910" y="1328853"/>
            <a:ext cx="9477415" cy="5117191"/>
          </a:xfrm>
          <a:prstGeom prst="rect">
            <a:avLst/>
          </a:prstGeom>
        </p:spPr>
      </p:pic>
      <p:sp>
        <p:nvSpPr>
          <p:cNvPr id="2" name="タイトル 1"/>
          <p:cNvSpPr>
            <a:spLocks noGrp="1"/>
          </p:cNvSpPr>
          <p:nvPr>
            <p:ph type="title"/>
          </p:nvPr>
        </p:nvSpPr>
        <p:spPr>
          <a:xfrm>
            <a:off x="903149" y="315674"/>
            <a:ext cx="10385701" cy="89476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a:bodyPr>
          <a:lstStyle/>
          <a:p>
            <a:pPr algn="ctr">
              <a:defRPr/>
            </a:pPr>
            <a:r>
              <a:rPr lang="ja-JP" altLang="en-US" sz="2800" b="1" dirty="0">
                <a:solidFill>
                  <a:schemeClr val="bg1"/>
                </a:solidFill>
                <a:latin typeface="HG丸ｺﾞｼｯｸM-PRO" panose="020F0600000000000000" pitchFamily="50" charset="-128"/>
                <a:ea typeface="HG丸ｺﾞｼｯｸM-PRO" panose="020F0600000000000000" pitchFamily="50" charset="-128"/>
              </a:rPr>
              <a:t>国の財布をのぞいてみたら</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a:t>
            </a:r>
            <a:r>
              <a:rPr lang="en-US" altLang="ja-JP" sz="2400" b="1" dirty="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国の財政を家計にたとえた場合</a:t>
            </a:r>
            <a:r>
              <a:rPr lang="en-US" altLang="ja-JP" sz="2400" b="1" dirty="0">
                <a:solidFill>
                  <a:schemeClr val="bg1"/>
                </a:solidFill>
                <a:latin typeface="HG丸ｺﾞｼｯｸM-PRO" panose="020F0600000000000000" pitchFamily="50" charset="-128"/>
                <a:ea typeface="HG丸ｺﾞｼｯｸM-PRO" panose="020F0600000000000000" pitchFamily="50" charset="-128"/>
              </a:rPr>
              <a:t>】</a:t>
            </a:r>
            <a:endParaRPr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10826325" y="-1737353"/>
            <a:ext cx="677322" cy="9030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0" name="図 19">
            <a:extLst>
              <a:ext uri="{FF2B5EF4-FFF2-40B4-BE49-F238E27FC236}">
                <a16:creationId xmlns:a16="http://schemas.microsoft.com/office/drawing/2014/main" id="{97324AE8-35EA-4F03-A748-9D87406B06E7}"/>
              </a:ext>
            </a:extLst>
          </p:cNvPr>
          <p:cNvPicPr>
            <a:picLocks noChangeAspect="1"/>
          </p:cNvPicPr>
          <p:nvPr/>
        </p:nvPicPr>
        <p:blipFill>
          <a:blip r:embed="rId5"/>
          <a:stretch>
            <a:fillRect/>
          </a:stretch>
        </p:blipFill>
        <p:spPr>
          <a:xfrm>
            <a:off x="9165342" y="-1686405"/>
            <a:ext cx="792549" cy="294891"/>
          </a:xfrm>
          <a:prstGeom prst="rect">
            <a:avLst/>
          </a:prstGeom>
          <a:solidFill>
            <a:schemeClr val="bg2"/>
          </a:solidFill>
        </p:spPr>
      </p:pic>
      <p:pic>
        <p:nvPicPr>
          <p:cNvPr id="22" name="図 21">
            <a:extLst>
              <a:ext uri="{FF2B5EF4-FFF2-40B4-BE49-F238E27FC236}">
                <a16:creationId xmlns:a16="http://schemas.microsoft.com/office/drawing/2014/main" id="{180FD771-F26D-4A5C-9A55-A875CFDE7BED}"/>
              </a:ext>
            </a:extLst>
          </p:cNvPr>
          <p:cNvPicPr>
            <a:picLocks noChangeAspect="1"/>
          </p:cNvPicPr>
          <p:nvPr/>
        </p:nvPicPr>
        <p:blipFill>
          <a:blip r:embed="rId6"/>
          <a:stretch>
            <a:fillRect/>
          </a:stretch>
        </p:blipFill>
        <p:spPr>
          <a:xfrm>
            <a:off x="8458615" y="-1163725"/>
            <a:ext cx="725253" cy="252000"/>
          </a:xfrm>
          <a:prstGeom prst="rect">
            <a:avLst/>
          </a:prstGeom>
          <a:solidFill>
            <a:schemeClr val="bg1"/>
          </a:solidFill>
          <a:ln>
            <a:noFill/>
          </a:ln>
        </p:spPr>
      </p:pic>
      <p:cxnSp>
        <p:nvCxnSpPr>
          <p:cNvPr id="27" name="直線コネクタ 26">
            <a:extLst>
              <a:ext uri="{FF2B5EF4-FFF2-40B4-BE49-F238E27FC236}">
                <a16:creationId xmlns:a16="http://schemas.microsoft.com/office/drawing/2014/main" id="{DB12AEFE-8B4F-46DB-9D0C-B16EB2BC5274}"/>
              </a:ext>
            </a:extLst>
          </p:cNvPr>
          <p:cNvCxnSpPr>
            <a:cxnSpLocks/>
          </p:cNvCxnSpPr>
          <p:nvPr/>
        </p:nvCxnSpPr>
        <p:spPr>
          <a:xfrm flipV="1">
            <a:off x="6534569" y="2708919"/>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cxnSp>
        <p:nvCxnSpPr>
          <p:cNvPr id="31" name="直線コネクタ 30">
            <a:extLst>
              <a:ext uri="{FF2B5EF4-FFF2-40B4-BE49-F238E27FC236}">
                <a16:creationId xmlns:a16="http://schemas.microsoft.com/office/drawing/2014/main" id="{AC390065-F861-46CB-8F05-3DAAF42D7692}"/>
              </a:ext>
            </a:extLst>
          </p:cNvPr>
          <p:cNvCxnSpPr>
            <a:cxnSpLocks/>
          </p:cNvCxnSpPr>
          <p:nvPr/>
        </p:nvCxnSpPr>
        <p:spPr>
          <a:xfrm flipV="1">
            <a:off x="6568388" y="3573015"/>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sp>
        <p:nvSpPr>
          <p:cNvPr id="24" name="正方形/長方形 23">
            <a:extLst>
              <a:ext uri="{FF2B5EF4-FFF2-40B4-BE49-F238E27FC236}">
                <a16:creationId xmlns:a16="http://schemas.microsoft.com/office/drawing/2014/main" id="{1954A5C8-413B-4014-9CE1-5DF7DEF2012A}"/>
              </a:ext>
            </a:extLst>
          </p:cNvPr>
          <p:cNvSpPr/>
          <p:nvPr/>
        </p:nvSpPr>
        <p:spPr>
          <a:xfrm>
            <a:off x="6907660" y="-2115153"/>
            <a:ext cx="790950" cy="1953655"/>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927D5AC1-18B2-4151-8A47-BDB03655CA15}"/>
              </a:ext>
            </a:extLst>
          </p:cNvPr>
          <p:cNvCxnSpPr>
            <a:cxnSpLocks/>
          </p:cNvCxnSpPr>
          <p:nvPr/>
        </p:nvCxnSpPr>
        <p:spPr>
          <a:xfrm flipV="1">
            <a:off x="6558096" y="6125587"/>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pic>
        <p:nvPicPr>
          <p:cNvPr id="3" name="図 2"/>
          <p:cNvPicPr>
            <a:picLocks noChangeAspect="1"/>
          </p:cNvPicPr>
          <p:nvPr/>
        </p:nvPicPr>
        <p:blipFill>
          <a:blip r:embed="rId7">
            <a:extLst>
              <a:ext uri="{BEBA8EAE-BF5A-486C-A8C5-ECC9F3942E4B}">
                <a14:imgProps xmlns:a14="http://schemas.microsoft.com/office/drawing/2010/main">
                  <a14:imgLayer r:embed="rId8">
                    <a14:imgEffect>
                      <a14:backgroundRemoval t="9302" b="90698" l="9735" r="89381">
                        <a14:foregroundMark x1="46903" y1="87597" x2="46903" y2="87597"/>
                        <a14:foregroundMark x1="29204" y1="89147" x2="29204" y2="89147"/>
                        <a14:foregroundMark x1="25664" y1="90698" x2="25664" y2="90698"/>
                      </a14:backgroundRemoval>
                    </a14:imgEffect>
                  </a14:imgLayer>
                </a14:imgProps>
              </a:ext>
              <a:ext uri="{28A0092B-C50C-407E-A947-70E740481C1C}">
                <a14:useLocalDpi xmlns:a14="http://schemas.microsoft.com/office/drawing/2010/main" val="0"/>
              </a:ext>
            </a:extLst>
          </a:blip>
          <a:stretch>
            <a:fillRect/>
          </a:stretch>
        </p:blipFill>
        <p:spPr>
          <a:xfrm>
            <a:off x="10490637" y="4560128"/>
            <a:ext cx="2086083" cy="2381458"/>
          </a:xfrm>
          <a:prstGeom prst="rect">
            <a:avLst/>
          </a:prstGeom>
        </p:spPr>
      </p:pic>
      <p:sp>
        <p:nvSpPr>
          <p:cNvPr id="5" name="正方形/長方形 4"/>
          <p:cNvSpPr/>
          <p:nvPr/>
        </p:nvSpPr>
        <p:spPr>
          <a:xfrm>
            <a:off x="9471418" y="2074535"/>
            <a:ext cx="945062" cy="562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9471417" y="3120977"/>
            <a:ext cx="1019219" cy="4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998886" y="3639994"/>
            <a:ext cx="1491750" cy="58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9471418" y="4324566"/>
            <a:ext cx="945062" cy="277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165341" y="5809294"/>
            <a:ext cx="1325295" cy="249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flipV="1">
            <a:off x="9437599" y="4798397"/>
            <a:ext cx="1053038" cy="24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5569ACFE-294C-4657-BC51-E196828F3419}"/>
              </a:ext>
            </a:extLst>
          </p:cNvPr>
          <p:cNvSpPr/>
          <p:nvPr/>
        </p:nvSpPr>
        <p:spPr>
          <a:xfrm>
            <a:off x="10947653" y="1488640"/>
            <a:ext cx="1111987" cy="2884026"/>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chemeClr val="tx1"/>
                </a:solidFill>
              </a:rPr>
              <a:t>このままでいいのか</a:t>
            </a:r>
            <a:endParaRPr lang="en-US" altLang="ja-JP" dirty="0">
              <a:solidFill>
                <a:schemeClr val="tx1"/>
              </a:solidFill>
            </a:endParaRPr>
          </a:p>
          <a:p>
            <a:pPr algn="ctr"/>
            <a:r>
              <a:rPr lang="ja-JP" altLang="en-US" dirty="0">
                <a:solidFill>
                  <a:schemeClr val="tx1"/>
                </a:solidFill>
              </a:rPr>
              <a:t>　　　　　　　なぁ・・・・</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6967B85A-9EE9-4CCD-99BA-CC40E61504E3}"/>
              </a:ext>
            </a:extLst>
          </p:cNvPr>
          <p:cNvSpPr txBox="1"/>
          <p:nvPr/>
        </p:nvSpPr>
        <p:spPr>
          <a:xfrm>
            <a:off x="5803640" y="1968759"/>
            <a:ext cx="914400" cy="914400"/>
          </a:xfrm>
          <a:prstGeom prst="rect">
            <a:avLst/>
          </a:prstGeom>
          <a:noFill/>
        </p:spPr>
        <p:txBody>
          <a:bodyPr vert="eaVert" wrap="square" rtlCol="0">
            <a:spAutoFit/>
          </a:bodyPr>
          <a:lstStyle/>
          <a:p>
            <a:endParaRPr kumimoji="1" lang="ja-JP" altLang="en-US" dirty="0"/>
          </a:p>
        </p:txBody>
      </p:sp>
      <p:cxnSp>
        <p:nvCxnSpPr>
          <p:cNvPr id="32" name="直線コネクタ 31">
            <a:extLst>
              <a:ext uri="{FF2B5EF4-FFF2-40B4-BE49-F238E27FC236}">
                <a16:creationId xmlns:a16="http://schemas.microsoft.com/office/drawing/2014/main" id="{F0950775-D529-4044-A64E-63CDC1A3A7E1}"/>
              </a:ext>
            </a:extLst>
          </p:cNvPr>
          <p:cNvCxnSpPr>
            <a:cxnSpLocks/>
          </p:cNvCxnSpPr>
          <p:nvPr/>
        </p:nvCxnSpPr>
        <p:spPr>
          <a:xfrm flipV="1">
            <a:off x="6568388" y="4221087"/>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cxnSp>
        <p:nvCxnSpPr>
          <p:cNvPr id="33" name="直線コネクタ 32">
            <a:extLst>
              <a:ext uri="{FF2B5EF4-FFF2-40B4-BE49-F238E27FC236}">
                <a16:creationId xmlns:a16="http://schemas.microsoft.com/office/drawing/2014/main" id="{927D5AC1-18B2-4151-8A47-BDB03655CA15}"/>
              </a:ext>
            </a:extLst>
          </p:cNvPr>
          <p:cNvCxnSpPr>
            <a:cxnSpLocks/>
          </p:cNvCxnSpPr>
          <p:nvPr/>
        </p:nvCxnSpPr>
        <p:spPr>
          <a:xfrm flipV="1">
            <a:off x="6558096" y="5044646"/>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3318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par>
                                <p:cTn id="8" presetID="22" presetClass="exit" presetSubtype="8" fill="hold" grpId="0" nodeType="withEffect">
                                  <p:stCondLst>
                                    <p:cond delay="0"/>
                                  </p:stCondLst>
                                  <p:childTnLst>
                                    <p:animEffect transition="out" filter="wipe(left)">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1000"/>
                                        <p:tgtEl>
                                          <p:spTgt spid="31"/>
                                        </p:tgtEl>
                                      </p:cBhvr>
                                    </p:animEffect>
                                  </p:childTnLst>
                                </p:cTn>
                              </p:par>
                              <p:par>
                                <p:cTn id="16" presetID="22" presetClass="exit" presetSubtype="8" fill="hold" grpId="0" nodeType="withEffect">
                                  <p:stCondLst>
                                    <p:cond delay="0"/>
                                  </p:stCondLst>
                                  <p:childTnLst>
                                    <p:animEffect transition="out" filter="wipe(left)">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1000"/>
                                        <p:tgtEl>
                                          <p:spTgt spid="32"/>
                                        </p:tgtEl>
                                      </p:cBhvr>
                                    </p:animEffect>
                                  </p:childTnLst>
                                </p:cTn>
                              </p:par>
                              <p:par>
                                <p:cTn id="24" presetID="22" presetClass="exit" presetSubtype="8" fill="hold" grpId="0" nodeType="withEffect">
                                  <p:stCondLst>
                                    <p:cond delay="0"/>
                                  </p:stCondLst>
                                  <p:childTnLst>
                                    <p:animEffect transition="out" filter="wipe(left)">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1000"/>
                                        <p:tgtEl>
                                          <p:spTgt spid="33"/>
                                        </p:tgtEl>
                                      </p:cBhvr>
                                    </p:animEffect>
                                  </p:childTnLst>
                                </p:cTn>
                              </p:par>
                              <p:par>
                                <p:cTn id="32" presetID="22" presetClass="exit" presetSubtype="8" fill="hold" grpId="0" nodeType="withEffect">
                                  <p:stCondLst>
                                    <p:cond delay="0"/>
                                  </p:stCondLst>
                                  <p:childTnLst>
                                    <p:animEffect transition="out" filter="wipe(left)">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22" presetClass="exit" presetSubtype="8" fill="hold" grpId="0" nodeType="withEffect">
                                  <p:stCondLst>
                                    <p:cond delay="0"/>
                                  </p:stCondLst>
                                  <p:childTnLst>
                                    <p:animEffect transition="out" filter="wipe(left)">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1000"/>
                                        <p:tgtEl>
                                          <p:spTgt spid="25"/>
                                        </p:tgtEl>
                                      </p:cBhvr>
                                    </p:animEffect>
                                  </p:childTnLst>
                                </p:cTn>
                              </p:par>
                              <p:par>
                                <p:cTn id="43" presetID="22" presetClass="exit" presetSubtype="8" fill="hold" grpId="0" nodeType="withEffect">
                                  <p:stCondLst>
                                    <p:cond delay="0"/>
                                  </p:stCondLst>
                                  <p:childTnLst>
                                    <p:animEffect transition="out" filter="wipe(left)">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ppt_x"/>
                                          </p:val>
                                        </p:tav>
                                        <p:tav tm="100000">
                                          <p:val>
                                            <p:strVal val="#ppt_x"/>
                                          </p:val>
                                        </p:tav>
                                      </p:tavLst>
                                    </p:anim>
                                    <p:anim calcmode="lin" valueType="num">
                                      <p:cBhvr additive="base">
                                        <p:cTn id="51" dur="500" fill="hold"/>
                                        <p:tgtEl>
                                          <p:spTgt spid="3"/>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1" presetClass="entr" presetSubtype="1"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heel(1)">
                                      <p:cBhvr>
                                        <p:cTn id="5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19" grpId="0" animBg="1"/>
      <p:bldP spid="21"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F798D7FC-05AC-4323-ADF3-3DFE0424B8B0}"/>
              </a:ext>
            </a:extLst>
          </p:cNvPr>
          <p:cNvGrpSpPr/>
          <p:nvPr/>
        </p:nvGrpSpPr>
        <p:grpSpPr>
          <a:xfrm>
            <a:off x="1111478" y="1224820"/>
            <a:ext cx="10011998" cy="5443149"/>
            <a:chOff x="4968840" y="176485"/>
            <a:chExt cx="10011998" cy="5443149"/>
          </a:xfrm>
        </p:grpSpPr>
        <p:pic>
          <p:nvPicPr>
            <p:cNvPr id="2" name="図 1">
              <a:extLst>
                <a:ext uri="{FF2B5EF4-FFF2-40B4-BE49-F238E27FC236}">
                  <a16:creationId xmlns:a16="http://schemas.microsoft.com/office/drawing/2014/main" id="{51FB7897-2F42-4016-86C0-E1CFEDC28DB6}"/>
                </a:ext>
              </a:extLst>
            </p:cNvPr>
            <p:cNvPicPr>
              <a:picLocks noChangeAspect="1"/>
            </p:cNvPicPr>
            <p:nvPr/>
          </p:nvPicPr>
          <p:blipFill>
            <a:blip r:embed="rId3"/>
            <a:stretch>
              <a:fillRect/>
            </a:stretch>
          </p:blipFill>
          <p:spPr>
            <a:xfrm>
              <a:off x="5042962" y="346507"/>
              <a:ext cx="9937876" cy="5273127"/>
            </a:xfrm>
            <a:prstGeom prst="rect">
              <a:avLst/>
            </a:prstGeom>
          </p:spPr>
        </p:pic>
        <p:sp>
          <p:nvSpPr>
            <p:cNvPr id="4" name="正方形/長方形 3">
              <a:extLst>
                <a:ext uri="{FF2B5EF4-FFF2-40B4-BE49-F238E27FC236}">
                  <a16:creationId xmlns:a16="http://schemas.microsoft.com/office/drawing/2014/main" id="{4F8E3811-1D4F-4AD1-B72C-75BB6A197789}"/>
                </a:ext>
              </a:extLst>
            </p:cNvPr>
            <p:cNvSpPr/>
            <p:nvPr/>
          </p:nvSpPr>
          <p:spPr>
            <a:xfrm>
              <a:off x="4968840" y="176485"/>
              <a:ext cx="1507808" cy="661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2" name="図 31" descr="N:\07_広報広聴官\03_組織参考資料フォルダ（将来的な活用が見込まれる行政文書を格納）\常用\37    イラスト\イラスト２\thumbnail_character_money_saifu.jpg"/>
          <p:cNvPicPr/>
          <p:nvPr/>
        </p:nvPicPr>
        <p:blipFill rotWithShape="1">
          <a:blip r:embed="rId4">
            <a:extLst>
              <a:ext uri="{28A0092B-C50C-407E-A947-70E740481C1C}">
                <a14:useLocalDpi xmlns:a14="http://schemas.microsoft.com/office/drawing/2010/main" val="0"/>
              </a:ext>
            </a:extLst>
          </a:blip>
          <a:srcRect t="51117" r="49834"/>
          <a:stretch/>
        </p:blipFill>
        <p:spPr bwMode="auto">
          <a:xfrm>
            <a:off x="10489098" y="-254"/>
            <a:ext cx="1441663" cy="1421816"/>
          </a:xfrm>
          <a:prstGeom prst="rect">
            <a:avLst/>
          </a:prstGeom>
          <a:noFill/>
          <a:ln>
            <a:noFill/>
          </a:ln>
          <a:extLst>
            <a:ext uri="{53640926-AAD7-44D8-BBD7-CCE9431645EC}">
              <a14:shadowObscured xmlns:a14="http://schemas.microsoft.com/office/drawing/2010/main"/>
            </a:ext>
          </a:extLst>
        </p:spPr>
      </p:pic>
      <p:sp>
        <p:nvSpPr>
          <p:cNvPr id="10" name="爆発: 14 pt 9"/>
          <p:cNvSpPr/>
          <p:nvPr/>
        </p:nvSpPr>
        <p:spPr>
          <a:xfrm>
            <a:off x="4271182" y="493009"/>
            <a:ext cx="6918004" cy="4747158"/>
          </a:xfrm>
          <a:prstGeom prst="irregularSeal2">
            <a:avLst/>
          </a:prstGeom>
          <a:solidFill>
            <a:srgbClr val="66FFCC"/>
          </a:solidFill>
          <a:ln w="38100" cap="flat" cmpd="sng" algn="ctr">
            <a:solidFill>
              <a:srgbClr val="FF0000"/>
            </a:solidFill>
            <a:prstDash val="solid"/>
            <a:miter lim="800000"/>
          </a:ln>
          <a:effectLst/>
        </p:spPr>
        <p:txBody>
          <a:bodyPr anchor="ctr"/>
          <a:lstStyle/>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令和６年度末公債残高</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約</a:t>
            </a:r>
            <a:r>
              <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rPr>
              <a:t>1105</a:t>
            </a: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兆円（見込）</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a:t>
            </a: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一般会計税収の　</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3200" b="1" kern="0" dirty="0">
                <a:solidFill>
                  <a:srgbClr val="FF0000"/>
                </a:solidFill>
                <a:latin typeface="HG丸ｺﾞｼｯｸM-PRO" panose="020F0600000000000000" pitchFamily="50" charset="-128"/>
                <a:ea typeface="HG丸ｺﾞｼｯｸM-PRO" panose="020F0600000000000000" pitchFamily="50" charset="-128"/>
                <a:cs typeface="+mn-cs"/>
              </a:rPr>
              <a:t>約</a:t>
            </a:r>
            <a:r>
              <a:rPr lang="en-US" altLang="ja-JP" sz="3200" b="1" kern="0" dirty="0">
                <a:solidFill>
                  <a:srgbClr val="FF0000"/>
                </a:solidFill>
                <a:latin typeface="HG丸ｺﾞｼｯｸM-PRO" panose="020F0600000000000000" pitchFamily="50" charset="-128"/>
                <a:ea typeface="HG丸ｺﾞｼｯｸM-PRO" panose="020F0600000000000000" pitchFamily="50" charset="-128"/>
                <a:cs typeface="+mn-cs"/>
              </a:rPr>
              <a:t>15</a:t>
            </a:r>
            <a:r>
              <a:rPr lang="ja-JP" altLang="en-US" sz="3200" b="1" kern="0" dirty="0">
                <a:solidFill>
                  <a:srgbClr val="FF0000"/>
                </a:solidFill>
                <a:latin typeface="HG丸ｺﾞｼｯｸM-PRO" panose="020F0600000000000000" pitchFamily="50" charset="-128"/>
                <a:ea typeface="HG丸ｺﾞｼｯｸM-PRO" panose="020F0600000000000000" pitchFamily="50" charset="-128"/>
                <a:cs typeface="+mn-cs"/>
              </a:rPr>
              <a:t>年分</a:t>
            </a:r>
            <a:endParaRPr lang="en-US" altLang="ja-JP" sz="3200" kern="0" dirty="0">
              <a:solidFill>
                <a:srgbClr val="FF0000"/>
              </a:solidFill>
              <a:latin typeface="HG丸ｺﾞｼｯｸM-PRO" panose="020F0600000000000000" pitchFamily="50" charset="-128"/>
              <a:ea typeface="HG丸ｺﾞｼｯｸM-PRO" panose="020F0600000000000000" pitchFamily="50" charset="-128"/>
              <a:cs typeface="+mn-cs"/>
            </a:endParaRPr>
          </a:p>
        </p:txBody>
      </p:sp>
      <p:sp>
        <p:nvSpPr>
          <p:cNvPr id="11" name="タイトル 1"/>
          <p:cNvSpPr txBox="1">
            <a:spLocks/>
          </p:cNvSpPr>
          <p:nvPr/>
        </p:nvSpPr>
        <p:spPr bwMode="auto">
          <a:xfrm>
            <a:off x="1068524" y="407546"/>
            <a:ext cx="3200313" cy="755322"/>
          </a:xfrm>
          <a:prstGeom prst="roundRect">
            <a:avLst/>
          </a:prstGeom>
          <a:solidFill>
            <a:schemeClr val="accent1">
              <a:lumMod val="40000"/>
              <a:lumOff val="60000"/>
            </a:schemeClr>
          </a:solidFill>
          <a:ln w="57150" cap="flat" cmpd="sng" algn="ctr">
            <a:solidFill>
              <a:srgbClr val="002060"/>
            </a:solidFill>
            <a:prstDash val="solid"/>
            <a:miter lim="800000"/>
          </a:ln>
          <a:effectLst/>
        </p:spPr>
        <p:txBody>
          <a:bodyPr vert="horz" wrap="square" lIns="68580" tIns="34290" rIns="68580" bIns="3429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lt1"/>
                </a:solidFill>
                <a:latin typeface="+mn-lt"/>
                <a:ea typeface="+mn-ea"/>
                <a:cs typeface="+mn-cs"/>
              </a:defRPr>
            </a:lvl1pPr>
            <a:lvl2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2pPr>
            <a:lvl3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3pPr>
            <a:lvl4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4pPr>
            <a:lvl5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5pPr>
            <a:lvl6pPr marL="457200" algn="l" defTabSz="685800" rtl="0" fontAlgn="base">
              <a:lnSpc>
                <a:spcPct val="90000"/>
              </a:lnSpc>
              <a:spcBef>
                <a:spcPct val="0"/>
              </a:spcBef>
              <a:spcAft>
                <a:spcPct val="0"/>
              </a:spcAft>
              <a:defRPr kumimoji="1" sz="3300">
                <a:solidFill>
                  <a:schemeClr val="lt1"/>
                </a:solidFill>
                <a:latin typeface="+mn-lt"/>
                <a:ea typeface="+mn-ea"/>
                <a:cs typeface="+mn-cs"/>
              </a:defRPr>
            </a:lvl6pPr>
            <a:lvl7pPr marL="914400" algn="l" defTabSz="685800" rtl="0" fontAlgn="base">
              <a:lnSpc>
                <a:spcPct val="90000"/>
              </a:lnSpc>
              <a:spcBef>
                <a:spcPct val="0"/>
              </a:spcBef>
              <a:spcAft>
                <a:spcPct val="0"/>
              </a:spcAft>
              <a:defRPr kumimoji="1" sz="3300">
                <a:solidFill>
                  <a:schemeClr val="lt1"/>
                </a:solidFill>
                <a:latin typeface="+mn-lt"/>
                <a:ea typeface="+mn-ea"/>
                <a:cs typeface="+mn-cs"/>
              </a:defRPr>
            </a:lvl7pPr>
            <a:lvl8pPr marL="1371600" algn="l" defTabSz="685800" rtl="0" fontAlgn="base">
              <a:lnSpc>
                <a:spcPct val="90000"/>
              </a:lnSpc>
              <a:spcBef>
                <a:spcPct val="0"/>
              </a:spcBef>
              <a:spcAft>
                <a:spcPct val="0"/>
              </a:spcAft>
              <a:defRPr kumimoji="1" sz="3300">
                <a:solidFill>
                  <a:schemeClr val="lt1"/>
                </a:solidFill>
                <a:latin typeface="+mn-lt"/>
                <a:ea typeface="+mn-ea"/>
                <a:cs typeface="+mn-cs"/>
              </a:defRPr>
            </a:lvl8pPr>
            <a:lvl9pPr marL="1828800" algn="l" defTabSz="685800" rtl="0" fontAlgn="base">
              <a:lnSpc>
                <a:spcPct val="90000"/>
              </a:lnSpc>
              <a:spcBef>
                <a:spcPct val="0"/>
              </a:spcBef>
              <a:spcAft>
                <a:spcPct val="0"/>
              </a:spcAft>
              <a:defRPr kumimoji="1" sz="3300">
                <a:solidFill>
                  <a:schemeClr val="lt1"/>
                </a:solidFill>
                <a:latin typeface="+mn-lt"/>
                <a:ea typeface="+mn-ea"/>
                <a:cs typeface="+mn-cs"/>
              </a:defRPr>
            </a:lvl9pPr>
          </a:lstStyle>
          <a:p>
            <a:pPr algn="ctr" defTabSz="514362" eaLnBrk="1" fontAlgn="auto" hangingPunct="1">
              <a:spcAft>
                <a:spcPts val="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公債残高の推移</a:t>
            </a:r>
          </a:p>
        </p:txBody>
      </p:sp>
      <p:sp>
        <p:nvSpPr>
          <p:cNvPr id="13" name="正方形/長方形 12">
            <a:extLst>
              <a:ext uri="{FF2B5EF4-FFF2-40B4-BE49-F238E27FC236}">
                <a16:creationId xmlns:a16="http://schemas.microsoft.com/office/drawing/2014/main" id="{980F2344-E3E1-4D40-8A0B-B819858EE19D}"/>
              </a:ext>
            </a:extLst>
          </p:cNvPr>
          <p:cNvSpPr/>
          <p:nvPr/>
        </p:nvSpPr>
        <p:spPr>
          <a:xfrm>
            <a:off x="62619" y="69792"/>
            <a:ext cx="12066761" cy="6744790"/>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弦 13">
            <a:extLst>
              <a:ext uri="{FF2B5EF4-FFF2-40B4-BE49-F238E27FC236}">
                <a16:creationId xmlns:a16="http://schemas.microsoft.com/office/drawing/2014/main" id="{C8769158-D5AF-4686-9694-A88C378E0155}"/>
              </a:ext>
            </a:extLst>
          </p:cNvPr>
          <p:cNvSpPr/>
          <p:nvPr/>
        </p:nvSpPr>
        <p:spPr>
          <a:xfrm rot="5400000">
            <a:off x="7384658" y="794783"/>
            <a:ext cx="2071761" cy="2159064"/>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弦 14">
            <a:extLst>
              <a:ext uri="{FF2B5EF4-FFF2-40B4-BE49-F238E27FC236}">
                <a16:creationId xmlns:a16="http://schemas.microsoft.com/office/drawing/2014/main" id="{5A0BC074-6CB2-4444-A32E-82E771E6D423}"/>
              </a:ext>
            </a:extLst>
          </p:cNvPr>
          <p:cNvSpPr/>
          <p:nvPr/>
        </p:nvSpPr>
        <p:spPr>
          <a:xfrm rot="5400000">
            <a:off x="1338143" y="578570"/>
            <a:ext cx="3325627" cy="3482611"/>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FAEEF4E3-B292-4233-AE81-93E13549DD5E}"/>
              </a:ext>
            </a:extLst>
          </p:cNvPr>
          <p:cNvGrpSpPr/>
          <p:nvPr/>
        </p:nvGrpSpPr>
        <p:grpSpPr>
          <a:xfrm>
            <a:off x="1737772" y="2567327"/>
            <a:ext cx="8064895" cy="1783200"/>
            <a:chOff x="1737772" y="2567327"/>
            <a:chExt cx="8064895" cy="1783200"/>
          </a:xfrm>
        </p:grpSpPr>
        <p:sp>
          <p:nvSpPr>
            <p:cNvPr id="17" name="正方形/長方形 16">
              <a:extLst>
                <a:ext uri="{FF2B5EF4-FFF2-40B4-BE49-F238E27FC236}">
                  <a16:creationId xmlns:a16="http://schemas.microsoft.com/office/drawing/2014/main" id="{70553417-E8B4-419C-B891-174D97E8BF20}"/>
                </a:ext>
              </a:extLst>
            </p:cNvPr>
            <p:cNvSpPr/>
            <p:nvPr/>
          </p:nvSpPr>
          <p:spPr>
            <a:xfrm rot="967465">
              <a:off x="3007920" y="4194131"/>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3B3DDAB-A174-47FF-8358-865FF1BD6FE7}"/>
                </a:ext>
              </a:extLst>
            </p:cNvPr>
            <p:cNvSpPr/>
            <p:nvPr/>
          </p:nvSpPr>
          <p:spPr>
            <a:xfrm rot="19757734">
              <a:off x="6828302" y="3465736"/>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弦 21">
              <a:extLst>
                <a:ext uri="{FF2B5EF4-FFF2-40B4-BE49-F238E27FC236}">
                  <a16:creationId xmlns:a16="http://schemas.microsoft.com/office/drawing/2014/main" id="{53E543D1-4F5D-4E74-A351-19CCFC5098D3}"/>
                </a:ext>
              </a:extLst>
            </p:cNvPr>
            <p:cNvSpPr/>
            <p:nvPr/>
          </p:nvSpPr>
          <p:spPr>
            <a:xfrm rot="17443854">
              <a:off x="2709878" y="3460003"/>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弦 22">
              <a:extLst>
                <a:ext uri="{FF2B5EF4-FFF2-40B4-BE49-F238E27FC236}">
                  <a16:creationId xmlns:a16="http://schemas.microsoft.com/office/drawing/2014/main" id="{B1E5DECD-46E5-48F1-99DC-4A78B3C556F0}"/>
                </a:ext>
              </a:extLst>
            </p:cNvPr>
            <p:cNvSpPr/>
            <p:nvPr/>
          </p:nvSpPr>
          <p:spPr>
            <a:xfrm rot="17443854">
              <a:off x="8182486" y="2567327"/>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a:extLst>
                <a:ext uri="{FF2B5EF4-FFF2-40B4-BE49-F238E27FC236}">
                  <a16:creationId xmlns:a16="http://schemas.microsoft.com/office/drawing/2014/main" id="{2638C243-0699-45AB-8BEF-9B0BCC349A43}"/>
                </a:ext>
              </a:extLst>
            </p:cNvPr>
            <p:cNvSpPr/>
            <p:nvPr/>
          </p:nvSpPr>
          <p:spPr>
            <a:xfrm rot="10800000">
              <a:off x="1737772" y="3502982"/>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台形 24">
              <a:extLst>
                <a:ext uri="{FF2B5EF4-FFF2-40B4-BE49-F238E27FC236}">
                  <a16:creationId xmlns:a16="http://schemas.microsoft.com/office/drawing/2014/main" id="{C688575A-231A-4095-AA00-9D363DBD44E7}"/>
                </a:ext>
              </a:extLst>
            </p:cNvPr>
            <p:cNvSpPr/>
            <p:nvPr/>
          </p:nvSpPr>
          <p:spPr>
            <a:xfrm rot="10800000">
              <a:off x="7210379" y="2617621"/>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月 25">
              <a:extLst>
                <a:ext uri="{FF2B5EF4-FFF2-40B4-BE49-F238E27FC236}">
                  <a16:creationId xmlns:a16="http://schemas.microsoft.com/office/drawing/2014/main" id="{15C88F23-4898-47DF-B02A-2BAB5A4D6BD1}"/>
                </a:ext>
              </a:extLst>
            </p:cNvPr>
            <p:cNvSpPr/>
            <p:nvPr/>
          </p:nvSpPr>
          <p:spPr>
            <a:xfrm rot="4618269">
              <a:off x="5515720" y="2899734"/>
              <a:ext cx="576064" cy="2325521"/>
            </a:xfrm>
            <a:prstGeom prst="mo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75AD4B43-B145-4755-9D6F-AC8BB4AEF93E}"/>
              </a:ext>
            </a:extLst>
          </p:cNvPr>
          <p:cNvGrpSpPr/>
          <p:nvPr/>
        </p:nvGrpSpPr>
        <p:grpSpPr>
          <a:xfrm>
            <a:off x="5015880" y="3748484"/>
            <a:ext cx="1656184" cy="2325521"/>
            <a:chOff x="5015880" y="3748484"/>
            <a:chExt cx="1656184" cy="2325521"/>
          </a:xfrm>
        </p:grpSpPr>
        <p:sp>
          <p:nvSpPr>
            <p:cNvPr id="27" name="四角形: 角を丸くする 26">
              <a:extLst>
                <a:ext uri="{FF2B5EF4-FFF2-40B4-BE49-F238E27FC236}">
                  <a16:creationId xmlns:a16="http://schemas.microsoft.com/office/drawing/2014/main" id="{E28B1BA8-7CB6-476B-A792-1440541B55F0}"/>
                </a:ext>
              </a:extLst>
            </p:cNvPr>
            <p:cNvSpPr/>
            <p:nvPr/>
          </p:nvSpPr>
          <p:spPr>
            <a:xfrm>
              <a:off x="5476508" y="3748484"/>
              <a:ext cx="835516" cy="2325521"/>
            </a:xfrm>
            <a:prstGeom prst="roundRect">
              <a:avLst>
                <a:gd name="adj" fmla="val 5000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台形 19">
              <a:extLst>
                <a:ext uri="{FF2B5EF4-FFF2-40B4-BE49-F238E27FC236}">
                  <a16:creationId xmlns:a16="http://schemas.microsoft.com/office/drawing/2014/main" id="{5C97F432-DD43-4A01-8D94-6F50213A7248}"/>
                </a:ext>
              </a:extLst>
            </p:cNvPr>
            <p:cNvSpPr/>
            <p:nvPr/>
          </p:nvSpPr>
          <p:spPr>
            <a:xfrm>
              <a:off x="5015880" y="5713965"/>
              <a:ext cx="1656184" cy="360040"/>
            </a:xfrm>
            <a:prstGeom prst="trapezoi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タイトル 1">
            <a:extLst>
              <a:ext uri="{FF2B5EF4-FFF2-40B4-BE49-F238E27FC236}">
                <a16:creationId xmlns:a16="http://schemas.microsoft.com/office/drawing/2014/main" id="{36331C69-22ED-4813-BEAE-C3BFC073E5A5}"/>
              </a:ext>
            </a:extLst>
          </p:cNvPr>
          <p:cNvSpPr txBox="1">
            <a:spLocks/>
          </p:cNvSpPr>
          <p:nvPr/>
        </p:nvSpPr>
        <p:spPr bwMode="auto">
          <a:xfrm>
            <a:off x="5083279" y="1379851"/>
            <a:ext cx="1794415" cy="174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8000" b="1" kern="0" dirty="0">
                <a:solidFill>
                  <a:srgbClr val="FF0000"/>
                </a:solidFill>
                <a:latin typeface="HG丸ｺﾞｼｯｸM-PRO" panose="020F0600000000000000" pitchFamily="50" charset="-128"/>
                <a:ea typeface="HG丸ｺﾞｼｯｸM-PRO" panose="020F0600000000000000" pitchFamily="50" charset="-128"/>
              </a:rPr>
              <a:t>＞</a:t>
            </a:r>
          </a:p>
        </p:txBody>
      </p:sp>
      <p:sp>
        <p:nvSpPr>
          <p:cNvPr id="29" name="タイトル 1">
            <a:extLst>
              <a:ext uri="{FF2B5EF4-FFF2-40B4-BE49-F238E27FC236}">
                <a16:creationId xmlns:a16="http://schemas.microsoft.com/office/drawing/2014/main" id="{8B3D3AAA-FB5A-48CE-9622-114546E6F038}"/>
              </a:ext>
            </a:extLst>
          </p:cNvPr>
          <p:cNvSpPr txBox="1">
            <a:spLocks/>
          </p:cNvSpPr>
          <p:nvPr/>
        </p:nvSpPr>
        <p:spPr bwMode="auto">
          <a:xfrm>
            <a:off x="1746660" y="1604749"/>
            <a:ext cx="2505986"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6600" b="1" kern="0" dirty="0">
                <a:solidFill>
                  <a:srgbClr val="FF0000"/>
                </a:solidFill>
                <a:latin typeface="HG丸ｺﾞｼｯｸM-PRO" panose="020F0600000000000000" pitchFamily="50" charset="-128"/>
                <a:ea typeface="HG丸ｺﾞｼｯｸM-PRO" panose="020F0600000000000000" pitchFamily="50" charset="-128"/>
              </a:rPr>
              <a:t>支 出</a:t>
            </a:r>
          </a:p>
        </p:txBody>
      </p:sp>
      <p:sp>
        <p:nvSpPr>
          <p:cNvPr id="30" name="タイトル 1">
            <a:extLst>
              <a:ext uri="{FF2B5EF4-FFF2-40B4-BE49-F238E27FC236}">
                <a16:creationId xmlns:a16="http://schemas.microsoft.com/office/drawing/2014/main" id="{B3D7D4DB-FDF6-42A1-AEA5-172E5D81A257}"/>
              </a:ext>
            </a:extLst>
          </p:cNvPr>
          <p:cNvSpPr txBox="1">
            <a:spLocks/>
          </p:cNvSpPr>
          <p:nvPr/>
        </p:nvSpPr>
        <p:spPr bwMode="auto">
          <a:xfrm>
            <a:off x="7441793" y="1255541"/>
            <a:ext cx="1909979"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b="1" kern="0" dirty="0">
                <a:solidFill>
                  <a:srgbClr val="FF0000"/>
                </a:solidFill>
                <a:latin typeface="HG丸ｺﾞｼｯｸM-PRO" panose="020F0600000000000000" pitchFamily="50" charset="-128"/>
                <a:ea typeface="HG丸ｺﾞｼｯｸM-PRO" panose="020F0600000000000000" pitchFamily="50" charset="-128"/>
              </a:rPr>
              <a:t>税 収</a:t>
            </a:r>
          </a:p>
        </p:txBody>
      </p:sp>
      <p:grpSp>
        <p:nvGrpSpPr>
          <p:cNvPr id="8" name="グループ化 7"/>
          <p:cNvGrpSpPr/>
          <p:nvPr/>
        </p:nvGrpSpPr>
        <p:grpSpPr>
          <a:xfrm>
            <a:off x="2256601" y="2059082"/>
            <a:ext cx="6879934" cy="2247842"/>
            <a:chOff x="2155255" y="3140325"/>
            <a:chExt cx="6879934" cy="2247842"/>
          </a:xfrm>
        </p:grpSpPr>
        <p:sp>
          <p:nvSpPr>
            <p:cNvPr id="7" name="角丸四角形 6"/>
            <p:cNvSpPr/>
            <p:nvPr/>
          </p:nvSpPr>
          <p:spPr>
            <a:xfrm rot="20855682">
              <a:off x="2155255" y="3140325"/>
              <a:ext cx="6879934" cy="2247842"/>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4" name="角丸四角形 33"/>
            <p:cNvSpPr/>
            <p:nvPr/>
          </p:nvSpPr>
          <p:spPr>
            <a:xfrm rot="20855682">
              <a:off x="2278544" y="3292585"/>
              <a:ext cx="6658096" cy="193346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a:solidFill>
                    <a:srgbClr val="FF0000"/>
                  </a:solidFill>
                </a:rPr>
                <a:t>財政赤字</a:t>
              </a:r>
            </a:p>
          </p:txBody>
        </p:sp>
      </p:grpSp>
    </p:spTree>
    <p:extLst>
      <p:ext uri="{BB962C8B-B14F-4D97-AF65-F5344CB8AC3E}">
        <p14:creationId xmlns:p14="http://schemas.microsoft.com/office/powerpoint/2010/main" val="1322578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ppt_w</p:attrName>
                                        </p:attrNameLst>
                                      </p:cBhvr>
                                      <p:tavLst>
                                        <p:tav tm="0" fmla="#ppt_w*sin(2.5*pi*$)">
                                          <p:val>
                                            <p:fltVal val="0"/>
                                          </p:val>
                                        </p:tav>
                                        <p:tav tm="100000">
                                          <p:val>
                                            <p:fltVal val="1"/>
                                          </p:val>
                                        </p:tav>
                                      </p:tavLst>
                                    </p:anim>
                                    <p:anim calcmode="lin" valueType="num">
                                      <p:cBhvr>
                                        <p:cTn id="9" dur="2000" fill="hold"/>
                                        <p:tgtEl>
                                          <p:spTgt spid="28"/>
                                        </p:tgtEl>
                                        <p:attrNameLst>
                                          <p:attrName>ppt_h</p:attrName>
                                        </p:attrNameLst>
                                      </p:cBhvr>
                                      <p:tavLst>
                                        <p:tav tm="0">
                                          <p:val>
                                            <p:strVal val="#ppt_h"/>
                                          </p:val>
                                        </p:tav>
                                        <p:tav tm="100000">
                                          <p:val>
                                            <p:strVal val="#ppt_h"/>
                                          </p:val>
                                        </p:tav>
                                      </p:tavLst>
                                    </p:anim>
                                  </p:childTnLst>
                                </p:cTn>
                              </p:par>
                              <p:par>
                                <p:cTn id="10" presetID="32" presetClass="emph" presetSubtype="0" repeatCount="5000" fill="hold" nodeType="withEffect">
                                  <p:stCondLst>
                                    <p:cond delay="0"/>
                                  </p:stCondLst>
                                  <p:childTnLst>
                                    <p:animRot by="120000">
                                      <p:cBhvr>
                                        <p:cTn id="11" dur="200" fill="hold">
                                          <p:stCondLst>
                                            <p:cond delay="0"/>
                                          </p:stCondLst>
                                        </p:cTn>
                                        <p:tgtEl>
                                          <p:spTgt spid="9"/>
                                        </p:tgtEl>
                                        <p:attrNameLst>
                                          <p:attrName>r</p:attrName>
                                        </p:attrNameLst>
                                      </p:cBhvr>
                                    </p:animRot>
                                    <p:animRot by="-240000">
                                      <p:cBhvr>
                                        <p:cTn id="12" dur="400" fill="hold">
                                          <p:stCondLst>
                                            <p:cond delay="400"/>
                                          </p:stCondLst>
                                        </p:cTn>
                                        <p:tgtEl>
                                          <p:spTgt spid="9"/>
                                        </p:tgtEl>
                                        <p:attrNameLst>
                                          <p:attrName>r</p:attrName>
                                        </p:attrNameLst>
                                      </p:cBhvr>
                                    </p:animRot>
                                    <p:animRot by="240000">
                                      <p:cBhvr>
                                        <p:cTn id="13" dur="400" fill="hold">
                                          <p:stCondLst>
                                            <p:cond delay="800"/>
                                          </p:stCondLst>
                                        </p:cTn>
                                        <p:tgtEl>
                                          <p:spTgt spid="9"/>
                                        </p:tgtEl>
                                        <p:attrNameLst>
                                          <p:attrName>r</p:attrName>
                                        </p:attrNameLst>
                                      </p:cBhvr>
                                    </p:animRot>
                                    <p:animRot by="-240000">
                                      <p:cBhvr>
                                        <p:cTn id="14" dur="400" fill="hold">
                                          <p:stCondLst>
                                            <p:cond delay="1200"/>
                                          </p:stCondLst>
                                        </p:cTn>
                                        <p:tgtEl>
                                          <p:spTgt spid="9"/>
                                        </p:tgtEl>
                                        <p:attrNameLst>
                                          <p:attrName>r</p:attrName>
                                        </p:attrNameLst>
                                      </p:cBhvr>
                                    </p:animRot>
                                    <p:animRot by="120000">
                                      <p:cBhvr>
                                        <p:cTn id="15" dur="400" fill="hold">
                                          <p:stCondLst>
                                            <p:cond delay="16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500"/>
                            </p:stCondLst>
                            <p:childTnLst>
                              <p:par>
                                <p:cTn id="29" presetID="6" presetClass="exit" presetSubtype="32" fill="hold" grpId="0" nodeType="afterEffect">
                                  <p:stCondLst>
                                    <p:cond delay="0"/>
                                  </p:stCondLst>
                                  <p:childTnLst>
                                    <p:animEffect transition="out" filter="circle(out)">
                                      <p:cBhvr>
                                        <p:cTn id="30" dur="3000"/>
                                        <p:tgtEl>
                                          <p:spTgt spid="29"/>
                                        </p:tgtEl>
                                      </p:cBhvr>
                                    </p:animEffect>
                                    <p:set>
                                      <p:cBhvr>
                                        <p:cTn id="31" dur="1" fill="hold">
                                          <p:stCondLst>
                                            <p:cond delay="2999"/>
                                          </p:stCondLst>
                                        </p:cTn>
                                        <p:tgtEl>
                                          <p:spTgt spid="29"/>
                                        </p:tgtEl>
                                        <p:attrNameLst>
                                          <p:attrName>style.visibility</p:attrName>
                                        </p:attrNameLst>
                                      </p:cBhvr>
                                      <p:to>
                                        <p:strVal val="hidden"/>
                                      </p:to>
                                    </p:set>
                                  </p:childTnLst>
                                </p:cTn>
                              </p:par>
                              <p:par>
                                <p:cTn id="32" presetID="6" presetClass="exit" presetSubtype="32" fill="hold" grpId="0" nodeType="withEffect">
                                  <p:stCondLst>
                                    <p:cond delay="0"/>
                                  </p:stCondLst>
                                  <p:childTnLst>
                                    <p:animEffect transition="out" filter="circle(out)">
                                      <p:cBhvr>
                                        <p:cTn id="33" dur="3000"/>
                                        <p:tgtEl>
                                          <p:spTgt spid="30"/>
                                        </p:tgtEl>
                                      </p:cBhvr>
                                    </p:animEffect>
                                    <p:set>
                                      <p:cBhvr>
                                        <p:cTn id="34" dur="1" fill="hold">
                                          <p:stCondLst>
                                            <p:cond delay="2999"/>
                                          </p:stCondLst>
                                        </p:cTn>
                                        <p:tgtEl>
                                          <p:spTgt spid="30"/>
                                        </p:tgtEl>
                                        <p:attrNameLst>
                                          <p:attrName>style.visibility</p:attrName>
                                        </p:attrNameLst>
                                      </p:cBhvr>
                                      <p:to>
                                        <p:strVal val="hidden"/>
                                      </p:to>
                                    </p:set>
                                  </p:childTnLst>
                                </p:cTn>
                              </p:par>
                              <p:par>
                                <p:cTn id="35" presetID="6" presetClass="exit" presetSubtype="32" fill="hold" grpId="0" nodeType="withEffect">
                                  <p:stCondLst>
                                    <p:cond delay="0"/>
                                  </p:stCondLst>
                                  <p:childTnLst>
                                    <p:animEffect transition="out" filter="circle(out)">
                                      <p:cBhvr>
                                        <p:cTn id="36" dur="3000"/>
                                        <p:tgtEl>
                                          <p:spTgt spid="13"/>
                                        </p:tgtEl>
                                      </p:cBhvr>
                                    </p:animEffect>
                                    <p:set>
                                      <p:cBhvr>
                                        <p:cTn id="37" dur="1" fill="hold">
                                          <p:stCondLst>
                                            <p:cond delay="2999"/>
                                          </p:stCondLst>
                                        </p:cTn>
                                        <p:tgtEl>
                                          <p:spTgt spid="13"/>
                                        </p:tgtEl>
                                        <p:attrNameLst>
                                          <p:attrName>style.visibility</p:attrName>
                                        </p:attrNameLst>
                                      </p:cBhvr>
                                      <p:to>
                                        <p:strVal val="hidden"/>
                                      </p:to>
                                    </p:set>
                                  </p:childTnLst>
                                </p:cTn>
                              </p:par>
                              <p:par>
                                <p:cTn id="38" presetID="6" presetClass="exit" presetSubtype="32" fill="hold" grpId="0" nodeType="withEffect">
                                  <p:stCondLst>
                                    <p:cond delay="0"/>
                                  </p:stCondLst>
                                  <p:childTnLst>
                                    <p:animEffect transition="out" filter="circle(out)">
                                      <p:cBhvr>
                                        <p:cTn id="39" dur="3000"/>
                                        <p:tgtEl>
                                          <p:spTgt spid="15"/>
                                        </p:tgtEl>
                                      </p:cBhvr>
                                    </p:animEffect>
                                    <p:set>
                                      <p:cBhvr>
                                        <p:cTn id="40" dur="1" fill="hold">
                                          <p:stCondLst>
                                            <p:cond delay="2999"/>
                                          </p:stCondLst>
                                        </p:cTn>
                                        <p:tgtEl>
                                          <p:spTgt spid="15"/>
                                        </p:tgtEl>
                                        <p:attrNameLst>
                                          <p:attrName>style.visibility</p:attrName>
                                        </p:attrNameLst>
                                      </p:cBhvr>
                                      <p:to>
                                        <p:strVal val="hidden"/>
                                      </p:to>
                                    </p:set>
                                  </p:childTnLst>
                                </p:cTn>
                              </p:par>
                              <p:par>
                                <p:cTn id="41" presetID="6" presetClass="exit" presetSubtype="32" fill="hold" grpId="0" nodeType="withEffect">
                                  <p:stCondLst>
                                    <p:cond delay="0"/>
                                  </p:stCondLst>
                                  <p:childTnLst>
                                    <p:animEffect transition="out" filter="circle(out)">
                                      <p:cBhvr>
                                        <p:cTn id="42" dur="3000"/>
                                        <p:tgtEl>
                                          <p:spTgt spid="14"/>
                                        </p:tgtEl>
                                      </p:cBhvr>
                                    </p:animEffect>
                                    <p:set>
                                      <p:cBhvr>
                                        <p:cTn id="43" dur="1" fill="hold">
                                          <p:stCondLst>
                                            <p:cond delay="2999"/>
                                          </p:stCondLst>
                                        </p:cTn>
                                        <p:tgtEl>
                                          <p:spTgt spid="14"/>
                                        </p:tgtEl>
                                        <p:attrNameLst>
                                          <p:attrName>style.visibility</p:attrName>
                                        </p:attrNameLst>
                                      </p:cBhvr>
                                      <p:to>
                                        <p:strVal val="hidden"/>
                                      </p:to>
                                    </p:set>
                                  </p:childTnLst>
                                </p:cTn>
                              </p:par>
                              <p:par>
                                <p:cTn id="44" presetID="6" presetClass="exit" presetSubtype="32" fill="hold" grpId="1" nodeType="withEffect">
                                  <p:stCondLst>
                                    <p:cond delay="0"/>
                                  </p:stCondLst>
                                  <p:childTnLst>
                                    <p:animEffect transition="out" filter="circle(out)">
                                      <p:cBhvr>
                                        <p:cTn id="45" dur="2000"/>
                                        <p:tgtEl>
                                          <p:spTgt spid="28"/>
                                        </p:tgtEl>
                                      </p:cBhvr>
                                    </p:animEffect>
                                    <p:set>
                                      <p:cBhvr>
                                        <p:cTn id="46" dur="1" fill="hold">
                                          <p:stCondLst>
                                            <p:cond delay="1999"/>
                                          </p:stCondLst>
                                        </p:cTn>
                                        <p:tgtEl>
                                          <p:spTgt spid="28"/>
                                        </p:tgtEl>
                                        <p:attrNameLst>
                                          <p:attrName>style.visibility</p:attrName>
                                        </p:attrNameLst>
                                      </p:cBhvr>
                                      <p:to>
                                        <p:strVal val="hidden"/>
                                      </p:to>
                                    </p:set>
                                  </p:childTnLst>
                                </p:cTn>
                              </p:par>
                              <p:par>
                                <p:cTn id="47" presetID="6" presetClass="exit" presetSubtype="32" fill="hold" nodeType="withEffect">
                                  <p:stCondLst>
                                    <p:cond delay="0"/>
                                  </p:stCondLst>
                                  <p:childTnLst>
                                    <p:animEffect transition="out" filter="circle(out)">
                                      <p:cBhvr>
                                        <p:cTn id="48" dur="2000"/>
                                        <p:tgtEl>
                                          <p:spTgt spid="12"/>
                                        </p:tgtEl>
                                      </p:cBhvr>
                                    </p:animEffect>
                                    <p:set>
                                      <p:cBhvr>
                                        <p:cTn id="49" dur="1" fill="hold">
                                          <p:stCondLst>
                                            <p:cond delay="1999"/>
                                          </p:stCondLst>
                                        </p:cTn>
                                        <p:tgtEl>
                                          <p:spTgt spid="12"/>
                                        </p:tgtEl>
                                        <p:attrNameLst>
                                          <p:attrName>style.visibility</p:attrName>
                                        </p:attrNameLst>
                                      </p:cBhvr>
                                      <p:to>
                                        <p:strVal val="hidden"/>
                                      </p:to>
                                    </p:set>
                                  </p:childTnLst>
                                </p:cTn>
                              </p:par>
                              <p:par>
                                <p:cTn id="50" presetID="6" presetClass="exit" presetSubtype="32" fill="hold" nodeType="withEffect">
                                  <p:stCondLst>
                                    <p:cond delay="0"/>
                                  </p:stCondLst>
                                  <p:childTnLst>
                                    <p:animEffect transition="out" filter="circle(out)">
                                      <p:cBhvr>
                                        <p:cTn id="51" dur="2000"/>
                                        <p:tgtEl>
                                          <p:spTgt spid="9"/>
                                        </p:tgtEl>
                                      </p:cBhvr>
                                    </p:animEffect>
                                    <p:set>
                                      <p:cBhvr>
                                        <p:cTn id="52" dur="1" fill="hold">
                                          <p:stCondLst>
                                            <p:cond delay="19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1000"/>
                                        <p:tgtEl>
                                          <p:spTgt spid="10"/>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28" grpId="0"/>
      <p:bldP spid="28" grpId="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D73F01D-4D5B-4FB5-97BD-3FF2878197BF}"/>
              </a:ext>
            </a:extLst>
          </p:cNvPr>
          <p:cNvPicPr>
            <a:picLocks noChangeAspect="1"/>
          </p:cNvPicPr>
          <p:nvPr/>
        </p:nvPicPr>
        <p:blipFill>
          <a:blip r:embed="rId3"/>
          <a:stretch>
            <a:fillRect/>
          </a:stretch>
        </p:blipFill>
        <p:spPr>
          <a:xfrm>
            <a:off x="714187" y="3332782"/>
            <a:ext cx="9934184" cy="3082348"/>
          </a:xfrm>
          <a:prstGeom prst="rect">
            <a:avLst/>
          </a:prstGeom>
        </p:spPr>
      </p:pic>
      <p:sp>
        <p:nvSpPr>
          <p:cNvPr id="3" name="タイトル 1"/>
          <p:cNvSpPr txBox="1">
            <a:spLocks/>
          </p:cNvSpPr>
          <p:nvPr/>
        </p:nvSpPr>
        <p:spPr bwMode="auto">
          <a:xfrm>
            <a:off x="1478815" y="576249"/>
            <a:ext cx="2850334" cy="797301"/>
          </a:xfrm>
          <a:prstGeom prst="roundRect">
            <a:avLst/>
          </a:prstGeom>
          <a:solidFill>
            <a:schemeClr val="accent5">
              <a:lumMod val="40000"/>
              <a:lumOff val="60000"/>
            </a:schemeClr>
          </a:solidFill>
          <a:ln w="38100" cap="flat" cmpd="sng" algn="ctr">
            <a:solidFill>
              <a:srgbClr val="002060"/>
            </a:solidFill>
            <a:prstDash val="solid"/>
            <a:miter lim="800000"/>
          </a:ln>
          <a:effectLst/>
        </p:spPr>
        <p:txBody>
          <a:bodyPr vert="horz" wrap="square" lIns="68580" tIns="34290" rIns="68580" bIns="3429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lt1"/>
                </a:solidFill>
                <a:latin typeface="+mn-lt"/>
                <a:ea typeface="+mn-ea"/>
                <a:cs typeface="+mn-cs"/>
              </a:defRPr>
            </a:lvl1pPr>
            <a:lvl2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2pPr>
            <a:lvl3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3pPr>
            <a:lvl4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4pPr>
            <a:lvl5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5pPr>
            <a:lvl6pPr marL="457200" algn="l" defTabSz="685800" rtl="0" fontAlgn="base">
              <a:lnSpc>
                <a:spcPct val="90000"/>
              </a:lnSpc>
              <a:spcBef>
                <a:spcPct val="0"/>
              </a:spcBef>
              <a:spcAft>
                <a:spcPct val="0"/>
              </a:spcAft>
              <a:defRPr kumimoji="1" sz="3300">
                <a:solidFill>
                  <a:schemeClr val="lt1"/>
                </a:solidFill>
                <a:latin typeface="+mn-lt"/>
                <a:ea typeface="+mn-ea"/>
                <a:cs typeface="+mn-cs"/>
              </a:defRPr>
            </a:lvl6pPr>
            <a:lvl7pPr marL="914400" algn="l" defTabSz="685800" rtl="0" fontAlgn="base">
              <a:lnSpc>
                <a:spcPct val="90000"/>
              </a:lnSpc>
              <a:spcBef>
                <a:spcPct val="0"/>
              </a:spcBef>
              <a:spcAft>
                <a:spcPct val="0"/>
              </a:spcAft>
              <a:defRPr kumimoji="1" sz="3300">
                <a:solidFill>
                  <a:schemeClr val="lt1"/>
                </a:solidFill>
                <a:latin typeface="+mn-lt"/>
                <a:ea typeface="+mn-ea"/>
                <a:cs typeface="+mn-cs"/>
              </a:defRPr>
            </a:lvl7pPr>
            <a:lvl8pPr marL="1371600" algn="l" defTabSz="685800" rtl="0" fontAlgn="base">
              <a:lnSpc>
                <a:spcPct val="90000"/>
              </a:lnSpc>
              <a:spcBef>
                <a:spcPct val="0"/>
              </a:spcBef>
              <a:spcAft>
                <a:spcPct val="0"/>
              </a:spcAft>
              <a:defRPr kumimoji="1" sz="3300">
                <a:solidFill>
                  <a:schemeClr val="lt1"/>
                </a:solidFill>
                <a:latin typeface="+mn-lt"/>
                <a:ea typeface="+mn-ea"/>
                <a:cs typeface="+mn-cs"/>
              </a:defRPr>
            </a:lvl8pPr>
            <a:lvl9pPr marL="1828800" algn="l" defTabSz="685800" rtl="0" fontAlgn="base">
              <a:lnSpc>
                <a:spcPct val="90000"/>
              </a:lnSpc>
              <a:spcBef>
                <a:spcPct val="0"/>
              </a:spcBef>
              <a:spcAft>
                <a:spcPct val="0"/>
              </a:spcAft>
              <a:defRPr kumimoji="1" sz="3300">
                <a:solidFill>
                  <a:schemeClr val="lt1"/>
                </a:solidFill>
                <a:latin typeface="+mn-lt"/>
                <a:ea typeface="+mn-ea"/>
                <a:cs typeface="+mn-cs"/>
              </a:defRPr>
            </a:lvl9pPr>
          </a:lstStyle>
          <a:p>
            <a:pPr algn="ctr" defTabSz="514362" eaLnBrk="1" fontAlgn="auto" hangingPunct="1">
              <a:spcAft>
                <a:spcPts val="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少子高齢化</a:t>
            </a:r>
          </a:p>
        </p:txBody>
      </p:sp>
      <p:sp>
        <p:nvSpPr>
          <p:cNvPr id="4" name="正方形/長方形 3"/>
          <p:cNvSpPr/>
          <p:nvPr/>
        </p:nvSpPr>
        <p:spPr>
          <a:xfrm>
            <a:off x="1478815" y="1323336"/>
            <a:ext cx="9661945" cy="1793662"/>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spcAft>
                <a:spcPts val="0"/>
              </a:spcAft>
            </a:pPr>
            <a:r>
              <a:rPr lang="ja-JP" altLang="en-US"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人口に占める高齢者の割合が増加する</a:t>
            </a:r>
            <a:r>
              <a:rPr lang="ja-JP" altLang="en-US" sz="3200" kern="100" dirty="0">
                <a:solidFill>
                  <a:srgbClr val="0070C0"/>
                </a:solidFill>
                <a:latin typeface="HG丸ｺﾞｼｯｸM-PRO" panose="020F0600000000000000" pitchFamily="50" charset="-128"/>
                <a:ea typeface="HG丸ｺﾞｼｯｸM-PRO" panose="020F0600000000000000" pitchFamily="50" charset="-128"/>
                <a:cs typeface="Times New Roman" panose="02020603050405020304" pitchFamily="18" charset="0"/>
              </a:rPr>
              <a:t>高齢化</a:t>
            </a:r>
            <a:r>
              <a:rPr lang="ja-JP" altLang="en-US"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と、出生率の低下により若年者人口が減少する</a:t>
            </a:r>
            <a:r>
              <a:rPr lang="ja-JP" altLang="en-US" sz="3200" kern="100" dirty="0">
                <a:solidFill>
                  <a:srgbClr val="0070C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少子化</a:t>
            </a:r>
            <a:r>
              <a:rPr lang="ja-JP" altLang="en-US"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が同時に進行する</a:t>
            </a:r>
            <a:r>
              <a:rPr lang="ja-JP" altLang="en-US" sz="3600" kern="100" dirty="0">
                <a:solidFill>
                  <a:srgbClr val="0070C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少子高齢化社会</a:t>
            </a:r>
            <a:r>
              <a:rPr lang="ja-JP" altLang="en-US"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となっています。</a:t>
            </a:r>
            <a:endPar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 name="Text Box 43"/>
          <p:cNvSpPr txBox="1">
            <a:spLocks noChangeArrowheads="1"/>
          </p:cNvSpPr>
          <p:nvPr/>
        </p:nvSpPr>
        <p:spPr bwMode="auto">
          <a:xfrm>
            <a:off x="714187" y="3710494"/>
            <a:ext cx="10879161" cy="67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defTabSz="685818">
              <a:lnSpc>
                <a:spcPct val="100000"/>
              </a:lnSpc>
              <a:spcBef>
                <a:spcPct val="0"/>
              </a:spcBef>
              <a:buNone/>
            </a:pPr>
            <a:r>
              <a:rPr lang="ja-JP" altLang="en-US" sz="3801" dirty="0">
                <a:solidFill>
                  <a:prstClr val="black"/>
                </a:solidFill>
                <a:latin typeface="HG丸ｺﾞｼｯｸM-PRO" panose="020F0600000000000000" pitchFamily="50" charset="-128"/>
                <a:ea typeface="HG丸ｺﾞｼｯｸM-PRO" panose="020F0600000000000000" pitchFamily="50" charset="-128"/>
              </a:rPr>
              <a:t>少子化等による働き手の減少に伴い、税収が低下</a:t>
            </a:r>
          </a:p>
        </p:txBody>
      </p:sp>
      <p:grpSp>
        <p:nvGrpSpPr>
          <p:cNvPr id="8" name="グループ化 7"/>
          <p:cNvGrpSpPr>
            <a:grpSpLocks/>
          </p:cNvGrpSpPr>
          <p:nvPr/>
        </p:nvGrpSpPr>
        <p:grpSpPr bwMode="auto">
          <a:xfrm>
            <a:off x="1391289" y="1740594"/>
            <a:ext cx="4920738" cy="1608874"/>
            <a:chOff x="453566" y="5868825"/>
            <a:chExt cx="6559659" cy="2144347"/>
          </a:xfrm>
        </p:grpSpPr>
        <p:sp>
          <p:nvSpPr>
            <p:cNvPr id="9" name="Text Box 43"/>
            <p:cNvSpPr txBox="1">
              <a:spLocks noChangeArrowheads="1"/>
            </p:cNvSpPr>
            <p:nvPr/>
          </p:nvSpPr>
          <p:spPr bwMode="auto">
            <a:xfrm>
              <a:off x="453566" y="7069684"/>
              <a:ext cx="6559659" cy="9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defTabSz="685818" eaLnBrk="1" hangingPunct="1">
                <a:lnSpc>
                  <a:spcPct val="100000"/>
                </a:lnSpc>
                <a:spcBef>
                  <a:spcPct val="0"/>
                </a:spcBef>
                <a:buNone/>
                <a:defRPr/>
              </a:pPr>
              <a:r>
                <a:rPr lang="ja-JP" altLang="en-US" sz="4000" b="1" kern="0" dirty="0">
                  <a:solidFill>
                    <a:srgbClr val="FF0000"/>
                  </a:solidFill>
                  <a:latin typeface="HG丸ｺﾞｼｯｸM-PRO" panose="020F0600000000000000" pitchFamily="50" charset="-128"/>
                  <a:ea typeface="HG丸ｺﾞｼｯｸM-PRO" panose="020F0600000000000000" pitchFamily="50" charset="-128"/>
                </a:rPr>
                <a:t>このままだと・・・</a:t>
              </a:r>
              <a:endParaRPr lang="en-US" altLang="ja-JP" sz="4000" b="1" kern="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下矢印 9"/>
            <p:cNvSpPr>
              <a:spLocks noChangeAspect="1"/>
            </p:cNvSpPr>
            <p:nvPr/>
          </p:nvSpPr>
          <p:spPr>
            <a:xfrm>
              <a:off x="1993924" y="5868825"/>
              <a:ext cx="959806" cy="959633"/>
            </a:xfrm>
            <a:prstGeom prst="down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12700" cap="flat" cmpd="sng" algn="ctr">
              <a:solidFill>
                <a:schemeClr val="tx1"/>
              </a:solidFill>
              <a:prstDash val="solid"/>
              <a:miter lim="800000"/>
            </a:ln>
            <a:effectLst/>
          </p:spPr>
          <p:txBody>
            <a:bodyPr anchor="ctr"/>
            <a:lstStyle/>
            <a:p>
              <a:pPr algn="ctr" defTabSz="685818">
                <a:defRPr/>
              </a:pPr>
              <a:endParaRPr lang="ja-JP" altLang="en-US" sz="1801" kern="0">
                <a:solidFill>
                  <a:prstClr val="white"/>
                </a:solidFill>
                <a:latin typeface="Calibri" panose="020F0502020204030204"/>
                <a:ea typeface="ＭＳ Ｐゴシック" panose="020B0600070205080204" pitchFamily="50" charset="-128"/>
                <a:cs typeface="+mn-cs"/>
              </a:endParaRPr>
            </a:p>
          </p:txBody>
        </p:sp>
      </p:grpSp>
      <p:sp>
        <p:nvSpPr>
          <p:cNvPr id="11" name="AutoShape 26"/>
          <p:cNvSpPr txBox="1">
            <a:spLocks noChangeArrowheads="1"/>
          </p:cNvSpPr>
          <p:nvPr/>
        </p:nvSpPr>
        <p:spPr bwMode="auto">
          <a:xfrm>
            <a:off x="1391289" y="442870"/>
            <a:ext cx="2913666" cy="960806"/>
          </a:xfrm>
          <a:prstGeom prst="roundRect">
            <a:avLst>
              <a:gd name="adj" fmla="val 1666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19050" algn="ctr">
            <a:solidFill>
              <a:schemeClr val="tx1"/>
            </a:solidFill>
            <a:round/>
            <a:headEnd/>
            <a:tailEnd/>
          </a:ln>
        </p:spPr>
        <p:txBody>
          <a:bodyPr wrap="none" anchor="ctr"/>
          <a:lstStyle>
            <a:lvl1pPr algn="l" rtl="0" eaLnBrk="1" latinLnBrk="0" hangingPunct="1">
              <a:spcBef>
                <a:spcPct val="20000"/>
              </a:spcBef>
              <a:buChar char="•"/>
              <a:defRPr kumimoji="1" sz="3200" b="0" kern="1200" cap="small" baseline="0">
                <a:solidFill>
                  <a:schemeClr val="tx1"/>
                </a:solidFill>
                <a:latin typeface="Times" panose="02020603050405020304" pitchFamily="18" charset="0"/>
                <a:ea typeface="Osaka" charset="-128"/>
                <a:cs typeface="+mj-cs"/>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defTabSz="685818">
              <a:buNone/>
              <a:defRPr/>
            </a:pPr>
            <a:r>
              <a:rPr lang="ja-JP" altLang="en-US" sz="5401" dirty="0">
                <a:solidFill>
                  <a:prstClr val="white"/>
                </a:solidFill>
                <a:latin typeface="HGP創英角ｺﾞｼｯｸUB" pitchFamily="50" charset="-128"/>
                <a:ea typeface="HGP創英角ｺﾞｼｯｸUB" pitchFamily="50" charset="-128"/>
              </a:rPr>
              <a:t>問題点</a:t>
            </a:r>
          </a:p>
        </p:txBody>
      </p:sp>
      <p:sp>
        <p:nvSpPr>
          <p:cNvPr id="12" name="Text Box 43"/>
          <p:cNvSpPr txBox="1">
            <a:spLocks noChangeArrowheads="1"/>
          </p:cNvSpPr>
          <p:nvPr/>
        </p:nvSpPr>
        <p:spPr bwMode="auto">
          <a:xfrm>
            <a:off x="3332062" y="4783428"/>
            <a:ext cx="6111481" cy="654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eaLnBrk="1" hangingPunct="1">
              <a:lnSpc>
                <a:spcPct val="100000"/>
              </a:lnSpc>
              <a:spcBef>
                <a:spcPct val="0"/>
              </a:spcBef>
              <a:buFontTx/>
              <a:buNone/>
            </a:pPr>
            <a:r>
              <a:rPr lang="ja-JP" altLang="en-US" sz="3801" dirty="0">
                <a:latin typeface="HG丸ｺﾞｼｯｸM-PRO" panose="020F0600000000000000" pitchFamily="50" charset="-128"/>
                <a:ea typeface="HG丸ｺﾞｼｯｸM-PRO" panose="020F0600000000000000" pitchFamily="50" charset="-128"/>
              </a:rPr>
              <a:t>公共サービスの質の低下</a:t>
            </a:r>
          </a:p>
        </p:txBody>
      </p:sp>
      <p:pic>
        <p:nvPicPr>
          <p:cNvPr id="13" name="図 12" descr="http://jinbutuillust.businesscatalyst.com/images/060603.png?crc=483493686"/>
          <p:cNvPicPr/>
          <p:nvPr/>
        </p:nvPicPr>
        <p:blipFill rotWithShape="1">
          <a:blip r:embed="rId4" cstate="print">
            <a:extLst>
              <a:ext uri="{28A0092B-C50C-407E-A947-70E740481C1C}">
                <a14:useLocalDpi xmlns:a14="http://schemas.microsoft.com/office/drawing/2010/main" val="0"/>
              </a:ext>
            </a:extLst>
          </a:blip>
          <a:srcRect l="25000" t="8139" r="29651" b="38373"/>
          <a:stretch/>
        </p:blipFill>
        <p:spPr bwMode="auto">
          <a:xfrm>
            <a:off x="10211238" y="4523721"/>
            <a:ext cx="1984253" cy="2315108"/>
          </a:xfrm>
          <a:prstGeom prst="rect">
            <a:avLst/>
          </a:prstGeom>
          <a:noFill/>
          <a:ln>
            <a:noFill/>
          </a:ln>
          <a:extLst>
            <a:ext uri="{53640926-AAD7-44D8-BBD7-CCE9431645EC}">
              <a14:shadowObscured xmlns:a14="http://schemas.microsoft.com/office/drawing/2010/main"/>
            </a:ext>
          </a:extLst>
        </p:spPr>
      </p:pic>
      <p:sp>
        <p:nvSpPr>
          <p:cNvPr id="14" name="正方形/長方形 13"/>
          <p:cNvSpPr/>
          <p:nvPr/>
        </p:nvSpPr>
        <p:spPr>
          <a:xfrm>
            <a:off x="-130636" y="6379737"/>
            <a:ext cx="5259773" cy="461665"/>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「わたしたちの生活と税」</a:t>
            </a:r>
            <a:r>
              <a:rPr lang="en-US" altLang="ja-JP" dirty="0">
                <a:latin typeface="HG丸ｺﾞｼｯｸM-PRO" panose="020F0600000000000000" pitchFamily="50" charset="-128"/>
                <a:ea typeface="HG丸ｺﾞｼｯｸM-PRO" panose="020F0600000000000000" pitchFamily="50" charset="-128"/>
              </a:rPr>
              <a:t>10</a:t>
            </a:r>
            <a:r>
              <a:rPr lang="ja-JP" altLang="en-US" dirty="0">
                <a:latin typeface="HG丸ｺﾞｼｯｸM-PRO" panose="020F0600000000000000" pitchFamily="50" charset="-128"/>
                <a:ea typeface="HG丸ｺﾞｼｯｸM-PRO" panose="020F0600000000000000" pitchFamily="50" charset="-128"/>
              </a:rPr>
              <a:t>ページ</a:t>
            </a:r>
          </a:p>
        </p:txBody>
      </p:sp>
    </p:spTree>
    <p:extLst>
      <p:ext uri="{BB962C8B-B14F-4D97-AF65-F5344CB8AC3E}">
        <p14:creationId xmlns:p14="http://schemas.microsoft.com/office/powerpoint/2010/main" val="1686945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xit" presetSubtype="0" fill="hold"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par>
                          <p:cTn id="35" fill="hold">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1700"/>
                                        <p:tgtEl>
                                          <p:spTgt spid="11"/>
                                        </p:tgtEl>
                                      </p:cBhvr>
                                    </p:animEffect>
                                  </p:childTnLst>
                                </p:cTn>
                              </p:par>
                              <p:par>
                                <p:cTn id="39" presetID="47" presetClass="entr" presetSubtype="0" fill="hold" nodeType="withEffect">
                                  <p:stCondLst>
                                    <p:cond delay="30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2000"/>
                                        <p:tgtEl>
                                          <p:spTgt spid="7"/>
                                        </p:tgtEl>
                                      </p:cBhvr>
                                    </p:animEffect>
                                    <p:anim calcmode="lin" valueType="num">
                                      <p:cBhvr>
                                        <p:cTn id="49" dur="2000" fill="hold"/>
                                        <p:tgtEl>
                                          <p:spTgt spid="7"/>
                                        </p:tgtEl>
                                        <p:attrNameLst>
                                          <p:attrName>ppt_x</p:attrName>
                                        </p:attrNameLst>
                                      </p:cBhvr>
                                      <p:tavLst>
                                        <p:tav tm="0">
                                          <p:val>
                                            <p:strVal val="#ppt_x"/>
                                          </p:val>
                                        </p:tav>
                                        <p:tav tm="100000">
                                          <p:val>
                                            <p:strVal val="#ppt_x"/>
                                          </p:val>
                                        </p:tav>
                                      </p:tavLst>
                                    </p:anim>
                                    <p:anim calcmode="lin" valueType="num">
                                      <p:cBhvr>
                                        <p:cTn id="50"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000"/>
                                        <p:tgtEl>
                                          <p:spTgt spid="12"/>
                                        </p:tgtEl>
                                      </p:cBhvr>
                                    </p:animEffect>
                                    <p:anim calcmode="lin" valueType="num">
                                      <p:cBhvr>
                                        <p:cTn id="56" dur="2000" fill="hold"/>
                                        <p:tgtEl>
                                          <p:spTgt spid="12"/>
                                        </p:tgtEl>
                                        <p:attrNameLst>
                                          <p:attrName>ppt_x</p:attrName>
                                        </p:attrNameLst>
                                      </p:cBhvr>
                                      <p:tavLst>
                                        <p:tav tm="0">
                                          <p:val>
                                            <p:strVal val="#ppt_x"/>
                                          </p:val>
                                        </p:tav>
                                        <p:tav tm="100000">
                                          <p:val>
                                            <p:strVal val="#ppt_x"/>
                                          </p:val>
                                        </p:tav>
                                      </p:tavLst>
                                    </p:anim>
                                    <p:anim calcmode="lin" valueType="num">
                                      <p:cBhvr>
                                        <p:cTn id="57" dur="2000" fill="hold"/>
                                        <p:tgtEl>
                                          <p:spTgt spid="12"/>
                                        </p:tgtEl>
                                        <p:attrNameLst>
                                          <p:attrName>ppt_y</p:attrName>
                                        </p:attrNameLst>
                                      </p:cBhvr>
                                      <p:tavLst>
                                        <p:tav tm="0">
                                          <p:val>
                                            <p:strVal val="#ppt_y+.1"/>
                                          </p:val>
                                        </p:tav>
                                        <p:tav tm="100000">
                                          <p:val>
                                            <p:strVal val="#ppt_y"/>
                                          </p:val>
                                        </p:tav>
                                      </p:tavLst>
                                    </p:anim>
                                  </p:childTnLst>
                                </p:cTn>
                              </p:par>
                              <p:par>
                                <p:cTn id="58" presetID="8" presetClass="emph" presetSubtype="0" fill="hold" nodeType="withEffect">
                                  <p:stCondLst>
                                    <p:cond delay="2000"/>
                                  </p:stCondLst>
                                  <p:childTnLst>
                                    <p:animRot by="21600000">
                                      <p:cBhvr>
                                        <p:cTn id="59"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1"/>
      <p:bldP spid="4" grpId="2"/>
      <p:bldP spid="7" grpId="0"/>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09EF010F-53AB-47C8-9406-2D19C6FDE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2274346"/>
            <a:ext cx="10294431" cy="4122750"/>
          </a:xfrm>
          <a:prstGeom prst="rect">
            <a:avLst/>
          </a:prstGeom>
        </p:spPr>
      </p:pic>
      <p:sp>
        <p:nvSpPr>
          <p:cNvPr id="23" name="タイトル 1"/>
          <p:cNvSpPr txBox="1">
            <a:spLocks/>
          </p:cNvSpPr>
          <p:nvPr/>
        </p:nvSpPr>
        <p:spPr>
          <a:xfrm>
            <a:off x="1260164" y="188944"/>
            <a:ext cx="97218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dirty="0">
                <a:solidFill>
                  <a:prstClr val="white"/>
                </a:solidFill>
                <a:latin typeface="HG丸ｺﾞｼｯｸM-PRO" panose="020F0600000000000000" pitchFamily="50" charset="-128"/>
                <a:ea typeface="HG丸ｺﾞｼｯｸM-PRO" panose="020F0600000000000000" pitchFamily="50" charset="-128"/>
              </a:rPr>
              <a:t>日本の将来は国民が決める！</a:t>
            </a:r>
          </a:p>
        </p:txBody>
      </p:sp>
      <p:sp>
        <p:nvSpPr>
          <p:cNvPr id="24" name="正方形/長方形 23"/>
          <p:cNvSpPr/>
          <p:nvPr/>
        </p:nvSpPr>
        <p:spPr>
          <a:xfrm>
            <a:off x="-168696" y="6396335"/>
            <a:ext cx="5109091" cy="461665"/>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「わたしたちの生活と税」２ページ</a:t>
            </a:r>
          </a:p>
        </p:txBody>
      </p:sp>
      <p:sp>
        <p:nvSpPr>
          <p:cNvPr id="3" name="正方形/長方形 2"/>
          <p:cNvSpPr/>
          <p:nvPr/>
        </p:nvSpPr>
        <p:spPr>
          <a:xfrm>
            <a:off x="655628" y="408432"/>
            <a:ext cx="10873208" cy="1569660"/>
          </a:xfrm>
          <a:prstGeom prst="rect">
            <a:avLst/>
          </a:prstGeom>
          <a:solidFill>
            <a:schemeClr val="accent4">
              <a:lumMod val="40000"/>
              <a:lumOff val="60000"/>
            </a:schemeClr>
          </a:solidFill>
        </p:spPr>
        <p:txBody>
          <a:bodyPr wrap="square">
            <a:spAutoFit/>
          </a:bodyPr>
          <a:lstStyle/>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　　</a:t>
            </a:r>
            <a:r>
              <a:rPr lang="en-US" altLang="ja-JP" sz="2800" b="1" dirty="0">
                <a:latin typeface="HG丸ｺﾞｼｯｸM-PRO" panose="020F0600000000000000" pitchFamily="50" charset="-128"/>
                <a:ea typeface="HG丸ｺﾞｼｯｸM-PRO" panose="020F0600000000000000" pitchFamily="50" charset="-128"/>
              </a:rPr>
              <a:t>18</a:t>
            </a:r>
            <a:r>
              <a:rPr lang="ja-JP" altLang="ja-JP" sz="2800" b="1" dirty="0">
                <a:latin typeface="HG丸ｺﾞｼｯｸM-PRO" panose="020F0600000000000000" pitchFamily="50" charset="-128"/>
                <a:ea typeface="HG丸ｺﾞｼｯｸM-PRO" panose="020F0600000000000000" pitchFamily="50" charset="-128"/>
              </a:rPr>
              <a:t>歳になれば選挙権が与えられ、</a:t>
            </a:r>
            <a:r>
              <a:rPr lang="ja-JP" altLang="ja-JP" sz="3600" b="1" dirty="0">
                <a:solidFill>
                  <a:srgbClr val="0070C0"/>
                </a:solidFill>
                <a:latin typeface="HG丸ｺﾞｼｯｸM-PRO" panose="020F0600000000000000" pitchFamily="50" charset="-128"/>
                <a:ea typeface="HG丸ｺﾞｼｯｸM-PRO" panose="020F0600000000000000" pitchFamily="50" charset="-128"/>
              </a:rPr>
              <a:t>選挙</a:t>
            </a:r>
            <a:r>
              <a:rPr lang="ja-JP" altLang="en-US" sz="3600" b="1" dirty="0">
                <a:solidFill>
                  <a:srgbClr val="0070C0"/>
                </a:solidFill>
                <a:latin typeface="HG丸ｺﾞｼｯｸM-PRO" panose="020F0600000000000000" pitchFamily="50" charset="-128"/>
                <a:ea typeface="HG丸ｺﾞｼｯｸM-PRO" panose="020F0600000000000000" pitchFamily="50" charset="-128"/>
              </a:rPr>
              <a:t> </a:t>
            </a:r>
            <a:r>
              <a:rPr lang="ja-JP" altLang="ja-JP" sz="2800" b="1" dirty="0">
                <a:latin typeface="HG丸ｺﾞｼｯｸM-PRO" panose="020F0600000000000000" pitchFamily="50" charset="-128"/>
                <a:ea typeface="HG丸ｺﾞｼｯｸM-PRO" panose="020F0600000000000000" pitchFamily="50" charset="-128"/>
              </a:rPr>
              <a:t>という方法で、</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　　</a:t>
            </a:r>
            <a:r>
              <a:rPr lang="ja-JP" altLang="ja-JP" sz="2800" b="1" dirty="0">
                <a:latin typeface="HG丸ｺﾞｼｯｸM-PRO" panose="020F0600000000000000" pitchFamily="50" charset="-128"/>
                <a:ea typeface="HG丸ｺﾞｼｯｸM-PRO" panose="020F0600000000000000" pitchFamily="50" charset="-128"/>
              </a:rPr>
              <a:t>未来を託すことができる人に投票することができます</a:t>
            </a:r>
            <a:r>
              <a:rPr lang="ja-JP" altLang="en-US" sz="2800" b="1" dirty="0">
                <a:latin typeface="HG丸ｺﾞｼｯｸM-PRO" panose="020F0600000000000000" pitchFamily="50" charset="-128"/>
                <a:ea typeface="HG丸ｺﾞｼｯｸM-PRO" panose="020F0600000000000000" pitchFamily="50" charset="-128"/>
              </a:rPr>
              <a:t>。</a:t>
            </a:r>
            <a:endParaRPr lang="ja-JP" altLang="en-US" sz="1400" b="1" dirty="0">
              <a:latin typeface="HG丸ｺﾞｼｯｸM-PRO" panose="020F0600000000000000" pitchFamily="50" charset="-128"/>
              <a:ea typeface="HG丸ｺﾞｼｯｸM-PRO" panose="020F0600000000000000" pitchFamily="50" charset="-128"/>
            </a:endParaRPr>
          </a:p>
        </p:txBody>
      </p:sp>
      <p:grpSp>
        <p:nvGrpSpPr>
          <p:cNvPr id="164866" name="グループ化 34"/>
          <p:cNvGrpSpPr>
            <a:grpSpLocks/>
          </p:cNvGrpSpPr>
          <p:nvPr/>
        </p:nvGrpSpPr>
        <p:grpSpPr bwMode="auto">
          <a:xfrm>
            <a:off x="943153" y="960257"/>
            <a:ext cx="10313402" cy="1111647"/>
            <a:chOff x="831134" y="571480"/>
            <a:chExt cx="7358063" cy="857227"/>
          </a:xfrm>
        </p:grpSpPr>
        <p:sp>
          <p:nvSpPr>
            <p:cNvPr id="164884" name="角丸四角形 7"/>
            <p:cNvSpPr>
              <a:spLocks noChangeArrowheads="1"/>
            </p:cNvSpPr>
            <p:nvPr/>
          </p:nvSpPr>
          <p:spPr bwMode="auto">
            <a:xfrm>
              <a:off x="831134" y="571480"/>
              <a:ext cx="7358063" cy="857227"/>
            </a:xfrm>
            <a:prstGeom prst="roundRect">
              <a:avLst>
                <a:gd name="adj" fmla="val 16667"/>
              </a:avLst>
            </a:prstGeom>
            <a:solidFill>
              <a:schemeClr val="bg1"/>
            </a:solidFill>
            <a:ln w="28575" algn="ctr">
              <a:solidFill>
                <a:srgbClr val="FF6600"/>
              </a:solidFill>
              <a:round/>
              <a:headEnd/>
              <a:tailEnd/>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endParaRPr lang="ja-JP" altLang="en-US" sz="2400">
                <a:solidFill>
                  <a:prstClr val="black"/>
                </a:solidFill>
                <a:latin typeface="Arial" panose="020B0604020202020204" pitchFamily="34" charset="0"/>
                <a:ea typeface="AR丸ゴシック体M"/>
              </a:endParaRPr>
            </a:p>
          </p:txBody>
        </p:sp>
        <p:sp>
          <p:nvSpPr>
            <p:cNvPr id="164885" name="テキスト ボックス 3"/>
            <p:cNvSpPr txBox="1">
              <a:spLocks noChangeArrowheads="1"/>
            </p:cNvSpPr>
            <p:nvPr/>
          </p:nvSpPr>
          <p:spPr bwMode="auto">
            <a:xfrm>
              <a:off x="831134" y="642918"/>
              <a:ext cx="7358063" cy="71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400" dirty="0">
                  <a:solidFill>
                    <a:prstClr val="black"/>
                  </a:solidFill>
                  <a:latin typeface="HG丸ｺﾞｼｯｸM-PRO" panose="020F0600000000000000" pitchFamily="50" charset="-128"/>
                  <a:ea typeface="HG丸ｺﾞｼｯｸM-PRO" panose="020F0600000000000000" pitchFamily="50" charset="-128"/>
                  <a:cs typeface="+mn-cs"/>
                </a:rPr>
                <a:t>税に関する法律（税負担の方法）と税の使い道（予算）は、国民の代表者である議員が国会（地方の場合は地方議会）で決めています。</a:t>
              </a:r>
            </a:p>
          </p:txBody>
        </p:sp>
      </p:grpSp>
      <p:pic>
        <p:nvPicPr>
          <p:cNvPr id="10" name="図 9">
            <a:extLst>
              <a:ext uri="{FF2B5EF4-FFF2-40B4-BE49-F238E27FC236}">
                <a16:creationId xmlns:a16="http://schemas.microsoft.com/office/drawing/2014/main" id="{66F46710-E000-4793-90C5-2F66A47B4B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7848" y="2490941"/>
            <a:ext cx="1208331" cy="1844780"/>
          </a:xfrm>
          <a:prstGeom prst="rect">
            <a:avLst/>
          </a:prstGeom>
        </p:spPr>
      </p:pic>
    </p:spTree>
    <p:extLst>
      <p:ext uri="{BB962C8B-B14F-4D97-AF65-F5344CB8AC3E}">
        <p14:creationId xmlns:p14="http://schemas.microsoft.com/office/powerpoint/2010/main" val="244390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64866"/>
                                        </p:tgtEl>
                                        <p:attrNameLst>
                                          <p:attrName>style.visibility</p:attrName>
                                        </p:attrNameLst>
                                      </p:cBhvr>
                                      <p:to>
                                        <p:strVal val="visible"/>
                                      </p:to>
                                    </p:set>
                                    <p:anim calcmode="lin" valueType="num">
                                      <p:cBhvr additive="base">
                                        <p:cTn id="11" dur="2000" fill="hold"/>
                                        <p:tgtEl>
                                          <p:spTgt spid="164866"/>
                                        </p:tgtEl>
                                        <p:attrNameLst>
                                          <p:attrName>ppt_x</p:attrName>
                                        </p:attrNameLst>
                                      </p:cBhvr>
                                      <p:tavLst>
                                        <p:tav tm="0">
                                          <p:val>
                                            <p:strVal val="#ppt_x"/>
                                          </p:val>
                                        </p:tav>
                                        <p:tav tm="100000">
                                          <p:val>
                                            <p:strVal val="#ppt_x"/>
                                          </p:val>
                                        </p:tav>
                                      </p:tavLst>
                                    </p:anim>
                                    <p:anim calcmode="lin" valueType="num">
                                      <p:cBhvr additive="base">
                                        <p:cTn id="12" dur="2000" fill="hold"/>
                                        <p:tgtEl>
                                          <p:spTgt spid="164866"/>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xit" presetSubtype="0" fill="hold" grpId="1" nodeType="afterEffect">
                                  <p:stCondLst>
                                    <p:cond delay="4600"/>
                                  </p:stCondLst>
                                  <p:childTnLst>
                                    <p:set>
                                      <p:cBhvr>
                                        <p:cTn id="15" dur="1" fill="hold">
                                          <p:stCondLst>
                                            <p:cond delay="0"/>
                                          </p:stCondLst>
                                        </p:cTn>
                                        <p:tgtEl>
                                          <p:spTgt spid="2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64866"/>
                                        </p:tgtEl>
                                        <p:attrNameLst>
                                          <p:attrName>style.visibility</p:attrName>
                                        </p:attrNameLst>
                                      </p:cBhvr>
                                      <p:to>
                                        <p:strVal val="hidden"/>
                                      </p:to>
                                    </p:set>
                                  </p:childTnLst>
                                </p:cTn>
                              </p:par>
                            </p:childTnLst>
                          </p:cTn>
                        </p:par>
                        <p:par>
                          <p:cTn id="20" fill="hold">
                            <p:stCondLst>
                              <p:cond delay="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2000"/>
                                        <p:tgtEl>
                                          <p:spTgt spid="3"/>
                                        </p:tgtEl>
                                      </p:cBhvr>
                                    </p:animEffect>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5"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図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3119" y="219868"/>
            <a:ext cx="8677275" cy="6245225"/>
          </a:xfrm>
          <a:prstGeom prst="rect">
            <a:avLst/>
          </a:prstGeom>
          <a:blipFill>
            <a:blip r:embed="rId4">
              <a:clrChange>
                <a:clrFrom>
                  <a:srgbClr val="FFFFFF"/>
                </a:clrFrom>
                <a:clrTo>
                  <a:srgbClr val="FFFFFF">
                    <a:alpha val="0"/>
                  </a:srgbClr>
                </a:clrTo>
              </a:clrChange>
            </a:blip>
            <a:tile tx="0" ty="0" sx="100000" sy="100000" flip="none" algn="tl"/>
          </a:blipFill>
          <a:ln>
            <a:noFill/>
          </a:ln>
        </p:spPr>
      </p:pic>
      <p:pic>
        <p:nvPicPr>
          <p:cNvPr id="4" name="図 32" descr="税務署.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887" y="3491114"/>
            <a:ext cx="17526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bwMode="auto">
          <a:xfrm>
            <a:off x="653255" y="615758"/>
            <a:ext cx="1439864" cy="1085048"/>
          </a:xfrm>
          <a:prstGeom prst="roundRect">
            <a:avLst>
              <a:gd name="adj" fmla="val 50000"/>
            </a:avLst>
          </a:prstGeom>
          <a:solidFill>
            <a:schemeClr val="accent1"/>
          </a:solidFill>
          <a:ln w="76200" cap="flat" cmpd="sng" algn="ctr">
            <a:solidFill>
              <a:srgbClr val="7030A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eaLnBrk="1" hangingPunct="1"/>
            <a:r>
              <a:rPr lang="ja-JP" altLang="en-US" sz="4400" b="1" dirty="0">
                <a:solidFill>
                  <a:srgbClr val="000000"/>
                </a:solidFill>
                <a:latin typeface="Times" charset="0"/>
                <a:ea typeface="ＭＳ ゴシック" pitchFamily="49" charset="-128"/>
                <a:cs typeface="+mn-cs"/>
              </a:rPr>
              <a:t>国</a:t>
            </a:r>
          </a:p>
        </p:txBody>
      </p:sp>
      <p:sp>
        <p:nvSpPr>
          <p:cNvPr id="5" name="角丸四角形 4"/>
          <p:cNvSpPr/>
          <p:nvPr/>
        </p:nvSpPr>
        <p:spPr bwMode="auto">
          <a:xfrm>
            <a:off x="313804" y="2010176"/>
            <a:ext cx="2109788" cy="1085048"/>
          </a:xfrm>
          <a:prstGeom prst="roundRect">
            <a:avLst>
              <a:gd name="adj" fmla="val 50000"/>
            </a:avLst>
          </a:prstGeom>
          <a:solidFill>
            <a:schemeClr val="accent1"/>
          </a:solidFill>
          <a:ln w="76200" cap="flat" cmpd="sng" algn="ctr">
            <a:solidFill>
              <a:srgbClr val="7030A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eaLnBrk="1" hangingPunct="1"/>
            <a:r>
              <a:rPr lang="ja-JP" altLang="en-US" sz="4400" b="1" dirty="0">
                <a:solidFill>
                  <a:srgbClr val="000000"/>
                </a:solidFill>
                <a:latin typeface="Times" charset="0"/>
                <a:ea typeface="ＭＳ ゴシック" pitchFamily="49" charset="-128"/>
                <a:cs typeface="+mn-cs"/>
              </a:rPr>
              <a:t>地方</a:t>
            </a:r>
          </a:p>
        </p:txBody>
      </p:sp>
      <p:sp>
        <p:nvSpPr>
          <p:cNvPr id="20" name="角丸四角形 19"/>
          <p:cNvSpPr/>
          <p:nvPr/>
        </p:nvSpPr>
        <p:spPr>
          <a:xfrm>
            <a:off x="4566024" y="3174504"/>
            <a:ext cx="3059952" cy="559296"/>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Tree>
    <p:extLst>
      <p:ext uri="{BB962C8B-B14F-4D97-AF65-F5344CB8AC3E}">
        <p14:creationId xmlns:p14="http://schemas.microsoft.com/office/powerpoint/2010/main" val="1837781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6" presetClass="emph" presetSubtype="0" repeatCount="5000" fill="hold" grpId="1" nodeType="afterEffect">
                                  <p:stCondLst>
                                    <p:cond delay="0"/>
                                  </p:stCondLst>
                                  <p:childTnLst>
                                    <p:animEffect transition="out" filter="fade">
                                      <p:cBhvr>
                                        <p:cTn id="31" dur="1000" tmFilter="0, 0; .2, .5; .8, .5; 1, 0"/>
                                        <p:tgtEl>
                                          <p:spTgt spid="20"/>
                                        </p:tgtEl>
                                      </p:cBhvr>
                                    </p:animEffect>
                                    <p:animScale>
                                      <p:cBhvr>
                                        <p:cTn id="32" dur="500" autoRev="1" fill="hold"/>
                                        <p:tgtEl>
                                          <p:spTgt spid="2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2"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000"/>
                                        <p:tgtEl>
                                          <p:spTgt spid="5"/>
                                        </p:tgtEl>
                                      </p:cBhvr>
                                    </p:animEffect>
                                    <p:anim calcmode="lin" valueType="num">
                                      <p:cBhvr>
                                        <p:cTn id="45" dur="2000" fill="hold"/>
                                        <p:tgtEl>
                                          <p:spTgt spid="5"/>
                                        </p:tgtEl>
                                        <p:attrNameLst>
                                          <p:attrName>ppt_w</p:attrName>
                                        </p:attrNameLst>
                                      </p:cBhvr>
                                      <p:tavLst>
                                        <p:tav tm="0" fmla="#ppt_w*sin(2.5*pi*$)">
                                          <p:val>
                                            <p:fltVal val="0"/>
                                          </p:val>
                                        </p:tav>
                                        <p:tav tm="100000">
                                          <p:val>
                                            <p:fltVal val="1"/>
                                          </p:val>
                                        </p:tav>
                                      </p:tavLst>
                                    </p:anim>
                                    <p:anim calcmode="lin" valueType="num">
                                      <p:cBhvr>
                                        <p:cTn id="4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5" grpId="2" animBg="1"/>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1384484" y="2349501"/>
            <a:ext cx="3431991" cy="1049307"/>
            <a:chOff x="794" y="1706"/>
            <a:chExt cx="2358" cy="749"/>
          </a:xfrm>
        </p:grpSpPr>
        <p:sp>
          <p:nvSpPr>
            <p:cNvPr id="26645"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eaLnBrk="1" fontAlgn="auto" hangingPunct="1">
                <a:spcBef>
                  <a:spcPct val="2000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①</a:t>
              </a: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ja-JP" dirty="0">
                  <a:solidFill>
                    <a:prstClr val="black"/>
                  </a:solidFill>
                  <a:latin typeface="HG丸ｺﾞｼｯｸM-PRO" panose="020F0600000000000000" pitchFamily="50" charset="-128"/>
                  <a:ea typeface="HG丸ｺﾞｼｯｸM-PRO" panose="020F0600000000000000" pitchFamily="50" charset="-128"/>
                </a:rPr>
                <a:t>約</a:t>
              </a:r>
              <a:r>
                <a:rPr lang="en-US" altLang="ja-JP" dirty="0">
                  <a:solidFill>
                    <a:prstClr val="black"/>
                  </a:solidFill>
                  <a:latin typeface="HG丸ｺﾞｼｯｸM-PRO" panose="020F0600000000000000" pitchFamily="50" charset="-128"/>
                  <a:ea typeface="HG丸ｺﾞｼｯｸM-PRO" panose="020F0600000000000000" pitchFamily="50" charset="-128"/>
                </a:rPr>
                <a:t>16</a:t>
              </a:r>
              <a:r>
                <a:rPr lang="ja-JP" altLang="ja-JP" dirty="0">
                  <a:solidFill>
                    <a:prstClr val="black"/>
                  </a:solidFill>
                  <a:latin typeface="HG丸ｺﾞｼｯｸM-PRO" panose="020F0600000000000000" pitchFamily="50" charset="-128"/>
                  <a:ea typeface="HG丸ｺﾞｼｯｸM-PRO" panose="020F0600000000000000" pitchFamily="50" charset="-128"/>
                </a:rPr>
                <a:t>億円</a:t>
              </a:r>
              <a:r>
                <a:rPr lang="ja-JP" altLang="ja-JP"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p>
          </p:txBody>
        </p:sp>
        <p:pic>
          <p:nvPicPr>
            <p:cNvPr id="26646" name="Picture 9"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10"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436818" y="5084763"/>
            <a:ext cx="3379657" cy="900112"/>
            <a:chOff x="567" y="3611"/>
            <a:chExt cx="2358" cy="749"/>
          </a:xfrm>
        </p:grpSpPr>
        <p:sp>
          <p:nvSpPr>
            <p:cNvPr id="26642"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72000" rIns="36000" anchor="ctr"/>
            <a:lstStyle>
              <a:lvl1pPr marL="342900" indent="-342900"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eaLnBrk="1" fontAlgn="auto" hangingPunct="1">
                <a:lnSpc>
                  <a:spcPct val="80000"/>
                </a:lnSpc>
                <a:spcBef>
                  <a:spcPct val="2000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③</a:t>
              </a: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ja-JP" dirty="0">
                  <a:solidFill>
                    <a:prstClr val="black"/>
                  </a:solidFill>
                  <a:latin typeface="HG丸ｺﾞｼｯｸM-PRO" panose="020F0600000000000000" pitchFamily="50" charset="-128"/>
                  <a:ea typeface="HG丸ｺﾞｼｯｸM-PRO" panose="020F0600000000000000" pitchFamily="50" charset="-128"/>
                </a:rPr>
                <a:t>約</a:t>
              </a:r>
              <a:r>
                <a:rPr lang="en-US" altLang="ja-JP" dirty="0">
                  <a:solidFill>
                    <a:prstClr val="black"/>
                  </a:solidFill>
                  <a:latin typeface="HG丸ｺﾞｼｯｸM-PRO" panose="020F0600000000000000" pitchFamily="50" charset="-128"/>
                  <a:ea typeface="HG丸ｺﾞｼｯｸM-PRO" panose="020F0600000000000000" pitchFamily="50" charset="-128"/>
                </a:rPr>
                <a:t>1,600</a:t>
              </a:r>
              <a:r>
                <a:rPr lang="ja-JP" altLang="ja-JP" dirty="0">
                  <a:solidFill>
                    <a:prstClr val="black"/>
                  </a:solidFill>
                  <a:latin typeface="HG丸ｺﾞｼｯｸM-PRO" panose="020F0600000000000000" pitchFamily="50" charset="-128"/>
                  <a:ea typeface="HG丸ｺﾞｼｯｸM-PRO" panose="020F0600000000000000" pitchFamily="50" charset="-128"/>
                </a:rPr>
                <a:t>億円</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6643" name="Picture 11"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12"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436818" y="3729994"/>
            <a:ext cx="3379658" cy="886455"/>
            <a:chOff x="329" y="2829"/>
            <a:chExt cx="2823" cy="714"/>
          </a:xfrm>
        </p:grpSpPr>
        <p:sp>
          <p:nvSpPr>
            <p:cNvPr id="26639" name="AutoShape 14"/>
            <p:cNvSpPr>
              <a:spLocks noChangeArrowheads="1"/>
            </p:cNvSpPr>
            <p:nvPr/>
          </p:nvSpPr>
          <p:spPr bwMode="auto">
            <a:xfrm>
              <a:off x="382" y="2914"/>
              <a:ext cx="2646"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eaLnBrk="1" fontAlgn="auto" hangingPunct="1">
                <a:lnSpc>
                  <a:spcPct val="90000"/>
                </a:lnSpc>
                <a:spcBef>
                  <a:spcPct val="2000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②</a:t>
              </a: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ja-JP" dirty="0">
                  <a:solidFill>
                    <a:prstClr val="black"/>
                  </a:solidFill>
                  <a:latin typeface="HG丸ｺﾞｼｯｸM-PRO" panose="020F0600000000000000" pitchFamily="50" charset="-128"/>
                  <a:ea typeface="HG丸ｺﾞｼｯｸM-PRO" panose="020F0600000000000000" pitchFamily="50" charset="-128"/>
                </a:rPr>
                <a:t>約</a:t>
              </a:r>
              <a:r>
                <a:rPr lang="en-US" altLang="ja-JP" dirty="0">
                  <a:solidFill>
                    <a:prstClr val="black"/>
                  </a:solidFill>
                  <a:latin typeface="HG丸ｺﾞｼｯｸM-PRO" panose="020F0600000000000000" pitchFamily="50" charset="-128"/>
                  <a:ea typeface="HG丸ｺﾞｼｯｸM-PRO" panose="020F0600000000000000" pitchFamily="50" charset="-128"/>
                </a:rPr>
                <a:t>160</a:t>
              </a:r>
              <a:r>
                <a:rPr lang="ja-JP" altLang="ja-JP" dirty="0">
                  <a:solidFill>
                    <a:prstClr val="black"/>
                  </a:solidFill>
                  <a:latin typeface="HG丸ｺﾞｼｯｸM-PRO" panose="020F0600000000000000" pitchFamily="50" charset="-128"/>
                  <a:ea typeface="HG丸ｺﾞｼｯｸM-PRO" panose="020F0600000000000000" pitchFamily="50" charset="-128"/>
                </a:rPr>
                <a:t>億円</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6640" name="Picture 15"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 y="282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6"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483259" y="1220440"/>
            <a:ext cx="11430636" cy="863600"/>
          </a:xfrm>
          <a:prstGeom prst="roundRect">
            <a:avLst>
              <a:gd name="adj" fmla="val 16667"/>
            </a:avLst>
          </a:prstGeom>
          <a:solidFill>
            <a:schemeClr val="bg1"/>
          </a:solidFill>
          <a:ln w="38100">
            <a:solidFill>
              <a:srgbClr val="FF6600"/>
            </a:solidFill>
            <a:round/>
            <a:headEnd/>
            <a:tailEnd/>
          </a:ln>
        </p:spPr>
        <p:txBody>
          <a:bodyPr wrap="none" anchor="ctr"/>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defTabSz="457200" eaLnBrk="1" fontAlgn="auto" hangingPunct="1">
              <a:spcBef>
                <a:spcPts val="0"/>
              </a:spcBef>
              <a:spcAft>
                <a:spcPts val="0"/>
              </a:spcAft>
            </a:pPr>
            <a:endParaRPr lang="ja-JP" altLang="ja-JP" sz="2800">
              <a:solidFill>
                <a:prstClr val="black"/>
              </a:solidFill>
            </a:endParaRPr>
          </a:p>
        </p:txBody>
      </p:sp>
      <p:sp>
        <p:nvSpPr>
          <p:cNvPr id="128031" name="Rectangle 31"/>
          <p:cNvSpPr>
            <a:spLocks noChangeArrowheads="1"/>
          </p:cNvSpPr>
          <p:nvPr/>
        </p:nvSpPr>
        <p:spPr bwMode="auto">
          <a:xfrm>
            <a:off x="969342" y="1084795"/>
            <a:ext cx="107178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fontAlgn="auto">
              <a:spcBef>
                <a:spcPts val="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日本の国民全員が、１人当たり１日卵１個分（約</a:t>
            </a:r>
            <a:r>
              <a:rPr lang="en-US" altLang="ja-JP" dirty="0">
                <a:solidFill>
                  <a:prstClr val="black"/>
                </a:solidFill>
                <a:latin typeface="HG丸ｺﾞｼｯｸM-PRO" panose="020F0600000000000000" pitchFamily="50" charset="-128"/>
                <a:ea typeface="HG丸ｺﾞｼｯｸM-PRO" panose="020F0600000000000000" pitchFamily="50" charset="-128"/>
              </a:rPr>
              <a:t>60</a:t>
            </a:r>
            <a:r>
              <a:rPr lang="ja-JP" altLang="ja-JP" dirty="0">
                <a:solidFill>
                  <a:prstClr val="black"/>
                </a:solidFill>
                <a:latin typeface="HG丸ｺﾞｼｯｸM-PRO" panose="020F0600000000000000" pitchFamily="50" charset="-128"/>
                <a:ea typeface="HG丸ｺﾞｼｯｸM-PRO" panose="020F0600000000000000" pitchFamily="50" charset="-128"/>
              </a:rPr>
              <a:t>ｇ）のごみを減らすと、</a:t>
            </a:r>
          </a:p>
          <a:p>
            <a:pPr defTabSz="457200" fontAlgn="auto">
              <a:spcBef>
                <a:spcPts val="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１年間でどのくらいの税金を節約できるでしょう？</a:t>
            </a:r>
          </a:p>
        </p:txBody>
      </p:sp>
      <p:sp>
        <p:nvSpPr>
          <p:cNvPr id="21" name="AutoShape 60"/>
          <p:cNvSpPr>
            <a:spLocks noChangeAspect="1" noChangeArrowheads="1"/>
          </p:cNvSpPr>
          <p:nvPr/>
        </p:nvSpPr>
        <p:spPr bwMode="auto">
          <a:xfrm>
            <a:off x="695400" y="5103989"/>
            <a:ext cx="900113" cy="9001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pPr defTabSz="457200" eaLnBrk="1" fontAlgn="auto" hangingPunct="1">
              <a:spcBef>
                <a:spcPts val="0"/>
              </a:spcBef>
              <a:spcAft>
                <a:spcPts val="0"/>
              </a:spcAft>
            </a:pPr>
            <a:endParaRPr kumimoji="0" lang="ja-JP" altLang="en-US" sz="1800">
              <a:solidFill>
                <a:prstClr val="black"/>
              </a:solidFill>
              <a:latin typeface="Trebuchet MS" panose="020B0603020202020204"/>
              <a:ea typeface="メイリオ" panose="020B0604030504040204" pitchFamily="50" charset="-128"/>
              <a:cs typeface="+mn-cs"/>
            </a:endParaRPr>
          </a:p>
        </p:txBody>
      </p:sp>
      <p:grpSp>
        <p:nvGrpSpPr>
          <p:cNvPr id="25" name="グループ化 24"/>
          <p:cNvGrpSpPr/>
          <p:nvPr/>
        </p:nvGrpSpPr>
        <p:grpSpPr>
          <a:xfrm>
            <a:off x="0" y="11126"/>
            <a:ext cx="12192000" cy="939019"/>
            <a:chOff x="0" y="11126"/>
            <a:chExt cx="12192000" cy="939019"/>
          </a:xfrm>
        </p:grpSpPr>
        <p:pic>
          <p:nvPicPr>
            <p:cNvPr id="26" name="Picture 140" descr="高校の帯"/>
            <p:cNvPicPr>
              <a:picLocks noChangeAspect="1" noChangeArrowheads="1"/>
            </p:cNvPicPr>
            <p:nvPr/>
          </p:nvPicPr>
          <p:blipFill>
            <a:blip r:embed="rId10"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27" name="Rectangle 85"/>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第４問</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
        <p:nvSpPr>
          <p:cNvPr id="26637" name="AutoShape 57"/>
          <p:cNvSpPr>
            <a:spLocks noChangeArrowheads="1"/>
          </p:cNvSpPr>
          <p:nvPr/>
        </p:nvSpPr>
        <p:spPr bwMode="auto">
          <a:xfrm>
            <a:off x="5145645" y="2705813"/>
            <a:ext cx="6763386" cy="2525760"/>
          </a:xfrm>
          <a:prstGeom prst="roundRect">
            <a:avLst>
              <a:gd name="adj" fmla="val 7102"/>
            </a:avLst>
          </a:prstGeom>
          <a:solidFill>
            <a:schemeClr val="bg1"/>
          </a:solidFill>
          <a:ln w="38100">
            <a:solidFill>
              <a:srgbClr val="FF6600"/>
            </a:solidFill>
            <a:round/>
            <a:headEnd/>
            <a:tailEnd/>
          </a:ln>
        </p:spPr>
        <p:txBody>
          <a:bodyPr lIns="0" rIns="0"/>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fontAlgn="auto">
              <a:lnSpc>
                <a:spcPct val="150000"/>
              </a:lnSpc>
              <a:spcBef>
                <a:spcPts val="0"/>
              </a:spcBef>
              <a:spcAft>
                <a:spcPts val="0"/>
              </a:spcAft>
            </a:pPr>
            <a:r>
              <a:rPr lang="ja-JP" altLang="en-US" dirty="0">
                <a:solidFill>
                  <a:prstClr val="black"/>
                </a:solidFill>
                <a:latin typeface="HG丸ｺﾞｼｯｸM-PRO" panose="020F0600000000000000" pitchFamily="50" charset="-128"/>
                <a:ea typeface="HG丸ｺﾞｼｯｸM-PRO" panose="020F0600000000000000" pitchFamily="50" charset="-128"/>
              </a:rPr>
              <a:t>　正解は③約１，６</a:t>
            </a:r>
            <a:r>
              <a:rPr lang="en-US" altLang="ja-JP" dirty="0">
                <a:solidFill>
                  <a:prstClr val="black"/>
                </a:solidFill>
                <a:latin typeface="HG丸ｺﾞｼｯｸM-PRO" panose="020F0600000000000000" pitchFamily="50" charset="-128"/>
                <a:ea typeface="HG丸ｺﾞｼｯｸM-PRO" panose="020F0600000000000000" pitchFamily="50" charset="-128"/>
              </a:rPr>
              <a:t>00</a:t>
            </a:r>
            <a:r>
              <a:rPr lang="ja-JP" altLang="en-US" dirty="0">
                <a:solidFill>
                  <a:prstClr val="black"/>
                </a:solidFill>
                <a:latin typeface="HG丸ｺﾞｼｯｸM-PRO" panose="020F0600000000000000" pitchFamily="50" charset="-128"/>
                <a:ea typeface="HG丸ｺﾞｼｯｸM-PRO" panose="020F0600000000000000" pitchFamily="50" charset="-128"/>
              </a:rPr>
              <a:t>億円です。　</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defTabSz="457200" fontAlgn="auto">
              <a:lnSpc>
                <a:spcPct val="150000"/>
              </a:lnSpc>
              <a:spcBef>
                <a:spcPts val="0"/>
              </a:spcBef>
              <a:spcAft>
                <a:spcPts val="0"/>
              </a:spcAft>
            </a:pPr>
            <a:r>
              <a:rPr lang="ja-JP" altLang="en-US" dirty="0">
                <a:solidFill>
                  <a:prstClr val="black"/>
                </a:solidFill>
                <a:latin typeface="HG丸ｺﾞｼｯｸM-PRO" panose="020F0600000000000000" pitchFamily="50" charset="-128"/>
                <a:ea typeface="HG丸ｺﾞｼｯｸM-PRO" panose="020F0600000000000000" pitchFamily="50" charset="-128"/>
              </a:rPr>
              <a:t>　国民</a:t>
            </a:r>
            <a:r>
              <a:rPr lang="ja-JP" altLang="ja-JP" dirty="0">
                <a:solidFill>
                  <a:prstClr val="black"/>
                </a:solidFill>
                <a:latin typeface="HG丸ｺﾞｼｯｸM-PRO" panose="020F0600000000000000" pitchFamily="50" charset="-128"/>
                <a:ea typeface="HG丸ｺﾞｼｯｸM-PRO" panose="020F0600000000000000" pitchFamily="50" charset="-128"/>
              </a:rPr>
              <a:t>１人が１日卵１個分（約</a:t>
            </a:r>
            <a:r>
              <a:rPr lang="en-US" altLang="ja-JP" dirty="0">
                <a:solidFill>
                  <a:prstClr val="black"/>
                </a:solidFill>
                <a:latin typeface="HG丸ｺﾞｼｯｸM-PRO" panose="020F0600000000000000" pitchFamily="50" charset="-128"/>
                <a:ea typeface="HG丸ｺﾞｼｯｸM-PRO" panose="020F0600000000000000" pitchFamily="50" charset="-128"/>
              </a:rPr>
              <a:t>60</a:t>
            </a:r>
            <a:r>
              <a:rPr lang="ja-JP" altLang="ja-JP" dirty="0">
                <a:solidFill>
                  <a:prstClr val="black"/>
                </a:solidFill>
                <a:latin typeface="HG丸ｺﾞｼｯｸM-PRO" panose="020F0600000000000000" pitchFamily="50" charset="-128"/>
                <a:ea typeface="HG丸ｺﾞｼｯｸM-PRO" panose="020F0600000000000000" pitchFamily="50" charset="-128"/>
              </a:rPr>
              <a:t>ｇ）のごみを減らすと、１年間（</a:t>
            </a:r>
            <a:r>
              <a:rPr lang="en-US" altLang="ja-JP" dirty="0">
                <a:solidFill>
                  <a:prstClr val="black"/>
                </a:solidFill>
                <a:latin typeface="HG丸ｺﾞｼｯｸM-PRO" panose="020F0600000000000000" pitchFamily="50" charset="-128"/>
                <a:ea typeface="HG丸ｺﾞｼｯｸM-PRO" panose="020F0600000000000000" pitchFamily="50" charset="-128"/>
              </a:rPr>
              <a:t>365</a:t>
            </a:r>
            <a:r>
              <a:rPr lang="ja-JP" altLang="ja-JP" dirty="0">
                <a:solidFill>
                  <a:prstClr val="black"/>
                </a:solidFill>
                <a:latin typeface="HG丸ｺﾞｼｯｸM-PRO" panose="020F0600000000000000" pitchFamily="50" charset="-128"/>
                <a:ea typeface="HG丸ｺﾞｼｯｸM-PRO" panose="020F0600000000000000" pitchFamily="50" charset="-128"/>
              </a:rPr>
              <a:t>日）で約</a:t>
            </a:r>
            <a:r>
              <a:rPr lang="en-US" altLang="ja-JP" dirty="0">
                <a:solidFill>
                  <a:prstClr val="black"/>
                </a:solidFill>
                <a:latin typeface="HG丸ｺﾞｼｯｸM-PRO" panose="020F0600000000000000" pitchFamily="50" charset="-128"/>
                <a:ea typeface="HG丸ｺﾞｼｯｸM-PRO" panose="020F0600000000000000" pitchFamily="50" charset="-128"/>
              </a:rPr>
              <a:t>22kg</a:t>
            </a:r>
            <a:r>
              <a:rPr lang="ja-JP" altLang="ja-JP" dirty="0">
                <a:solidFill>
                  <a:prstClr val="black"/>
                </a:solidFill>
                <a:latin typeface="HG丸ｺﾞｼｯｸM-PRO" panose="020F0600000000000000" pitchFamily="50" charset="-128"/>
                <a:ea typeface="HG丸ｺﾞｼｯｸM-PRO" panose="020F0600000000000000" pitchFamily="50" charset="-128"/>
              </a:rPr>
              <a:t>のごみを減らすことができます。</a:t>
            </a:r>
          </a:p>
        </p:txBody>
      </p:sp>
      <p:pic>
        <p:nvPicPr>
          <p:cNvPr id="54" name="出題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350752" y="-152400"/>
            <a:ext cx="609600" cy="609600"/>
          </a:xfrm>
          <a:prstGeom prst="rect">
            <a:avLst/>
          </a:prstGeom>
        </p:spPr>
      </p:pic>
      <p:pic>
        <p:nvPicPr>
          <p:cNvPr id="24"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0226555" y="4682443"/>
            <a:ext cx="191965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28" descr="白い卵のイラスト">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9385552" y="1613479"/>
            <a:ext cx="1682006" cy="1682006"/>
          </a:xfrm>
          <a:prstGeom prst="rect">
            <a:avLst/>
          </a:prstGeom>
          <a:noFill/>
          <a:ln>
            <a:noFill/>
          </a:ln>
        </p:spPr>
      </p:pic>
      <p:pic>
        <p:nvPicPr>
          <p:cNvPr id="30" name="図 29" descr="C:\Users\奈穂\Desktop\租税教室\租税教室\イラスト\ゴミ袋.png"/>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4320780" y="5033492"/>
            <a:ext cx="1800000" cy="1800000"/>
          </a:xfrm>
          <a:prstGeom prst="rect">
            <a:avLst/>
          </a:prstGeom>
          <a:noFill/>
          <a:ln>
            <a:noFill/>
          </a:ln>
        </p:spPr>
      </p:pic>
      <p:pic>
        <p:nvPicPr>
          <p:cNvPr id="28" name="正解1">
            <a:hlinkClick r:id="" action="ppaction://media"/>
            <a:extLst>
              <a:ext uri="{FF2B5EF4-FFF2-40B4-BE49-F238E27FC236}">
                <a16:creationId xmlns:a16="http://schemas.microsoft.com/office/drawing/2014/main" id="{17859D3C-6DE0-4AD2-8F12-46EB779382EB}"/>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810286" y="2872709"/>
            <a:ext cx="609600" cy="609600"/>
          </a:xfrm>
          <a:prstGeom prst="rect">
            <a:avLst/>
          </a:prstGeom>
        </p:spPr>
      </p:pic>
      <p:sp>
        <p:nvSpPr>
          <p:cNvPr id="31" name="円形吹き出し 4">
            <a:extLst>
              <a:ext uri="{FF2B5EF4-FFF2-40B4-BE49-F238E27FC236}">
                <a16:creationId xmlns:a16="http://schemas.microsoft.com/office/drawing/2014/main" id="{585C0FFA-57EF-48DC-9DE2-E809C0C3A1B1}"/>
              </a:ext>
            </a:extLst>
          </p:cNvPr>
          <p:cNvSpPr/>
          <p:nvPr/>
        </p:nvSpPr>
        <p:spPr>
          <a:xfrm>
            <a:off x="5735960" y="5157632"/>
            <a:ext cx="4677562" cy="1512677"/>
          </a:xfrm>
          <a:prstGeom prst="wedgeEllipseCallout">
            <a:avLst>
              <a:gd name="adj1" fmla="val 53295"/>
              <a:gd name="adj2" fmla="val -154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ゴミを減らすということは税金の使い道に直接</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関わるということだね</a:t>
            </a:r>
          </a:p>
        </p:txBody>
      </p:sp>
    </p:spTree>
    <p:extLst>
      <p:ext uri="{BB962C8B-B14F-4D97-AF65-F5344CB8AC3E}">
        <p14:creationId xmlns:p14="http://schemas.microsoft.com/office/powerpoint/2010/main" val="703987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8031"/>
                                        </p:tgtEl>
                                        <p:attrNameLst>
                                          <p:attrName>style.visibility</p:attrName>
                                        </p:attrNameLst>
                                      </p:cBhvr>
                                      <p:to>
                                        <p:strVal val="visible"/>
                                      </p:to>
                                    </p:set>
                                    <p:animEffect transition="in" filter="wipe(down)">
                                      <p:cBhvr>
                                        <p:cTn id="7" dur="580">
                                          <p:stCondLst>
                                            <p:cond delay="0"/>
                                          </p:stCondLst>
                                        </p:cTn>
                                        <p:tgtEl>
                                          <p:spTgt spid="128031"/>
                                        </p:tgtEl>
                                      </p:cBhvr>
                                    </p:animEffect>
                                    <p:anim calcmode="lin" valueType="num">
                                      <p:cBhvr>
                                        <p:cTn id="8" dur="1822" tmFilter="0,0; 0.14,0.36; 0.43,0.73; 0.71,0.91; 1.0,1.0">
                                          <p:stCondLst>
                                            <p:cond delay="0"/>
                                          </p:stCondLst>
                                        </p:cTn>
                                        <p:tgtEl>
                                          <p:spTgt spid="1280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80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80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80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8031"/>
                                        </p:tgtEl>
                                        <p:attrNameLst>
                                          <p:attrName>ppt_y</p:attrName>
                                        </p:attrNameLst>
                                      </p:cBhvr>
                                      <p:tavLst>
                                        <p:tav tm="0" fmla="#ppt_y-sin(pi*$)/81">
                                          <p:val>
                                            <p:fltVal val="0"/>
                                          </p:val>
                                        </p:tav>
                                        <p:tav tm="100000">
                                          <p:val>
                                            <p:fltVal val="1"/>
                                          </p:val>
                                        </p:tav>
                                      </p:tavLst>
                                    </p:anim>
                                    <p:animScale>
                                      <p:cBhvr>
                                        <p:cTn id="13" dur="26">
                                          <p:stCondLst>
                                            <p:cond delay="650"/>
                                          </p:stCondLst>
                                        </p:cTn>
                                        <p:tgtEl>
                                          <p:spTgt spid="128031"/>
                                        </p:tgtEl>
                                      </p:cBhvr>
                                      <p:to x="100000" y="60000"/>
                                    </p:animScale>
                                    <p:animScale>
                                      <p:cBhvr>
                                        <p:cTn id="14" dur="166" decel="50000">
                                          <p:stCondLst>
                                            <p:cond delay="676"/>
                                          </p:stCondLst>
                                        </p:cTn>
                                        <p:tgtEl>
                                          <p:spTgt spid="128031"/>
                                        </p:tgtEl>
                                      </p:cBhvr>
                                      <p:to x="100000" y="100000"/>
                                    </p:animScale>
                                    <p:animScale>
                                      <p:cBhvr>
                                        <p:cTn id="15" dur="26">
                                          <p:stCondLst>
                                            <p:cond delay="1312"/>
                                          </p:stCondLst>
                                        </p:cTn>
                                        <p:tgtEl>
                                          <p:spTgt spid="128031"/>
                                        </p:tgtEl>
                                      </p:cBhvr>
                                      <p:to x="100000" y="80000"/>
                                    </p:animScale>
                                    <p:animScale>
                                      <p:cBhvr>
                                        <p:cTn id="16" dur="166" decel="50000">
                                          <p:stCondLst>
                                            <p:cond delay="1338"/>
                                          </p:stCondLst>
                                        </p:cTn>
                                        <p:tgtEl>
                                          <p:spTgt spid="128031"/>
                                        </p:tgtEl>
                                      </p:cBhvr>
                                      <p:to x="100000" y="100000"/>
                                    </p:animScale>
                                    <p:animScale>
                                      <p:cBhvr>
                                        <p:cTn id="17" dur="26">
                                          <p:stCondLst>
                                            <p:cond delay="1642"/>
                                          </p:stCondLst>
                                        </p:cTn>
                                        <p:tgtEl>
                                          <p:spTgt spid="128031"/>
                                        </p:tgtEl>
                                      </p:cBhvr>
                                      <p:to x="100000" y="90000"/>
                                    </p:animScale>
                                    <p:animScale>
                                      <p:cBhvr>
                                        <p:cTn id="18" dur="166" decel="50000">
                                          <p:stCondLst>
                                            <p:cond delay="1668"/>
                                          </p:stCondLst>
                                        </p:cTn>
                                        <p:tgtEl>
                                          <p:spTgt spid="128031"/>
                                        </p:tgtEl>
                                      </p:cBhvr>
                                      <p:to x="100000" y="100000"/>
                                    </p:animScale>
                                    <p:animScale>
                                      <p:cBhvr>
                                        <p:cTn id="19" dur="26">
                                          <p:stCondLst>
                                            <p:cond delay="1808"/>
                                          </p:stCondLst>
                                        </p:cTn>
                                        <p:tgtEl>
                                          <p:spTgt spid="128031"/>
                                        </p:tgtEl>
                                      </p:cBhvr>
                                      <p:to x="100000" y="95000"/>
                                    </p:animScale>
                                    <p:animScale>
                                      <p:cBhvr>
                                        <p:cTn id="20" dur="166" decel="50000">
                                          <p:stCondLst>
                                            <p:cond delay="1834"/>
                                          </p:stCondLst>
                                        </p:cTn>
                                        <p:tgtEl>
                                          <p:spTgt spid="12803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8029"/>
                                        </p:tgtEl>
                                        <p:attrNameLst>
                                          <p:attrName>style.visibility</p:attrName>
                                        </p:attrNameLst>
                                      </p:cBhvr>
                                      <p:to>
                                        <p:strVal val="visible"/>
                                      </p:to>
                                    </p:set>
                                    <p:animEffect transition="in" filter="wipe(down)">
                                      <p:cBhvr>
                                        <p:cTn id="23" dur="580">
                                          <p:stCondLst>
                                            <p:cond delay="0"/>
                                          </p:stCondLst>
                                        </p:cTn>
                                        <p:tgtEl>
                                          <p:spTgt spid="128029"/>
                                        </p:tgtEl>
                                      </p:cBhvr>
                                    </p:animEffect>
                                    <p:anim calcmode="lin" valueType="num">
                                      <p:cBhvr>
                                        <p:cTn id="24"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29" dur="26">
                                          <p:stCondLst>
                                            <p:cond delay="650"/>
                                          </p:stCondLst>
                                        </p:cTn>
                                        <p:tgtEl>
                                          <p:spTgt spid="128029"/>
                                        </p:tgtEl>
                                      </p:cBhvr>
                                      <p:to x="100000" y="60000"/>
                                    </p:animScale>
                                    <p:animScale>
                                      <p:cBhvr>
                                        <p:cTn id="30" dur="166" decel="50000">
                                          <p:stCondLst>
                                            <p:cond delay="676"/>
                                          </p:stCondLst>
                                        </p:cTn>
                                        <p:tgtEl>
                                          <p:spTgt spid="128029"/>
                                        </p:tgtEl>
                                      </p:cBhvr>
                                      <p:to x="100000" y="100000"/>
                                    </p:animScale>
                                    <p:animScale>
                                      <p:cBhvr>
                                        <p:cTn id="31" dur="26">
                                          <p:stCondLst>
                                            <p:cond delay="1312"/>
                                          </p:stCondLst>
                                        </p:cTn>
                                        <p:tgtEl>
                                          <p:spTgt spid="128029"/>
                                        </p:tgtEl>
                                      </p:cBhvr>
                                      <p:to x="100000" y="80000"/>
                                    </p:animScale>
                                    <p:animScale>
                                      <p:cBhvr>
                                        <p:cTn id="32" dur="166" decel="50000">
                                          <p:stCondLst>
                                            <p:cond delay="1338"/>
                                          </p:stCondLst>
                                        </p:cTn>
                                        <p:tgtEl>
                                          <p:spTgt spid="128029"/>
                                        </p:tgtEl>
                                      </p:cBhvr>
                                      <p:to x="100000" y="100000"/>
                                    </p:animScale>
                                    <p:animScale>
                                      <p:cBhvr>
                                        <p:cTn id="33" dur="26">
                                          <p:stCondLst>
                                            <p:cond delay="1642"/>
                                          </p:stCondLst>
                                        </p:cTn>
                                        <p:tgtEl>
                                          <p:spTgt spid="128029"/>
                                        </p:tgtEl>
                                      </p:cBhvr>
                                      <p:to x="100000" y="90000"/>
                                    </p:animScale>
                                    <p:animScale>
                                      <p:cBhvr>
                                        <p:cTn id="34" dur="166" decel="50000">
                                          <p:stCondLst>
                                            <p:cond delay="1668"/>
                                          </p:stCondLst>
                                        </p:cTn>
                                        <p:tgtEl>
                                          <p:spTgt spid="128029"/>
                                        </p:tgtEl>
                                      </p:cBhvr>
                                      <p:to x="100000" y="100000"/>
                                    </p:animScale>
                                    <p:animScale>
                                      <p:cBhvr>
                                        <p:cTn id="35" dur="26">
                                          <p:stCondLst>
                                            <p:cond delay="1808"/>
                                          </p:stCondLst>
                                        </p:cTn>
                                        <p:tgtEl>
                                          <p:spTgt spid="128029"/>
                                        </p:tgtEl>
                                      </p:cBhvr>
                                      <p:to x="100000" y="95000"/>
                                    </p:animScale>
                                    <p:animScale>
                                      <p:cBhvr>
                                        <p:cTn id="36" dur="166" decel="50000">
                                          <p:stCondLst>
                                            <p:cond delay="1834"/>
                                          </p:stCondLst>
                                        </p:cTn>
                                        <p:tgtEl>
                                          <p:spTgt spid="128029"/>
                                        </p:tgtEl>
                                      </p:cBhvr>
                                      <p:to x="100000" y="100000"/>
                                    </p:animScale>
                                  </p:childTnLst>
                                </p:cTn>
                              </p:par>
                              <p:par>
                                <p:cTn id="37" presetID="1" presetClass="mediacall" presetSubtype="0" fill="hold" nodeType="withEffect">
                                  <p:stCondLst>
                                    <p:cond delay="0"/>
                                  </p:stCondLst>
                                  <p:childTnLst>
                                    <p:cmd type="call" cmd="playFrom(0.0)">
                                      <p:cBhvr>
                                        <p:cTn id="38" dur="1724" fill="hold"/>
                                        <p:tgtEl>
                                          <p:spTgt spid="54"/>
                                        </p:tgtEl>
                                      </p:cBhvr>
                                    </p:cmd>
                                  </p:childTnLst>
                                </p:cTn>
                              </p:par>
                              <p:par>
                                <p:cTn id="39" presetID="45" presetClass="entr" presetSubtype="0" fill="hold" nodeType="withEffect">
                                  <p:stCondLst>
                                    <p:cond delay="7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2000"/>
                                        <p:tgtEl>
                                          <p:spTgt spid="29"/>
                                        </p:tgtEl>
                                      </p:cBhvr>
                                    </p:animEffect>
                                    <p:anim calcmode="lin" valueType="num">
                                      <p:cBhvr>
                                        <p:cTn id="42" dur="2000" fill="hold"/>
                                        <p:tgtEl>
                                          <p:spTgt spid="29"/>
                                        </p:tgtEl>
                                        <p:attrNameLst>
                                          <p:attrName>ppt_w</p:attrName>
                                        </p:attrNameLst>
                                      </p:cBhvr>
                                      <p:tavLst>
                                        <p:tav tm="0" fmla="#ppt_w*sin(2.5*pi*$)">
                                          <p:val>
                                            <p:fltVal val="0"/>
                                          </p:val>
                                        </p:tav>
                                        <p:tav tm="100000">
                                          <p:val>
                                            <p:fltVal val="1"/>
                                          </p:val>
                                        </p:tav>
                                      </p:tavLst>
                                    </p:anim>
                                    <p:anim calcmode="lin" valueType="num">
                                      <p:cBhvr>
                                        <p:cTn id="43"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linds(horizontal)">
                                      <p:cBhvr>
                                        <p:cTn id="48" dur="1000"/>
                                        <p:tgtEl>
                                          <p:spTgt spid="2"/>
                                        </p:tgtEl>
                                      </p:cBhvr>
                                    </p:animEffect>
                                  </p:childTnLst>
                                </p:cTn>
                              </p:par>
                              <p:par>
                                <p:cTn id="49" presetID="3" presetClass="entr" presetSubtype="1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linds(horizontal)">
                                      <p:cBhvr>
                                        <p:cTn id="51" dur="1000"/>
                                        <p:tgtEl>
                                          <p:spTgt spid="4"/>
                                        </p:tgtEl>
                                      </p:cBhvr>
                                    </p:animEffect>
                                  </p:childTnLst>
                                </p:cTn>
                              </p:par>
                              <p:par>
                                <p:cTn id="52" presetID="3" presetClass="entr" presetSubtype="1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linds(horizontal)">
                                      <p:cBhvr>
                                        <p:cTn id="54" dur="10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26637"/>
                                        </p:tgtEl>
                                        <p:attrNameLst>
                                          <p:attrName>style.visibility</p:attrName>
                                        </p:attrNameLst>
                                      </p:cBhvr>
                                      <p:to>
                                        <p:strVal val="visible"/>
                                      </p:to>
                                    </p:set>
                                  </p:childTnLst>
                                </p:cTn>
                              </p:par>
                              <p:par>
                                <p:cTn id="62" presetID="1" presetClass="mediacall" presetSubtype="0" fill="hold" nodeType="withEffect">
                                  <p:stCondLst>
                                    <p:cond delay="0"/>
                                  </p:stCondLst>
                                  <p:childTnLst>
                                    <p:cmd type="call" cmd="playFrom(0.0)">
                                      <p:cBhvr>
                                        <p:cTn id="63" dur="1776" fill="hold"/>
                                        <p:tgtEl>
                                          <p:spTgt spid="28"/>
                                        </p:tgtEl>
                                      </p:cBhvr>
                                    </p:cmd>
                                  </p:childTnLst>
                                </p:cTn>
                              </p:par>
                            </p:childTnLst>
                          </p:cTn>
                        </p:par>
                        <p:par>
                          <p:cTn id="64" fill="hold">
                            <p:stCondLst>
                              <p:cond delay="1776"/>
                            </p:stCondLst>
                            <p:childTnLst>
                              <p:par>
                                <p:cTn id="65" presetID="10" presetClass="entr" presetSubtype="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par>
                          <p:cTn id="68" fill="hold">
                            <p:stCondLst>
                              <p:cond delay="2276"/>
                            </p:stCondLst>
                            <p:childTnLst>
                              <p:par>
                                <p:cTn id="69" presetID="22" presetClass="entr" presetSubtype="8" fill="hold" grpId="0" nodeType="afterEffect">
                                  <p:stCondLst>
                                    <p:cond delay="124"/>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2" fill="hold" display="0">
                  <p:stCondLst>
                    <p:cond delay="indefinite"/>
                  </p:stCondLst>
                  <p:endCondLst>
                    <p:cond evt="onStopAudio" delay="0">
                      <p:tgtEl>
                        <p:sldTgt/>
                      </p:tgtEl>
                    </p:cond>
                  </p:endCondLst>
                </p:cTn>
                <p:tgtEl>
                  <p:spTgt spid="54"/>
                </p:tgtEl>
              </p:cMediaNode>
            </p:audio>
            <p:audio>
              <p:cMediaNode vol="100000">
                <p:cTn id="73" fill="hold" display="0">
                  <p:stCondLst>
                    <p:cond delay="indefinite"/>
                  </p:stCondLst>
                  <p:endCondLst>
                    <p:cond evt="onStopAudio" delay="0">
                      <p:tgtEl>
                        <p:sldTgt/>
                      </p:tgtEl>
                    </p:cond>
                  </p:endCondLst>
                </p:cTn>
                <p:tgtEl>
                  <p:spTgt spid="28"/>
                </p:tgtEl>
              </p:cMediaNode>
            </p:audio>
          </p:childTnLst>
        </p:cTn>
      </p:par>
    </p:tnLst>
    <p:bldLst>
      <p:bldP spid="128029" grpId="0" animBg="1"/>
      <p:bldP spid="128031" grpId="0"/>
      <p:bldP spid="21" grpId="0" animBg="1"/>
      <p:bldP spid="26637"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a:blip r:embed="rId3">
            <a:extLst>
              <a:ext uri="{28A0092B-C50C-407E-A947-70E740481C1C}">
                <a14:useLocalDpi xmlns:a14="http://schemas.microsoft.com/office/drawing/2010/main" val="0"/>
              </a:ext>
            </a:extLst>
          </a:blip>
          <a:stretch>
            <a:fillRect/>
          </a:stretch>
        </p:blipFill>
        <p:spPr>
          <a:xfrm>
            <a:off x="3287688" y="1621008"/>
            <a:ext cx="5616624" cy="4328271"/>
          </a:xfrm>
          <a:prstGeom prst="rect">
            <a:avLst/>
          </a:prstGeom>
        </p:spPr>
      </p:pic>
      <p:sp>
        <p:nvSpPr>
          <p:cNvPr id="5" name="正方形/長方形 4"/>
          <p:cNvSpPr/>
          <p:nvPr/>
        </p:nvSpPr>
        <p:spPr>
          <a:xfrm>
            <a:off x="2423592" y="188640"/>
            <a:ext cx="8065120" cy="1384995"/>
          </a:xfrm>
          <a:prstGeom prst="rect">
            <a:avLst/>
          </a:prstGeom>
        </p:spPr>
        <p:txBody>
          <a:bodyPr wrap="square">
            <a:spAutoFit/>
          </a:bodyPr>
          <a:lstStyle/>
          <a:p>
            <a:pPr marL="0" marR="0" lvl="0" indent="0" algn="l" defTabSz="9509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豊かで安心して暮らせる未来のためには、</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09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公平な租税負担と給付の関係について　</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09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私たち一人ひとりが考えることが大切です。</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4816F930-BD11-4881-BF08-EB65DC932C9F}"/>
              </a:ext>
            </a:extLst>
          </p:cNvPr>
          <p:cNvSpPr txBox="1">
            <a:spLocks/>
          </p:cNvSpPr>
          <p:nvPr/>
        </p:nvSpPr>
        <p:spPr>
          <a:xfrm>
            <a:off x="911424" y="5589240"/>
            <a:ext cx="8656684" cy="1427779"/>
          </a:xfrm>
          <a:prstGeom prst="rect">
            <a:avLst/>
          </a:prstGeom>
        </p:spPr>
        <p:txBody>
          <a:bodyPr vert="horz" lIns="95154" tIns="47568" rIns="95154" bIns="47568" rtlCol="0" anchor="ctr"/>
          <a:lstStyle>
            <a:defPPr>
              <a:defRPr lang="ja-JP"/>
            </a:defPPr>
            <a:lvl1pPr algn="r" defTabSz="951559" rtl="0" fontAlgn="auto">
              <a:spcBef>
                <a:spcPts val="0"/>
              </a:spcBef>
              <a:spcAft>
                <a:spcPts val="0"/>
              </a:spcAft>
              <a:defRPr kumimoji="1" sz="1800" kern="1200">
                <a:solidFill>
                  <a:schemeClr val="bg1"/>
                </a:solidFill>
                <a:latin typeface="+mn-lt"/>
                <a:ea typeface="+mn-ea"/>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a:lstStyle>
          <a:p>
            <a:pPr marL="0" marR="0" lvl="0" indent="0" algn="l" defTabSz="951559"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この資料は、財務省ＨＰ内資料を参考とし、表現などは簡易にしています。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1559"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改正等によって今後内容に変更がある場合もあります。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7" name="図 6">
            <a:extLst>
              <a:ext uri="{FF2B5EF4-FFF2-40B4-BE49-F238E27FC236}">
                <a16:creationId xmlns:a16="http://schemas.microsoft.com/office/drawing/2014/main" id="{E4DD2CC5-9905-47A7-9C58-1FDAEB450ADB}"/>
              </a:ext>
            </a:extLst>
          </p:cNvPr>
          <p:cNvPicPr>
            <a:picLocks noChangeAspect="1"/>
          </p:cNvPicPr>
          <p:nvPr/>
        </p:nvPicPr>
        <p:blipFill>
          <a:blip r:embed="rId4"/>
          <a:stretch>
            <a:fillRect/>
          </a:stretch>
        </p:blipFill>
        <p:spPr>
          <a:xfrm>
            <a:off x="9400049" y="3785144"/>
            <a:ext cx="2177326" cy="2769716"/>
          </a:xfrm>
          <a:prstGeom prst="rect">
            <a:avLst/>
          </a:prstGeom>
        </p:spPr>
      </p:pic>
    </p:spTree>
    <p:extLst>
      <p:ext uri="{BB962C8B-B14F-4D97-AF65-F5344CB8AC3E}">
        <p14:creationId xmlns:p14="http://schemas.microsoft.com/office/powerpoint/2010/main" val="228100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300" fill="hold"/>
                                        <p:tgtEl>
                                          <p:spTgt spid="6"/>
                                        </p:tgtEl>
                                        <p:attrNameLst>
                                          <p:attrName>ppt_w</p:attrName>
                                        </p:attrNameLst>
                                      </p:cBhvr>
                                      <p:tavLst>
                                        <p:tav tm="0">
                                          <p:val>
                                            <p:fltVal val="0"/>
                                          </p:val>
                                        </p:tav>
                                        <p:tav tm="100000">
                                          <p:val>
                                            <p:strVal val="#ppt_w"/>
                                          </p:val>
                                        </p:tav>
                                      </p:tavLst>
                                    </p:anim>
                                    <p:anim calcmode="lin" valueType="num">
                                      <p:cBhvr>
                                        <p:cTn id="14" dur="2300" fill="hold"/>
                                        <p:tgtEl>
                                          <p:spTgt spid="6"/>
                                        </p:tgtEl>
                                        <p:attrNameLst>
                                          <p:attrName>ppt_h</p:attrName>
                                        </p:attrNameLst>
                                      </p:cBhvr>
                                      <p:tavLst>
                                        <p:tav tm="0">
                                          <p:val>
                                            <p:fltVal val="0"/>
                                          </p:val>
                                        </p:tav>
                                        <p:tav tm="100000">
                                          <p:val>
                                            <p:strVal val="#ppt_h"/>
                                          </p:val>
                                        </p:tav>
                                      </p:tavLst>
                                    </p:anim>
                                  </p:childTnLst>
                                </p:cTn>
                              </p:par>
                            </p:childTnLst>
                          </p:cTn>
                        </p:par>
                        <p:par>
                          <p:cTn id="15" fill="hold">
                            <p:stCondLst>
                              <p:cond delay="3300"/>
                            </p:stCondLst>
                            <p:childTnLst>
                              <p:par>
                                <p:cTn id="16" presetID="2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600" fill="hold"/>
                                        <p:tgtEl>
                                          <p:spTgt spid="7"/>
                                        </p:tgtEl>
                                        <p:attrNameLst>
                                          <p:attrName>ppt_w</p:attrName>
                                        </p:attrNameLst>
                                      </p:cBhvr>
                                      <p:tavLst>
                                        <p:tav tm="0">
                                          <p:val>
                                            <p:fltVal val="0"/>
                                          </p:val>
                                        </p:tav>
                                        <p:tav tm="100000">
                                          <p:val>
                                            <p:strVal val="#ppt_w"/>
                                          </p:val>
                                        </p:tav>
                                      </p:tavLst>
                                    </p:anim>
                                    <p:anim calcmode="lin" valueType="num">
                                      <p:cBhvr>
                                        <p:cTn id="19" dur="26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2" name="AutoShape 42">
            <a:extLst>
              <a:ext uri="{FF2B5EF4-FFF2-40B4-BE49-F238E27FC236}">
                <a16:creationId xmlns:a16="http://schemas.microsoft.com/office/drawing/2014/main" id="{4EDA5DA6-AE17-41A0-8505-18F6AFEADCFF}"/>
              </a:ext>
            </a:extLst>
          </p:cNvPr>
          <p:cNvSpPr>
            <a:spLocks noChangeArrowheads="1"/>
          </p:cNvSpPr>
          <p:nvPr/>
        </p:nvSpPr>
        <p:spPr bwMode="auto">
          <a:xfrm>
            <a:off x="1846264" y="1053232"/>
            <a:ext cx="8207375"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panose="020B0609010101010101"/>
            </a:endParaRPr>
          </a:p>
        </p:txBody>
      </p:sp>
      <p:sp>
        <p:nvSpPr>
          <p:cNvPr id="30764" name="Rectangle 44">
            <a:extLst>
              <a:ext uri="{FF2B5EF4-FFF2-40B4-BE49-F238E27FC236}">
                <a16:creationId xmlns:a16="http://schemas.microsoft.com/office/drawing/2014/main" id="{1A00AEFE-B9BB-4368-8642-FCBA437E60AB}"/>
              </a:ext>
            </a:extLst>
          </p:cNvPr>
          <p:cNvSpPr>
            <a:spLocks noChangeArrowheads="1"/>
          </p:cNvSpPr>
          <p:nvPr/>
        </p:nvSpPr>
        <p:spPr bwMode="auto">
          <a:xfrm>
            <a:off x="3380006" y="853233"/>
            <a:ext cx="6985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現在ドイツで実際にある税金は？</a:t>
            </a:r>
          </a:p>
        </p:txBody>
      </p:sp>
      <p:grpSp>
        <p:nvGrpSpPr>
          <p:cNvPr id="2" name="グループ化 25">
            <a:extLst>
              <a:ext uri="{FF2B5EF4-FFF2-40B4-BE49-F238E27FC236}">
                <a16:creationId xmlns:a16="http://schemas.microsoft.com/office/drawing/2014/main" id="{1566A377-2CEA-43D4-8294-3B036D0221F0}"/>
              </a:ext>
            </a:extLst>
          </p:cNvPr>
          <p:cNvGrpSpPr>
            <a:grpSpLocks/>
          </p:cNvGrpSpPr>
          <p:nvPr/>
        </p:nvGrpSpPr>
        <p:grpSpPr bwMode="auto">
          <a:xfrm>
            <a:off x="2166938" y="2143126"/>
            <a:ext cx="2519362" cy="1114425"/>
            <a:chOff x="684213" y="2852738"/>
            <a:chExt cx="2519362" cy="900112"/>
          </a:xfrm>
        </p:grpSpPr>
        <p:sp>
          <p:nvSpPr>
            <p:cNvPr id="36887" name="AutoShape 7">
              <a:extLst>
                <a:ext uri="{FF2B5EF4-FFF2-40B4-BE49-F238E27FC236}">
                  <a16:creationId xmlns:a16="http://schemas.microsoft.com/office/drawing/2014/main" id="{6935EE00-FD48-4F96-9C05-3B3A0D9B8FAE}"/>
                </a:ext>
              </a:extLst>
            </p:cNvPr>
            <p:cNvSpPr>
              <a:spLocks noChangeArrowheads="1"/>
            </p:cNvSpPr>
            <p:nvPr/>
          </p:nvSpPr>
          <p:spPr bwMode="auto">
            <a:xfrm>
              <a:off x="780372" y="2960896"/>
              <a:ext cx="2301402" cy="681393"/>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a:latin typeface="HG丸ｺﾞｼｯｸM-PRO" panose="020F0600000000000000" pitchFamily="50" charset="-128"/>
                  <a:ea typeface="HG丸ｺﾞｼｯｸM-PRO" panose="020F0600000000000000" pitchFamily="50" charset="-128"/>
                </a:rPr>
                <a:t> ① </a:t>
              </a:r>
              <a:endParaRPr lang="ja-JP" altLang="en-US" sz="1400">
                <a:latin typeface="HG丸ｺﾞｼｯｸM-PRO" panose="020F0600000000000000" pitchFamily="50" charset="-128"/>
                <a:ea typeface="HG丸ｺﾞｼｯｸM-PRO" panose="020F0600000000000000" pitchFamily="50" charset="-128"/>
              </a:endParaRPr>
            </a:p>
          </p:txBody>
        </p:sp>
        <p:pic>
          <p:nvPicPr>
            <p:cNvPr id="36888" name="Picture 8" descr="AQAA_023">
              <a:extLst>
                <a:ext uri="{FF2B5EF4-FFF2-40B4-BE49-F238E27FC236}">
                  <a16:creationId xmlns:a16="http://schemas.microsoft.com/office/drawing/2014/main" id="{414A6493-9B85-40EB-8BFC-11B82FCE2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a:extLst>
                <a:ext uri="{FF2B5EF4-FFF2-40B4-BE49-F238E27FC236}">
                  <a16:creationId xmlns:a16="http://schemas.microsoft.com/office/drawing/2014/main" id="{309E1262-84D2-49E8-AF75-BCEE69E4E7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テキスト ボックス 20">
              <a:extLst>
                <a:ext uri="{FF2B5EF4-FFF2-40B4-BE49-F238E27FC236}">
                  <a16:creationId xmlns:a16="http://schemas.microsoft.com/office/drawing/2014/main" id="{39CE5B32-34EE-45BA-841E-9166381DA2CA}"/>
                </a:ext>
              </a:extLst>
            </p:cNvPr>
            <p:cNvSpPr txBox="1">
              <a:spLocks noChangeArrowheads="1"/>
            </p:cNvSpPr>
            <p:nvPr/>
          </p:nvSpPr>
          <p:spPr bwMode="auto">
            <a:xfrm>
              <a:off x="1190577" y="3016788"/>
              <a:ext cx="1714512" cy="52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err="1">
                  <a:latin typeface="HG丸ｺﾞｼｯｸM-PRO" panose="020F0600000000000000" pitchFamily="50" charset="-128"/>
                  <a:ea typeface="HG丸ｺﾞｼｯｸM-PRO" panose="020F0600000000000000" pitchFamily="50" charset="-128"/>
                </a:rPr>
                <a:t>ぎゅうばぜい</a:t>
              </a:r>
              <a:endParaRPr lang="en-US" altLang="ja-JP" sz="12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牛馬税</a:t>
              </a:r>
            </a:p>
          </p:txBody>
        </p:sp>
      </p:grpSp>
      <p:grpSp>
        <p:nvGrpSpPr>
          <p:cNvPr id="3" name="グループ化 23">
            <a:extLst>
              <a:ext uri="{FF2B5EF4-FFF2-40B4-BE49-F238E27FC236}">
                <a16:creationId xmlns:a16="http://schemas.microsoft.com/office/drawing/2014/main" id="{20DDE71D-B554-4103-8E9C-66488A59A8ED}"/>
              </a:ext>
            </a:extLst>
          </p:cNvPr>
          <p:cNvGrpSpPr>
            <a:grpSpLocks/>
          </p:cNvGrpSpPr>
          <p:nvPr/>
        </p:nvGrpSpPr>
        <p:grpSpPr bwMode="auto">
          <a:xfrm>
            <a:off x="2166938" y="3571876"/>
            <a:ext cx="2519362" cy="1114425"/>
            <a:chOff x="684213" y="4076700"/>
            <a:chExt cx="2519362" cy="900113"/>
          </a:xfrm>
        </p:grpSpPr>
        <p:sp>
          <p:nvSpPr>
            <p:cNvPr id="36883" name="AutoShape 15">
              <a:extLst>
                <a:ext uri="{FF2B5EF4-FFF2-40B4-BE49-F238E27FC236}">
                  <a16:creationId xmlns:a16="http://schemas.microsoft.com/office/drawing/2014/main" id="{12D8F4D0-DE19-4BCD-958C-F41B62CE66BD}"/>
                </a:ext>
              </a:extLst>
            </p:cNvPr>
            <p:cNvSpPr>
              <a:spLocks noChangeArrowheads="1"/>
            </p:cNvSpPr>
            <p:nvPr/>
          </p:nvSpPr>
          <p:spPr bwMode="auto">
            <a:xfrm>
              <a:off x="781399" y="4161124"/>
              <a:ext cx="2300426" cy="70395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②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4" name="Picture 16" descr="AQAA_027">
              <a:extLst>
                <a:ext uri="{FF2B5EF4-FFF2-40B4-BE49-F238E27FC236}">
                  <a16:creationId xmlns:a16="http://schemas.microsoft.com/office/drawing/2014/main" id="{75A7C292-EA12-47D4-9198-4862F79C9D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07670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17" descr="AQAA_027">
              <a:extLst>
                <a:ext uri="{FF2B5EF4-FFF2-40B4-BE49-F238E27FC236}">
                  <a16:creationId xmlns:a16="http://schemas.microsoft.com/office/drawing/2014/main" id="{06CFA2FC-0191-48B9-8396-E76D4AD958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テキスト ボックス 21">
              <a:extLst>
                <a:ext uri="{FF2B5EF4-FFF2-40B4-BE49-F238E27FC236}">
                  <a16:creationId xmlns:a16="http://schemas.microsoft.com/office/drawing/2014/main" id="{D16C21D6-A40B-4435-BE3D-53E402B584FB}"/>
                </a:ext>
              </a:extLst>
            </p:cNvPr>
            <p:cNvSpPr txBox="1">
              <a:spLocks noChangeArrowheads="1"/>
            </p:cNvSpPr>
            <p:nvPr/>
          </p:nvSpPr>
          <p:spPr bwMode="auto">
            <a:xfrm>
              <a:off x="1149445" y="4193143"/>
              <a:ext cx="1714512" cy="50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err="1">
                  <a:latin typeface="HG丸ｺﾞｼｯｸM-PRO" panose="020F0600000000000000" pitchFamily="50" charset="-128"/>
                  <a:ea typeface="HG丸ｺﾞｼｯｸM-PRO" panose="020F0600000000000000" pitchFamily="50" charset="-128"/>
                </a:rPr>
                <a:t>いぬぜい</a:t>
              </a:r>
              <a:endParaRPr lang="en-US" altLang="ja-JP" sz="11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犬　税</a:t>
              </a:r>
            </a:p>
          </p:txBody>
        </p:sp>
      </p:grpSp>
      <p:grpSp>
        <p:nvGrpSpPr>
          <p:cNvPr id="4" name="グループ化 26">
            <a:extLst>
              <a:ext uri="{FF2B5EF4-FFF2-40B4-BE49-F238E27FC236}">
                <a16:creationId xmlns:a16="http://schemas.microsoft.com/office/drawing/2014/main" id="{E2DFABE8-2B51-4B26-AEB6-A289DD6901FA}"/>
              </a:ext>
            </a:extLst>
          </p:cNvPr>
          <p:cNvGrpSpPr>
            <a:grpSpLocks/>
          </p:cNvGrpSpPr>
          <p:nvPr/>
        </p:nvGrpSpPr>
        <p:grpSpPr bwMode="auto">
          <a:xfrm>
            <a:off x="2208213" y="4836577"/>
            <a:ext cx="2519362" cy="1292759"/>
            <a:chOff x="684213" y="5159768"/>
            <a:chExt cx="2519362" cy="969570"/>
          </a:xfrm>
        </p:grpSpPr>
        <p:sp>
          <p:nvSpPr>
            <p:cNvPr id="36879" name="AutoShape 11">
              <a:extLst>
                <a:ext uri="{FF2B5EF4-FFF2-40B4-BE49-F238E27FC236}">
                  <a16:creationId xmlns:a16="http://schemas.microsoft.com/office/drawing/2014/main" id="{9EDF6FBB-B839-4A89-8330-C19F74FC9D48}"/>
                </a:ext>
              </a:extLst>
            </p:cNvPr>
            <p:cNvSpPr>
              <a:spLocks noChangeArrowheads="1"/>
            </p:cNvSpPr>
            <p:nvPr/>
          </p:nvSpPr>
          <p:spPr bwMode="auto">
            <a:xfrm>
              <a:off x="780372" y="5338585"/>
              <a:ext cx="2301402" cy="681394"/>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③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0" name="Picture 12" descr="AQAA_026">
              <a:extLst>
                <a:ext uri="{FF2B5EF4-FFF2-40B4-BE49-F238E27FC236}">
                  <a16:creationId xmlns:a16="http://schemas.microsoft.com/office/drawing/2014/main" id="{A6CF757F-1BE9-4401-8985-E526217D04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5229225"/>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3" descr="AQAA_026">
              <a:extLst>
                <a:ext uri="{FF2B5EF4-FFF2-40B4-BE49-F238E27FC236}">
                  <a16:creationId xmlns:a16="http://schemas.microsoft.com/office/drawing/2014/main" id="{19FCE093-4FCE-4CBF-912A-B93F0886CD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5615" y="5884180"/>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テキスト ボックス 24">
              <a:extLst>
                <a:ext uri="{FF2B5EF4-FFF2-40B4-BE49-F238E27FC236}">
                  <a16:creationId xmlns:a16="http://schemas.microsoft.com/office/drawing/2014/main" id="{DBEF8A3A-00C0-4885-8CE1-22219E8BD062}"/>
                </a:ext>
              </a:extLst>
            </p:cNvPr>
            <p:cNvSpPr txBox="1">
              <a:spLocks noChangeArrowheads="1"/>
            </p:cNvSpPr>
            <p:nvPr/>
          </p:nvSpPr>
          <p:spPr bwMode="auto">
            <a:xfrm>
              <a:off x="1220859" y="5159768"/>
              <a:ext cx="1714512" cy="70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1100" dirty="0" err="1">
                  <a:latin typeface="HG丸ｺﾞｼｯｸM-PRO" panose="020F0600000000000000" pitchFamily="50" charset="-128"/>
                  <a:ea typeface="HG丸ｺﾞｼｯｸM-PRO" panose="020F0600000000000000" pitchFamily="50" charset="-128"/>
                </a:rPr>
                <a:t>ねこぜい</a:t>
              </a:r>
              <a:endParaRPr lang="en-US" altLang="ja-JP" sz="11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猫　税</a:t>
              </a:r>
            </a:p>
          </p:txBody>
        </p:sp>
      </p:grpSp>
      <p:sp>
        <p:nvSpPr>
          <p:cNvPr id="28732" name="AutoShape 60">
            <a:extLst>
              <a:ext uri="{FF2B5EF4-FFF2-40B4-BE49-F238E27FC236}">
                <a16:creationId xmlns:a16="http://schemas.microsoft.com/office/drawing/2014/main" id="{5A119CC1-9455-4806-9D90-EC5BF3BDCFC3}"/>
              </a:ext>
            </a:extLst>
          </p:cNvPr>
          <p:cNvSpPr>
            <a:spLocks noChangeArrowheads="1"/>
          </p:cNvSpPr>
          <p:nvPr/>
        </p:nvSpPr>
        <p:spPr bwMode="auto">
          <a:xfrm>
            <a:off x="1341082" y="3637975"/>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8">
            <a:extLst>
              <a:ext uri="{FF2B5EF4-FFF2-40B4-BE49-F238E27FC236}">
                <a16:creationId xmlns:a16="http://schemas.microsoft.com/office/drawing/2014/main" id="{845C9B3B-8E0B-4B4E-A9B7-77C946846E89}"/>
              </a:ext>
            </a:extLst>
          </p:cNvPr>
          <p:cNvGrpSpPr>
            <a:grpSpLocks/>
          </p:cNvGrpSpPr>
          <p:nvPr/>
        </p:nvGrpSpPr>
        <p:grpSpPr bwMode="auto">
          <a:xfrm>
            <a:off x="5437899" y="2132618"/>
            <a:ext cx="5248026" cy="4176702"/>
            <a:chOff x="3500438" y="2357438"/>
            <a:chExt cx="5248026" cy="4176464"/>
          </a:xfrm>
        </p:grpSpPr>
        <p:sp>
          <p:nvSpPr>
            <p:cNvPr id="36875" name="AutoShape 57">
              <a:extLst>
                <a:ext uri="{FF2B5EF4-FFF2-40B4-BE49-F238E27FC236}">
                  <a16:creationId xmlns:a16="http://schemas.microsoft.com/office/drawing/2014/main" id="{FD8A3ABF-905E-45D3-8A34-385DEB229B64}"/>
                </a:ext>
              </a:extLst>
            </p:cNvPr>
            <p:cNvSpPr>
              <a:spLocks noChangeArrowheads="1"/>
            </p:cNvSpPr>
            <p:nvPr/>
          </p:nvSpPr>
          <p:spPr bwMode="auto">
            <a:xfrm>
              <a:off x="3500438" y="2357438"/>
              <a:ext cx="5248026" cy="4176464"/>
            </a:xfrm>
            <a:prstGeom prst="roundRect">
              <a:avLst>
                <a:gd name="adj" fmla="val 7102"/>
              </a:avLst>
            </a:prstGeom>
            <a:solidFill>
              <a:schemeClr val="bg1"/>
            </a:solidFill>
            <a:ln w="38100">
              <a:solidFill>
                <a:srgbClr val="FF6600"/>
              </a:solidFill>
              <a:round/>
              <a:headEnd/>
              <a:tailEnd/>
            </a:ln>
          </p:spPr>
          <p:txBody>
            <a:bodyPr lIns="0" tIns="144000" rIns="0"/>
            <a:lstStyle>
              <a:lvl1pPr marL="87313" indent="-873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飼っている犬の頭数によって、課税されます。町の清掃費用などに使われますが、犬税があることで安易に犬を飼う人が減り、しっかりと飼育されるようになりました。</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日本でも昭和</a:t>
              </a:r>
              <a:r>
                <a:rPr lang="en-US" altLang="ja-JP" sz="2300" dirty="0">
                  <a:latin typeface="HG丸ｺﾞｼｯｸM-PRO" panose="020F0600000000000000" pitchFamily="50" charset="-128"/>
                  <a:ea typeface="HG丸ｺﾞｼｯｸM-PRO" panose="020F0600000000000000" pitchFamily="50" charset="-128"/>
                </a:rPr>
                <a:t>57</a:t>
              </a:r>
              <a:r>
                <a:rPr lang="ja-JP" altLang="en-US" sz="2300" dirty="0">
                  <a:latin typeface="HG丸ｺﾞｼｯｸM-PRO" panose="020F0600000000000000" pitchFamily="50" charset="-128"/>
                  <a:ea typeface="HG丸ｺﾞｼｯｸM-PRO" panose="020F0600000000000000" pitchFamily="50" charset="-128"/>
                </a:rPr>
                <a:t>年まで</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ありました。</a:t>
              </a:r>
            </a:p>
          </p:txBody>
        </p:sp>
        <p:sp>
          <p:nvSpPr>
            <p:cNvPr id="36877" name="テキスト ボックス 25">
              <a:extLst>
                <a:ext uri="{FF2B5EF4-FFF2-40B4-BE49-F238E27FC236}">
                  <a16:creationId xmlns:a16="http://schemas.microsoft.com/office/drawing/2014/main" id="{22E70AFC-FE60-4B37-B901-0774FCB1291B}"/>
                </a:ext>
              </a:extLst>
            </p:cNvPr>
            <p:cNvSpPr txBox="1">
              <a:spLocks noChangeArrowheads="1"/>
            </p:cNvSpPr>
            <p:nvPr/>
          </p:nvSpPr>
          <p:spPr bwMode="auto">
            <a:xfrm>
              <a:off x="5462079" y="2995677"/>
              <a:ext cx="1601883" cy="27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a:ea typeface="AR丸ゴシック体M" panose="020B0609010101010101"/>
                </a:rPr>
                <a:t>せいそうひよう</a:t>
              </a:r>
            </a:p>
          </p:txBody>
        </p:sp>
        <p:sp>
          <p:nvSpPr>
            <p:cNvPr id="36878" name="テキスト ボックス 26">
              <a:extLst>
                <a:ext uri="{FF2B5EF4-FFF2-40B4-BE49-F238E27FC236}">
                  <a16:creationId xmlns:a16="http://schemas.microsoft.com/office/drawing/2014/main" id="{E7F52175-21D2-4744-894E-75E5542A33C9}"/>
                </a:ext>
              </a:extLst>
            </p:cNvPr>
            <p:cNvSpPr txBox="1">
              <a:spLocks noChangeArrowheads="1"/>
            </p:cNvSpPr>
            <p:nvPr/>
          </p:nvSpPr>
          <p:spPr bwMode="auto">
            <a:xfrm>
              <a:off x="7063962" y="3528941"/>
              <a:ext cx="714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a:ea typeface="AR丸ゴシック体M" panose="020B0609010101010101"/>
                </a:rPr>
                <a:t>あんい</a:t>
              </a:r>
            </a:p>
          </p:txBody>
        </p:sp>
      </p:grpSp>
      <p:pic>
        <p:nvPicPr>
          <p:cNvPr id="27" name="Picture 16">
            <a:extLst>
              <a:ext uri="{FF2B5EF4-FFF2-40B4-BE49-F238E27FC236}">
                <a16:creationId xmlns:a16="http://schemas.microsoft.com/office/drawing/2014/main" id="{97B7400F-57A9-468A-BA26-F314253851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657182" y="435895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3011487" y="479527"/>
            <a:ext cx="812338" cy="812338"/>
          </a:xfrm>
          <a:prstGeom prst="rect">
            <a:avLst/>
          </a:prstGeom>
        </p:spPr>
      </p:pic>
      <p:grpSp>
        <p:nvGrpSpPr>
          <p:cNvPr id="28" name="グループ化 27">
            <a:extLst>
              <a:ext uri="{FF2B5EF4-FFF2-40B4-BE49-F238E27FC236}">
                <a16:creationId xmlns:a16="http://schemas.microsoft.com/office/drawing/2014/main" id="{4C68FD67-7470-4772-8DE9-F29423861908}"/>
              </a:ext>
            </a:extLst>
          </p:cNvPr>
          <p:cNvGrpSpPr/>
          <p:nvPr/>
        </p:nvGrpSpPr>
        <p:grpSpPr>
          <a:xfrm flipH="1">
            <a:off x="9715803" y="5630792"/>
            <a:ext cx="527594" cy="390496"/>
            <a:chOff x="1445136" y="4806745"/>
            <a:chExt cx="517014" cy="390496"/>
          </a:xfrm>
        </p:grpSpPr>
        <p:pic>
          <p:nvPicPr>
            <p:cNvPr id="29" name="図 28">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1864"/>
              <a:ext cx="517014" cy="305377"/>
            </a:xfrm>
            <a:prstGeom prst="rect">
              <a:avLst/>
            </a:prstGeom>
            <a:noFill/>
            <a:ln>
              <a:noFill/>
            </a:ln>
          </p:spPr>
        </p:pic>
        <p:pic>
          <p:nvPicPr>
            <p:cNvPr id="30" name="図 29">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pic>
        <p:nvPicPr>
          <p:cNvPr id="31"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3214225" y="2364601"/>
            <a:ext cx="609600" cy="609600"/>
          </a:xfrm>
          <a:prstGeom prst="rect">
            <a:avLst/>
          </a:prstGeom>
        </p:spPr>
      </p:pic>
      <p:grpSp>
        <p:nvGrpSpPr>
          <p:cNvPr id="32" name="グループ化 31"/>
          <p:cNvGrpSpPr/>
          <p:nvPr/>
        </p:nvGrpSpPr>
        <p:grpSpPr>
          <a:xfrm>
            <a:off x="0" y="11126"/>
            <a:ext cx="12192000" cy="939019"/>
            <a:chOff x="0" y="11126"/>
            <a:chExt cx="12192000" cy="939019"/>
          </a:xfrm>
        </p:grpSpPr>
        <p:pic>
          <p:nvPicPr>
            <p:cNvPr id="33" name="Picture 140" descr="高校の帯"/>
            <p:cNvPicPr>
              <a:picLocks noChangeAspect="1" noChangeArrowheads="1"/>
            </p:cNvPicPr>
            <p:nvPr/>
          </p:nvPicPr>
          <p:blipFill>
            <a:blip r:embed="rId14"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34" name="Rectangle 85"/>
            <p:cNvSpPr txBox="1">
              <a:spLocks noChangeArrowheads="1"/>
            </p:cNvSpPr>
            <p:nvPr/>
          </p:nvSpPr>
          <p:spPr bwMode="auto">
            <a:xfrm>
              <a:off x="1631504"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Tree>
    <p:extLst>
      <p:ext uri="{BB962C8B-B14F-4D97-AF65-F5344CB8AC3E}">
        <p14:creationId xmlns:p14="http://schemas.microsoft.com/office/powerpoint/2010/main" val="10196361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24" fill="hold"/>
                                        <p:tgtEl>
                                          <p:spTgt spid="26"/>
                                        </p:tgtEl>
                                      </p:cBhvr>
                                    </p:cmd>
                                  </p:childTnLst>
                                </p:cTn>
                              </p:par>
                              <p:par>
                                <p:cTn id="7" presetID="26" presetClass="entr" presetSubtype="0" fill="hold" grpId="0" nodeType="withEffect">
                                  <p:stCondLst>
                                    <p:cond delay="0"/>
                                  </p:stCondLst>
                                  <p:childTnLst>
                                    <p:set>
                                      <p:cBhvr>
                                        <p:cTn id="8" dur="1" fill="hold">
                                          <p:stCondLst>
                                            <p:cond delay="0"/>
                                          </p:stCondLst>
                                        </p:cTn>
                                        <p:tgtEl>
                                          <p:spTgt spid="30762"/>
                                        </p:tgtEl>
                                        <p:attrNameLst>
                                          <p:attrName>style.visibility</p:attrName>
                                        </p:attrNameLst>
                                      </p:cBhvr>
                                      <p:to>
                                        <p:strVal val="visible"/>
                                      </p:to>
                                    </p:set>
                                    <p:animEffect transition="in" filter="wipe(down)">
                                      <p:cBhvr>
                                        <p:cTn id="9" dur="580">
                                          <p:stCondLst>
                                            <p:cond delay="0"/>
                                          </p:stCondLst>
                                        </p:cTn>
                                        <p:tgtEl>
                                          <p:spTgt spid="30762"/>
                                        </p:tgtEl>
                                      </p:cBhvr>
                                    </p:animEffect>
                                    <p:anim calcmode="lin" valueType="num">
                                      <p:cBhvr>
                                        <p:cTn id="10" dur="1822" tmFilter="0,0; 0.14,0.36; 0.43,0.73; 0.71,0.91; 1.0,1.0">
                                          <p:stCondLst>
                                            <p:cond delay="0"/>
                                          </p:stCondLst>
                                        </p:cTn>
                                        <p:tgtEl>
                                          <p:spTgt spid="3076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76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76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76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762"/>
                                        </p:tgtEl>
                                        <p:attrNameLst>
                                          <p:attrName>ppt_y</p:attrName>
                                        </p:attrNameLst>
                                      </p:cBhvr>
                                      <p:tavLst>
                                        <p:tav tm="0" fmla="#ppt_y-sin(pi*$)/81">
                                          <p:val>
                                            <p:fltVal val="0"/>
                                          </p:val>
                                        </p:tav>
                                        <p:tav tm="100000">
                                          <p:val>
                                            <p:fltVal val="1"/>
                                          </p:val>
                                        </p:tav>
                                      </p:tavLst>
                                    </p:anim>
                                    <p:animScale>
                                      <p:cBhvr>
                                        <p:cTn id="15" dur="26">
                                          <p:stCondLst>
                                            <p:cond delay="650"/>
                                          </p:stCondLst>
                                        </p:cTn>
                                        <p:tgtEl>
                                          <p:spTgt spid="30762"/>
                                        </p:tgtEl>
                                      </p:cBhvr>
                                      <p:to x="100000" y="60000"/>
                                    </p:animScale>
                                    <p:animScale>
                                      <p:cBhvr>
                                        <p:cTn id="16" dur="166" decel="50000">
                                          <p:stCondLst>
                                            <p:cond delay="676"/>
                                          </p:stCondLst>
                                        </p:cTn>
                                        <p:tgtEl>
                                          <p:spTgt spid="30762"/>
                                        </p:tgtEl>
                                      </p:cBhvr>
                                      <p:to x="100000" y="100000"/>
                                    </p:animScale>
                                    <p:animScale>
                                      <p:cBhvr>
                                        <p:cTn id="17" dur="26">
                                          <p:stCondLst>
                                            <p:cond delay="1312"/>
                                          </p:stCondLst>
                                        </p:cTn>
                                        <p:tgtEl>
                                          <p:spTgt spid="30762"/>
                                        </p:tgtEl>
                                      </p:cBhvr>
                                      <p:to x="100000" y="80000"/>
                                    </p:animScale>
                                    <p:animScale>
                                      <p:cBhvr>
                                        <p:cTn id="18" dur="166" decel="50000">
                                          <p:stCondLst>
                                            <p:cond delay="1338"/>
                                          </p:stCondLst>
                                        </p:cTn>
                                        <p:tgtEl>
                                          <p:spTgt spid="30762"/>
                                        </p:tgtEl>
                                      </p:cBhvr>
                                      <p:to x="100000" y="100000"/>
                                    </p:animScale>
                                    <p:animScale>
                                      <p:cBhvr>
                                        <p:cTn id="19" dur="26">
                                          <p:stCondLst>
                                            <p:cond delay="1642"/>
                                          </p:stCondLst>
                                        </p:cTn>
                                        <p:tgtEl>
                                          <p:spTgt spid="30762"/>
                                        </p:tgtEl>
                                      </p:cBhvr>
                                      <p:to x="100000" y="90000"/>
                                    </p:animScale>
                                    <p:animScale>
                                      <p:cBhvr>
                                        <p:cTn id="20" dur="166" decel="50000">
                                          <p:stCondLst>
                                            <p:cond delay="1668"/>
                                          </p:stCondLst>
                                        </p:cTn>
                                        <p:tgtEl>
                                          <p:spTgt spid="30762"/>
                                        </p:tgtEl>
                                      </p:cBhvr>
                                      <p:to x="100000" y="100000"/>
                                    </p:animScale>
                                    <p:animScale>
                                      <p:cBhvr>
                                        <p:cTn id="21" dur="26">
                                          <p:stCondLst>
                                            <p:cond delay="1808"/>
                                          </p:stCondLst>
                                        </p:cTn>
                                        <p:tgtEl>
                                          <p:spTgt spid="30762"/>
                                        </p:tgtEl>
                                      </p:cBhvr>
                                      <p:to x="100000" y="95000"/>
                                    </p:animScale>
                                    <p:animScale>
                                      <p:cBhvr>
                                        <p:cTn id="22" dur="166" decel="50000">
                                          <p:stCondLst>
                                            <p:cond delay="1834"/>
                                          </p:stCondLst>
                                        </p:cTn>
                                        <p:tgtEl>
                                          <p:spTgt spid="30762"/>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0764"/>
                                        </p:tgtEl>
                                        <p:attrNameLst>
                                          <p:attrName>style.visibility</p:attrName>
                                        </p:attrNameLst>
                                      </p:cBhvr>
                                      <p:to>
                                        <p:strVal val="visible"/>
                                      </p:to>
                                    </p:set>
                                    <p:animEffect transition="in" filter="wipe(down)">
                                      <p:cBhvr>
                                        <p:cTn id="25" dur="580">
                                          <p:stCondLst>
                                            <p:cond delay="0"/>
                                          </p:stCondLst>
                                        </p:cTn>
                                        <p:tgtEl>
                                          <p:spTgt spid="30764"/>
                                        </p:tgtEl>
                                      </p:cBhvr>
                                    </p:animEffect>
                                    <p:anim calcmode="lin" valueType="num">
                                      <p:cBhvr>
                                        <p:cTn id="26" dur="1822" tmFilter="0,0; 0.14,0.36; 0.43,0.73; 0.71,0.91; 1.0,1.0">
                                          <p:stCondLst>
                                            <p:cond delay="0"/>
                                          </p:stCondLst>
                                        </p:cTn>
                                        <p:tgtEl>
                                          <p:spTgt spid="3076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6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6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6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64"/>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64"/>
                                        </p:tgtEl>
                                      </p:cBhvr>
                                      <p:to x="100000" y="60000"/>
                                    </p:animScale>
                                    <p:animScale>
                                      <p:cBhvr>
                                        <p:cTn id="32" dur="166" decel="50000">
                                          <p:stCondLst>
                                            <p:cond delay="676"/>
                                          </p:stCondLst>
                                        </p:cTn>
                                        <p:tgtEl>
                                          <p:spTgt spid="30764"/>
                                        </p:tgtEl>
                                      </p:cBhvr>
                                      <p:to x="100000" y="100000"/>
                                    </p:animScale>
                                    <p:animScale>
                                      <p:cBhvr>
                                        <p:cTn id="33" dur="26">
                                          <p:stCondLst>
                                            <p:cond delay="1312"/>
                                          </p:stCondLst>
                                        </p:cTn>
                                        <p:tgtEl>
                                          <p:spTgt spid="30764"/>
                                        </p:tgtEl>
                                      </p:cBhvr>
                                      <p:to x="100000" y="80000"/>
                                    </p:animScale>
                                    <p:animScale>
                                      <p:cBhvr>
                                        <p:cTn id="34" dur="166" decel="50000">
                                          <p:stCondLst>
                                            <p:cond delay="1338"/>
                                          </p:stCondLst>
                                        </p:cTn>
                                        <p:tgtEl>
                                          <p:spTgt spid="30764"/>
                                        </p:tgtEl>
                                      </p:cBhvr>
                                      <p:to x="100000" y="100000"/>
                                    </p:animScale>
                                    <p:animScale>
                                      <p:cBhvr>
                                        <p:cTn id="35" dur="26">
                                          <p:stCondLst>
                                            <p:cond delay="1642"/>
                                          </p:stCondLst>
                                        </p:cTn>
                                        <p:tgtEl>
                                          <p:spTgt spid="30764"/>
                                        </p:tgtEl>
                                      </p:cBhvr>
                                      <p:to x="100000" y="90000"/>
                                    </p:animScale>
                                    <p:animScale>
                                      <p:cBhvr>
                                        <p:cTn id="36" dur="166" decel="50000">
                                          <p:stCondLst>
                                            <p:cond delay="1668"/>
                                          </p:stCondLst>
                                        </p:cTn>
                                        <p:tgtEl>
                                          <p:spTgt spid="30764"/>
                                        </p:tgtEl>
                                      </p:cBhvr>
                                      <p:to x="100000" y="100000"/>
                                    </p:animScale>
                                    <p:animScale>
                                      <p:cBhvr>
                                        <p:cTn id="37" dur="26">
                                          <p:stCondLst>
                                            <p:cond delay="1808"/>
                                          </p:stCondLst>
                                        </p:cTn>
                                        <p:tgtEl>
                                          <p:spTgt spid="30764"/>
                                        </p:tgtEl>
                                      </p:cBhvr>
                                      <p:to x="100000" y="95000"/>
                                    </p:animScale>
                                    <p:animScale>
                                      <p:cBhvr>
                                        <p:cTn id="38" dur="166" decel="50000">
                                          <p:stCondLst>
                                            <p:cond delay="1834"/>
                                          </p:stCondLst>
                                        </p:cTn>
                                        <p:tgtEl>
                                          <p:spTgt spid="30764"/>
                                        </p:tgtEl>
                                      </p:cBhvr>
                                      <p:to x="100000" y="100000"/>
                                    </p:animScale>
                                  </p:childTnLst>
                                </p:cTn>
                              </p:par>
                            </p:childTnLst>
                          </p:cTn>
                        </p:par>
                        <p:par>
                          <p:cTn id="39" fill="hold">
                            <p:stCondLst>
                              <p:cond delay="2000"/>
                            </p:stCondLst>
                            <p:childTnLst>
                              <p:par>
                                <p:cTn id="40" presetID="1" presetClass="exit" presetSubtype="0" fill="hold" nodeType="afterEffect">
                                  <p:stCondLst>
                                    <p:cond delay="0"/>
                                  </p:stCondLst>
                                  <p:childTnLst>
                                    <p:set>
                                      <p:cBhvr>
                                        <p:cTn id="41" dur="1" fill="hold">
                                          <p:stCondLst>
                                            <p:cond delay="0"/>
                                          </p:stCondLst>
                                        </p:cTn>
                                        <p:tgtEl>
                                          <p:spTgt spid="28"/>
                                        </p:tgtEl>
                                        <p:attrNameLst>
                                          <p:attrName>style.visibility</p:attrName>
                                        </p:attrNameLst>
                                      </p:cBhvr>
                                      <p:to>
                                        <p:strVal val="hidden"/>
                                      </p:to>
                                    </p:set>
                                  </p:childTnLst>
                                </p:cTn>
                              </p:par>
                            </p:childTnLst>
                          </p:cTn>
                        </p:par>
                        <p:par>
                          <p:cTn id="42" fill="hold">
                            <p:stCondLst>
                              <p:cond delay="2000"/>
                            </p:stCondLst>
                            <p:childTnLst>
                              <p:par>
                                <p:cTn id="43" presetID="1" presetClass="entr" presetSubtype="0" fill="hold" nodeType="afterEffect">
                                  <p:stCondLst>
                                    <p:cond delay="500"/>
                                  </p:stCondLst>
                                  <p:childTnLst>
                                    <p:set>
                                      <p:cBhvr>
                                        <p:cTn id="44" dur="1" fill="hold">
                                          <p:stCondLst>
                                            <p:cond delay="0"/>
                                          </p:stCondLst>
                                        </p:cTn>
                                        <p:tgtEl>
                                          <p:spTgt spid="28"/>
                                        </p:tgtEl>
                                        <p:attrNameLst>
                                          <p:attrName>style.visibility</p:attrName>
                                        </p:attrNameLst>
                                      </p:cBhvr>
                                      <p:to>
                                        <p:strVal val="visible"/>
                                      </p:to>
                                    </p:set>
                                  </p:childTnLst>
                                </p:cTn>
                              </p:par>
                            </p:childTnLst>
                          </p:cTn>
                        </p:par>
                        <p:par>
                          <p:cTn id="45" fill="hold">
                            <p:stCondLst>
                              <p:cond delay="2500"/>
                            </p:stCondLst>
                            <p:childTnLst>
                              <p:par>
                                <p:cTn id="46" presetID="1" presetClass="exit" presetSubtype="0" fill="hold" nodeType="afterEffect">
                                  <p:stCondLst>
                                    <p:cond delay="500"/>
                                  </p:stCondLst>
                                  <p:childTnLst>
                                    <p:set>
                                      <p:cBhvr>
                                        <p:cTn id="47" dur="1" fill="hold">
                                          <p:stCondLst>
                                            <p:cond delay="0"/>
                                          </p:stCondLst>
                                        </p:cTn>
                                        <p:tgtEl>
                                          <p:spTgt spid="28"/>
                                        </p:tgtEl>
                                        <p:attrNameLst>
                                          <p:attrName>style.visibility</p:attrName>
                                        </p:attrNameLst>
                                      </p:cBhvr>
                                      <p:to>
                                        <p:strVal val="hidden"/>
                                      </p:to>
                                    </p:set>
                                  </p:childTnLst>
                                </p:cTn>
                              </p:par>
                            </p:childTnLst>
                          </p:cTn>
                        </p:par>
                        <p:par>
                          <p:cTn id="48" fill="hold">
                            <p:stCondLst>
                              <p:cond delay="3000"/>
                            </p:stCondLst>
                            <p:childTnLst>
                              <p:par>
                                <p:cTn id="49" presetID="1" presetClass="entr" presetSubtype="0" fill="hold" nodeType="afterEffect">
                                  <p:stCondLst>
                                    <p:cond delay="50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linds(horizontal)">
                                      <p:cBhvr>
                                        <p:cTn id="55" dur="500"/>
                                        <p:tgtEl>
                                          <p:spTgt spid="2"/>
                                        </p:tgtEl>
                                      </p:cBhvr>
                                    </p:animEffect>
                                  </p:childTnLst>
                                </p:cTn>
                              </p:par>
                              <p:par>
                                <p:cTn id="56" presetID="3" presetClass="entr" presetSubtype="10"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linds(horizontal)">
                                      <p:cBhvr>
                                        <p:cTn id="58" dur="500"/>
                                        <p:tgtEl>
                                          <p:spTgt spid="3"/>
                                        </p:tgtEl>
                                      </p:cBhvr>
                                    </p:animEffect>
                                  </p:childTnLst>
                                </p:cTn>
                              </p:par>
                              <p:par>
                                <p:cTn id="59" presetID="3" presetClass="entr" presetSubtype="1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blinds(horizontal)">
                                      <p:cBhvr>
                                        <p:cTn id="61" dur="500"/>
                                        <p:tgtEl>
                                          <p:spTgt spid="4"/>
                                        </p:tgtEl>
                                      </p:cBhvr>
                                    </p:animEffect>
                                  </p:childTnLst>
                                </p:cTn>
                              </p:par>
                            </p:childTnLst>
                          </p:cTn>
                        </p:par>
                        <p:par>
                          <p:cTn id="62" fill="hold" nodeType="withGroup">
                            <p:stCondLst>
                              <p:cond delay="500"/>
                            </p:stCondLst>
                            <p:childTnLst>
                              <p:par>
                                <p:cTn id="63" presetID="23" presetClass="entr" presetSubtype="16" fill="hold" nodeType="afterEffect">
                                  <p:stCondLst>
                                    <p:cond delay="0"/>
                                  </p:stCondLst>
                                  <p:childTnLst>
                                    <p:set>
                                      <p:cBhvr>
                                        <p:cTn id="64" dur="1" fill="hold">
                                          <p:stCondLst>
                                            <p:cond delay="0"/>
                                          </p:stCondLst>
                                        </p:cTn>
                                        <p:tgtEl>
                                          <p:spTgt spid="28732"/>
                                        </p:tgtEl>
                                        <p:attrNameLst>
                                          <p:attrName>style.visibility</p:attrName>
                                        </p:attrNameLst>
                                      </p:cBhvr>
                                      <p:to>
                                        <p:strVal val="visible"/>
                                      </p:to>
                                    </p:set>
                                    <p:anim calcmode="lin" valueType="num">
                                      <p:cBhvr>
                                        <p:cTn id="65" dur="250" fill="hold"/>
                                        <p:tgtEl>
                                          <p:spTgt spid="28732"/>
                                        </p:tgtEl>
                                        <p:attrNameLst>
                                          <p:attrName>ppt_w</p:attrName>
                                        </p:attrNameLst>
                                      </p:cBhvr>
                                      <p:tavLst>
                                        <p:tav tm="0">
                                          <p:val>
                                            <p:fltVal val="0"/>
                                          </p:val>
                                        </p:tav>
                                        <p:tav tm="100000">
                                          <p:val>
                                            <p:strVal val="#ppt_w"/>
                                          </p:val>
                                        </p:tav>
                                      </p:tavLst>
                                    </p:anim>
                                    <p:anim calcmode="lin" valueType="num">
                                      <p:cBhvr>
                                        <p:cTn id="66" dur="250" fill="hold"/>
                                        <p:tgtEl>
                                          <p:spTgt spid="28732"/>
                                        </p:tgtEl>
                                        <p:attrNameLst>
                                          <p:attrName>ppt_h</p:attrName>
                                        </p:attrNameLst>
                                      </p:cBhvr>
                                      <p:tavLst>
                                        <p:tav tm="0">
                                          <p:val>
                                            <p:fltVal val="0"/>
                                          </p:val>
                                        </p:tav>
                                        <p:tav tm="100000">
                                          <p:val>
                                            <p:strVal val="#ppt_h"/>
                                          </p:val>
                                        </p:tav>
                                      </p:tavLst>
                                    </p:anim>
                                  </p:childTnLst>
                                </p:cTn>
                              </p:par>
                              <p:par>
                                <p:cTn id="67" presetID="1" presetClass="mediacall" presetSubtype="0" fill="hold" nodeType="withEffect">
                                  <p:stCondLst>
                                    <p:cond delay="0"/>
                                  </p:stCondLst>
                                  <p:childTnLst>
                                    <p:cmd type="call" cmd="playFrom(0.0)">
                                      <p:cBhvr>
                                        <p:cTn id="68" dur="1776" fill="hold"/>
                                        <p:tgtEl>
                                          <p:spTgt spid="31"/>
                                        </p:tgtEl>
                                      </p:cBhvr>
                                    </p:cmd>
                                  </p:childTnLst>
                                </p:cTn>
                              </p:par>
                              <p:par>
                                <p:cTn id="69" presetID="23" presetClass="entr" presetSubtype="16" fill="hold" nodeType="withEffect">
                                  <p:stCondLst>
                                    <p:cond delay="0"/>
                                  </p:stCondLst>
                                  <p:childTnLst>
                                    <p:set>
                                      <p:cBhvr>
                                        <p:cTn id="70" dur="1" fill="hold">
                                          <p:stCondLst>
                                            <p:cond delay="0"/>
                                          </p:stCondLst>
                                        </p:cTn>
                                        <p:tgtEl>
                                          <p:spTgt spid="28732"/>
                                        </p:tgtEl>
                                        <p:attrNameLst>
                                          <p:attrName>style.visibility</p:attrName>
                                        </p:attrNameLst>
                                      </p:cBhvr>
                                      <p:to>
                                        <p:strVal val="visible"/>
                                      </p:to>
                                    </p:set>
                                    <p:anim calcmode="lin" valueType="num">
                                      <p:cBhvr>
                                        <p:cTn id="71" dur="500" fill="hold"/>
                                        <p:tgtEl>
                                          <p:spTgt spid="28732"/>
                                        </p:tgtEl>
                                        <p:attrNameLst>
                                          <p:attrName>ppt_w</p:attrName>
                                        </p:attrNameLst>
                                      </p:cBhvr>
                                      <p:tavLst>
                                        <p:tav tm="0">
                                          <p:val>
                                            <p:fltVal val="0"/>
                                          </p:val>
                                        </p:tav>
                                        <p:tav tm="100000">
                                          <p:val>
                                            <p:strVal val="#ppt_w"/>
                                          </p:val>
                                        </p:tav>
                                      </p:tavLst>
                                    </p:anim>
                                    <p:anim calcmode="lin" valueType="num">
                                      <p:cBhvr>
                                        <p:cTn id="72" dur="500" fill="hold"/>
                                        <p:tgtEl>
                                          <p:spTgt spid="28732"/>
                                        </p:tgtEl>
                                        <p:attrNameLst>
                                          <p:attrName>ppt_h</p:attrName>
                                        </p:attrNameLst>
                                      </p:cBhvr>
                                      <p:tavLst>
                                        <p:tav tm="0">
                                          <p:val>
                                            <p:fltVal val="0"/>
                                          </p:val>
                                        </p:tav>
                                        <p:tav tm="100000">
                                          <p:val>
                                            <p:strVal val="#ppt_h"/>
                                          </p:val>
                                        </p:tav>
                                      </p:tavLst>
                                    </p:anim>
                                  </p:childTnLst>
                                </p:cTn>
                              </p:par>
                              <p:par>
                                <p:cTn id="73" presetID="3" presetClass="entr" presetSubtype="1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linds(horizontal)">
                                      <p:cBhvr>
                                        <p:cTn id="75" dur="500"/>
                                        <p:tgtEl>
                                          <p:spTgt spid="5"/>
                                        </p:tgtEl>
                                      </p:cBhvr>
                                    </p:animEffect>
                                  </p:childTnLst>
                                </p:cTn>
                              </p:par>
                              <p:par>
                                <p:cTn id="76" presetID="1" presetClass="exit" presetSubtype="0" fill="hold" nodeType="withEffect">
                                  <p:stCondLst>
                                    <p:cond delay="0"/>
                                  </p:stCondLst>
                                  <p:childTnLst>
                                    <p:set>
                                      <p:cBhvr>
                                        <p:cTn id="77" dur="1" fill="hold">
                                          <p:stCondLst>
                                            <p:cond delay="0"/>
                                          </p:stCondLst>
                                        </p:cTn>
                                        <p:tgtEl>
                                          <p:spTgt spid="28"/>
                                        </p:tgtEl>
                                        <p:attrNameLst>
                                          <p:attrName>style.visibility</p:attrName>
                                        </p:attrNameLst>
                                      </p:cBhvr>
                                      <p:to>
                                        <p:strVal val="hidden"/>
                                      </p:to>
                                    </p:set>
                                  </p:childTnLst>
                                </p:cTn>
                              </p:par>
                            </p:childTnLst>
                          </p:cTn>
                        </p:par>
                        <p:par>
                          <p:cTn id="78" fill="hold">
                            <p:stCondLst>
                              <p:cond delay="2276"/>
                            </p:stCondLst>
                            <p:childTnLst>
                              <p:par>
                                <p:cTn id="79" presetID="1" presetClass="entr" presetSubtype="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par>
                          <p:cTn id="81" fill="hold">
                            <p:stCondLst>
                              <p:cond delay="2276"/>
                            </p:stCondLst>
                            <p:childTnLst>
                              <p:par>
                                <p:cTn id="82" presetID="1" presetClass="exit" presetSubtype="0" fill="hold" nodeType="afterEffect">
                                  <p:stCondLst>
                                    <p:cond delay="550"/>
                                  </p:stCondLst>
                                  <p:childTnLst>
                                    <p:set>
                                      <p:cBhvr>
                                        <p:cTn id="83" dur="1" fill="hold">
                                          <p:stCondLst>
                                            <p:cond delay="0"/>
                                          </p:stCondLst>
                                        </p:cTn>
                                        <p:tgtEl>
                                          <p:spTgt spid="28"/>
                                        </p:tgtEl>
                                        <p:attrNameLst>
                                          <p:attrName>style.visibility</p:attrName>
                                        </p:attrNameLst>
                                      </p:cBhvr>
                                      <p:to>
                                        <p:strVal val="hidden"/>
                                      </p:to>
                                    </p:set>
                                  </p:childTnLst>
                                </p:cTn>
                              </p:par>
                            </p:childTnLst>
                          </p:cTn>
                        </p:par>
                        <p:par>
                          <p:cTn id="84" fill="hold">
                            <p:stCondLst>
                              <p:cond delay="2826"/>
                            </p:stCondLst>
                            <p:childTnLst>
                              <p:par>
                                <p:cTn id="85" presetID="1" presetClass="entr" presetSubtype="0" fill="hold" nodeType="afterEffect">
                                  <p:stCondLst>
                                    <p:cond delay="500"/>
                                  </p:stCondLst>
                                  <p:childTnLst>
                                    <p:set>
                                      <p:cBhvr>
                                        <p:cTn id="86" dur="1" fill="hold">
                                          <p:stCondLst>
                                            <p:cond delay="0"/>
                                          </p:stCondLst>
                                        </p:cTn>
                                        <p:tgtEl>
                                          <p:spTgt spid="28"/>
                                        </p:tgtEl>
                                        <p:attrNameLst>
                                          <p:attrName>style.visibility</p:attrName>
                                        </p:attrNameLst>
                                      </p:cBhvr>
                                      <p:to>
                                        <p:strVal val="visible"/>
                                      </p:to>
                                    </p:set>
                                  </p:childTnLst>
                                </p:cTn>
                              </p:par>
                            </p:childTnLst>
                          </p:cTn>
                        </p:par>
                        <p:par>
                          <p:cTn id="87" fill="hold">
                            <p:stCondLst>
                              <p:cond delay="3326"/>
                            </p:stCondLst>
                            <p:childTnLst>
                              <p:par>
                                <p:cTn id="88" presetID="1" presetClass="exit" presetSubtype="0" fill="hold" nodeType="afterEffect">
                                  <p:stCondLst>
                                    <p:cond delay="600"/>
                                  </p:stCondLst>
                                  <p:childTnLst>
                                    <p:set>
                                      <p:cBhvr>
                                        <p:cTn id="89" dur="1" fill="hold">
                                          <p:stCondLst>
                                            <p:cond delay="0"/>
                                          </p:stCondLst>
                                        </p:cTn>
                                        <p:tgtEl>
                                          <p:spTgt spid="28"/>
                                        </p:tgtEl>
                                        <p:attrNameLst>
                                          <p:attrName>style.visibility</p:attrName>
                                        </p:attrNameLst>
                                      </p:cBhvr>
                                      <p:to>
                                        <p:strVal val="hidden"/>
                                      </p:to>
                                    </p:set>
                                  </p:childTnLst>
                                </p:cTn>
                              </p:par>
                            </p:childTnLst>
                          </p:cTn>
                        </p:par>
                        <p:par>
                          <p:cTn id="90" fill="hold">
                            <p:stCondLst>
                              <p:cond delay="3926"/>
                            </p:stCondLst>
                            <p:childTnLst>
                              <p:par>
                                <p:cTn id="91" presetID="1" presetClass="entr" presetSubtype="0" fill="hold" nodeType="afterEffect">
                                  <p:stCondLst>
                                    <p:cond delay="400"/>
                                  </p:stCondLst>
                                  <p:childTnLst>
                                    <p:set>
                                      <p:cBhvr>
                                        <p:cTn id="9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3" fill="hold" display="0">
                  <p:stCondLst>
                    <p:cond delay="indefinite"/>
                  </p:stCondLst>
                  <p:endCondLst>
                    <p:cond evt="onStopAudio" delay="0">
                      <p:tgtEl>
                        <p:sldTgt/>
                      </p:tgtEl>
                    </p:cond>
                  </p:endCondLst>
                </p:cTn>
                <p:tgtEl>
                  <p:spTgt spid="26"/>
                </p:tgtEl>
              </p:cMediaNode>
            </p:audio>
            <p:audio>
              <p:cMediaNode vol="100000">
                <p:cTn id="94" fill="hold" display="0">
                  <p:stCondLst>
                    <p:cond delay="indefinite"/>
                  </p:stCondLst>
                  <p:endCondLst>
                    <p:cond evt="onStopAudio" delay="0">
                      <p:tgtEl>
                        <p:sldTgt/>
                      </p:tgtEl>
                    </p:cond>
                  </p:endCondLst>
                </p:cTn>
                <p:tgtEl>
                  <p:spTgt spid="31"/>
                </p:tgtEl>
              </p:cMediaNode>
            </p:audio>
          </p:childTnLst>
        </p:cTn>
      </p:par>
    </p:tnLst>
    <p:bldLst>
      <p:bldP spid="30762" grpId="0" animBg="1"/>
      <p:bldP spid="307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2" name="AutoShape 42">
            <a:extLst>
              <a:ext uri="{FF2B5EF4-FFF2-40B4-BE49-F238E27FC236}">
                <a16:creationId xmlns:a16="http://schemas.microsoft.com/office/drawing/2014/main" id="{4EDA5DA6-AE17-41A0-8505-18F6AFEADCFF}"/>
              </a:ext>
            </a:extLst>
          </p:cNvPr>
          <p:cNvSpPr>
            <a:spLocks noChangeArrowheads="1"/>
          </p:cNvSpPr>
          <p:nvPr/>
        </p:nvSpPr>
        <p:spPr bwMode="auto">
          <a:xfrm>
            <a:off x="1847528" y="1120644"/>
            <a:ext cx="8207375" cy="737847"/>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panose="020B0609010101010101"/>
            </a:endParaRPr>
          </a:p>
        </p:txBody>
      </p:sp>
      <p:sp>
        <p:nvSpPr>
          <p:cNvPr id="30764" name="Rectangle 44">
            <a:extLst>
              <a:ext uri="{FF2B5EF4-FFF2-40B4-BE49-F238E27FC236}">
                <a16:creationId xmlns:a16="http://schemas.microsoft.com/office/drawing/2014/main" id="{1A00AEFE-B9BB-4368-8642-FCBA437E60AB}"/>
              </a:ext>
            </a:extLst>
          </p:cNvPr>
          <p:cNvSpPr>
            <a:spLocks noChangeArrowheads="1"/>
          </p:cNvSpPr>
          <p:nvPr/>
        </p:nvSpPr>
        <p:spPr bwMode="auto">
          <a:xfrm>
            <a:off x="2721884" y="949244"/>
            <a:ext cx="6985000" cy="100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税金がかかるものはどれでしょうか？</a:t>
            </a:r>
          </a:p>
        </p:txBody>
      </p:sp>
      <p:grpSp>
        <p:nvGrpSpPr>
          <p:cNvPr id="2" name="グループ化 25">
            <a:extLst>
              <a:ext uri="{FF2B5EF4-FFF2-40B4-BE49-F238E27FC236}">
                <a16:creationId xmlns:a16="http://schemas.microsoft.com/office/drawing/2014/main" id="{1566A377-2CEA-43D4-8294-3B036D0221F0}"/>
              </a:ext>
            </a:extLst>
          </p:cNvPr>
          <p:cNvGrpSpPr>
            <a:grpSpLocks/>
          </p:cNvGrpSpPr>
          <p:nvPr/>
        </p:nvGrpSpPr>
        <p:grpSpPr bwMode="auto">
          <a:xfrm>
            <a:off x="832887" y="2143125"/>
            <a:ext cx="3853414" cy="1145081"/>
            <a:chOff x="684213" y="2852738"/>
            <a:chExt cx="2519362" cy="924873"/>
          </a:xfrm>
        </p:grpSpPr>
        <p:sp>
          <p:nvSpPr>
            <p:cNvPr id="36887" name="AutoShape 7">
              <a:extLst>
                <a:ext uri="{FF2B5EF4-FFF2-40B4-BE49-F238E27FC236}">
                  <a16:creationId xmlns:a16="http://schemas.microsoft.com/office/drawing/2014/main" id="{6935EE00-FD48-4F96-9C05-3B3A0D9B8FAE}"/>
                </a:ext>
              </a:extLst>
            </p:cNvPr>
            <p:cNvSpPr>
              <a:spLocks noChangeArrowheads="1"/>
            </p:cNvSpPr>
            <p:nvPr/>
          </p:nvSpPr>
          <p:spPr bwMode="auto">
            <a:xfrm>
              <a:off x="780372" y="2960896"/>
              <a:ext cx="2301402" cy="681393"/>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a:latin typeface="HG丸ｺﾞｼｯｸM-PRO" panose="020F0600000000000000" pitchFamily="50" charset="-128"/>
                  <a:ea typeface="HG丸ｺﾞｼｯｸM-PRO" panose="020F0600000000000000" pitchFamily="50" charset="-128"/>
                </a:rPr>
                <a:t> ① </a:t>
              </a:r>
              <a:endParaRPr lang="ja-JP" altLang="en-US" sz="1400">
                <a:latin typeface="HG丸ｺﾞｼｯｸM-PRO" panose="020F0600000000000000" pitchFamily="50" charset="-128"/>
                <a:ea typeface="HG丸ｺﾞｼｯｸM-PRO" panose="020F0600000000000000" pitchFamily="50" charset="-128"/>
              </a:endParaRPr>
            </a:p>
          </p:txBody>
        </p:sp>
        <p:pic>
          <p:nvPicPr>
            <p:cNvPr id="36888" name="Picture 8" descr="AQAA_023">
              <a:extLst>
                <a:ext uri="{FF2B5EF4-FFF2-40B4-BE49-F238E27FC236}">
                  <a16:creationId xmlns:a16="http://schemas.microsoft.com/office/drawing/2014/main" id="{414A6493-9B85-40EB-8BFC-11B82FCE2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a:extLst>
                <a:ext uri="{FF2B5EF4-FFF2-40B4-BE49-F238E27FC236}">
                  <a16:creationId xmlns:a16="http://schemas.microsoft.com/office/drawing/2014/main" id="{309E1262-84D2-49E8-AF75-BCEE69E4E7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テキスト ボックス 20">
              <a:extLst>
                <a:ext uri="{FF2B5EF4-FFF2-40B4-BE49-F238E27FC236}">
                  <a16:creationId xmlns:a16="http://schemas.microsoft.com/office/drawing/2014/main" id="{39CE5B32-34EE-45BA-841E-9166381DA2CA}"/>
                </a:ext>
              </a:extLst>
            </p:cNvPr>
            <p:cNvSpPr txBox="1">
              <a:spLocks noChangeArrowheads="1"/>
            </p:cNvSpPr>
            <p:nvPr/>
          </p:nvSpPr>
          <p:spPr bwMode="auto">
            <a:xfrm>
              <a:off x="1223024" y="3106421"/>
              <a:ext cx="1714512" cy="67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ノーベル賞の賞金</a:t>
              </a:r>
            </a:p>
          </p:txBody>
        </p:sp>
      </p:grpSp>
      <p:grpSp>
        <p:nvGrpSpPr>
          <p:cNvPr id="3" name="グループ化 23">
            <a:extLst>
              <a:ext uri="{FF2B5EF4-FFF2-40B4-BE49-F238E27FC236}">
                <a16:creationId xmlns:a16="http://schemas.microsoft.com/office/drawing/2014/main" id="{20DDE71D-B554-4103-8E9C-66488A59A8ED}"/>
              </a:ext>
            </a:extLst>
          </p:cNvPr>
          <p:cNvGrpSpPr>
            <a:grpSpLocks/>
          </p:cNvGrpSpPr>
          <p:nvPr/>
        </p:nvGrpSpPr>
        <p:grpSpPr bwMode="auto">
          <a:xfrm>
            <a:off x="878478" y="3569722"/>
            <a:ext cx="4153593" cy="1157318"/>
            <a:chOff x="-136436" y="4042056"/>
            <a:chExt cx="3736448" cy="934757"/>
          </a:xfrm>
        </p:grpSpPr>
        <p:sp>
          <p:nvSpPr>
            <p:cNvPr id="36883" name="AutoShape 15">
              <a:extLst>
                <a:ext uri="{FF2B5EF4-FFF2-40B4-BE49-F238E27FC236}">
                  <a16:creationId xmlns:a16="http://schemas.microsoft.com/office/drawing/2014/main" id="{12D8F4D0-DE19-4BCD-958C-F41B62CE66BD}"/>
                </a:ext>
              </a:extLst>
            </p:cNvPr>
            <p:cNvSpPr>
              <a:spLocks noChangeArrowheads="1"/>
            </p:cNvSpPr>
            <p:nvPr/>
          </p:nvSpPr>
          <p:spPr bwMode="auto">
            <a:xfrm>
              <a:off x="-90720" y="4161124"/>
              <a:ext cx="3172545" cy="70395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② </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36884" name="Picture 16" descr="AQAA_027">
              <a:extLst>
                <a:ext uri="{FF2B5EF4-FFF2-40B4-BE49-F238E27FC236}">
                  <a16:creationId xmlns:a16="http://schemas.microsoft.com/office/drawing/2014/main" id="{75A7C292-EA12-47D4-9198-4862F79C9D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436" y="4042056"/>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17" descr="AQAA_027">
              <a:extLst>
                <a:ext uri="{FF2B5EF4-FFF2-40B4-BE49-F238E27FC236}">
                  <a16:creationId xmlns:a16="http://schemas.microsoft.com/office/drawing/2014/main" id="{06CFA2FC-0191-48B9-8396-E76D4AD958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テキスト ボックス 21">
              <a:extLst>
                <a:ext uri="{FF2B5EF4-FFF2-40B4-BE49-F238E27FC236}">
                  <a16:creationId xmlns:a16="http://schemas.microsoft.com/office/drawing/2014/main" id="{D16C21D6-A40B-4435-BE3D-53E402B584FB}"/>
                </a:ext>
              </a:extLst>
            </p:cNvPr>
            <p:cNvSpPr txBox="1">
              <a:spLocks noChangeArrowheads="1"/>
            </p:cNvSpPr>
            <p:nvPr/>
          </p:nvSpPr>
          <p:spPr bwMode="auto">
            <a:xfrm>
              <a:off x="-74804" y="4322993"/>
              <a:ext cx="3674816" cy="37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宝くじの当選金</a:t>
              </a:r>
            </a:p>
          </p:txBody>
        </p:sp>
      </p:grpSp>
      <p:grpSp>
        <p:nvGrpSpPr>
          <p:cNvPr id="4" name="グループ化 26">
            <a:extLst>
              <a:ext uri="{FF2B5EF4-FFF2-40B4-BE49-F238E27FC236}">
                <a16:creationId xmlns:a16="http://schemas.microsoft.com/office/drawing/2014/main" id="{E2DFABE8-2B51-4B26-AEB6-A289DD6901FA}"/>
              </a:ext>
            </a:extLst>
          </p:cNvPr>
          <p:cNvGrpSpPr>
            <a:grpSpLocks/>
          </p:cNvGrpSpPr>
          <p:nvPr/>
        </p:nvGrpSpPr>
        <p:grpSpPr bwMode="auto">
          <a:xfrm>
            <a:off x="979963" y="4927395"/>
            <a:ext cx="3646280" cy="1245824"/>
            <a:chOff x="-672786" y="5227883"/>
            <a:chExt cx="3876361" cy="934369"/>
          </a:xfrm>
        </p:grpSpPr>
        <p:sp>
          <p:nvSpPr>
            <p:cNvPr id="36879" name="AutoShape 11">
              <a:extLst>
                <a:ext uri="{FF2B5EF4-FFF2-40B4-BE49-F238E27FC236}">
                  <a16:creationId xmlns:a16="http://schemas.microsoft.com/office/drawing/2014/main" id="{9EDF6FBB-B839-4A89-8330-C19F74FC9D48}"/>
                </a:ext>
              </a:extLst>
            </p:cNvPr>
            <p:cNvSpPr>
              <a:spLocks noChangeArrowheads="1"/>
            </p:cNvSpPr>
            <p:nvPr/>
          </p:nvSpPr>
          <p:spPr bwMode="auto">
            <a:xfrm>
              <a:off x="-672786" y="5338585"/>
              <a:ext cx="3754560" cy="681394"/>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③ </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36880" name="Picture 12" descr="AQAA_026">
              <a:extLst>
                <a:ext uri="{FF2B5EF4-FFF2-40B4-BE49-F238E27FC236}">
                  <a16:creationId xmlns:a16="http://schemas.microsoft.com/office/drawing/2014/main" id="{A6CF757F-1BE9-4401-8985-E526217D04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785" y="5227883"/>
              <a:ext cx="291591" cy="32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3" descr="AQAA_026">
              <a:extLst>
                <a:ext uri="{FF2B5EF4-FFF2-40B4-BE49-F238E27FC236}">
                  <a16:creationId xmlns:a16="http://schemas.microsoft.com/office/drawing/2014/main" id="{19FCE093-4FCE-4CBF-912A-B93F0886CD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9034" y="5884180"/>
              <a:ext cx="294541" cy="27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テキスト ボックス 24">
              <a:extLst>
                <a:ext uri="{FF2B5EF4-FFF2-40B4-BE49-F238E27FC236}">
                  <a16:creationId xmlns:a16="http://schemas.microsoft.com/office/drawing/2014/main" id="{DBEF8A3A-00C0-4885-8CE1-22219E8BD062}"/>
                </a:ext>
              </a:extLst>
            </p:cNvPr>
            <p:cNvSpPr txBox="1">
              <a:spLocks noChangeArrowheads="1"/>
            </p:cNvSpPr>
            <p:nvPr/>
          </p:nvSpPr>
          <p:spPr bwMode="auto">
            <a:xfrm>
              <a:off x="-255773" y="5468874"/>
              <a:ext cx="321212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クイズの懸賞金</a:t>
              </a:r>
            </a:p>
          </p:txBody>
        </p:sp>
      </p:grpSp>
      <p:sp>
        <p:nvSpPr>
          <p:cNvPr id="28732" name="AutoShape 60">
            <a:extLst>
              <a:ext uri="{FF2B5EF4-FFF2-40B4-BE49-F238E27FC236}">
                <a16:creationId xmlns:a16="http://schemas.microsoft.com/office/drawing/2014/main" id="{5A119CC1-9455-4806-9D90-EC5BF3BDCFC3}"/>
              </a:ext>
            </a:extLst>
          </p:cNvPr>
          <p:cNvSpPr>
            <a:spLocks noChangeArrowheads="1"/>
          </p:cNvSpPr>
          <p:nvPr/>
        </p:nvSpPr>
        <p:spPr bwMode="auto">
          <a:xfrm>
            <a:off x="277533" y="5065719"/>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8">
            <a:extLst>
              <a:ext uri="{FF2B5EF4-FFF2-40B4-BE49-F238E27FC236}">
                <a16:creationId xmlns:a16="http://schemas.microsoft.com/office/drawing/2014/main" id="{845C9B3B-8E0B-4B4E-A9B7-77C946846E89}"/>
              </a:ext>
            </a:extLst>
          </p:cNvPr>
          <p:cNvGrpSpPr>
            <a:grpSpLocks/>
          </p:cNvGrpSpPr>
          <p:nvPr/>
        </p:nvGrpSpPr>
        <p:grpSpPr bwMode="auto">
          <a:xfrm>
            <a:off x="5437899" y="2060576"/>
            <a:ext cx="5248026" cy="4176702"/>
            <a:chOff x="3500438" y="2357438"/>
            <a:chExt cx="5248026" cy="4176464"/>
          </a:xfrm>
        </p:grpSpPr>
        <p:sp>
          <p:nvSpPr>
            <p:cNvPr id="36875" name="AutoShape 57">
              <a:extLst>
                <a:ext uri="{FF2B5EF4-FFF2-40B4-BE49-F238E27FC236}">
                  <a16:creationId xmlns:a16="http://schemas.microsoft.com/office/drawing/2014/main" id="{FD8A3ABF-905E-45D3-8A34-385DEB229B64}"/>
                </a:ext>
              </a:extLst>
            </p:cNvPr>
            <p:cNvSpPr>
              <a:spLocks noChangeArrowheads="1"/>
            </p:cNvSpPr>
            <p:nvPr/>
          </p:nvSpPr>
          <p:spPr bwMode="auto">
            <a:xfrm>
              <a:off x="3500438" y="2357438"/>
              <a:ext cx="5248026" cy="4176464"/>
            </a:xfrm>
            <a:prstGeom prst="roundRect">
              <a:avLst>
                <a:gd name="adj" fmla="val 7102"/>
              </a:avLst>
            </a:prstGeom>
            <a:solidFill>
              <a:schemeClr val="bg1"/>
            </a:solidFill>
            <a:ln w="38100">
              <a:solidFill>
                <a:srgbClr val="FF6600"/>
              </a:solidFill>
              <a:round/>
              <a:headEnd/>
              <a:tailEnd/>
            </a:ln>
          </p:spPr>
          <p:txBody>
            <a:bodyPr lIns="0" tIns="144000" rIns="0"/>
            <a:lstStyle>
              <a:lvl1pPr marL="87313" indent="-873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ノーベル賞の賞金や宝くじの当選金</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は、法律の規定により税金が</a:t>
              </a:r>
              <a:r>
                <a:rPr lang="ja-JP" altLang="en-US" sz="2300" dirty="0" err="1">
                  <a:latin typeface="HG丸ｺﾞｼｯｸM-PRO" panose="020F0600000000000000" pitchFamily="50" charset="-128"/>
                  <a:ea typeface="HG丸ｺﾞｼｯｸM-PRO" panose="020F0600000000000000" pitchFamily="50" charset="-128"/>
                </a:rPr>
                <a:t>か</a:t>
              </a:r>
              <a:r>
                <a:rPr lang="ja-JP" altLang="en-US" sz="2300" dirty="0">
                  <a:latin typeface="HG丸ｺﾞｼｯｸM-PRO" panose="020F0600000000000000" pitchFamily="50" charset="-128"/>
                  <a:ea typeface="HG丸ｺﾞｼｯｸM-PRO" panose="020F0600000000000000" pitchFamily="50" charset="-128"/>
                </a:rPr>
                <a:t>から</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ないようになっています。</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なお、クイズ番組などの</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賞金には、「所得税」と</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いう税金がかかり</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ます。</a:t>
              </a:r>
            </a:p>
          </p:txBody>
        </p:sp>
        <p:sp>
          <p:nvSpPr>
            <p:cNvPr id="36877" name="テキスト ボックス 25">
              <a:extLst>
                <a:ext uri="{FF2B5EF4-FFF2-40B4-BE49-F238E27FC236}">
                  <a16:creationId xmlns:a16="http://schemas.microsoft.com/office/drawing/2014/main" id="{22E70AFC-FE60-4B37-B901-0774FCB1291B}"/>
                </a:ext>
              </a:extLst>
            </p:cNvPr>
            <p:cNvSpPr txBox="1">
              <a:spLocks noChangeArrowheads="1"/>
            </p:cNvSpPr>
            <p:nvPr/>
          </p:nvSpPr>
          <p:spPr bwMode="auto">
            <a:xfrm>
              <a:off x="4176000" y="3068960"/>
              <a:ext cx="928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AR丸ゴシック体M" panose="020B0609010101010101"/>
                </a:rPr>
                <a:t>ほうりつ</a:t>
              </a:r>
            </a:p>
          </p:txBody>
        </p:sp>
        <p:sp>
          <p:nvSpPr>
            <p:cNvPr id="36878" name="テキスト ボックス 26">
              <a:extLst>
                <a:ext uri="{FF2B5EF4-FFF2-40B4-BE49-F238E27FC236}">
                  <a16:creationId xmlns:a16="http://schemas.microsoft.com/office/drawing/2014/main" id="{E7F52175-21D2-4744-894E-75E5542A33C9}"/>
                </a:ext>
              </a:extLst>
            </p:cNvPr>
            <p:cNvSpPr txBox="1">
              <a:spLocks noChangeArrowheads="1"/>
            </p:cNvSpPr>
            <p:nvPr/>
          </p:nvSpPr>
          <p:spPr bwMode="auto">
            <a:xfrm>
              <a:off x="5148064" y="3068823"/>
              <a:ext cx="714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AR丸ゴシック体M" panose="020B0609010101010101"/>
                </a:rPr>
                <a:t>きてい</a:t>
              </a:r>
            </a:p>
          </p:txBody>
        </p:sp>
      </p:grpSp>
      <p:pic>
        <p:nvPicPr>
          <p:cNvPr id="27" name="Picture 16">
            <a:extLst>
              <a:ext uri="{FF2B5EF4-FFF2-40B4-BE49-F238E27FC236}">
                <a16:creationId xmlns:a16="http://schemas.microsoft.com/office/drawing/2014/main" id="{97B7400F-57A9-468A-BA26-F314253851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657182" y="435895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306774" y="661190"/>
            <a:ext cx="812338" cy="812338"/>
          </a:xfrm>
          <a:prstGeom prst="rect">
            <a:avLst/>
          </a:prstGeom>
        </p:spPr>
      </p:pic>
      <p:pic>
        <p:nvPicPr>
          <p:cNvPr id="28"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810286" y="2872709"/>
            <a:ext cx="609600" cy="609600"/>
          </a:xfrm>
          <a:prstGeom prst="rect">
            <a:avLst/>
          </a:prstGeom>
        </p:spPr>
      </p:pic>
      <p:grpSp>
        <p:nvGrpSpPr>
          <p:cNvPr id="29" name="グループ化 28"/>
          <p:cNvGrpSpPr/>
          <p:nvPr/>
        </p:nvGrpSpPr>
        <p:grpSpPr>
          <a:xfrm>
            <a:off x="0" y="11126"/>
            <a:ext cx="12192000" cy="939019"/>
            <a:chOff x="0" y="11126"/>
            <a:chExt cx="12192000" cy="939019"/>
          </a:xfrm>
        </p:grpSpPr>
        <p:pic>
          <p:nvPicPr>
            <p:cNvPr id="30" name="Picture 140" descr="高校の帯"/>
            <p:cNvPicPr>
              <a:picLocks noChangeAspect="1" noChangeArrowheads="1"/>
            </p:cNvPicPr>
            <p:nvPr/>
          </p:nvPicPr>
          <p:blipFill>
            <a:blip r:embed="rId12"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31" name="Rectangle 85"/>
            <p:cNvSpPr txBox="1">
              <a:spLocks noChangeArrowheads="1"/>
            </p:cNvSpPr>
            <p:nvPr/>
          </p:nvSpPr>
          <p:spPr bwMode="auto">
            <a:xfrm>
              <a:off x="1631504"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Tree>
    <p:extLst>
      <p:ext uri="{BB962C8B-B14F-4D97-AF65-F5344CB8AC3E}">
        <p14:creationId xmlns:p14="http://schemas.microsoft.com/office/powerpoint/2010/main" val="3186984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24" fill="hold"/>
                                        <p:tgtEl>
                                          <p:spTgt spid="26"/>
                                        </p:tgtEl>
                                      </p:cBhvr>
                                    </p:cmd>
                                  </p:childTnLst>
                                </p:cTn>
                              </p:par>
                              <p:par>
                                <p:cTn id="7" presetID="26" presetClass="entr" presetSubtype="0" fill="hold" grpId="0" nodeType="withEffect">
                                  <p:stCondLst>
                                    <p:cond delay="0"/>
                                  </p:stCondLst>
                                  <p:childTnLst>
                                    <p:set>
                                      <p:cBhvr>
                                        <p:cTn id="8" dur="1" fill="hold">
                                          <p:stCondLst>
                                            <p:cond delay="0"/>
                                          </p:stCondLst>
                                        </p:cTn>
                                        <p:tgtEl>
                                          <p:spTgt spid="30762"/>
                                        </p:tgtEl>
                                        <p:attrNameLst>
                                          <p:attrName>style.visibility</p:attrName>
                                        </p:attrNameLst>
                                      </p:cBhvr>
                                      <p:to>
                                        <p:strVal val="visible"/>
                                      </p:to>
                                    </p:set>
                                    <p:animEffect transition="in" filter="wipe(down)">
                                      <p:cBhvr>
                                        <p:cTn id="9" dur="580">
                                          <p:stCondLst>
                                            <p:cond delay="0"/>
                                          </p:stCondLst>
                                        </p:cTn>
                                        <p:tgtEl>
                                          <p:spTgt spid="30762"/>
                                        </p:tgtEl>
                                      </p:cBhvr>
                                    </p:animEffect>
                                    <p:anim calcmode="lin" valueType="num">
                                      <p:cBhvr>
                                        <p:cTn id="10" dur="1822" tmFilter="0,0; 0.14,0.36; 0.43,0.73; 0.71,0.91; 1.0,1.0">
                                          <p:stCondLst>
                                            <p:cond delay="0"/>
                                          </p:stCondLst>
                                        </p:cTn>
                                        <p:tgtEl>
                                          <p:spTgt spid="3076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76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76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76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762"/>
                                        </p:tgtEl>
                                        <p:attrNameLst>
                                          <p:attrName>ppt_y</p:attrName>
                                        </p:attrNameLst>
                                      </p:cBhvr>
                                      <p:tavLst>
                                        <p:tav tm="0" fmla="#ppt_y-sin(pi*$)/81">
                                          <p:val>
                                            <p:fltVal val="0"/>
                                          </p:val>
                                        </p:tav>
                                        <p:tav tm="100000">
                                          <p:val>
                                            <p:fltVal val="1"/>
                                          </p:val>
                                        </p:tav>
                                      </p:tavLst>
                                    </p:anim>
                                    <p:animScale>
                                      <p:cBhvr>
                                        <p:cTn id="15" dur="26">
                                          <p:stCondLst>
                                            <p:cond delay="650"/>
                                          </p:stCondLst>
                                        </p:cTn>
                                        <p:tgtEl>
                                          <p:spTgt spid="30762"/>
                                        </p:tgtEl>
                                      </p:cBhvr>
                                      <p:to x="100000" y="60000"/>
                                    </p:animScale>
                                    <p:animScale>
                                      <p:cBhvr>
                                        <p:cTn id="16" dur="166" decel="50000">
                                          <p:stCondLst>
                                            <p:cond delay="676"/>
                                          </p:stCondLst>
                                        </p:cTn>
                                        <p:tgtEl>
                                          <p:spTgt spid="30762"/>
                                        </p:tgtEl>
                                      </p:cBhvr>
                                      <p:to x="100000" y="100000"/>
                                    </p:animScale>
                                    <p:animScale>
                                      <p:cBhvr>
                                        <p:cTn id="17" dur="26">
                                          <p:stCondLst>
                                            <p:cond delay="1312"/>
                                          </p:stCondLst>
                                        </p:cTn>
                                        <p:tgtEl>
                                          <p:spTgt spid="30762"/>
                                        </p:tgtEl>
                                      </p:cBhvr>
                                      <p:to x="100000" y="80000"/>
                                    </p:animScale>
                                    <p:animScale>
                                      <p:cBhvr>
                                        <p:cTn id="18" dur="166" decel="50000">
                                          <p:stCondLst>
                                            <p:cond delay="1338"/>
                                          </p:stCondLst>
                                        </p:cTn>
                                        <p:tgtEl>
                                          <p:spTgt spid="30762"/>
                                        </p:tgtEl>
                                      </p:cBhvr>
                                      <p:to x="100000" y="100000"/>
                                    </p:animScale>
                                    <p:animScale>
                                      <p:cBhvr>
                                        <p:cTn id="19" dur="26">
                                          <p:stCondLst>
                                            <p:cond delay="1642"/>
                                          </p:stCondLst>
                                        </p:cTn>
                                        <p:tgtEl>
                                          <p:spTgt spid="30762"/>
                                        </p:tgtEl>
                                      </p:cBhvr>
                                      <p:to x="100000" y="90000"/>
                                    </p:animScale>
                                    <p:animScale>
                                      <p:cBhvr>
                                        <p:cTn id="20" dur="166" decel="50000">
                                          <p:stCondLst>
                                            <p:cond delay="1668"/>
                                          </p:stCondLst>
                                        </p:cTn>
                                        <p:tgtEl>
                                          <p:spTgt spid="30762"/>
                                        </p:tgtEl>
                                      </p:cBhvr>
                                      <p:to x="100000" y="100000"/>
                                    </p:animScale>
                                    <p:animScale>
                                      <p:cBhvr>
                                        <p:cTn id="21" dur="26">
                                          <p:stCondLst>
                                            <p:cond delay="1808"/>
                                          </p:stCondLst>
                                        </p:cTn>
                                        <p:tgtEl>
                                          <p:spTgt spid="30762"/>
                                        </p:tgtEl>
                                      </p:cBhvr>
                                      <p:to x="100000" y="95000"/>
                                    </p:animScale>
                                    <p:animScale>
                                      <p:cBhvr>
                                        <p:cTn id="22" dur="166" decel="50000">
                                          <p:stCondLst>
                                            <p:cond delay="1834"/>
                                          </p:stCondLst>
                                        </p:cTn>
                                        <p:tgtEl>
                                          <p:spTgt spid="30762"/>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0764"/>
                                        </p:tgtEl>
                                        <p:attrNameLst>
                                          <p:attrName>style.visibility</p:attrName>
                                        </p:attrNameLst>
                                      </p:cBhvr>
                                      <p:to>
                                        <p:strVal val="visible"/>
                                      </p:to>
                                    </p:set>
                                    <p:animEffect transition="in" filter="wipe(down)">
                                      <p:cBhvr>
                                        <p:cTn id="25" dur="580">
                                          <p:stCondLst>
                                            <p:cond delay="0"/>
                                          </p:stCondLst>
                                        </p:cTn>
                                        <p:tgtEl>
                                          <p:spTgt spid="30764"/>
                                        </p:tgtEl>
                                      </p:cBhvr>
                                    </p:animEffect>
                                    <p:anim calcmode="lin" valueType="num">
                                      <p:cBhvr>
                                        <p:cTn id="26" dur="1822" tmFilter="0,0; 0.14,0.36; 0.43,0.73; 0.71,0.91; 1.0,1.0">
                                          <p:stCondLst>
                                            <p:cond delay="0"/>
                                          </p:stCondLst>
                                        </p:cTn>
                                        <p:tgtEl>
                                          <p:spTgt spid="3076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6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6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6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64"/>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64"/>
                                        </p:tgtEl>
                                      </p:cBhvr>
                                      <p:to x="100000" y="60000"/>
                                    </p:animScale>
                                    <p:animScale>
                                      <p:cBhvr>
                                        <p:cTn id="32" dur="166" decel="50000">
                                          <p:stCondLst>
                                            <p:cond delay="676"/>
                                          </p:stCondLst>
                                        </p:cTn>
                                        <p:tgtEl>
                                          <p:spTgt spid="30764"/>
                                        </p:tgtEl>
                                      </p:cBhvr>
                                      <p:to x="100000" y="100000"/>
                                    </p:animScale>
                                    <p:animScale>
                                      <p:cBhvr>
                                        <p:cTn id="33" dur="26">
                                          <p:stCondLst>
                                            <p:cond delay="1312"/>
                                          </p:stCondLst>
                                        </p:cTn>
                                        <p:tgtEl>
                                          <p:spTgt spid="30764"/>
                                        </p:tgtEl>
                                      </p:cBhvr>
                                      <p:to x="100000" y="80000"/>
                                    </p:animScale>
                                    <p:animScale>
                                      <p:cBhvr>
                                        <p:cTn id="34" dur="166" decel="50000">
                                          <p:stCondLst>
                                            <p:cond delay="1338"/>
                                          </p:stCondLst>
                                        </p:cTn>
                                        <p:tgtEl>
                                          <p:spTgt spid="30764"/>
                                        </p:tgtEl>
                                      </p:cBhvr>
                                      <p:to x="100000" y="100000"/>
                                    </p:animScale>
                                    <p:animScale>
                                      <p:cBhvr>
                                        <p:cTn id="35" dur="26">
                                          <p:stCondLst>
                                            <p:cond delay="1642"/>
                                          </p:stCondLst>
                                        </p:cTn>
                                        <p:tgtEl>
                                          <p:spTgt spid="30764"/>
                                        </p:tgtEl>
                                      </p:cBhvr>
                                      <p:to x="100000" y="90000"/>
                                    </p:animScale>
                                    <p:animScale>
                                      <p:cBhvr>
                                        <p:cTn id="36" dur="166" decel="50000">
                                          <p:stCondLst>
                                            <p:cond delay="1668"/>
                                          </p:stCondLst>
                                        </p:cTn>
                                        <p:tgtEl>
                                          <p:spTgt spid="30764"/>
                                        </p:tgtEl>
                                      </p:cBhvr>
                                      <p:to x="100000" y="100000"/>
                                    </p:animScale>
                                    <p:animScale>
                                      <p:cBhvr>
                                        <p:cTn id="37" dur="26">
                                          <p:stCondLst>
                                            <p:cond delay="1808"/>
                                          </p:stCondLst>
                                        </p:cTn>
                                        <p:tgtEl>
                                          <p:spTgt spid="30764"/>
                                        </p:tgtEl>
                                      </p:cBhvr>
                                      <p:to x="100000" y="95000"/>
                                    </p:animScale>
                                    <p:animScale>
                                      <p:cBhvr>
                                        <p:cTn id="38" dur="166" decel="50000">
                                          <p:stCondLst>
                                            <p:cond delay="1834"/>
                                          </p:stCondLst>
                                        </p:cTn>
                                        <p:tgtEl>
                                          <p:spTgt spid="30764"/>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par>
                                <p:cTn id="44" presetID="3" presetClass="entr" presetSubtype="1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500"/>
                                        <p:tgtEl>
                                          <p:spTgt spid="3"/>
                                        </p:tgtEl>
                                      </p:cBhvr>
                                    </p:animEffect>
                                  </p:childTnLst>
                                </p:cTn>
                              </p:par>
                              <p:par>
                                <p:cTn id="47" presetID="3" presetClass="entr" presetSubtype="1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horizontal)">
                                      <p:cBhvr>
                                        <p:cTn id="49" dur="500"/>
                                        <p:tgtEl>
                                          <p:spTgt spid="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nodeType="clickEffect">
                                  <p:stCondLst>
                                    <p:cond delay="0"/>
                                  </p:stCondLst>
                                  <p:childTnLst>
                                    <p:set>
                                      <p:cBhvr>
                                        <p:cTn id="53" dur="1" fill="hold">
                                          <p:stCondLst>
                                            <p:cond delay="0"/>
                                          </p:stCondLst>
                                        </p:cTn>
                                        <p:tgtEl>
                                          <p:spTgt spid="28732"/>
                                        </p:tgtEl>
                                        <p:attrNameLst>
                                          <p:attrName>style.visibility</p:attrName>
                                        </p:attrNameLst>
                                      </p:cBhvr>
                                      <p:to>
                                        <p:strVal val="visible"/>
                                      </p:to>
                                    </p:set>
                                    <p:anim calcmode="lin" valueType="num">
                                      <p:cBhvr>
                                        <p:cTn id="54" dur="250" fill="hold"/>
                                        <p:tgtEl>
                                          <p:spTgt spid="28732"/>
                                        </p:tgtEl>
                                        <p:attrNameLst>
                                          <p:attrName>ppt_w</p:attrName>
                                        </p:attrNameLst>
                                      </p:cBhvr>
                                      <p:tavLst>
                                        <p:tav tm="0">
                                          <p:val>
                                            <p:fltVal val="0"/>
                                          </p:val>
                                        </p:tav>
                                        <p:tav tm="100000">
                                          <p:val>
                                            <p:strVal val="#ppt_w"/>
                                          </p:val>
                                        </p:tav>
                                      </p:tavLst>
                                    </p:anim>
                                    <p:anim calcmode="lin" valueType="num">
                                      <p:cBhvr>
                                        <p:cTn id="55" dur="250" fill="hold"/>
                                        <p:tgtEl>
                                          <p:spTgt spid="28732"/>
                                        </p:tgtEl>
                                        <p:attrNameLst>
                                          <p:attrName>ppt_h</p:attrName>
                                        </p:attrNameLst>
                                      </p:cBhvr>
                                      <p:tavLst>
                                        <p:tav tm="0">
                                          <p:val>
                                            <p:fltVal val="0"/>
                                          </p:val>
                                        </p:tav>
                                        <p:tav tm="100000">
                                          <p:val>
                                            <p:strVal val="#ppt_h"/>
                                          </p:val>
                                        </p:tav>
                                      </p:tavLst>
                                    </p:anim>
                                  </p:childTnLst>
                                </p:cTn>
                              </p:par>
                              <p:par>
                                <p:cTn id="56" presetID="1" presetClass="mediacall" presetSubtype="0" fill="hold" nodeType="withEffect">
                                  <p:stCondLst>
                                    <p:cond delay="0"/>
                                  </p:stCondLst>
                                  <p:childTnLst>
                                    <p:cmd type="call" cmd="playFrom(0.0)">
                                      <p:cBhvr>
                                        <p:cTn id="57" dur="1776" fill="hold"/>
                                        <p:tgtEl>
                                          <p:spTgt spid="28"/>
                                        </p:tgtEl>
                                      </p:cBhvr>
                                    </p:cmd>
                                  </p:childTnLst>
                                </p:cTn>
                              </p:par>
                              <p:par>
                                <p:cTn id="58" presetID="3" presetClass="entr" presetSubtype="1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linds(horizontal)">
                                      <p:cBhvr>
                                        <p:cTn id="60" dur="1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1" fill="hold" display="0">
                  <p:stCondLst>
                    <p:cond delay="indefinite"/>
                  </p:stCondLst>
                  <p:endCondLst>
                    <p:cond evt="onStopAudio" delay="0">
                      <p:tgtEl>
                        <p:sldTgt/>
                      </p:tgtEl>
                    </p:cond>
                  </p:endCondLst>
                </p:cTn>
                <p:tgtEl>
                  <p:spTgt spid="26"/>
                </p:tgtEl>
              </p:cMediaNode>
            </p:audio>
            <p:audio>
              <p:cMediaNode vol="80000">
                <p:cTn id="62" fill="hold" display="0">
                  <p:stCondLst>
                    <p:cond delay="indefinite"/>
                  </p:stCondLst>
                  <p:endCondLst>
                    <p:cond evt="onStopAudio" delay="0">
                      <p:tgtEl>
                        <p:sldTgt/>
                      </p:tgtEl>
                    </p:cond>
                  </p:endCondLst>
                </p:cTn>
                <p:tgtEl>
                  <p:spTgt spid="28"/>
                </p:tgtEl>
              </p:cMediaNode>
            </p:audio>
          </p:childTnLst>
        </p:cTn>
      </p:par>
    </p:tnLst>
    <p:bldLst>
      <p:bldP spid="30762" grpId="0" animBg="1"/>
      <p:bldP spid="307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9">
            <a:extLst>
              <a:ext uri="{FF2B5EF4-FFF2-40B4-BE49-F238E27FC236}">
                <a16:creationId xmlns:a16="http://schemas.microsoft.com/office/drawing/2014/main" id="{E2B723F3-7AEB-42AD-ABCF-CD74B703C410}"/>
              </a:ext>
            </a:extLst>
          </p:cNvPr>
          <p:cNvSpPr>
            <a:spLocks noGrp="1" noChangeArrowheads="1"/>
          </p:cNvSpPr>
          <p:nvPr>
            <p:ph type="title" idx="4294967295"/>
          </p:nvPr>
        </p:nvSpPr>
        <p:spPr>
          <a:xfrm>
            <a:off x="1881188" y="642938"/>
            <a:ext cx="8229600" cy="703262"/>
          </a:xfrm>
        </p:spPr>
        <p:txBody>
          <a:bodyPr/>
          <a:lstStyle/>
          <a:p>
            <a:r>
              <a:rPr lang="ja-JP" altLang="en-US" sz="800">
                <a:solidFill>
                  <a:srgbClr val="FFFF99"/>
                </a:solidFill>
              </a:rPr>
              <a:t>所得税や住民税は、何歳から納めるようになるのでしょうか？</a:t>
            </a:r>
          </a:p>
        </p:txBody>
      </p:sp>
      <p:grpSp>
        <p:nvGrpSpPr>
          <p:cNvPr id="2" name="Group 7">
            <a:extLst>
              <a:ext uri="{FF2B5EF4-FFF2-40B4-BE49-F238E27FC236}">
                <a16:creationId xmlns:a16="http://schemas.microsoft.com/office/drawing/2014/main" id="{D38C758C-D132-46F1-A3A6-26740DA234AB}"/>
              </a:ext>
            </a:extLst>
          </p:cNvPr>
          <p:cNvGrpSpPr>
            <a:grpSpLocks/>
          </p:cNvGrpSpPr>
          <p:nvPr/>
        </p:nvGrpSpPr>
        <p:grpSpPr bwMode="auto">
          <a:xfrm>
            <a:off x="1628473" y="2357438"/>
            <a:ext cx="2519363" cy="900112"/>
            <a:chOff x="794" y="1706"/>
            <a:chExt cx="2358" cy="749"/>
          </a:xfrm>
        </p:grpSpPr>
        <p:sp>
          <p:nvSpPr>
            <p:cNvPr id="34834" name="AutoShape 8">
              <a:extLst>
                <a:ext uri="{FF2B5EF4-FFF2-40B4-BE49-F238E27FC236}">
                  <a16:creationId xmlns:a16="http://schemas.microsoft.com/office/drawing/2014/main" id="{FD9B4BE9-5080-4B61-A457-F78C46ECDDBD}"/>
                </a:ext>
              </a:extLst>
            </p:cNvPr>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2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①</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18 </a:t>
              </a:r>
              <a:r>
                <a:rPr lang="ja-JP" altLang="en-US" sz="2400" dirty="0">
                  <a:latin typeface="HG丸ｺﾞｼｯｸM-PRO" panose="020F0600000000000000" pitchFamily="50" charset="-128"/>
                  <a:ea typeface="HG丸ｺﾞｼｯｸM-PRO" panose="020F0600000000000000" pitchFamily="50" charset="-128"/>
                </a:rPr>
                <a:t>歳</a:t>
              </a:r>
            </a:p>
          </p:txBody>
        </p:sp>
        <p:pic>
          <p:nvPicPr>
            <p:cNvPr id="34835" name="Picture 9" descr="AQAA_023">
              <a:extLst>
                <a:ext uri="{FF2B5EF4-FFF2-40B4-BE49-F238E27FC236}">
                  <a16:creationId xmlns:a16="http://schemas.microsoft.com/office/drawing/2014/main" id="{DD35A816-4897-43E4-94B7-82021E9E4A9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 descr="AQAA_023">
              <a:extLst>
                <a:ext uri="{FF2B5EF4-FFF2-40B4-BE49-F238E27FC236}">
                  <a16:creationId xmlns:a16="http://schemas.microsoft.com/office/drawing/2014/main" id="{8E23400E-7FDF-4825-9147-D879328E19ED}"/>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B892F029-109E-4605-85EC-76EF39A448C4}"/>
              </a:ext>
            </a:extLst>
          </p:cNvPr>
          <p:cNvGrpSpPr>
            <a:grpSpLocks/>
          </p:cNvGrpSpPr>
          <p:nvPr/>
        </p:nvGrpSpPr>
        <p:grpSpPr bwMode="auto">
          <a:xfrm>
            <a:off x="1689672" y="5084763"/>
            <a:ext cx="2519363" cy="900112"/>
            <a:chOff x="567" y="3611"/>
            <a:chExt cx="2358" cy="749"/>
          </a:xfrm>
        </p:grpSpPr>
        <p:sp>
          <p:nvSpPr>
            <p:cNvPr id="34831" name="AutoShape 6">
              <a:extLst>
                <a:ext uri="{FF2B5EF4-FFF2-40B4-BE49-F238E27FC236}">
                  <a16:creationId xmlns:a16="http://schemas.microsoft.com/office/drawing/2014/main" id="{74EB065D-C50E-4AFF-966F-9DD93079EFBB}"/>
                </a:ext>
              </a:extLst>
            </p:cNvPr>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buFontTx/>
                <a:buNone/>
              </a:pPr>
              <a:r>
                <a:rPr lang="en-US" altLang="ja-JP" sz="2200">
                  <a:latin typeface="HG丸ｺﾞｼｯｸM-PRO" panose="020F0600000000000000" pitchFamily="50" charset="-128"/>
                  <a:ea typeface="HG丸ｺﾞｼｯｸM-PRO" panose="020F0600000000000000" pitchFamily="50" charset="-128"/>
                </a:rPr>
                <a:t>③ </a:t>
              </a:r>
              <a:r>
                <a:rPr lang="ja-JP" altLang="en-US" sz="1900">
                  <a:latin typeface="HG丸ｺﾞｼｯｸM-PRO" panose="020F0600000000000000" pitchFamily="50" charset="-128"/>
                  <a:ea typeface="HG丸ｺﾞｼｯｸM-PRO" panose="020F0600000000000000" pitchFamily="50" charset="-128"/>
                </a:rPr>
                <a:t>年齢は関係ない</a:t>
              </a:r>
            </a:p>
          </p:txBody>
        </p:sp>
        <p:pic>
          <p:nvPicPr>
            <p:cNvPr id="34832" name="Picture 11" descr="AQAA_026">
              <a:extLst>
                <a:ext uri="{FF2B5EF4-FFF2-40B4-BE49-F238E27FC236}">
                  <a16:creationId xmlns:a16="http://schemas.microsoft.com/office/drawing/2014/main" id="{FDE9558A-84FE-421B-9091-43C94A73ADBB}"/>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2" descr="AQAA_026">
              <a:extLst>
                <a:ext uri="{FF2B5EF4-FFF2-40B4-BE49-F238E27FC236}">
                  <a16:creationId xmlns:a16="http://schemas.microsoft.com/office/drawing/2014/main" id="{CDEAF8BB-45A3-4D33-92A4-A5C4B56C8861}"/>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a:extLst>
              <a:ext uri="{FF2B5EF4-FFF2-40B4-BE49-F238E27FC236}">
                <a16:creationId xmlns:a16="http://schemas.microsoft.com/office/drawing/2014/main" id="{AD3D9391-8D0C-4E68-B5E1-79ECFB41E811}"/>
              </a:ext>
            </a:extLst>
          </p:cNvPr>
          <p:cNvGrpSpPr>
            <a:grpSpLocks/>
          </p:cNvGrpSpPr>
          <p:nvPr/>
        </p:nvGrpSpPr>
        <p:grpSpPr bwMode="auto">
          <a:xfrm>
            <a:off x="1628473" y="3716338"/>
            <a:ext cx="2519363" cy="900112"/>
            <a:chOff x="793" y="2818"/>
            <a:chExt cx="2359" cy="725"/>
          </a:xfrm>
        </p:grpSpPr>
        <p:sp>
          <p:nvSpPr>
            <p:cNvPr id="34828" name="AutoShape 14">
              <a:extLst>
                <a:ext uri="{FF2B5EF4-FFF2-40B4-BE49-F238E27FC236}">
                  <a16:creationId xmlns:a16="http://schemas.microsoft.com/office/drawing/2014/main" id="{C20936C3-96D8-483B-BAC1-D3A9E0CA1514}"/>
                </a:ext>
              </a:extLst>
            </p:cNvPr>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ja-JP" altLang="en-US" sz="22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②</a:t>
              </a:r>
              <a:r>
                <a:rPr lang="ja-JP" altLang="en-US" sz="24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20 </a:t>
              </a:r>
              <a:r>
                <a:rPr lang="ja-JP" altLang="en-US" sz="2400">
                  <a:latin typeface="HG丸ｺﾞｼｯｸM-PRO" panose="020F0600000000000000" pitchFamily="50" charset="-128"/>
                  <a:ea typeface="HG丸ｺﾞｼｯｸM-PRO" panose="020F0600000000000000" pitchFamily="50" charset="-128"/>
                </a:rPr>
                <a:t>歳</a:t>
              </a:r>
            </a:p>
          </p:txBody>
        </p:sp>
        <p:pic>
          <p:nvPicPr>
            <p:cNvPr id="34829" name="Picture 15" descr="AQAA_027">
              <a:extLst>
                <a:ext uri="{FF2B5EF4-FFF2-40B4-BE49-F238E27FC236}">
                  <a16:creationId xmlns:a16="http://schemas.microsoft.com/office/drawing/2014/main" id="{DD1EF951-EC15-41DD-8E0D-DE47C85647DC}"/>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6" descr="AQAA_027">
              <a:extLst>
                <a:ext uri="{FF2B5EF4-FFF2-40B4-BE49-F238E27FC236}">
                  <a16:creationId xmlns:a16="http://schemas.microsoft.com/office/drawing/2014/main" id="{68F2BEB0-D04B-4FFE-A8B0-9BB8F0B4E325}"/>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2" name="AutoShape 57">
            <a:extLst>
              <a:ext uri="{FF2B5EF4-FFF2-40B4-BE49-F238E27FC236}">
                <a16:creationId xmlns:a16="http://schemas.microsoft.com/office/drawing/2014/main" id="{1B3E7538-7C04-41E2-8C93-77F581442D35}"/>
              </a:ext>
            </a:extLst>
          </p:cNvPr>
          <p:cNvSpPr>
            <a:spLocks noChangeArrowheads="1"/>
          </p:cNvSpPr>
          <p:nvPr/>
        </p:nvSpPr>
        <p:spPr bwMode="auto">
          <a:xfrm>
            <a:off x="4943872" y="2974306"/>
            <a:ext cx="5359418" cy="2016125"/>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子どもであっても、収入がある人、</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たとえば、芸能界の子役などは、</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所得税や住民税という税金を納めて</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います。</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algn="ctr">
              <a:lnSpc>
                <a:spcPts val="3100"/>
              </a:lnSpc>
              <a:spcBef>
                <a:spcPct val="0"/>
              </a:spcBef>
              <a:buNone/>
            </a:pPr>
            <a:endParaRPr lang="ja-JP" altLang="en-US" sz="2400" dirty="0">
              <a:latin typeface="HG丸ｺﾞｼｯｸM-PRO" panose="020F0600000000000000" pitchFamily="50" charset="-128"/>
              <a:ea typeface="HG丸ｺﾞｼｯｸM-PRO" panose="020F0600000000000000" pitchFamily="50" charset="-128"/>
            </a:endParaRPr>
          </a:p>
        </p:txBody>
      </p:sp>
      <p:sp>
        <p:nvSpPr>
          <p:cNvPr id="28732" name="AutoShape 60">
            <a:extLst>
              <a:ext uri="{FF2B5EF4-FFF2-40B4-BE49-F238E27FC236}">
                <a16:creationId xmlns:a16="http://schemas.microsoft.com/office/drawing/2014/main" id="{6B28AFAC-C758-4033-9AA8-2D65975DF0F3}"/>
              </a:ext>
            </a:extLst>
          </p:cNvPr>
          <p:cNvSpPr>
            <a:spLocks noChangeArrowheads="1"/>
          </p:cNvSpPr>
          <p:nvPr/>
        </p:nvSpPr>
        <p:spPr bwMode="auto">
          <a:xfrm>
            <a:off x="868936" y="5070177"/>
            <a:ext cx="900112"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4"/>
          <p:cNvGrpSpPr/>
          <p:nvPr/>
        </p:nvGrpSpPr>
        <p:grpSpPr>
          <a:xfrm>
            <a:off x="1226328" y="1056656"/>
            <a:ext cx="9539320" cy="1143000"/>
            <a:chOff x="868936" y="1097048"/>
            <a:chExt cx="9539320" cy="1143000"/>
          </a:xfrm>
        </p:grpSpPr>
        <p:sp>
          <p:nvSpPr>
            <p:cNvPr id="34825" name="AutoShape 29">
              <a:extLst>
                <a:ext uri="{FF2B5EF4-FFF2-40B4-BE49-F238E27FC236}">
                  <a16:creationId xmlns:a16="http://schemas.microsoft.com/office/drawing/2014/main" id="{005FB6AD-BEA9-4212-811B-9D7275CE37F9}"/>
                </a:ext>
              </a:extLst>
            </p:cNvPr>
            <p:cNvSpPr>
              <a:spLocks noChangeArrowheads="1"/>
            </p:cNvSpPr>
            <p:nvPr/>
          </p:nvSpPr>
          <p:spPr bwMode="auto">
            <a:xfrm>
              <a:off x="868936" y="1236748"/>
              <a:ext cx="9362503"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a:ea typeface="AR丸ゴシック体M" panose="020B0609010101010101"/>
              </a:endParaRPr>
            </a:p>
          </p:txBody>
        </p:sp>
        <p:sp>
          <p:nvSpPr>
            <p:cNvPr id="34827" name="Rectangle 31">
              <a:extLst>
                <a:ext uri="{FF2B5EF4-FFF2-40B4-BE49-F238E27FC236}">
                  <a16:creationId xmlns:a16="http://schemas.microsoft.com/office/drawing/2014/main" id="{7255EC5E-1EB1-4577-B13D-36F0D3B52D01}"/>
                </a:ext>
              </a:extLst>
            </p:cNvPr>
            <p:cNvSpPr>
              <a:spLocks noChangeArrowheads="1"/>
            </p:cNvSpPr>
            <p:nvPr/>
          </p:nvSpPr>
          <p:spPr bwMode="auto">
            <a:xfrm>
              <a:off x="1127448" y="1097048"/>
              <a:ext cx="928080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600" dirty="0">
                  <a:latin typeface="HG丸ｺﾞｼｯｸM-PRO" panose="020F0600000000000000" pitchFamily="50" charset="-128"/>
                  <a:ea typeface="HG丸ｺﾞｼｯｸM-PRO" panose="020F0600000000000000" pitchFamily="50" charset="-128"/>
                </a:rPr>
                <a:t>所得税や住民税は、何歳から納めるようになるでしょうか？</a:t>
              </a:r>
            </a:p>
          </p:txBody>
        </p:sp>
      </p:grpSp>
      <p:pic>
        <p:nvPicPr>
          <p:cNvPr id="21" name="Picture 16">
            <a:extLst>
              <a:ext uri="{FF2B5EF4-FFF2-40B4-BE49-F238E27FC236}">
                <a16:creationId xmlns:a16="http://schemas.microsoft.com/office/drawing/2014/main" id="{327C8A31-70A2-41D1-AE0D-804009C1C3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9095671" y="412818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705492" y="715742"/>
            <a:ext cx="812338" cy="812338"/>
          </a:xfrm>
          <a:prstGeom prst="rect">
            <a:avLst/>
          </a:prstGeom>
        </p:spPr>
      </p:pic>
      <p:pic>
        <p:nvPicPr>
          <p:cNvPr id="23"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810286" y="2872709"/>
            <a:ext cx="609600" cy="609600"/>
          </a:xfrm>
          <a:prstGeom prst="rect">
            <a:avLst/>
          </a:prstGeom>
        </p:spPr>
      </p:pic>
      <p:grpSp>
        <p:nvGrpSpPr>
          <p:cNvPr id="24" name="グループ化 23"/>
          <p:cNvGrpSpPr/>
          <p:nvPr/>
        </p:nvGrpSpPr>
        <p:grpSpPr>
          <a:xfrm>
            <a:off x="0" y="11126"/>
            <a:ext cx="12192000" cy="939019"/>
            <a:chOff x="0" y="11126"/>
            <a:chExt cx="12192000" cy="939019"/>
          </a:xfrm>
        </p:grpSpPr>
        <p:pic>
          <p:nvPicPr>
            <p:cNvPr id="25" name="Picture 140" descr="高校の帯"/>
            <p:cNvPicPr>
              <a:picLocks noChangeAspect="1" noChangeArrowheads="1"/>
            </p:cNvPicPr>
            <p:nvPr/>
          </p:nvPicPr>
          <p:blipFill>
            <a:blip r:embed="rId12"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26" name="Rectangle 85"/>
            <p:cNvSpPr txBox="1">
              <a:spLocks noChangeArrowheads="1"/>
            </p:cNvSpPr>
            <p:nvPr/>
          </p:nvSpPr>
          <p:spPr bwMode="auto">
            <a:xfrm>
              <a:off x="1631504"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Tree>
    <p:extLst>
      <p:ext uri="{BB962C8B-B14F-4D97-AF65-F5344CB8AC3E}">
        <p14:creationId xmlns:p14="http://schemas.microsoft.com/office/powerpoint/2010/main" val="96926727"/>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24" fill="hold"/>
                                        <p:tgtEl>
                                          <p:spTgt spid="22"/>
                                        </p:tgtEl>
                                      </p:cBhvr>
                                    </p:cmd>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4818"/>
                                        </p:tgtEl>
                                        <p:attrNameLst>
                                          <p:attrName>style.visibility</p:attrName>
                                        </p:attrNameLst>
                                      </p:cBhvr>
                                      <p:to>
                                        <p:strVal val="visible"/>
                                      </p:to>
                                    </p:set>
                                    <p:animEffect transition="in" filter="wipe(down)">
                                      <p:cBhvr>
                                        <p:cTn id="25" dur="580">
                                          <p:stCondLst>
                                            <p:cond delay="0"/>
                                          </p:stCondLst>
                                        </p:cTn>
                                        <p:tgtEl>
                                          <p:spTgt spid="34818"/>
                                        </p:tgtEl>
                                      </p:cBhvr>
                                    </p:animEffect>
                                    <p:anim calcmode="lin" valueType="num">
                                      <p:cBhvr>
                                        <p:cTn id="26" dur="1822" tmFilter="0,0; 0.14,0.36; 0.43,0.73; 0.71,0.91; 1.0,1.0">
                                          <p:stCondLst>
                                            <p:cond delay="0"/>
                                          </p:stCondLst>
                                        </p:cTn>
                                        <p:tgtEl>
                                          <p:spTgt spid="348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48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48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48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4818"/>
                                        </p:tgtEl>
                                        <p:attrNameLst>
                                          <p:attrName>ppt_y</p:attrName>
                                        </p:attrNameLst>
                                      </p:cBhvr>
                                      <p:tavLst>
                                        <p:tav tm="0" fmla="#ppt_y-sin(pi*$)/81">
                                          <p:val>
                                            <p:fltVal val="0"/>
                                          </p:val>
                                        </p:tav>
                                        <p:tav tm="100000">
                                          <p:val>
                                            <p:fltVal val="1"/>
                                          </p:val>
                                        </p:tav>
                                      </p:tavLst>
                                    </p:anim>
                                    <p:animScale>
                                      <p:cBhvr>
                                        <p:cTn id="31" dur="26">
                                          <p:stCondLst>
                                            <p:cond delay="650"/>
                                          </p:stCondLst>
                                        </p:cTn>
                                        <p:tgtEl>
                                          <p:spTgt spid="34818"/>
                                        </p:tgtEl>
                                      </p:cBhvr>
                                      <p:to x="100000" y="60000"/>
                                    </p:animScale>
                                    <p:animScale>
                                      <p:cBhvr>
                                        <p:cTn id="32" dur="166" decel="50000">
                                          <p:stCondLst>
                                            <p:cond delay="676"/>
                                          </p:stCondLst>
                                        </p:cTn>
                                        <p:tgtEl>
                                          <p:spTgt spid="34818"/>
                                        </p:tgtEl>
                                      </p:cBhvr>
                                      <p:to x="100000" y="100000"/>
                                    </p:animScale>
                                    <p:animScale>
                                      <p:cBhvr>
                                        <p:cTn id="33" dur="26">
                                          <p:stCondLst>
                                            <p:cond delay="1312"/>
                                          </p:stCondLst>
                                        </p:cTn>
                                        <p:tgtEl>
                                          <p:spTgt spid="34818"/>
                                        </p:tgtEl>
                                      </p:cBhvr>
                                      <p:to x="100000" y="80000"/>
                                    </p:animScale>
                                    <p:animScale>
                                      <p:cBhvr>
                                        <p:cTn id="34" dur="166" decel="50000">
                                          <p:stCondLst>
                                            <p:cond delay="1338"/>
                                          </p:stCondLst>
                                        </p:cTn>
                                        <p:tgtEl>
                                          <p:spTgt spid="34818"/>
                                        </p:tgtEl>
                                      </p:cBhvr>
                                      <p:to x="100000" y="100000"/>
                                    </p:animScale>
                                    <p:animScale>
                                      <p:cBhvr>
                                        <p:cTn id="35" dur="26">
                                          <p:stCondLst>
                                            <p:cond delay="1642"/>
                                          </p:stCondLst>
                                        </p:cTn>
                                        <p:tgtEl>
                                          <p:spTgt spid="34818"/>
                                        </p:tgtEl>
                                      </p:cBhvr>
                                      <p:to x="100000" y="90000"/>
                                    </p:animScale>
                                    <p:animScale>
                                      <p:cBhvr>
                                        <p:cTn id="36" dur="166" decel="50000">
                                          <p:stCondLst>
                                            <p:cond delay="1668"/>
                                          </p:stCondLst>
                                        </p:cTn>
                                        <p:tgtEl>
                                          <p:spTgt spid="34818"/>
                                        </p:tgtEl>
                                      </p:cBhvr>
                                      <p:to x="100000" y="100000"/>
                                    </p:animScale>
                                    <p:animScale>
                                      <p:cBhvr>
                                        <p:cTn id="37" dur="26">
                                          <p:stCondLst>
                                            <p:cond delay="1808"/>
                                          </p:stCondLst>
                                        </p:cTn>
                                        <p:tgtEl>
                                          <p:spTgt spid="34818"/>
                                        </p:tgtEl>
                                      </p:cBhvr>
                                      <p:to x="100000" y="95000"/>
                                    </p:animScale>
                                    <p:animScale>
                                      <p:cBhvr>
                                        <p:cTn id="38" dur="166" decel="50000">
                                          <p:stCondLst>
                                            <p:cond delay="1834"/>
                                          </p:stCondLst>
                                        </p:cTn>
                                        <p:tgtEl>
                                          <p:spTgt spid="348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par>
                                <p:cTn id="44" presetID="3" presetClass="entr" presetSubtype="1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linds(horizontal)">
                                      <p:cBhvr>
                                        <p:cTn id="46" dur="500"/>
                                        <p:tgtEl>
                                          <p:spTgt spid="4"/>
                                        </p:tgtEl>
                                      </p:cBhvr>
                                    </p:animEffect>
                                  </p:childTnLst>
                                </p:cTn>
                              </p:par>
                              <p:par>
                                <p:cTn id="47" presetID="3" presetClass="entr" presetSubtype="1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repeatCount="2000" fill="hold" nodeType="clickEffect">
                                  <p:stCondLst>
                                    <p:cond delay="0"/>
                                  </p:stCondLst>
                                  <p:childTnLst>
                                    <p:set>
                                      <p:cBhvr>
                                        <p:cTn id="53" dur="1" fill="hold">
                                          <p:stCondLst>
                                            <p:cond delay="0"/>
                                          </p:stCondLst>
                                        </p:cTn>
                                        <p:tgtEl>
                                          <p:spTgt spid="28732"/>
                                        </p:tgtEl>
                                        <p:attrNameLst>
                                          <p:attrName>style.visibility</p:attrName>
                                        </p:attrNameLst>
                                      </p:cBhvr>
                                      <p:to>
                                        <p:strVal val="visible"/>
                                      </p:to>
                                    </p:set>
                                    <p:anim calcmode="lin" valueType="num">
                                      <p:cBhvr>
                                        <p:cTn id="54" dur="250" fill="hold"/>
                                        <p:tgtEl>
                                          <p:spTgt spid="28732"/>
                                        </p:tgtEl>
                                        <p:attrNameLst>
                                          <p:attrName>ppt_w</p:attrName>
                                        </p:attrNameLst>
                                      </p:cBhvr>
                                      <p:tavLst>
                                        <p:tav tm="0">
                                          <p:val>
                                            <p:fltVal val="0"/>
                                          </p:val>
                                        </p:tav>
                                        <p:tav tm="100000">
                                          <p:val>
                                            <p:strVal val="#ppt_w"/>
                                          </p:val>
                                        </p:tav>
                                      </p:tavLst>
                                    </p:anim>
                                    <p:anim calcmode="lin" valueType="num">
                                      <p:cBhvr>
                                        <p:cTn id="55" dur="250" fill="hold"/>
                                        <p:tgtEl>
                                          <p:spTgt spid="28732"/>
                                        </p:tgtEl>
                                        <p:attrNameLst>
                                          <p:attrName>ppt_h</p:attrName>
                                        </p:attrNameLst>
                                      </p:cBhvr>
                                      <p:tavLst>
                                        <p:tav tm="0">
                                          <p:val>
                                            <p:fltVal val="0"/>
                                          </p:val>
                                        </p:tav>
                                        <p:tav tm="100000">
                                          <p:val>
                                            <p:strVal val="#ppt_h"/>
                                          </p:val>
                                        </p:tav>
                                      </p:tavLst>
                                    </p:anim>
                                  </p:childTnLst>
                                </p:cTn>
                              </p:par>
                              <p:par>
                                <p:cTn id="56" presetID="3" presetClass="entr" presetSubtype="10" fill="hold" grpId="0" nodeType="withEffect">
                                  <p:stCondLst>
                                    <p:cond delay="0"/>
                                  </p:stCondLst>
                                  <p:childTnLst>
                                    <p:set>
                                      <p:cBhvr>
                                        <p:cTn id="57" dur="1" fill="hold">
                                          <p:stCondLst>
                                            <p:cond delay="0"/>
                                          </p:stCondLst>
                                        </p:cTn>
                                        <p:tgtEl>
                                          <p:spTgt spid="128022"/>
                                        </p:tgtEl>
                                        <p:attrNameLst>
                                          <p:attrName>style.visibility</p:attrName>
                                        </p:attrNameLst>
                                      </p:cBhvr>
                                      <p:to>
                                        <p:strVal val="visible"/>
                                      </p:to>
                                    </p:set>
                                    <p:animEffect transition="in" filter="blinds(horizontal)">
                                      <p:cBhvr>
                                        <p:cTn id="58" dur="500"/>
                                        <p:tgtEl>
                                          <p:spTgt spid="128022"/>
                                        </p:tgtEl>
                                      </p:cBhvr>
                                    </p:animEffect>
                                  </p:childTnLst>
                                </p:cTn>
                              </p:par>
                              <p:par>
                                <p:cTn id="59" presetID="1" presetClass="mediacall" presetSubtype="0" fill="hold" nodeType="withEffect">
                                  <p:stCondLst>
                                    <p:cond delay="0"/>
                                  </p:stCondLst>
                                  <p:childTnLst>
                                    <p:cmd type="call" cmd="playFrom(0.0)">
                                      <p:cBhvr>
                                        <p:cTn id="60" dur="1776"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1" fill="hold" display="0">
                  <p:stCondLst>
                    <p:cond delay="indefinite"/>
                  </p:stCondLst>
                  <p:endCondLst>
                    <p:cond evt="onStopAudio" delay="0">
                      <p:tgtEl>
                        <p:sldTgt/>
                      </p:tgtEl>
                    </p:cond>
                  </p:endCondLst>
                </p:cTn>
                <p:tgtEl>
                  <p:spTgt spid="22"/>
                </p:tgtEl>
              </p:cMediaNode>
            </p:audio>
            <p:audio>
              <p:cMediaNode vol="80000">
                <p:cTn id="62" fill="hold" display="0">
                  <p:stCondLst>
                    <p:cond delay="indefinite"/>
                  </p:stCondLst>
                  <p:endCondLst>
                    <p:cond evt="onStopAudio" delay="0">
                      <p:tgtEl>
                        <p:sldTgt/>
                      </p:tgtEl>
                    </p:cond>
                  </p:endCondLst>
                </p:cTn>
                <p:tgtEl>
                  <p:spTgt spid="23"/>
                </p:tgtEl>
              </p:cMediaNode>
            </p:audio>
          </p:childTnLst>
        </p:cTn>
      </p:par>
    </p:tnLst>
    <p:bldLst>
      <p:bldP spid="34818" grpId="0"/>
      <p:bldP spid="1280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F545C401-5A95-4BB6-BDF2-F61CD8EE1440}"/>
              </a:ext>
            </a:extLst>
          </p:cNvPr>
          <p:cNvGrpSpPr/>
          <p:nvPr/>
        </p:nvGrpSpPr>
        <p:grpSpPr>
          <a:xfrm>
            <a:off x="359382" y="193174"/>
            <a:ext cx="11628000" cy="6112364"/>
            <a:chOff x="390378" y="332656"/>
            <a:chExt cx="11628000" cy="6112364"/>
          </a:xfrm>
        </p:grpSpPr>
        <p:sp>
          <p:nvSpPr>
            <p:cNvPr id="8" name="角丸四角形 4">
              <a:extLst>
                <a:ext uri="{FF2B5EF4-FFF2-40B4-BE49-F238E27FC236}">
                  <a16:creationId xmlns:a16="http://schemas.microsoft.com/office/drawing/2014/main" id="{D1FDD0C1-2496-46A1-AF8E-B67454CDE1D2}"/>
                </a:ext>
              </a:extLst>
            </p:cNvPr>
            <p:cNvSpPr/>
            <p:nvPr/>
          </p:nvSpPr>
          <p:spPr>
            <a:xfrm>
              <a:off x="520388" y="332656"/>
              <a:ext cx="11305256" cy="6048672"/>
            </a:xfrm>
            <a:prstGeom prst="roundRect">
              <a:avLst>
                <a:gd name="adj" fmla="val 2078"/>
              </a:avLst>
            </a:prstGeom>
            <a:blipFill>
              <a:blip r:embed="rId3"/>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11">
              <a:extLst>
                <a:ext uri="{FF2B5EF4-FFF2-40B4-BE49-F238E27FC236}">
                  <a16:creationId xmlns:a16="http://schemas.microsoft.com/office/drawing/2014/main" id="{4C08CCA7-6B1B-48DA-97E9-979B9948F918}"/>
                </a:ext>
              </a:extLst>
            </p:cNvPr>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1923D212-E255-4834-ABF2-19A49E1F965E}"/>
                </a:ext>
              </a:extLst>
            </p:cNvPr>
            <p:cNvGrpSpPr/>
            <p:nvPr/>
          </p:nvGrpSpPr>
          <p:grpSpPr>
            <a:xfrm>
              <a:off x="9953436" y="5661248"/>
              <a:ext cx="1008112" cy="576064"/>
              <a:chOff x="9984432" y="5661248"/>
              <a:chExt cx="1008112" cy="576064"/>
            </a:xfrm>
          </p:grpSpPr>
          <p:sp>
            <p:nvSpPr>
              <p:cNvPr id="16" name="角丸四角形 6">
                <a:extLst>
                  <a:ext uri="{FF2B5EF4-FFF2-40B4-BE49-F238E27FC236}">
                    <a16:creationId xmlns:a16="http://schemas.microsoft.com/office/drawing/2014/main" id="{956F954B-175F-43DF-ABA9-0AD62038A4F7}"/>
                  </a:ext>
                </a:extLst>
              </p:cNvPr>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片側の 2 つの角を切り取った四角形 7">
                <a:extLst>
                  <a:ext uri="{FF2B5EF4-FFF2-40B4-BE49-F238E27FC236}">
                    <a16:creationId xmlns:a16="http://schemas.microsoft.com/office/drawing/2014/main" id="{616D3C52-F453-4C87-BD9F-68BA488D7CA4}"/>
                  </a:ext>
                </a:extLst>
              </p:cNvPr>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2">
                <a:extLst>
                  <a:ext uri="{FF2B5EF4-FFF2-40B4-BE49-F238E27FC236}">
                    <a16:creationId xmlns:a16="http://schemas.microsoft.com/office/drawing/2014/main" id="{C74A8E7D-19C9-40F3-A654-C041985D98EA}"/>
                  </a:ext>
                </a:extLst>
              </p:cNvPr>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3">
                <a:extLst>
                  <a:ext uri="{FF2B5EF4-FFF2-40B4-BE49-F238E27FC236}">
                    <a16:creationId xmlns:a16="http://schemas.microsoft.com/office/drawing/2014/main" id="{44EC1782-05C6-417F-A867-487013C04FF7}"/>
                  </a:ext>
                </a:extLst>
              </p:cNvPr>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7">
                <a:extLst>
                  <a:ext uri="{FF2B5EF4-FFF2-40B4-BE49-F238E27FC236}">
                    <a16:creationId xmlns:a16="http://schemas.microsoft.com/office/drawing/2014/main" id="{31199F8C-10CD-4FEB-8B7B-24BB9112542F}"/>
                  </a:ext>
                </a:extLst>
              </p:cNvPr>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18">
                <a:extLst>
                  <a:ext uri="{FF2B5EF4-FFF2-40B4-BE49-F238E27FC236}">
                    <a16:creationId xmlns:a16="http://schemas.microsoft.com/office/drawing/2014/main" id="{AA3078A3-2503-4992-8FCC-257E7D4DDCBF}"/>
                  </a:ext>
                </a:extLst>
              </p:cNvPr>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19">
                <a:extLst>
                  <a:ext uri="{FF2B5EF4-FFF2-40B4-BE49-F238E27FC236}">
                    <a16:creationId xmlns:a16="http://schemas.microsoft.com/office/drawing/2014/main" id="{A3906D2F-223A-4894-8076-5FD4282435A8}"/>
                  </a:ext>
                </a:extLst>
              </p:cNvPr>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a:extLst>
                <a:ext uri="{FF2B5EF4-FFF2-40B4-BE49-F238E27FC236}">
                  <a16:creationId xmlns:a16="http://schemas.microsoft.com/office/drawing/2014/main" id="{C8C1D884-DEBC-4B00-B838-A89CEE377A8B}"/>
                </a:ext>
              </a:extLst>
            </p:cNvPr>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5DC0FAC-CD3A-4E00-9A68-97817292355B}"/>
                </a:ext>
              </a:extLst>
            </p:cNvPr>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11A7B83-1BE4-42AE-80A6-870CFEDC6CE6}"/>
                </a:ext>
              </a:extLst>
            </p:cNvPr>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片側の 2 つの角を切り取った四角形 5">
              <a:extLst>
                <a:ext uri="{FF2B5EF4-FFF2-40B4-BE49-F238E27FC236}">
                  <a16:creationId xmlns:a16="http://schemas.microsoft.com/office/drawing/2014/main" id="{017D8B57-91D8-4389-BE78-6771AB48F408}"/>
                </a:ext>
              </a:extLst>
            </p:cNvPr>
            <p:cNvSpPr/>
            <p:nvPr/>
          </p:nvSpPr>
          <p:spPr>
            <a:xfrm rot="10800000">
              <a:off x="390378" y="6237876"/>
              <a:ext cx="11628000" cy="207144"/>
            </a:xfrm>
            <a:prstGeom prst="snip2SameRect">
              <a:avLst>
                <a:gd name="adj1" fmla="val 23450"/>
                <a:gd name="adj2" fmla="val 0"/>
              </a:avLst>
            </a:prstGeom>
            <a:blipFill>
              <a:blip r:embed="rId3"/>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Rectangle 2"/>
          <p:cNvSpPr txBox="1">
            <a:spLocks noChangeArrowheads="1"/>
          </p:cNvSpPr>
          <p:nvPr/>
        </p:nvSpPr>
        <p:spPr bwMode="auto">
          <a:xfrm>
            <a:off x="1271465" y="2420889"/>
            <a:ext cx="9792000" cy="214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eaLnBrk="1" hangingPunct="1"/>
            <a:r>
              <a:rPr lang="ja-JP" altLang="en-US" sz="6000" b="1" dirty="0">
                <a:solidFill>
                  <a:schemeClr val="bg1"/>
                </a:solidFill>
                <a:latin typeface="HG丸ｺﾞｼｯｸM-PRO" panose="020F0600000000000000" pitchFamily="50" charset="-128"/>
                <a:ea typeface="HG丸ｺﾞｼｯｸM-PRO" panose="020F0600000000000000" pitchFamily="50" charset="-128"/>
              </a:rPr>
              <a:t>税の役割と日本の財政</a:t>
            </a:r>
            <a:endParaRPr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テキスト プレースホルダ 11"/>
          <p:cNvSpPr txBox="1">
            <a:spLocks/>
          </p:cNvSpPr>
          <p:nvPr/>
        </p:nvSpPr>
        <p:spPr bwMode="auto">
          <a:xfrm>
            <a:off x="1801813" y="590550"/>
            <a:ext cx="614203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3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54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 今日のテーマ</a:t>
            </a:r>
            <a:endParaRPr kumimoji="0" lang="en-US" altLang="ja-JP" sz="54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3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921709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4" presetClass="emph" presetSubtype="0" repeatCount="3000" fill="hold" grpId="0" nodeType="afterEffect">
                                  <p:stCondLst>
                                    <p:cond delay="0"/>
                                  </p:stCondLst>
                                  <p:iterate type="lt">
                                    <p:tmPct val="10000"/>
                                  </p:iterate>
                                  <p:childTnLst>
                                    <p:animMotion origin="layout" path="M 3.95833E-6 2.22222E-6 L 3.95833E-6 -0.07222 " pathEditMode="relative" rAng="0" ptsTypes="AA">
                                      <p:cBhvr>
                                        <p:cTn id="17" dur="250" accel="50000" decel="50000" autoRev="1" fill="hold">
                                          <p:stCondLst>
                                            <p:cond delay="0"/>
                                          </p:stCondLst>
                                        </p:cTn>
                                        <p:tgtEl>
                                          <p:spTgt spid="5">
                                            <p:txEl>
                                              <p:pRg st="0" end="0"/>
                                            </p:txEl>
                                          </p:spTgt>
                                        </p:tgtEl>
                                        <p:attrNameLst>
                                          <p:attrName>ppt_x</p:attrName>
                                          <p:attrName>ppt_y</p:attrName>
                                        </p:attrNameLst>
                                      </p:cBhvr>
                                      <p:rCtr x="0" y="-3611"/>
                                    </p:animMotion>
                                    <p:animRot by="1500000">
                                      <p:cBhvr>
                                        <p:cTn id="18" dur="125" fill="hold">
                                          <p:stCondLst>
                                            <p:cond delay="0"/>
                                          </p:stCondLst>
                                        </p:cTn>
                                        <p:tgtEl>
                                          <p:spTgt spid="5">
                                            <p:txEl>
                                              <p:pRg st="0" end="0"/>
                                            </p:txEl>
                                          </p:spTgt>
                                        </p:tgtEl>
                                        <p:attrNameLst>
                                          <p:attrName>r</p:attrName>
                                        </p:attrNameLst>
                                      </p:cBhvr>
                                    </p:animRot>
                                    <p:animRot by="-1500000">
                                      <p:cBhvr>
                                        <p:cTn id="19" dur="125" fill="hold">
                                          <p:stCondLst>
                                            <p:cond delay="125"/>
                                          </p:stCondLst>
                                        </p:cTn>
                                        <p:tgtEl>
                                          <p:spTgt spid="5">
                                            <p:txEl>
                                              <p:pRg st="0" end="0"/>
                                            </p:txEl>
                                          </p:spTgt>
                                        </p:tgtEl>
                                        <p:attrNameLst>
                                          <p:attrName>r</p:attrName>
                                        </p:attrNameLst>
                                      </p:cBhvr>
                                    </p:animRot>
                                    <p:animRot by="-1500000">
                                      <p:cBhvr>
                                        <p:cTn id="20" dur="125" fill="hold">
                                          <p:stCondLst>
                                            <p:cond delay="250"/>
                                          </p:stCondLst>
                                        </p:cTn>
                                        <p:tgtEl>
                                          <p:spTgt spid="5">
                                            <p:txEl>
                                              <p:pRg st="0" end="0"/>
                                            </p:txEl>
                                          </p:spTgt>
                                        </p:tgtEl>
                                        <p:attrNameLst>
                                          <p:attrName>r</p:attrName>
                                        </p:attrNameLst>
                                      </p:cBhvr>
                                    </p:animRot>
                                    <p:animRot by="1500000">
                                      <p:cBhvr>
                                        <p:cTn id="21"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8846E09C-FBFA-4290-82CE-64617D2D7E11}"/>
              </a:ext>
            </a:extLst>
          </p:cNvPr>
          <p:cNvGrpSpPr/>
          <p:nvPr/>
        </p:nvGrpSpPr>
        <p:grpSpPr>
          <a:xfrm>
            <a:off x="359382" y="193174"/>
            <a:ext cx="11628000" cy="6112364"/>
            <a:chOff x="390378" y="332656"/>
            <a:chExt cx="11628000" cy="6112364"/>
          </a:xfrm>
        </p:grpSpPr>
        <p:sp>
          <p:nvSpPr>
            <p:cNvPr id="20" name="角丸四角形 4">
              <a:extLst>
                <a:ext uri="{FF2B5EF4-FFF2-40B4-BE49-F238E27FC236}">
                  <a16:creationId xmlns:a16="http://schemas.microsoft.com/office/drawing/2014/main" id="{C2B5D140-560C-47C3-8BAE-89F6D76B8AB0}"/>
                </a:ext>
              </a:extLst>
            </p:cNvPr>
            <p:cNvSpPr/>
            <p:nvPr/>
          </p:nvSpPr>
          <p:spPr>
            <a:xfrm>
              <a:off x="520388" y="332656"/>
              <a:ext cx="11305256" cy="6048672"/>
            </a:xfrm>
            <a:prstGeom prst="roundRect">
              <a:avLst>
                <a:gd name="adj" fmla="val 2078"/>
              </a:avLst>
            </a:prstGeom>
            <a:blipFill>
              <a:blip r:embed="rId3"/>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11">
              <a:extLst>
                <a:ext uri="{FF2B5EF4-FFF2-40B4-BE49-F238E27FC236}">
                  <a16:creationId xmlns:a16="http://schemas.microsoft.com/office/drawing/2014/main" id="{7F367865-A4A7-4E1C-948F-265847C470A8}"/>
                </a:ext>
              </a:extLst>
            </p:cNvPr>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E39BF431-FDF4-4093-BABA-5068CFF12DFE}"/>
                </a:ext>
              </a:extLst>
            </p:cNvPr>
            <p:cNvGrpSpPr/>
            <p:nvPr/>
          </p:nvGrpSpPr>
          <p:grpSpPr>
            <a:xfrm>
              <a:off x="9953436" y="5661248"/>
              <a:ext cx="1008112" cy="576064"/>
              <a:chOff x="9984432" y="5661248"/>
              <a:chExt cx="1008112" cy="576064"/>
            </a:xfrm>
          </p:grpSpPr>
          <p:sp>
            <p:nvSpPr>
              <p:cNvPr id="27" name="角丸四角形 6">
                <a:extLst>
                  <a:ext uri="{FF2B5EF4-FFF2-40B4-BE49-F238E27FC236}">
                    <a16:creationId xmlns:a16="http://schemas.microsoft.com/office/drawing/2014/main" id="{755F3FB4-F10D-4C4D-AF9F-E9343CD65BA6}"/>
                  </a:ext>
                </a:extLst>
              </p:cNvPr>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片側の 2 つの角を切り取った四角形 7">
                <a:extLst>
                  <a:ext uri="{FF2B5EF4-FFF2-40B4-BE49-F238E27FC236}">
                    <a16:creationId xmlns:a16="http://schemas.microsoft.com/office/drawing/2014/main" id="{0E9BD458-D296-42BA-94C1-CEDFA0C1460F}"/>
                  </a:ext>
                </a:extLst>
              </p:cNvPr>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12">
                <a:extLst>
                  <a:ext uri="{FF2B5EF4-FFF2-40B4-BE49-F238E27FC236}">
                    <a16:creationId xmlns:a16="http://schemas.microsoft.com/office/drawing/2014/main" id="{6F67A825-AD88-42B0-8E61-72F72E8781D8}"/>
                  </a:ext>
                </a:extLst>
              </p:cNvPr>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13">
                <a:extLst>
                  <a:ext uri="{FF2B5EF4-FFF2-40B4-BE49-F238E27FC236}">
                    <a16:creationId xmlns:a16="http://schemas.microsoft.com/office/drawing/2014/main" id="{3C82AE14-BEED-4B35-9E0E-3B50A571AA92}"/>
                  </a:ext>
                </a:extLst>
              </p:cNvPr>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17">
                <a:extLst>
                  <a:ext uri="{FF2B5EF4-FFF2-40B4-BE49-F238E27FC236}">
                    <a16:creationId xmlns:a16="http://schemas.microsoft.com/office/drawing/2014/main" id="{154DF276-40F1-406D-82C5-488D5EE15CDD}"/>
                  </a:ext>
                </a:extLst>
              </p:cNvPr>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18">
                <a:extLst>
                  <a:ext uri="{FF2B5EF4-FFF2-40B4-BE49-F238E27FC236}">
                    <a16:creationId xmlns:a16="http://schemas.microsoft.com/office/drawing/2014/main" id="{EAC17F42-CE6A-4C48-B8AF-4AC2AF99A570}"/>
                  </a:ext>
                </a:extLst>
              </p:cNvPr>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19">
                <a:extLst>
                  <a:ext uri="{FF2B5EF4-FFF2-40B4-BE49-F238E27FC236}">
                    <a16:creationId xmlns:a16="http://schemas.microsoft.com/office/drawing/2014/main" id="{51584E24-BAE2-4568-AFA8-ED33B5EAB72D}"/>
                  </a:ext>
                </a:extLst>
              </p:cNvPr>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a:extLst>
                <a:ext uri="{FF2B5EF4-FFF2-40B4-BE49-F238E27FC236}">
                  <a16:creationId xmlns:a16="http://schemas.microsoft.com/office/drawing/2014/main" id="{3DFC3353-31F1-4E2D-AD8A-94B9229D0D17}"/>
                </a:ext>
              </a:extLst>
            </p:cNvPr>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BB2E845-BC73-42C9-9428-3518C992D144}"/>
                </a:ext>
              </a:extLst>
            </p:cNvPr>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30C1ACE-9217-4931-9B62-3A4031B9D55A}"/>
                </a:ext>
              </a:extLst>
            </p:cNvPr>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切り取った四角形 5">
              <a:extLst>
                <a:ext uri="{FF2B5EF4-FFF2-40B4-BE49-F238E27FC236}">
                  <a16:creationId xmlns:a16="http://schemas.microsoft.com/office/drawing/2014/main" id="{5801570B-1E27-419E-8446-707B7FAC6AAC}"/>
                </a:ext>
              </a:extLst>
            </p:cNvPr>
            <p:cNvSpPr/>
            <p:nvPr/>
          </p:nvSpPr>
          <p:spPr>
            <a:xfrm rot="10800000">
              <a:off x="390378" y="6237876"/>
              <a:ext cx="11628000" cy="207144"/>
            </a:xfrm>
            <a:prstGeom prst="snip2SameRect">
              <a:avLst>
                <a:gd name="adj1" fmla="val 23450"/>
                <a:gd name="adj2" fmla="val 0"/>
              </a:avLst>
            </a:prstGeom>
            <a:blipFill>
              <a:blip r:embed="rId3"/>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Rectangle 2"/>
          <p:cNvSpPr txBox="1">
            <a:spLocks noChangeArrowheads="1"/>
          </p:cNvSpPr>
          <p:nvPr/>
        </p:nvSpPr>
        <p:spPr bwMode="auto">
          <a:xfrm>
            <a:off x="4750439" y="859238"/>
            <a:ext cx="2783161" cy="11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6600" b="1" dirty="0">
                <a:solidFill>
                  <a:srgbClr val="FFFF00"/>
                </a:solidFill>
                <a:ea typeface="HG丸ｺﾞｼｯｸM-PRO" panose="020F0600000000000000" pitchFamily="50" charset="-128"/>
              </a:rPr>
              <a:t>消費税</a:t>
            </a:r>
            <a:endParaRPr lang="en-US" altLang="ja-JP" sz="6600" b="1" dirty="0">
              <a:solidFill>
                <a:srgbClr val="FFFF00"/>
              </a:solidFill>
              <a:ea typeface="HG丸ｺﾞｼｯｸM-PRO" panose="020F0600000000000000" pitchFamily="50" charset="-128"/>
            </a:endParaRPr>
          </a:p>
        </p:txBody>
      </p:sp>
      <p:sp>
        <p:nvSpPr>
          <p:cNvPr id="15" name="Rectangle 2"/>
          <p:cNvSpPr txBox="1">
            <a:spLocks noChangeArrowheads="1"/>
          </p:cNvSpPr>
          <p:nvPr/>
        </p:nvSpPr>
        <p:spPr bwMode="auto">
          <a:xfrm>
            <a:off x="3688740" y="2038425"/>
            <a:ext cx="4906560" cy="103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a:lnSpc>
                <a:spcPct val="150000"/>
              </a:lnSpc>
              <a:spcBef>
                <a:spcPts val="0"/>
              </a:spcBef>
            </a:pPr>
            <a:r>
              <a:rPr lang="ja-JP" altLang="en-US" sz="6600" dirty="0">
                <a:solidFill>
                  <a:schemeClr val="bg1"/>
                </a:solidFill>
                <a:latin typeface="HG丸ｺﾞｼｯｸM-PRO" panose="020F0600000000000000" pitchFamily="50" charset="-128"/>
                <a:ea typeface="HG丸ｺﾞｼｯｸM-PRO" panose="020F0600000000000000" pitchFamily="50" charset="-128"/>
              </a:rPr>
              <a:t>付加価値税</a:t>
            </a:r>
            <a:endParaRPr lang="en-US" altLang="ja-JP" sz="6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2999656" y="4456410"/>
            <a:ext cx="7786880" cy="923330"/>
          </a:xfrm>
          <a:prstGeom prst="rect">
            <a:avLst/>
          </a:prstGeom>
        </p:spPr>
        <p:txBody>
          <a:bodyPr wrap="square">
            <a:spAutoFit/>
          </a:bodyPr>
          <a:lstStyle/>
          <a:p>
            <a:pPr>
              <a:lnSpc>
                <a:spcPct val="150000"/>
              </a:lnSpc>
              <a:spcBef>
                <a:spcPts val="0"/>
              </a:spcBef>
            </a:pPr>
            <a:r>
              <a:rPr lang="ja-JP" altLang="ja-JP" sz="3600" dirty="0">
                <a:solidFill>
                  <a:schemeClr val="bg1"/>
                </a:solidFill>
                <a:latin typeface="HG丸ｺﾞｼｯｸM-PRO" panose="020F0600000000000000" pitchFamily="50" charset="-128"/>
                <a:ea typeface="HG丸ｺﾞｼｯｸM-PRO" panose="020F0600000000000000" pitchFamily="50" charset="-128"/>
              </a:rPr>
              <a:t>飲食料品などは軽減税率</a:t>
            </a:r>
            <a:r>
              <a:rPr lang="ja-JP" altLang="en-US" sz="3600" dirty="0">
                <a:solidFill>
                  <a:schemeClr val="bg1"/>
                </a:solidFill>
                <a:latin typeface="HG丸ｺﾞｼｯｸM-PRO" panose="020F0600000000000000" pitchFamily="50" charset="-128"/>
                <a:ea typeface="HG丸ｺﾞｼｯｸM-PRO" panose="020F0600000000000000" pitchFamily="50" charset="-128"/>
              </a:rPr>
              <a:t>（８％）</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7" name="図 16" descr="http://jinbutuillust.businesscatalyst.com/images/060603.png?crc=483493686"/>
          <p:cNvPicPr/>
          <p:nvPr/>
        </p:nvPicPr>
        <p:blipFill rotWithShape="1">
          <a:blip r:embed="rId4" cstate="print">
            <a:extLst>
              <a:ext uri="{28A0092B-C50C-407E-A947-70E740481C1C}">
                <a14:useLocalDpi xmlns:a14="http://schemas.microsoft.com/office/drawing/2010/main" val="0"/>
              </a:ext>
            </a:extLst>
          </a:blip>
          <a:srcRect l="25000" t="8139" r="29651" b="38373"/>
          <a:stretch/>
        </p:blipFill>
        <p:spPr bwMode="auto">
          <a:xfrm>
            <a:off x="10021798" y="4656816"/>
            <a:ext cx="1920227" cy="2161947"/>
          </a:xfrm>
          <a:prstGeom prst="rect">
            <a:avLst/>
          </a:prstGeom>
          <a:noFill/>
          <a:ln>
            <a:noFill/>
          </a:ln>
          <a:extLst>
            <a:ext uri="{53640926-AAD7-44D8-BBD7-CCE9431645EC}">
              <a14:shadowObscured xmlns:a14="http://schemas.microsoft.com/office/drawing/2010/main"/>
            </a:ext>
          </a:extLst>
        </p:spPr>
      </p:pic>
      <p:sp>
        <p:nvSpPr>
          <p:cNvPr id="34" name="Rectangle 2"/>
          <p:cNvSpPr txBox="1">
            <a:spLocks noChangeArrowheads="1"/>
          </p:cNvSpPr>
          <p:nvPr/>
        </p:nvSpPr>
        <p:spPr bwMode="auto">
          <a:xfrm>
            <a:off x="4048780" y="3383860"/>
            <a:ext cx="4822015" cy="11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6600" b="1" dirty="0">
                <a:solidFill>
                  <a:srgbClr val="FFFF00"/>
                </a:solidFill>
                <a:ea typeface="HG丸ｺﾞｼｯｸM-PRO" panose="020F0600000000000000" pitchFamily="50" charset="-128"/>
              </a:rPr>
              <a:t>税率１０％</a:t>
            </a:r>
            <a:endParaRPr lang="en-US" altLang="ja-JP" sz="6600" b="1" dirty="0">
              <a:solidFill>
                <a:srgbClr val="FFFF00"/>
              </a:solidFill>
              <a:ea typeface="HG丸ｺﾞｼｯｸM-PRO" panose="020F0600000000000000" pitchFamily="50" charset="-128"/>
            </a:endParaRPr>
          </a:p>
        </p:txBody>
      </p:sp>
      <p:pic>
        <p:nvPicPr>
          <p:cNvPr id="48" name="図 47" descr="zaimu_Illust-2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0456" y="3646209"/>
            <a:ext cx="1220014" cy="1730613"/>
          </a:xfrm>
          <a:prstGeom prst="rect">
            <a:avLst/>
          </a:prstGeom>
        </p:spPr>
      </p:pic>
      <p:pic>
        <p:nvPicPr>
          <p:cNvPr id="49" name="図 48" descr="zaimu_Illust-47.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2714" y="655227"/>
            <a:ext cx="1220400" cy="889375"/>
          </a:xfrm>
          <a:prstGeom prst="rect">
            <a:avLst/>
          </a:prstGeom>
        </p:spPr>
      </p:pic>
      <p:pic>
        <p:nvPicPr>
          <p:cNvPr id="50" name="図 49" descr="zaimu_Illust-4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9445" y="579495"/>
            <a:ext cx="936000" cy="1040838"/>
          </a:xfrm>
          <a:prstGeom prst="rect">
            <a:avLst/>
          </a:prstGeom>
        </p:spPr>
      </p:pic>
      <p:pic>
        <p:nvPicPr>
          <p:cNvPr id="51" name="図 50" descr="zaimu_Illust-20.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15950" y="1667293"/>
            <a:ext cx="1743962" cy="1908000"/>
          </a:xfrm>
          <a:prstGeom prst="rect">
            <a:avLst/>
          </a:prstGeom>
        </p:spPr>
      </p:pic>
    </p:spTree>
    <p:extLst>
      <p:ext uri="{BB962C8B-B14F-4D97-AF65-F5344CB8AC3E}">
        <p14:creationId xmlns:p14="http://schemas.microsoft.com/office/powerpoint/2010/main" val="4258644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80">
                                          <p:stCondLst>
                                            <p:cond delay="0"/>
                                          </p:stCondLst>
                                        </p:cTn>
                                        <p:tgtEl>
                                          <p:spTgt spid="34"/>
                                        </p:tgtEl>
                                      </p:cBhvr>
                                    </p:animEffect>
                                    <p:anim calcmode="lin" valueType="num">
                                      <p:cBhvr>
                                        <p:cTn id="4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50" dur="26">
                                          <p:stCondLst>
                                            <p:cond delay="650"/>
                                          </p:stCondLst>
                                        </p:cTn>
                                        <p:tgtEl>
                                          <p:spTgt spid="34"/>
                                        </p:tgtEl>
                                      </p:cBhvr>
                                      <p:to x="100000" y="60000"/>
                                    </p:animScale>
                                    <p:animScale>
                                      <p:cBhvr>
                                        <p:cTn id="51" dur="166" decel="50000">
                                          <p:stCondLst>
                                            <p:cond delay="676"/>
                                          </p:stCondLst>
                                        </p:cTn>
                                        <p:tgtEl>
                                          <p:spTgt spid="34"/>
                                        </p:tgtEl>
                                      </p:cBhvr>
                                      <p:to x="100000" y="100000"/>
                                    </p:animScale>
                                    <p:animScale>
                                      <p:cBhvr>
                                        <p:cTn id="52" dur="26">
                                          <p:stCondLst>
                                            <p:cond delay="1312"/>
                                          </p:stCondLst>
                                        </p:cTn>
                                        <p:tgtEl>
                                          <p:spTgt spid="34"/>
                                        </p:tgtEl>
                                      </p:cBhvr>
                                      <p:to x="100000" y="80000"/>
                                    </p:animScale>
                                    <p:animScale>
                                      <p:cBhvr>
                                        <p:cTn id="53" dur="166" decel="50000">
                                          <p:stCondLst>
                                            <p:cond delay="1338"/>
                                          </p:stCondLst>
                                        </p:cTn>
                                        <p:tgtEl>
                                          <p:spTgt spid="34"/>
                                        </p:tgtEl>
                                      </p:cBhvr>
                                      <p:to x="100000" y="100000"/>
                                    </p:animScale>
                                    <p:animScale>
                                      <p:cBhvr>
                                        <p:cTn id="54" dur="26">
                                          <p:stCondLst>
                                            <p:cond delay="1642"/>
                                          </p:stCondLst>
                                        </p:cTn>
                                        <p:tgtEl>
                                          <p:spTgt spid="34"/>
                                        </p:tgtEl>
                                      </p:cBhvr>
                                      <p:to x="100000" y="90000"/>
                                    </p:animScale>
                                    <p:animScale>
                                      <p:cBhvr>
                                        <p:cTn id="55" dur="166" decel="50000">
                                          <p:stCondLst>
                                            <p:cond delay="1668"/>
                                          </p:stCondLst>
                                        </p:cTn>
                                        <p:tgtEl>
                                          <p:spTgt spid="34"/>
                                        </p:tgtEl>
                                      </p:cBhvr>
                                      <p:to x="100000" y="100000"/>
                                    </p:animScale>
                                    <p:animScale>
                                      <p:cBhvr>
                                        <p:cTn id="56" dur="26">
                                          <p:stCondLst>
                                            <p:cond delay="1808"/>
                                          </p:stCondLst>
                                        </p:cTn>
                                        <p:tgtEl>
                                          <p:spTgt spid="34"/>
                                        </p:tgtEl>
                                      </p:cBhvr>
                                      <p:to x="100000" y="95000"/>
                                    </p:animScale>
                                    <p:animScale>
                                      <p:cBhvr>
                                        <p:cTn id="57" dur="166" decel="50000">
                                          <p:stCondLst>
                                            <p:cond delay="1834"/>
                                          </p:stCondLst>
                                        </p:cTn>
                                        <p:tgtEl>
                                          <p:spTgt spid="34"/>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10"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45" presetClass="entr" presetSubtype="0" fill="hold" nodeType="withEffect">
                                  <p:stCondLst>
                                    <p:cond delay="190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2000"/>
                                        <p:tgtEl>
                                          <p:spTgt spid="17"/>
                                        </p:tgtEl>
                                      </p:cBhvr>
                                    </p:animEffect>
                                    <p:anim calcmode="lin" valueType="num">
                                      <p:cBhvr>
                                        <p:cTn id="71" dur="2000" fill="hold"/>
                                        <p:tgtEl>
                                          <p:spTgt spid="17"/>
                                        </p:tgtEl>
                                        <p:attrNameLst>
                                          <p:attrName>ppt_w</p:attrName>
                                        </p:attrNameLst>
                                      </p:cBhvr>
                                      <p:tavLst>
                                        <p:tav tm="0" fmla="#ppt_w*sin(2.5*pi*$)">
                                          <p:val>
                                            <p:fltVal val="0"/>
                                          </p:val>
                                        </p:tav>
                                        <p:tav tm="100000">
                                          <p:val>
                                            <p:fltVal val="1"/>
                                          </p:val>
                                        </p:tav>
                                      </p:tavLst>
                                    </p:anim>
                                    <p:anim calcmode="lin" valueType="num">
                                      <p:cBhvr>
                                        <p:cTn id="72"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27B77E8-4D34-4C56-95CF-95A2B546C246}"/>
              </a:ext>
            </a:extLst>
          </p:cNvPr>
          <p:cNvPicPr>
            <a:picLocks noChangeAspect="1"/>
          </p:cNvPicPr>
          <p:nvPr/>
        </p:nvPicPr>
        <p:blipFill>
          <a:blip r:embed="rId3"/>
          <a:stretch>
            <a:fillRect/>
          </a:stretch>
        </p:blipFill>
        <p:spPr>
          <a:xfrm>
            <a:off x="407368" y="1339958"/>
            <a:ext cx="10945215" cy="5068090"/>
          </a:xfrm>
          <a:prstGeom prst="rect">
            <a:avLst/>
          </a:prstGeom>
        </p:spPr>
      </p:pic>
      <p:sp>
        <p:nvSpPr>
          <p:cNvPr id="8" name="Rectangle 85"/>
          <p:cNvSpPr txBox="1">
            <a:spLocks noChangeArrowheads="1"/>
          </p:cNvSpPr>
          <p:nvPr/>
        </p:nvSpPr>
        <p:spPr bwMode="auto">
          <a:xfrm>
            <a:off x="1876425" y="401638"/>
            <a:ext cx="7173913" cy="422275"/>
          </a:xfrm>
          <a:prstGeom prst="rect">
            <a:avLst/>
          </a:prstGeom>
          <a:noFill/>
          <a:ln w="9525">
            <a:noFill/>
            <a:miter lim="800000"/>
            <a:headEnd/>
            <a:tailEnd/>
          </a:ln>
        </p:spPr>
        <p:txBody>
          <a:bodyPr anchor="ctr"/>
          <a:lstStyle/>
          <a:p>
            <a:pPr eaLnBrk="1" hangingPunct="1">
              <a:defRPr/>
            </a:pPr>
            <a:r>
              <a:rPr lang="ja-JP" altLang="en-US" sz="2954" kern="0" dirty="0">
                <a:solidFill>
                  <a:srgbClr val="FF0000"/>
                </a:solidFill>
                <a:latin typeface="HG丸ｺﾞｼｯｸM-PRO" panose="020F0600000000000000" pitchFamily="50" charset="-128"/>
                <a:ea typeface="HG丸ｺﾞｼｯｸM-PRO" panose="020F0600000000000000" pitchFamily="50" charset="-128"/>
                <a:cs typeface="+mn-cs"/>
              </a:rPr>
              <a:t>　</a:t>
            </a:r>
            <a:endParaRPr lang="en-US" altLang="ja-JP" sz="2954" kern="0" dirty="0">
              <a:solidFill>
                <a:srgbClr val="FF0000"/>
              </a:solidFill>
              <a:latin typeface="HG丸ｺﾞｼｯｸM-PRO" panose="020F0600000000000000" pitchFamily="50" charset="-128"/>
              <a:ea typeface="HG丸ｺﾞｼｯｸM-PRO" panose="020F0600000000000000" pitchFamily="50" charset="-128"/>
              <a:cs typeface="+mn-cs"/>
            </a:endParaRPr>
          </a:p>
        </p:txBody>
      </p:sp>
      <p:sp>
        <p:nvSpPr>
          <p:cNvPr id="13" name="タイトル 1"/>
          <p:cNvSpPr txBox="1">
            <a:spLocks/>
          </p:cNvSpPr>
          <p:nvPr/>
        </p:nvSpPr>
        <p:spPr>
          <a:xfrm>
            <a:off x="1311275" y="346299"/>
            <a:ext cx="9721850" cy="706437"/>
          </a:xfrm>
          <a:prstGeom prst="rect">
            <a:avLst/>
          </a:prstGeom>
          <a:solidFill>
            <a:schemeClr val="accent1">
              <a:lumMod val="75000"/>
            </a:schemeClr>
          </a:solidFill>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dirty="0">
                <a:solidFill>
                  <a:prstClr val="white"/>
                </a:solidFill>
                <a:latin typeface="HG丸ｺﾞｼｯｸM-PRO" panose="020F0600000000000000" pitchFamily="50" charset="-128"/>
                <a:ea typeface="HG丸ｺﾞｼｯｸM-PRO" panose="020F0600000000000000" pitchFamily="50" charset="-128"/>
              </a:rPr>
              <a:t>消費税（付加価値税）の国際比較</a:t>
            </a:r>
          </a:p>
        </p:txBody>
      </p:sp>
      <p:sp>
        <p:nvSpPr>
          <p:cNvPr id="17" name="角丸四角形 16"/>
          <p:cNvSpPr/>
          <p:nvPr/>
        </p:nvSpPr>
        <p:spPr>
          <a:xfrm>
            <a:off x="3791744" y="4492128"/>
            <a:ext cx="720080" cy="192301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0530820" y="2564904"/>
            <a:ext cx="631531" cy="374675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爆発 1 11"/>
          <p:cNvSpPr/>
          <p:nvPr/>
        </p:nvSpPr>
        <p:spPr>
          <a:xfrm rot="20472542">
            <a:off x="9284812" y="1307608"/>
            <a:ext cx="2984500" cy="1949674"/>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ja-JP" altLang="en-US"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高負担</a:t>
            </a:r>
            <a:endParaRPr lang="en-US" altLang="ja-JP"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defRPr/>
            </a:pPr>
            <a:r>
              <a:rPr lang="ja-JP" altLang="en-US"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高福祉</a:t>
            </a:r>
            <a:endParaRPr lang="en-US" altLang="ja-JP"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正方形/長方形 18"/>
          <p:cNvSpPr/>
          <p:nvPr/>
        </p:nvSpPr>
        <p:spPr>
          <a:xfrm>
            <a:off x="1677879" y="1636026"/>
            <a:ext cx="8836241" cy="1754326"/>
          </a:xfrm>
          <a:prstGeom prst="rect">
            <a:avLst/>
          </a:prstGeom>
          <a:solidFill>
            <a:schemeClr val="accent4">
              <a:lumMod val="40000"/>
              <a:lumOff val="60000"/>
            </a:schemeClr>
          </a:solidFill>
        </p:spPr>
        <p:txBody>
          <a:bodyPr wrap="square">
            <a:spAutoFit/>
          </a:bodyPr>
          <a:lstStyle/>
          <a:p>
            <a:pPr defTabSz="920750">
              <a:lnSpc>
                <a:spcPct val="150000"/>
              </a:lnSpc>
              <a:spcBef>
                <a:spcPts val="0"/>
              </a:spcBef>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公立学校の授業料が大学まで無料の国</a:t>
            </a:r>
            <a:endParaRPr lang="en-US" altLang="ja-JP" dirty="0">
              <a:latin typeface="HG丸ｺﾞｼｯｸM-PRO" panose="020F0600000000000000" pitchFamily="50" charset="-128"/>
              <a:ea typeface="HG丸ｺﾞｼｯｸM-PRO" panose="020F0600000000000000" pitchFamily="50" charset="-128"/>
            </a:endParaRPr>
          </a:p>
          <a:p>
            <a:pPr defTabSz="920750">
              <a:lnSpc>
                <a:spcPct val="150000"/>
              </a:lnSpc>
              <a:spcBef>
                <a:spcPts val="0"/>
              </a:spcBef>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子供を保育園に預けるための保育料の負担が少ない国</a:t>
            </a:r>
            <a:endParaRPr lang="en-US" altLang="ja-JP" dirty="0">
              <a:latin typeface="HG丸ｺﾞｼｯｸM-PRO" panose="020F0600000000000000" pitchFamily="50" charset="-128"/>
              <a:ea typeface="HG丸ｺﾞｼｯｸM-PRO" panose="020F0600000000000000" pitchFamily="50" charset="-128"/>
            </a:endParaRPr>
          </a:p>
          <a:p>
            <a:pPr defTabSz="920750">
              <a:lnSpc>
                <a:spcPct val="150000"/>
              </a:lnSpc>
              <a:spcBef>
                <a:spcPts val="0"/>
              </a:spcBef>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ベビーカーを押している人は、バスを無料で利用できる国</a:t>
            </a:r>
          </a:p>
        </p:txBody>
      </p:sp>
      <p:sp>
        <p:nvSpPr>
          <p:cNvPr id="3" name="正方形/長方形 2"/>
          <p:cNvSpPr/>
          <p:nvPr/>
        </p:nvSpPr>
        <p:spPr>
          <a:xfrm>
            <a:off x="1530235" y="2140340"/>
            <a:ext cx="9385504" cy="1569660"/>
          </a:xfrm>
          <a:prstGeom prst="rect">
            <a:avLst/>
          </a:prstGeom>
          <a:solidFill>
            <a:schemeClr val="accent4">
              <a:lumMod val="40000"/>
              <a:lumOff val="60000"/>
            </a:schemeClr>
          </a:solidFill>
        </p:spPr>
        <p:txBody>
          <a:bodyPr wrap="square">
            <a:spAutoFit/>
          </a:bodyPr>
          <a:lstStyle/>
          <a:p>
            <a:pPr defTabSz="920750">
              <a:lnSpc>
                <a:spcPct val="100000"/>
              </a:lnSpc>
              <a:spcBef>
                <a:spcPts val="0"/>
              </a:spcBef>
            </a:pPr>
            <a:endParaRPr lang="en-US" altLang="ja-JP" sz="2800" dirty="0">
              <a:latin typeface="HG丸ｺﾞｼｯｸM-PRO" panose="020F0600000000000000" pitchFamily="50" charset="-128"/>
              <a:ea typeface="HG丸ｺﾞｼｯｸM-PRO" panose="020F0600000000000000" pitchFamily="50" charset="-128"/>
            </a:endParaRPr>
          </a:p>
          <a:p>
            <a:pPr defTabSz="920750">
              <a:lnSpc>
                <a:spcPct val="100000"/>
              </a:lnSpc>
              <a:spcBef>
                <a:spcPts val="0"/>
              </a:spcBef>
            </a:pPr>
            <a:r>
              <a:rPr lang="ja-JP" altLang="en-US" sz="2800" dirty="0">
                <a:latin typeface="HG丸ｺﾞｼｯｸM-PRO" panose="020F0600000000000000" pitchFamily="50" charset="-128"/>
                <a:ea typeface="HG丸ｺﾞｼｯｸM-PRO" panose="020F0600000000000000" pitchFamily="50" charset="-128"/>
              </a:rPr>
              <a:t>　</a:t>
            </a:r>
            <a:r>
              <a:rPr lang="ja-JP" altLang="en-US" sz="4000" dirty="0">
                <a:latin typeface="HG丸ｺﾞｼｯｸM-PRO" panose="020F0600000000000000" pitchFamily="50" charset="-128"/>
                <a:ea typeface="HG丸ｺﾞｼｯｸM-PRO" panose="020F0600000000000000" pitchFamily="50" charset="-128"/>
              </a:rPr>
              <a:t>正式名称は</a:t>
            </a:r>
            <a:r>
              <a:rPr lang="ja-JP" altLang="en-US" sz="4000" dirty="0">
                <a:solidFill>
                  <a:srgbClr val="FF0000"/>
                </a:solidFill>
                <a:latin typeface="HG丸ｺﾞｼｯｸM-PRO" panose="020F0600000000000000" pitchFamily="50" charset="-128"/>
                <a:ea typeface="HG丸ｺﾞｼｯｸM-PRO" panose="020F0600000000000000" pitchFamily="50" charset="-128"/>
              </a:rPr>
              <a:t>「消費税及び地方消費税」</a:t>
            </a:r>
            <a:endParaRPr lang="en-US" altLang="ja-JP" sz="4000" dirty="0">
              <a:latin typeface="HG丸ｺﾞｼｯｸM-PRO" panose="020F0600000000000000" pitchFamily="50" charset="-128"/>
              <a:ea typeface="HG丸ｺﾞｼｯｸM-PRO" panose="020F0600000000000000" pitchFamily="50" charset="-128"/>
            </a:endParaRPr>
          </a:p>
          <a:p>
            <a:pPr defTabSz="920750">
              <a:lnSpc>
                <a:spcPct val="100000"/>
              </a:lnSpc>
              <a:spcBef>
                <a:spcPts val="0"/>
              </a:spcBef>
            </a:pPr>
            <a:endParaRPr lang="en-US" altLang="ja-JP" sz="2800"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2639616" y="3752530"/>
            <a:ext cx="7412852" cy="1296988"/>
          </a:xfrm>
          <a:prstGeom prst="rect">
            <a:avLst/>
          </a:prstGeom>
          <a:solidFill>
            <a:schemeClr val="accent4">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p>
            <a:pPr algn="dist">
              <a:spcAft>
                <a:spcPts val="0"/>
              </a:spcAft>
              <a:defRPr/>
            </a:pP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国</a:t>
            </a:r>
            <a:r>
              <a:rPr lang="en-US" altLang="ja-JP"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7.8%</a:t>
            </a: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＋地方</a:t>
            </a:r>
            <a:r>
              <a:rPr lang="en-US" altLang="ja-JP"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2.2</a:t>
            </a: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p>
        </p:txBody>
      </p:sp>
      <p:sp>
        <p:nvSpPr>
          <p:cNvPr id="14" name="正方形/長方形 13"/>
          <p:cNvSpPr/>
          <p:nvPr/>
        </p:nvSpPr>
        <p:spPr>
          <a:xfrm>
            <a:off x="46513" y="6339224"/>
            <a:ext cx="5030544" cy="461665"/>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「わたしたちの生活と税」</a:t>
            </a:r>
            <a:r>
              <a:rPr lang="en-US" altLang="ja-JP" dirty="0">
                <a:latin typeface="HG丸ｺﾞｼｯｸM-PRO" panose="020F0600000000000000" pitchFamily="50" charset="-128"/>
                <a:ea typeface="HG丸ｺﾞｼｯｸM-PRO" panose="020F0600000000000000" pitchFamily="50" charset="-128"/>
              </a:rPr>
              <a:t>9</a:t>
            </a:r>
            <a:r>
              <a:rPr lang="ja-JP" altLang="ja-JP" dirty="0">
                <a:latin typeface="HG丸ｺﾞｼｯｸM-PRO" panose="020F0600000000000000" pitchFamily="50" charset="-128"/>
                <a:ea typeface="HG丸ｺﾞｼｯｸM-PRO" panose="020F0600000000000000" pitchFamily="50" charset="-128"/>
              </a:rPr>
              <a:t>ページ</a:t>
            </a: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28300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par>
                          <p:cTn id="8" fill="hold">
                            <p:stCondLst>
                              <p:cond delay="2000"/>
                            </p:stCondLst>
                            <p:childTnLst>
                              <p:par>
                                <p:cTn id="9" presetID="10" presetClass="exit" presetSubtype="0" fill="hold" grpId="1" nodeType="afterEffect">
                                  <p:stCondLst>
                                    <p:cond delay="1000"/>
                                  </p:stCondLst>
                                  <p:childTnLst>
                                    <p:animEffect transition="out" filter="fad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2000"/>
                                        <p:tgtEl>
                                          <p:spTgt spid="18"/>
                                        </p:tgtEl>
                                      </p:cBhvr>
                                    </p:animEffect>
                                  </p:childTnLst>
                                </p:cTn>
                              </p:par>
                            </p:childTnLst>
                          </p:cTn>
                        </p:par>
                        <p:par>
                          <p:cTn id="17" fill="hold">
                            <p:stCondLst>
                              <p:cond delay="2000"/>
                            </p:stCondLst>
                            <p:childTnLst>
                              <p:par>
                                <p:cTn id="18" presetID="10" presetClass="exit" presetSubtype="0" fill="hold" grpId="1" nodeType="afterEffect">
                                  <p:stCondLst>
                                    <p:cond delay="100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3000" fill="hold"/>
                                        <p:tgtEl>
                                          <p:spTgt spid="12"/>
                                        </p:tgtEl>
                                        <p:attrNameLst>
                                          <p:attrName>ppt_x</p:attrName>
                                        </p:attrNameLst>
                                      </p:cBhvr>
                                      <p:tavLst>
                                        <p:tav tm="0">
                                          <p:val>
                                            <p:strVal val="#ppt_x"/>
                                          </p:val>
                                        </p:tav>
                                        <p:tav tm="100000">
                                          <p:val>
                                            <p:strVal val="#ppt_x"/>
                                          </p:val>
                                        </p:tav>
                                      </p:tavLst>
                                    </p:anim>
                                    <p:anim calcmode="lin" valueType="num">
                                      <p:cBhvr additive="base">
                                        <p:cTn id="26"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bg/>
                                          </p:spTgt>
                                        </p:tgtEl>
                                        <p:attrNameLst>
                                          <p:attrName>style.visibility</p:attrName>
                                        </p:attrNameLst>
                                      </p:cBhvr>
                                      <p:to>
                                        <p:strVal val="visible"/>
                                      </p:to>
                                    </p:set>
                                    <p:animEffect transition="in" filter="fade">
                                      <p:cBhvr>
                                        <p:cTn id="31" dur="1000"/>
                                        <p:tgtEl>
                                          <p:spTgt spid="19">
                                            <p:bg/>
                                          </p:spTgt>
                                        </p:tgtEl>
                                      </p:cBhvr>
                                    </p:animEffect>
                                    <p:anim calcmode="lin" valueType="num">
                                      <p:cBhvr>
                                        <p:cTn id="32" dur="1000" fill="hold"/>
                                        <p:tgtEl>
                                          <p:spTgt spid="19">
                                            <p:bg/>
                                          </p:spTgt>
                                        </p:tgtEl>
                                        <p:attrNameLst>
                                          <p:attrName>ppt_x</p:attrName>
                                        </p:attrNameLst>
                                      </p:cBhvr>
                                      <p:tavLst>
                                        <p:tav tm="0">
                                          <p:val>
                                            <p:strVal val="#ppt_x"/>
                                          </p:val>
                                        </p:tav>
                                        <p:tav tm="100000">
                                          <p:val>
                                            <p:strVal val="#ppt_x"/>
                                          </p:val>
                                        </p:tav>
                                      </p:tavLst>
                                    </p:anim>
                                    <p:anim calcmode="lin" valueType="num">
                                      <p:cBhvr>
                                        <p:cTn id="33" dur="1000" fill="hold"/>
                                        <p:tgtEl>
                                          <p:spTgt spid="19">
                                            <p:bg/>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1000"/>
                                        <p:tgtEl>
                                          <p:spTgt spid="19">
                                            <p:txEl>
                                              <p:pRg st="0" end="0"/>
                                            </p:txEl>
                                          </p:spTgt>
                                        </p:tgtEl>
                                      </p:cBhvr>
                                    </p:animEffect>
                                    <p:anim calcmode="lin" valueType="num">
                                      <p:cBhvr>
                                        <p:cTn id="3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9">
                                            <p:txEl>
                                              <p:pRg st="1" end="1"/>
                                            </p:txEl>
                                          </p:spTgt>
                                        </p:tgtEl>
                                        <p:attrNameLst>
                                          <p:attrName>style.visibility</p:attrName>
                                        </p:attrNameLst>
                                      </p:cBhvr>
                                      <p:to>
                                        <p:strVal val="visible"/>
                                      </p:to>
                                    </p:set>
                                    <p:animEffect transition="in" filter="fade">
                                      <p:cBhvr>
                                        <p:cTn id="43" dur="1000"/>
                                        <p:tgtEl>
                                          <p:spTgt spid="19">
                                            <p:txEl>
                                              <p:pRg st="1" end="1"/>
                                            </p:txEl>
                                          </p:spTgt>
                                        </p:tgtEl>
                                      </p:cBhvr>
                                    </p:animEffect>
                                    <p:anim calcmode="lin" valueType="num">
                                      <p:cBhvr>
                                        <p:cTn id="4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9">
                                            <p:txEl>
                                              <p:pRg st="2" end="2"/>
                                            </p:txEl>
                                          </p:spTgt>
                                        </p:tgtEl>
                                        <p:attrNameLst>
                                          <p:attrName>style.visibility</p:attrName>
                                        </p:attrNameLst>
                                      </p:cBhvr>
                                      <p:to>
                                        <p:strVal val="visible"/>
                                      </p:to>
                                    </p:set>
                                    <p:animEffect transition="in" filter="fade">
                                      <p:cBhvr>
                                        <p:cTn id="49" dur="1000"/>
                                        <p:tgtEl>
                                          <p:spTgt spid="19">
                                            <p:txEl>
                                              <p:pRg st="2" end="2"/>
                                            </p:txEl>
                                          </p:spTgt>
                                        </p:tgtEl>
                                      </p:cBhvr>
                                    </p:animEffect>
                                    <p:anim calcmode="lin" valueType="num">
                                      <p:cBhvr>
                                        <p:cTn id="5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19">
                                            <p:txEl>
                                              <p:pRg st="0" end="0"/>
                                            </p:txEl>
                                          </p:spTgt>
                                        </p:tgtEl>
                                      </p:cBhvr>
                                    </p:animEffect>
                                    <p:anim calcmode="lin" valueType="num">
                                      <p:cBhvr>
                                        <p:cTn id="56" dur="1000"/>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p:tgtEl>
                                          <p:spTgt spid="19">
                                            <p:txEl>
                                              <p:pRg st="0" end="0"/>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19">
                                            <p:txEl>
                                              <p:pRg st="0" end="0"/>
                                            </p:txEl>
                                          </p:spTgt>
                                        </p:tgtEl>
                                        <p:attrNameLst>
                                          <p:attrName>style.visibility</p:attrName>
                                        </p:attrNameLst>
                                      </p:cBhvr>
                                      <p:to>
                                        <p:strVal val="hidden"/>
                                      </p:to>
                                    </p:set>
                                  </p:childTnLst>
                                </p:cTn>
                              </p:par>
                              <p:par>
                                <p:cTn id="59" presetID="42" presetClass="exit" presetSubtype="0" fill="hold" grpId="1" nodeType="withEffect">
                                  <p:stCondLst>
                                    <p:cond delay="0"/>
                                  </p:stCondLst>
                                  <p:childTnLst>
                                    <p:animEffect transition="out" filter="fade">
                                      <p:cBhvr>
                                        <p:cTn id="60" dur="1000"/>
                                        <p:tgtEl>
                                          <p:spTgt spid="19">
                                            <p:txEl>
                                              <p:pRg st="1" end="1"/>
                                            </p:txEl>
                                          </p:spTgt>
                                        </p:tgtEl>
                                      </p:cBhvr>
                                    </p:animEffect>
                                    <p:anim calcmode="lin" valueType="num">
                                      <p:cBhvr>
                                        <p:cTn id="61" dur="1000"/>
                                        <p:tgtEl>
                                          <p:spTgt spid="19">
                                            <p:txEl>
                                              <p:pRg st="1" end="1"/>
                                            </p:txEl>
                                          </p:spTgt>
                                        </p:tgtEl>
                                        <p:attrNameLst>
                                          <p:attrName>ppt_x</p:attrName>
                                        </p:attrNameLst>
                                      </p:cBhvr>
                                      <p:tavLst>
                                        <p:tav tm="0">
                                          <p:val>
                                            <p:strVal val="ppt_x"/>
                                          </p:val>
                                        </p:tav>
                                        <p:tav tm="100000">
                                          <p:val>
                                            <p:strVal val="ppt_x"/>
                                          </p:val>
                                        </p:tav>
                                      </p:tavLst>
                                    </p:anim>
                                    <p:anim calcmode="lin" valueType="num">
                                      <p:cBhvr>
                                        <p:cTn id="62" dur="1000"/>
                                        <p:tgtEl>
                                          <p:spTgt spid="19">
                                            <p:txEl>
                                              <p:pRg st="1" end="1"/>
                                            </p:txEl>
                                          </p:spTgt>
                                        </p:tgtEl>
                                        <p:attrNameLst>
                                          <p:attrName>ppt_y</p:attrName>
                                        </p:attrNameLst>
                                      </p:cBhvr>
                                      <p:tavLst>
                                        <p:tav tm="0">
                                          <p:val>
                                            <p:strVal val="ppt_y"/>
                                          </p:val>
                                        </p:tav>
                                        <p:tav tm="100000">
                                          <p:val>
                                            <p:strVal val="ppt_y+.1"/>
                                          </p:val>
                                        </p:tav>
                                      </p:tavLst>
                                    </p:anim>
                                    <p:set>
                                      <p:cBhvr>
                                        <p:cTn id="63" dur="1" fill="hold">
                                          <p:stCondLst>
                                            <p:cond delay="999"/>
                                          </p:stCondLst>
                                        </p:cTn>
                                        <p:tgtEl>
                                          <p:spTgt spid="19">
                                            <p:txEl>
                                              <p:pRg st="1" end="1"/>
                                            </p:txEl>
                                          </p:spTgt>
                                        </p:tgtEl>
                                        <p:attrNameLst>
                                          <p:attrName>style.visibility</p:attrName>
                                        </p:attrNameLst>
                                      </p:cBhvr>
                                      <p:to>
                                        <p:strVal val="hidden"/>
                                      </p:to>
                                    </p:set>
                                  </p:childTnLst>
                                </p:cTn>
                              </p:par>
                              <p:par>
                                <p:cTn id="64" presetID="42" presetClass="exit" presetSubtype="0" fill="hold" grpId="1" nodeType="withEffect">
                                  <p:stCondLst>
                                    <p:cond delay="0"/>
                                  </p:stCondLst>
                                  <p:childTnLst>
                                    <p:animEffect transition="out" filter="fade">
                                      <p:cBhvr>
                                        <p:cTn id="65" dur="1000"/>
                                        <p:tgtEl>
                                          <p:spTgt spid="19">
                                            <p:txEl>
                                              <p:pRg st="2" end="2"/>
                                            </p:txEl>
                                          </p:spTgt>
                                        </p:tgtEl>
                                      </p:cBhvr>
                                    </p:animEffect>
                                    <p:anim calcmode="lin" valueType="num">
                                      <p:cBhvr>
                                        <p:cTn id="66" dur="1000"/>
                                        <p:tgtEl>
                                          <p:spTgt spid="19">
                                            <p:txEl>
                                              <p:pRg st="2" end="2"/>
                                            </p:txEl>
                                          </p:spTgt>
                                        </p:tgtEl>
                                        <p:attrNameLst>
                                          <p:attrName>ppt_x</p:attrName>
                                        </p:attrNameLst>
                                      </p:cBhvr>
                                      <p:tavLst>
                                        <p:tav tm="0">
                                          <p:val>
                                            <p:strVal val="ppt_x"/>
                                          </p:val>
                                        </p:tav>
                                        <p:tav tm="100000">
                                          <p:val>
                                            <p:strVal val="ppt_x"/>
                                          </p:val>
                                        </p:tav>
                                      </p:tavLst>
                                    </p:anim>
                                    <p:anim calcmode="lin" valueType="num">
                                      <p:cBhvr>
                                        <p:cTn id="67" dur="1000"/>
                                        <p:tgtEl>
                                          <p:spTgt spid="19">
                                            <p:txEl>
                                              <p:pRg st="2" end="2"/>
                                            </p:txEl>
                                          </p:spTgt>
                                        </p:tgtEl>
                                        <p:attrNameLst>
                                          <p:attrName>ppt_y</p:attrName>
                                        </p:attrNameLst>
                                      </p:cBhvr>
                                      <p:tavLst>
                                        <p:tav tm="0">
                                          <p:val>
                                            <p:strVal val="ppt_y"/>
                                          </p:val>
                                        </p:tav>
                                        <p:tav tm="100000">
                                          <p:val>
                                            <p:strVal val="ppt_y+.1"/>
                                          </p:val>
                                        </p:tav>
                                      </p:tavLst>
                                    </p:anim>
                                    <p:set>
                                      <p:cBhvr>
                                        <p:cTn id="68" dur="1" fill="hold">
                                          <p:stCondLst>
                                            <p:cond delay="999"/>
                                          </p:stCondLst>
                                        </p:cTn>
                                        <p:tgtEl>
                                          <p:spTgt spid="19">
                                            <p:txEl>
                                              <p:pRg st="2" end="2"/>
                                            </p:txEl>
                                          </p:spTgt>
                                        </p:tgtEl>
                                        <p:attrNameLst>
                                          <p:attrName>style.visibility</p:attrName>
                                        </p:attrNameLst>
                                      </p:cBhvr>
                                      <p:to>
                                        <p:strVal val="hidden"/>
                                      </p:to>
                                    </p:set>
                                  </p:childTnLst>
                                </p:cTn>
                              </p:par>
                              <p:par>
                                <p:cTn id="69" presetID="42" presetClass="exit" presetSubtype="0" fill="hold" grpId="1" nodeType="withEffect">
                                  <p:stCondLst>
                                    <p:cond delay="0"/>
                                  </p:stCondLst>
                                  <p:childTnLst>
                                    <p:animEffect transition="out" filter="fade">
                                      <p:cBhvr>
                                        <p:cTn id="70" dur="1000"/>
                                        <p:tgtEl>
                                          <p:spTgt spid="19">
                                            <p:bg/>
                                          </p:spTgt>
                                        </p:tgtEl>
                                      </p:cBhvr>
                                    </p:animEffect>
                                    <p:anim calcmode="lin" valueType="num">
                                      <p:cBhvr>
                                        <p:cTn id="71" dur="1000"/>
                                        <p:tgtEl>
                                          <p:spTgt spid="19">
                                            <p:bg/>
                                          </p:spTgt>
                                        </p:tgtEl>
                                        <p:attrNameLst>
                                          <p:attrName>ppt_x</p:attrName>
                                        </p:attrNameLst>
                                      </p:cBhvr>
                                      <p:tavLst>
                                        <p:tav tm="0">
                                          <p:val>
                                            <p:strVal val="ppt_x"/>
                                          </p:val>
                                        </p:tav>
                                        <p:tav tm="100000">
                                          <p:val>
                                            <p:strVal val="ppt_x"/>
                                          </p:val>
                                        </p:tav>
                                      </p:tavLst>
                                    </p:anim>
                                    <p:anim calcmode="lin" valueType="num">
                                      <p:cBhvr>
                                        <p:cTn id="72" dur="1000"/>
                                        <p:tgtEl>
                                          <p:spTgt spid="19">
                                            <p:bg/>
                                          </p:spTgt>
                                        </p:tgtEl>
                                        <p:attrNameLst>
                                          <p:attrName>ppt_y</p:attrName>
                                        </p:attrNameLst>
                                      </p:cBhvr>
                                      <p:tavLst>
                                        <p:tav tm="0">
                                          <p:val>
                                            <p:strVal val="ppt_y"/>
                                          </p:val>
                                        </p:tav>
                                        <p:tav tm="100000">
                                          <p:val>
                                            <p:strVal val="ppt_y+.1"/>
                                          </p:val>
                                        </p:tav>
                                      </p:tavLst>
                                    </p:anim>
                                    <p:set>
                                      <p:cBhvr>
                                        <p:cTn id="73" dur="1" fill="hold">
                                          <p:stCondLst>
                                            <p:cond delay="999"/>
                                          </p:stCondLst>
                                        </p:cTn>
                                        <p:tgtEl>
                                          <p:spTgt spid="19">
                                            <p:bg/>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1000"/>
                                        <p:tgtEl>
                                          <p:spTgt spid="3"/>
                                        </p:tgtEl>
                                      </p:cBhvr>
                                    </p:animEffect>
                                    <p:anim calcmode="lin" valueType="num">
                                      <p:cBhvr>
                                        <p:cTn id="79" dur="1000" fill="hold"/>
                                        <p:tgtEl>
                                          <p:spTgt spid="3"/>
                                        </p:tgtEl>
                                        <p:attrNameLst>
                                          <p:attrName>ppt_x</p:attrName>
                                        </p:attrNameLst>
                                      </p:cBhvr>
                                      <p:tavLst>
                                        <p:tav tm="0">
                                          <p:val>
                                            <p:strVal val="#ppt_x"/>
                                          </p:val>
                                        </p:tav>
                                        <p:tav tm="100000">
                                          <p:val>
                                            <p:strVal val="#ppt_x"/>
                                          </p:val>
                                        </p:tav>
                                      </p:tavLst>
                                    </p:anim>
                                    <p:anim calcmode="lin" valueType="num">
                                      <p:cBhvr>
                                        <p:cTn id="8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1000"/>
                                        <p:tgtEl>
                                          <p:spTgt spid="11"/>
                                        </p:tgtEl>
                                      </p:cBhvr>
                                    </p:animEffect>
                                    <p:anim calcmode="lin" valueType="num">
                                      <p:cBhvr>
                                        <p:cTn id="86" dur="1000" fill="hold"/>
                                        <p:tgtEl>
                                          <p:spTgt spid="11"/>
                                        </p:tgtEl>
                                        <p:attrNameLst>
                                          <p:attrName>ppt_x</p:attrName>
                                        </p:attrNameLst>
                                      </p:cBhvr>
                                      <p:tavLst>
                                        <p:tav tm="0">
                                          <p:val>
                                            <p:strVal val="#ppt_x"/>
                                          </p:val>
                                        </p:tav>
                                        <p:tav tm="100000">
                                          <p:val>
                                            <p:strVal val="#ppt_x"/>
                                          </p:val>
                                        </p:tav>
                                      </p:tavLst>
                                    </p:anim>
                                    <p:anim calcmode="lin" valueType="num">
                                      <p:cBhvr>
                                        <p:cTn id="8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2" grpId="0" animBg="1"/>
      <p:bldP spid="19" grpId="0" uiExpand="1" build="p" animBg="1"/>
      <p:bldP spid="19" grpId="1" uiExpand="1" build="allAtOnce" animBg="1"/>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グループ化 18"/>
          <p:cNvGrpSpPr>
            <a:grpSpLocks/>
          </p:cNvGrpSpPr>
          <p:nvPr/>
        </p:nvGrpSpPr>
        <p:grpSpPr bwMode="auto">
          <a:xfrm>
            <a:off x="1486066" y="2753493"/>
            <a:ext cx="2879358" cy="3382963"/>
            <a:chOff x="684213" y="2492375"/>
            <a:chExt cx="2479675" cy="3382963"/>
          </a:xfrm>
        </p:grpSpPr>
        <p:grpSp>
          <p:nvGrpSpPr>
            <p:cNvPr id="19464" name="Group 7"/>
            <p:cNvGrpSpPr>
              <a:grpSpLocks noChangeAspect="1"/>
            </p:cNvGrpSpPr>
            <p:nvPr/>
          </p:nvGrpSpPr>
          <p:grpSpPr bwMode="auto">
            <a:xfrm>
              <a:off x="684213" y="2492375"/>
              <a:ext cx="2479675" cy="935038"/>
              <a:chOff x="794" y="1706"/>
              <a:chExt cx="2358" cy="749"/>
            </a:xfrm>
          </p:grpSpPr>
          <p:sp>
            <p:nvSpPr>
              <p:cNvPr id="19473" name="AutoShape 8"/>
              <p:cNvSpPr>
                <a:spLocks noChangeAspect="1" noChangeArrowheads="1"/>
              </p:cNvSpPr>
              <p:nvPr/>
            </p:nvSpPr>
            <p:spPr bwMode="auto">
              <a:xfrm>
                <a:off x="884" y="1796"/>
                <a:ext cx="2191" cy="577"/>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buFontTx/>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① </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令 和 元 年</a:t>
                </a:r>
              </a:p>
            </p:txBody>
          </p:sp>
          <p:pic>
            <p:nvPicPr>
              <p:cNvPr id="19474" name="Picture 9"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10"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5" name="Group 18"/>
            <p:cNvGrpSpPr>
              <a:grpSpLocks/>
            </p:cNvGrpSpPr>
            <p:nvPr/>
          </p:nvGrpSpPr>
          <p:grpSpPr bwMode="auto">
            <a:xfrm>
              <a:off x="684213" y="4940300"/>
              <a:ext cx="2479675" cy="935038"/>
              <a:chOff x="567" y="3611"/>
              <a:chExt cx="2358" cy="749"/>
            </a:xfrm>
          </p:grpSpPr>
          <p:sp>
            <p:nvSpPr>
              <p:cNvPr id="19470" name="AutoShape 6"/>
              <p:cNvSpPr>
                <a:spLocks noChangeArrowheads="1"/>
              </p:cNvSpPr>
              <p:nvPr/>
            </p:nvSpPr>
            <p:spPr bwMode="auto">
              <a:xfrm>
                <a:off x="657" y="3702"/>
                <a:ext cx="2191" cy="577"/>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buFontTx/>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③ </a:t>
                </a:r>
                <a:r>
                  <a:rPr lang="ja-JP" altLang="en-US" sz="2400" dirty="0">
                    <a:solidFill>
                      <a:srgbClr val="000000"/>
                    </a:solidFill>
                    <a:latin typeface="HG丸ｺﾞｼｯｸM-PRO" panose="020F0600000000000000" pitchFamily="50" charset="-128"/>
                    <a:ea typeface="HG丸ｺﾞｼｯｸM-PRO" panose="020F0600000000000000" pitchFamily="50" charset="-128"/>
                  </a:rPr>
                  <a:t>昭和 </a:t>
                </a:r>
                <a:r>
                  <a:rPr lang="en-US" altLang="ja-JP" sz="2400" dirty="0">
                    <a:solidFill>
                      <a:srgbClr val="000000"/>
                    </a:solidFill>
                    <a:latin typeface="HG丸ｺﾞｼｯｸM-PRO" panose="020F0600000000000000" pitchFamily="50" charset="-128"/>
                    <a:ea typeface="HG丸ｺﾞｼｯｸM-PRO" panose="020F0600000000000000" pitchFamily="50" charset="-128"/>
                  </a:rPr>
                  <a:t>47</a:t>
                </a:r>
                <a:r>
                  <a:rPr lang="ja-JP" altLang="en-US" sz="2400" dirty="0">
                    <a:solidFill>
                      <a:srgbClr val="000000"/>
                    </a:solidFill>
                    <a:latin typeface="HG丸ｺﾞｼｯｸM-PRO" panose="020F0600000000000000" pitchFamily="50" charset="-128"/>
                    <a:ea typeface="HG丸ｺﾞｼｯｸM-PRO" panose="020F0600000000000000" pitchFamily="50" charset="-128"/>
                  </a:rPr>
                  <a:t>年</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19471"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6" name="Group 13"/>
            <p:cNvGrpSpPr>
              <a:grpSpLocks/>
            </p:cNvGrpSpPr>
            <p:nvPr/>
          </p:nvGrpSpPr>
          <p:grpSpPr bwMode="auto">
            <a:xfrm>
              <a:off x="684213" y="3716338"/>
              <a:ext cx="2479675" cy="935037"/>
              <a:chOff x="793" y="2818"/>
              <a:chExt cx="2359" cy="725"/>
            </a:xfrm>
          </p:grpSpPr>
          <p:sp>
            <p:nvSpPr>
              <p:cNvPr id="19467" name="AutoShape 14"/>
              <p:cNvSpPr>
                <a:spLocks noChangeArrowheads="1"/>
              </p:cNvSpPr>
              <p:nvPr/>
            </p:nvSpPr>
            <p:spPr bwMode="auto">
              <a:xfrm>
                <a:off x="884" y="2886"/>
                <a:ext cx="2192" cy="558"/>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② 平 成 元 年 </a:t>
                </a:r>
              </a:p>
            </p:txBody>
          </p:sp>
          <p:pic>
            <p:nvPicPr>
              <p:cNvPr id="19468"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9459" name="Group 45"/>
          <p:cNvGrpSpPr>
            <a:grpSpLocks/>
          </p:cNvGrpSpPr>
          <p:nvPr/>
        </p:nvGrpSpPr>
        <p:grpSpPr bwMode="auto">
          <a:xfrm>
            <a:off x="544724" y="1124744"/>
            <a:ext cx="11095892" cy="1143000"/>
            <a:chOff x="295" y="768"/>
            <a:chExt cx="5170" cy="720"/>
          </a:xfrm>
        </p:grpSpPr>
        <p:sp>
          <p:nvSpPr>
            <p:cNvPr id="19461" name="AutoShape 39"/>
            <p:cNvSpPr>
              <a:spLocks noChangeArrowheads="1"/>
            </p:cNvSpPr>
            <p:nvPr/>
          </p:nvSpPr>
          <p:spPr bwMode="auto">
            <a:xfrm>
              <a:off x="295" y="845"/>
              <a:ext cx="5170" cy="544"/>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800">
                <a:solidFill>
                  <a:srgbClr val="000000"/>
                </a:solidFill>
                <a:ea typeface="AR丸ゴシック体M"/>
              </a:endParaRPr>
            </a:p>
          </p:txBody>
        </p:sp>
        <p:sp>
          <p:nvSpPr>
            <p:cNvPr id="19463" name="Rectangle 41"/>
            <p:cNvSpPr>
              <a:spLocks noChangeArrowheads="1"/>
            </p:cNvSpPr>
            <p:nvPr/>
          </p:nvSpPr>
          <p:spPr bwMode="auto">
            <a:xfrm>
              <a:off x="758" y="768"/>
              <a:ext cx="424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dirty="0">
                  <a:solidFill>
                    <a:srgbClr val="000000"/>
                  </a:solidFill>
                  <a:ea typeface="HG丸ｺﾞｼｯｸM-PRO" panose="020F0600000000000000" pitchFamily="50" charset="-128"/>
                </a:rPr>
                <a:t>消費税はいつ導入されたでしょう？</a:t>
              </a:r>
            </a:p>
          </p:txBody>
        </p:sp>
      </p:grpSp>
      <p:sp>
        <p:nvSpPr>
          <p:cNvPr id="21" name="Rectangle 85"/>
          <p:cNvSpPr txBox="1">
            <a:spLocks noChangeArrowheads="1"/>
          </p:cNvSpPr>
          <p:nvPr/>
        </p:nvSpPr>
        <p:spPr bwMode="auto">
          <a:xfrm>
            <a:off x="1600200" y="152400"/>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ja-JP" altLang="en-US" kern="0" dirty="0">
                <a:solidFill>
                  <a:prstClr val="white"/>
                </a:solidFill>
                <a:latin typeface="HGS創英角ｺﾞｼｯｸUB" pitchFamily="50" charset="-128"/>
                <a:ea typeface="HGS創英角ｺﾞｼｯｸUB" pitchFamily="50" charset="-128"/>
                <a:cs typeface="+mj-cs"/>
              </a:rPr>
              <a:t>　税金クイズ</a:t>
            </a:r>
            <a:endParaRPr lang="en-US" altLang="ja-JP" kern="0" dirty="0">
              <a:solidFill>
                <a:prstClr val="white"/>
              </a:solidFill>
              <a:latin typeface="HGS創英角ｺﾞｼｯｸUB" pitchFamily="50" charset="-128"/>
              <a:ea typeface="HGS創英角ｺﾞｼｯｸUB" pitchFamily="50" charset="-128"/>
              <a:cs typeface="+mj-cs"/>
            </a:endParaRPr>
          </a:p>
        </p:txBody>
      </p:sp>
      <p:pic>
        <p:nvPicPr>
          <p:cNvPr id="26" name="Picture 140" descr="高校の帯"/>
          <p:cNvPicPr>
            <a:picLocks noChangeAspect="1" noChangeArrowheads="1"/>
          </p:cNvPicPr>
          <p:nvPr/>
        </p:nvPicPr>
        <p:blipFill>
          <a:blip r:embed="rId11" cstate="print">
            <a:lum bright="54000"/>
          </a:blip>
          <a:srcRect/>
          <a:stretch>
            <a:fillRect/>
          </a:stretch>
        </p:blipFill>
        <p:spPr bwMode="auto">
          <a:xfrm>
            <a:off x="0" y="11126"/>
            <a:ext cx="12192000" cy="939019"/>
          </a:xfrm>
          <a:prstGeom prst="rect">
            <a:avLst/>
          </a:prstGeom>
          <a:solidFill>
            <a:srgbClr val="CFE9FA"/>
          </a:solidFill>
          <a:ln w="9525">
            <a:noFill/>
            <a:miter lim="800000"/>
            <a:headEnd/>
            <a:tailEnd/>
          </a:ln>
        </p:spPr>
      </p:pic>
      <p:sp>
        <p:nvSpPr>
          <p:cNvPr id="27" name="Rectangle 85"/>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lang="ja-JP" altLang="en-US" sz="4800" b="1" kern="0" dirty="0">
                <a:solidFill>
                  <a:prstClr val="white"/>
                </a:solidFill>
                <a:latin typeface="HGS創英角ｺﾞｼｯｸUB" pitchFamily="50" charset="-128"/>
                <a:ea typeface="HGS創英角ｺﾞｼｯｸUB" pitchFamily="50" charset="-128"/>
                <a:cs typeface="+mj-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rPr>
              <a:t>税金クイズ　第１問</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endParaRPr>
          </a:p>
        </p:txBody>
      </p:sp>
      <p:sp>
        <p:nvSpPr>
          <p:cNvPr id="23" name="AutoShape 60"/>
          <p:cNvSpPr>
            <a:spLocks noChangeAspect="1" noChangeArrowheads="1"/>
          </p:cNvSpPr>
          <p:nvPr/>
        </p:nvSpPr>
        <p:spPr bwMode="auto">
          <a:xfrm>
            <a:off x="743080" y="4002769"/>
            <a:ext cx="900000"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solidFill>
                <a:srgbClr val="000000"/>
              </a:solidFill>
            </a:endParaRPr>
          </a:p>
        </p:txBody>
      </p:sp>
      <p:sp>
        <p:nvSpPr>
          <p:cNvPr id="28" name="AutoShape 57"/>
          <p:cNvSpPr>
            <a:spLocks noChangeArrowheads="1"/>
          </p:cNvSpPr>
          <p:nvPr/>
        </p:nvSpPr>
        <p:spPr bwMode="auto">
          <a:xfrm>
            <a:off x="5079518" y="2596331"/>
            <a:ext cx="5817509" cy="3818372"/>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FontTx/>
              <a:buNone/>
            </a:pPr>
            <a:r>
              <a:rPr lang="ja-JP" altLang="en-US" sz="2400" dirty="0">
                <a:solidFill>
                  <a:srgbClr val="000000"/>
                </a:solidFill>
                <a:ea typeface="HG丸ｺﾞｼｯｸM-PRO" panose="020F0600000000000000" pitchFamily="50" charset="-128"/>
              </a:rPr>
              <a:t>　</a:t>
            </a:r>
            <a:r>
              <a:rPr lang="ja-JP" altLang="en-US" sz="2400" dirty="0">
                <a:solidFill>
                  <a:srgbClr val="000000"/>
                </a:solidFill>
                <a:latin typeface="HG丸ｺﾞｼｯｸM-PRO" panose="020F0600000000000000" pitchFamily="50" charset="-128"/>
                <a:ea typeface="HG丸ｺﾞｼｯｸM-PRO" panose="020F0600000000000000" pitchFamily="50" charset="-128"/>
              </a:rPr>
              <a:t>正解は②平成元年です。</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ts val="0"/>
              </a:spcBef>
              <a:buFontTx/>
              <a:buNone/>
              <a:defRPr/>
            </a:pPr>
            <a:r>
              <a:rPr lang="ja-JP" altLang="en-US" sz="2400" dirty="0">
                <a:solidFill>
                  <a:srgbClr val="000000"/>
                </a:solidFill>
                <a:latin typeface="HG丸ｺﾞｼｯｸM-PRO" panose="020F0600000000000000" pitchFamily="50" charset="-128"/>
                <a:ea typeface="HG丸ｺﾞｼｯｸM-PRO" panose="020F0600000000000000" pitchFamily="50" charset="-128"/>
              </a:rPr>
              <a:t>　それまでにあった物品税やトランプ類税が廃止されて、３％の税率で導入され</a:t>
            </a:r>
            <a:r>
              <a:rPr lang="ja-JP" altLang="en-US" sz="2400" dirty="0">
                <a:solidFill>
                  <a:prstClr val="black"/>
                </a:solidFill>
                <a:latin typeface="HG丸ｺﾞｼｯｸM-PRO" panose="020F0600000000000000" pitchFamily="50" charset="-128"/>
                <a:ea typeface="HG丸ｺﾞｼｯｸM-PRO" panose="020F0600000000000000" pitchFamily="50" charset="-128"/>
              </a:rPr>
              <a:t>、段階的に５％、８％、そして、令和元年</a:t>
            </a:r>
            <a:r>
              <a:rPr lang="en-US" altLang="ja-JP" sz="2400" dirty="0">
                <a:solidFill>
                  <a:prstClr val="black"/>
                </a:solidFill>
                <a:latin typeface="HG丸ｺﾞｼｯｸM-PRO" panose="020F0600000000000000" pitchFamily="50" charset="-128"/>
                <a:ea typeface="HG丸ｺﾞｼｯｸM-PRO" panose="020F0600000000000000" pitchFamily="50" charset="-128"/>
              </a:rPr>
              <a:t>10</a:t>
            </a:r>
            <a:r>
              <a:rPr lang="ja-JP" altLang="en-US" sz="2400" dirty="0">
                <a:solidFill>
                  <a:prstClr val="black"/>
                </a:solidFill>
                <a:latin typeface="HG丸ｺﾞｼｯｸM-PRO" panose="020F0600000000000000" pitchFamily="50" charset="-128"/>
                <a:ea typeface="HG丸ｺﾞｼｯｸM-PRO" panose="020F0600000000000000" pitchFamily="50" charset="-128"/>
              </a:rPr>
              <a:t>月から</a:t>
            </a:r>
            <a:r>
              <a:rPr lang="en-US" altLang="ja-JP" sz="2400" dirty="0">
                <a:solidFill>
                  <a:prstClr val="black"/>
                </a:solidFill>
                <a:latin typeface="HG丸ｺﾞｼｯｸM-PRO" panose="020F0600000000000000" pitchFamily="50" charset="-128"/>
                <a:ea typeface="HG丸ｺﾞｼｯｸM-PRO" panose="020F0600000000000000" pitchFamily="50" charset="-128"/>
              </a:rPr>
              <a:t>10</a:t>
            </a:r>
            <a:r>
              <a:rPr lang="ja-JP" altLang="en-US" sz="2400" dirty="0">
                <a:solidFill>
                  <a:prstClr val="black"/>
                </a:solidFill>
                <a:latin typeface="HG丸ｺﾞｼｯｸM-PRO" panose="020F0600000000000000" pitchFamily="50" charset="-128"/>
                <a:ea typeface="HG丸ｺﾞｼｯｸM-PRO" panose="020F0600000000000000" pitchFamily="50" charset="-128"/>
              </a:rPr>
              <a:t>％となりました。</a:t>
            </a:r>
            <a:endParaRPr lang="ja-JP" altLang="en-US" sz="24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29"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0199689" y="4716944"/>
            <a:ext cx="191965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出題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12664203" y="1485900"/>
            <a:ext cx="609600" cy="609600"/>
          </a:xfrm>
          <a:prstGeom prst="rect">
            <a:avLst/>
          </a:prstGeom>
        </p:spPr>
      </p:pic>
      <p:pic>
        <p:nvPicPr>
          <p:cNvPr id="25" name="正解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12810286" y="2872709"/>
            <a:ext cx="609600" cy="609600"/>
          </a:xfrm>
          <a:prstGeom prst="rect">
            <a:avLst/>
          </a:prstGeom>
        </p:spPr>
      </p:pic>
    </p:spTree>
    <p:custDataLst>
      <p:tags r:id="rId1"/>
    </p:custDataLst>
    <p:extLst>
      <p:ext uri="{BB962C8B-B14F-4D97-AF65-F5344CB8AC3E}">
        <p14:creationId xmlns:p14="http://schemas.microsoft.com/office/powerpoint/2010/main" val="3969875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down)">
                                      <p:cBhvr>
                                        <p:cTn id="7" dur="580">
                                          <p:stCondLst>
                                            <p:cond delay="0"/>
                                          </p:stCondLst>
                                        </p:cTn>
                                        <p:tgtEl>
                                          <p:spTgt spid="19459"/>
                                        </p:tgtEl>
                                      </p:cBhvr>
                                    </p:animEffect>
                                    <p:anim calcmode="lin" valueType="num">
                                      <p:cBhvr>
                                        <p:cTn id="8" dur="1822" tmFilter="0,0; 0.14,0.36; 0.43,0.73; 0.71,0.91; 1.0,1.0">
                                          <p:stCondLst>
                                            <p:cond delay="0"/>
                                          </p:stCondLst>
                                        </p:cTn>
                                        <p:tgtEl>
                                          <p:spTgt spid="1945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9"/>
                                        </p:tgtEl>
                                      </p:cBhvr>
                                      <p:to x="100000" y="60000"/>
                                    </p:animScale>
                                    <p:animScale>
                                      <p:cBhvr>
                                        <p:cTn id="14" dur="166" decel="50000">
                                          <p:stCondLst>
                                            <p:cond delay="676"/>
                                          </p:stCondLst>
                                        </p:cTn>
                                        <p:tgtEl>
                                          <p:spTgt spid="19459"/>
                                        </p:tgtEl>
                                      </p:cBhvr>
                                      <p:to x="100000" y="100000"/>
                                    </p:animScale>
                                    <p:animScale>
                                      <p:cBhvr>
                                        <p:cTn id="15" dur="26">
                                          <p:stCondLst>
                                            <p:cond delay="1312"/>
                                          </p:stCondLst>
                                        </p:cTn>
                                        <p:tgtEl>
                                          <p:spTgt spid="19459"/>
                                        </p:tgtEl>
                                      </p:cBhvr>
                                      <p:to x="100000" y="80000"/>
                                    </p:animScale>
                                    <p:animScale>
                                      <p:cBhvr>
                                        <p:cTn id="16" dur="166" decel="50000">
                                          <p:stCondLst>
                                            <p:cond delay="1338"/>
                                          </p:stCondLst>
                                        </p:cTn>
                                        <p:tgtEl>
                                          <p:spTgt spid="19459"/>
                                        </p:tgtEl>
                                      </p:cBhvr>
                                      <p:to x="100000" y="100000"/>
                                    </p:animScale>
                                    <p:animScale>
                                      <p:cBhvr>
                                        <p:cTn id="17" dur="26">
                                          <p:stCondLst>
                                            <p:cond delay="1642"/>
                                          </p:stCondLst>
                                        </p:cTn>
                                        <p:tgtEl>
                                          <p:spTgt spid="19459"/>
                                        </p:tgtEl>
                                      </p:cBhvr>
                                      <p:to x="100000" y="90000"/>
                                    </p:animScale>
                                    <p:animScale>
                                      <p:cBhvr>
                                        <p:cTn id="18" dur="166" decel="50000">
                                          <p:stCondLst>
                                            <p:cond delay="1668"/>
                                          </p:stCondLst>
                                        </p:cTn>
                                        <p:tgtEl>
                                          <p:spTgt spid="19459"/>
                                        </p:tgtEl>
                                      </p:cBhvr>
                                      <p:to x="100000" y="100000"/>
                                    </p:animScale>
                                    <p:animScale>
                                      <p:cBhvr>
                                        <p:cTn id="19" dur="26">
                                          <p:stCondLst>
                                            <p:cond delay="1808"/>
                                          </p:stCondLst>
                                        </p:cTn>
                                        <p:tgtEl>
                                          <p:spTgt spid="19459"/>
                                        </p:tgtEl>
                                      </p:cBhvr>
                                      <p:to x="100000" y="95000"/>
                                    </p:animScale>
                                    <p:animScale>
                                      <p:cBhvr>
                                        <p:cTn id="20" dur="166" decel="50000">
                                          <p:stCondLst>
                                            <p:cond delay="1834"/>
                                          </p:stCondLst>
                                        </p:cTn>
                                        <p:tgtEl>
                                          <p:spTgt spid="19459"/>
                                        </p:tgtEl>
                                      </p:cBhvr>
                                      <p:to x="100000" y="100000"/>
                                    </p:animScale>
                                  </p:childTnLst>
                                </p:cTn>
                              </p:par>
                              <p:par>
                                <p:cTn id="21" presetID="1" presetClass="mediacall" presetSubtype="0" fill="hold" nodeType="withEffect">
                                  <p:stCondLst>
                                    <p:cond delay="0"/>
                                  </p:stCondLst>
                                  <p:childTnLst>
                                    <p:cmd type="call" cmd="playFrom(0.0)">
                                      <p:cBhvr>
                                        <p:cTn id="22" dur="1724" fill="hold"/>
                                        <p:tgtEl>
                                          <p:spTgt spid="31"/>
                                        </p:tgtEl>
                                      </p:cBhvr>
                                    </p:cmd>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 presetClass="mediacall" presetSubtype="0" fill="hold" nodeType="withEffect">
                                  <p:stCondLst>
                                    <p:cond delay="0"/>
                                  </p:stCondLst>
                                  <p:childTnLst>
                                    <p:cmd type="call" cmd="playFrom(0.0)">
                                      <p:cBhvr>
                                        <p:cTn id="37" dur="1776"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8" fill="hold" display="0">
                  <p:stCondLst>
                    <p:cond delay="indefinite"/>
                  </p:stCondLst>
                  <p:endCondLst>
                    <p:cond evt="onStopAudio" delay="0">
                      <p:tgtEl>
                        <p:sldTgt/>
                      </p:tgtEl>
                    </p:cond>
                  </p:endCondLst>
                </p:cTn>
                <p:tgtEl>
                  <p:spTgt spid="31"/>
                </p:tgtEl>
              </p:cMediaNode>
            </p:audio>
            <p:audio>
              <p:cMediaNode vol="100000">
                <p:cTn id="39" fill="hold" display="0">
                  <p:stCondLst>
                    <p:cond delay="indefinite"/>
                  </p:stCondLst>
                  <p:endCondLst>
                    <p:cond evt="onStopAudio" delay="0">
                      <p:tgtEl>
                        <p:sldTgt/>
                      </p:tgtEl>
                    </p:cond>
                  </p:endCondLst>
                </p:cTn>
                <p:tgtEl>
                  <p:spTgt spid="25"/>
                </p:tgtEl>
              </p:cMediaNode>
            </p:audio>
          </p:childTnLst>
        </p:cTn>
      </p:par>
    </p:tnLst>
    <p:bldLst>
      <p:bldP spid="23"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グループ化 18"/>
          <p:cNvGrpSpPr>
            <a:grpSpLocks/>
          </p:cNvGrpSpPr>
          <p:nvPr/>
        </p:nvGrpSpPr>
        <p:grpSpPr bwMode="auto">
          <a:xfrm>
            <a:off x="1636673" y="2835227"/>
            <a:ext cx="2771554" cy="3382963"/>
            <a:chOff x="684213" y="2492375"/>
            <a:chExt cx="2479675" cy="3382963"/>
          </a:xfrm>
        </p:grpSpPr>
        <p:grpSp>
          <p:nvGrpSpPr>
            <p:cNvPr id="19464" name="Group 7"/>
            <p:cNvGrpSpPr>
              <a:grpSpLocks noChangeAspect="1"/>
            </p:cNvGrpSpPr>
            <p:nvPr/>
          </p:nvGrpSpPr>
          <p:grpSpPr bwMode="auto">
            <a:xfrm>
              <a:off x="684213" y="2492375"/>
              <a:ext cx="2479675" cy="935038"/>
              <a:chOff x="794" y="1706"/>
              <a:chExt cx="2358" cy="749"/>
            </a:xfrm>
          </p:grpSpPr>
          <p:sp>
            <p:nvSpPr>
              <p:cNvPr id="19473" name="AutoShape 8"/>
              <p:cNvSpPr>
                <a:spLocks noChangeAspect="1" noChangeArrowheads="1"/>
              </p:cNvSpPr>
              <p:nvPr/>
            </p:nvSpPr>
            <p:spPr bwMode="auto">
              <a:xfrm>
                <a:off x="884" y="1796"/>
                <a:ext cx="2191" cy="577"/>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buFontTx/>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① </a:t>
                </a:r>
                <a:r>
                  <a:rPr lang="ja-JP" altLang="en-US" sz="2400" dirty="0">
                    <a:solidFill>
                      <a:srgbClr val="000000"/>
                    </a:solidFill>
                    <a:latin typeface="HG丸ｺﾞｼｯｸM-PRO" panose="020F0600000000000000" pitchFamily="50" charset="-128"/>
                    <a:ea typeface="HG丸ｺﾞｼｯｸM-PRO" panose="020F0600000000000000" pitchFamily="50" charset="-128"/>
                  </a:rPr>
                  <a:t>８％</a:t>
                </a:r>
              </a:p>
            </p:txBody>
          </p:sp>
          <p:pic>
            <p:nvPicPr>
              <p:cNvPr id="19474" name="Picture 9"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10"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5" name="Group 18"/>
            <p:cNvGrpSpPr>
              <a:grpSpLocks/>
            </p:cNvGrpSpPr>
            <p:nvPr/>
          </p:nvGrpSpPr>
          <p:grpSpPr bwMode="auto">
            <a:xfrm>
              <a:off x="684213" y="4940300"/>
              <a:ext cx="2479675" cy="935038"/>
              <a:chOff x="567" y="3611"/>
              <a:chExt cx="2358" cy="749"/>
            </a:xfrm>
          </p:grpSpPr>
          <p:sp>
            <p:nvSpPr>
              <p:cNvPr id="19470" name="AutoShape 6"/>
              <p:cNvSpPr>
                <a:spLocks noChangeArrowheads="1"/>
              </p:cNvSpPr>
              <p:nvPr/>
            </p:nvSpPr>
            <p:spPr bwMode="auto">
              <a:xfrm>
                <a:off x="657" y="3702"/>
                <a:ext cx="2191" cy="577"/>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buFontTx/>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 ③ </a:t>
                </a:r>
                <a:r>
                  <a:rPr lang="ja-JP" altLang="en-US" sz="2400" dirty="0">
                    <a:solidFill>
                      <a:srgbClr val="000000"/>
                    </a:solidFill>
                    <a:latin typeface="HG丸ｺﾞｼｯｸM-PRO" panose="020F0600000000000000" pitchFamily="50" charset="-128"/>
                    <a:ea typeface="HG丸ｺﾞｼｯｸM-PRO" panose="020F0600000000000000" pitchFamily="50" charset="-128"/>
                  </a:rPr>
                  <a:t>０％</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19471"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6" name="Group 13"/>
            <p:cNvGrpSpPr>
              <a:grpSpLocks/>
            </p:cNvGrpSpPr>
            <p:nvPr/>
          </p:nvGrpSpPr>
          <p:grpSpPr bwMode="auto">
            <a:xfrm>
              <a:off x="684213" y="3716338"/>
              <a:ext cx="2479675" cy="935037"/>
              <a:chOff x="793" y="2818"/>
              <a:chExt cx="2359" cy="725"/>
            </a:xfrm>
          </p:grpSpPr>
          <p:sp>
            <p:nvSpPr>
              <p:cNvPr id="19467" name="AutoShape 14"/>
              <p:cNvSpPr>
                <a:spLocks noChangeArrowheads="1"/>
              </p:cNvSpPr>
              <p:nvPr/>
            </p:nvSpPr>
            <p:spPr bwMode="auto">
              <a:xfrm>
                <a:off x="884" y="2886"/>
                <a:ext cx="2192" cy="558"/>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② </a:t>
                </a:r>
                <a:r>
                  <a:rPr lang="en-US" altLang="ja-JP" sz="2400" dirty="0">
                    <a:solidFill>
                      <a:srgbClr val="000000"/>
                    </a:solidFill>
                    <a:latin typeface="HG丸ｺﾞｼｯｸM-PRO" panose="020F0600000000000000" pitchFamily="50" charset="-128"/>
                    <a:ea typeface="HG丸ｺﾞｼｯｸM-PRO" panose="020F0600000000000000" pitchFamily="50" charset="-128"/>
                  </a:rPr>
                  <a:t>10</a:t>
                </a: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p>
            </p:txBody>
          </p:sp>
          <p:pic>
            <p:nvPicPr>
              <p:cNvPr id="19468"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9459" name="Group 45"/>
          <p:cNvGrpSpPr>
            <a:grpSpLocks/>
          </p:cNvGrpSpPr>
          <p:nvPr/>
        </p:nvGrpSpPr>
        <p:grpSpPr bwMode="auto">
          <a:xfrm>
            <a:off x="580292" y="1196975"/>
            <a:ext cx="11293918" cy="1143000"/>
            <a:chOff x="295" y="754"/>
            <a:chExt cx="5279" cy="720"/>
          </a:xfrm>
        </p:grpSpPr>
        <p:sp>
          <p:nvSpPr>
            <p:cNvPr id="19461" name="AutoShape 39"/>
            <p:cNvSpPr>
              <a:spLocks noChangeArrowheads="1"/>
            </p:cNvSpPr>
            <p:nvPr/>
          </p:nvSpPr>
          <p:spPr bwMode="auto">
            <a:xfrm>
              <a:off x="295" y="845"/>
              <a:ext cx="5279" cy="544"/>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400">
                <a:solidFill>
                  <a:srgbClr val="000000"/>
                </a:solidFill>
                <a:ea typeface="AR丸ゴシック体M"/>
              </a:endParaRPr>
            </a:p>
          </p:txBody>
        </p:sp>
        <p:sp>
          <p:nvSpPr>
            <p:cNvPr id="19463" name="Rectangle 41"/>
            <p:cNvSpPr>
              <a:spLocks noChangeArrowheads="1"/>
            </p:cNvSpPr>
            <p:nvPr/>
          </p:nvSpPr>
          <p:spPr bwMode="auto">
            <a:xfrm>
              <a:off x="295" y="754"/>
              <a:ext cx="527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dirty="0">
                  <a:solidFill>
                    <a:srgbClr val="000000"/>
                  </a:solidFill>
                  <a:ea typeface="HG丸ｺﾞｼｯｸM-PRO" panose="020F0600000000000000" pitchFamily="50" charset="-128"/>
                </a:rPr>
                <a:t>お店でハンバーガーを食べるときの、消費税の税率はどれでしょう？</a:t>
              </a:r>
            </a:p>
          </p:txBody>
        </p:sp>
      </p:grpSp>
      <p:sp>
        <p:nvSpPr>
          <p:cNvPr id="21" name="Rectangle 85"/>
          <p:cNvSpPr txBox="1">
            <a:spLocks noChangeArrowheads="1"/>
          </p:cNvSpPr>
          <p:nvPr/>
        </p:nvSpPr>
        <p:spPr bwMode="auto">
          <a:xfrm>
            <a:off x="1600200" y="152400"/>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ja-JP" altLang="en-US" kern="0" dirty="0">
                <a:solidFill>
                  <a:prstClr val="white"/>
                </a:solidFill>
                <a:latin typeface="HGS創英角ｺﾞｼｯｸUB" pitchFamily="50" charset="-128"/>
                <a:ea typeface="HGS創英角ｺﾞｼｯｸUB" pitchFamily="50" charset="-128"/>
                <a:cs typeface="+mj-cs"/>
              </a:rPr>
              <a:t>　税金クイズ</a:t>
            </a:r>
            <a:endParaRPr lang="en-US" altLang="ja-JP" kern="0" dirty="0">
              <a:solidFill>
                <a:prstClr val="white"/>
              </a:solidFill>
              <a:latin typeface="HGS創英角ｺﾞｼｯｸUB" pitchFamily="50" charset="-128"/>
              <a:ea typeface="HGS創英角ｺﾞｼｯｸUB" pitchFamily="50" charset="-128"/>
              <a:cs typeface="+mj-cs"/>
            </a:endParaRPr>
          </a:p>
        </p:txBody>
      </p:sp>
      <p:grpSp>
        <p:nvGrpSpPr>
          <p:cNvPr id="24" name="グループ化 23"/>
          <p:cNvGrpSpPr/>
          <p:nvPr/>
        </p:nvGrpSpPr>
        <p:grpSpPr>
          <a:xfrm>
            <a:off x="0" y="11126"/>
            <a:ext cx="12192000" cy="939019"/>
            <a:chOff x="0" y="11126"/>
            <a:chExt cx="12192000" cy="939019"/>
          </a:xfrm>
        </p:grpSpPr>
        <p:pic>
          <p:nvPicPr>
            <p:cNvPr id="25" name="Picture 140" descr="高校の帯"/>
            <p:cNvPicPr>
              <a:picLocks noChangeAspect="1" noChangeArrowheads="1"/>
            </p:cNvPicPr>
            <p:nvPr/>
          </p:nvPicPr>
          <p:blipFill>
            <a:blip r:embed="rId11"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26" name="Rectangle 85"/>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lang="ja-JP" altLang="en-US" sz="4800" b="1" kern="0" dirty="0">
                  <a:solidFill>
                    <a:prstClr val="white"/>
                  </a:solidFill>
                  <a:latin typeface="HGS創英角ｺﾞｼｯｸUB" pitchFamily="50" charset="-128"/>
                  <a:ea typeface="HGS創英角ｺﾞｼｯｸUB" pitchFamily="50" charset="-128"/>
                  <a:cs typeface="+mj-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rPr>
                <a:t>税金クイズ　第２問</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3" name="グループ化 2"/>
          <p:cNvGrpSpPr/>
          <p:nvPr/>
        </p:nvGrpSpPr>
        <p:grpSpPr>
          <a:xfrm>
            <a:off x="7677050" y="5021697"/>
            <a:ext cx="2273388" cy="1910503"/>
            <a:chOff x="5534340" y="3541774"/>
            <a:chExt cx="3356741" cy="2694848"/>
          </a:xfrm>
        </p:grpSpPr>
        <p:pic>
          <p:nvPicPr>
            <p:cNvPr id="29" name="図 28" descr="ILM16009"/>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4340" y="3541774"/>
              <a:ext cx="3356741" cy="2694848"/>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269042" y="5072707"/>
              <a:ext cx="397044" cy="596953"/>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図 32" descr="zaimu_Illust-43.png"/>
          <p:cNvPicPr>
            <a:picLocks noChangeAspect="1"/>
          </p:cNvPicPr>
          <p:nvPr/>
        </p:nvPicPr>
        <p:blipFill rotWithShape="1">
          <a:blip r:embed="rId14" cstate="print">
            <a:extLst>
              <a:ext uri="{28A0092B-C50C-407E-A947-70E740481C1C}">
                <a14:useLocalDpi xmlns:a14="http://schemas.microsoft.com/office/drawing/2010/main" val="0"/>
              </a:ext>
            </a:extLst>
          </a:blip>
          <a:srcRect l="49284" t="55982"/>
          <a:stretch/>
        </p:blipFill>
        <p:spPr>
          <a:xfrm>
            <a:off x="8092790" y="6430375"/>
            <a:ext cx="367219" cy="300852"/>
          </a:xfrm>
          <a:prstGeom prst="rect">
            <a:avLst/>
          </a:prstGeom>
        </p:spPr>
      </p:pic>
      <p:pic>
        <p:nvPicPr>
          <p:cNvPr id="34" name="図 33" descr="zaimu_Illust-43.png"/>
          <p:cNvPicPr>
            <a:picLocks noChangeAspect="1"/>
          </p:cNvPicPr>
          <p:nvPr/>
        </p:nvPicPr>
        <p:blipFill rotWithShape="1">
          <a:blip r:embed="rId15" cstate="print">
            <a:extLst>
              <a:ext uri="{28A0092B-C50C-407E-A947-70E740481C1C}">
                <a14:useLocalDpi xmlns:a14="http://schemas.microsoft.com/office/drawing/2010/main" val="0"/>
              </a:ext>
            </a:extLst>
          </a:blip>
          <a:srcRect l="49284" t="55982"/>
          <a:stretch/>
        </p:blipFill>
        <p:spPr>
          <a:xfrm>
            <a:off x="8875749" y="6289671"/>
            <a:ext cx="343486" cy="281408"/>
          </a:xfrm>
          <a:prstGeom prst="rect">
            <a:avLst/>
          </a:prstGeom>
        </p:spPr>
      </p:pic>
      <p:pic>
        <p:nvPicPr>
          <p:cNvPr id="35" name="図 34" descr="zaimu_Illust-43.png"/>
          <p:cNvPicPr>
            <a:picLocks noChangeAspect="1"/>
          </p:cNvPicPr>
          <p:nvPr/>
        </p:nvPicPr>
        <p:blipFill rotWithShape="1">
          <a:blip r:embed="rId16" cstate="print">
            <a:extLst>
              <a:ext uri="{28A0092B-C50C-407E-A947-70E740481C1C}">
                <a14:useLocalDpi xmlns:a14="http://schemas.microsoft.com/office/drawing/2010/main" val="0"/>
              </a:ext>
            </a:extLst>
          </a:blip>
          <a:srcRect t="8203" r="58675" b="10853"/>
          <a:stretch/>
        </p:blipFill>
        <p:spPr>
          <a:xfrm rot="1276005">
            <a:off x="9103524" y="6372105"/>
            <a:ext cx="207887" cy="384364"/>
          </a:xfrm>
          <a:prstGeom prst="rect">
            <a:avLst/>
          </a:prstGeom>
        </p:spPr>
      </p:pic>
      <p:sp>
        <p:nvSpPr>
          <p:cNvPr id="30" name="AutoShape 57"/>
          <p:cNvSpPr>
            <a:spLocks noChangeArrowheads="1"/>
          </p:cNvSpPr>
          <p:nvPr/>
        </p:nvSpPr>
        <p:spPr bwMode="auto">
          <a:xfrm>
            <a:off x="5070689" y="2957692"/>
            <a:ext cx="6576646" cy="2193256"/>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FontTx/>
              <a:buNone/>
            </a:pPr>
            <a:r>
              <a:rPr lang="ja-JP" altLang="en-US" sz="2400" dirty="0">
                <a:solidFill>
                  <a:srgbClr val="000000"/>
                </a:solidFill>
                <a:ea typeface="HG丸ｺﾞｼｯｸM-PRO" panose="020F0600000000000000" pitchFamily="50" charset="-128"/>
              </a:rPr>
              <a:t>　</a:t>
            </a:r>
            <a:r>
              <a:rPr lang="ja-JP" altLang="en-US" sz="2400" dirty="0">
                <a:solidFill>
                  <a:srgbClr val="000000"/>
                </a:solidFill>
                <a:latin typeface="HG丸ｺﾞｼｯｸM-PRO" panose="020F0600000000000000" pitchFamily="50" charset="-128"/>
                <a:ea typeface="HG丸ｺﾞｼｯｸM-PRO" panose="020F0600000000000000" pitchFamily="50" charset="-128"/>
              </a:rPr>
              <a:t>正解は②</a:t>
            </a:r>
            <a:r>
              <a:rPr lang="en-US" altLang="ja-JP" sz="2400" dirty="0">
                <a:solidFill>
                  <a:srgbClr val="000000"/>
                </a:solidFill>
                <a:latin typeface="HG丸ｺﾞｼｯｸM-PRO" panose="020F0600000000000000" pitchFamily="50" charset="-128"/>
                <a:ea typeface="HG丸ｺﾞｼｯｸM-PRO" panose="020F0600000000000000" pitchFamily="50" charset="-128"/>
              </a:rPr>
              <a:t>10</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％です。</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spcBef>
                <a:spcPct val="0"/>
              </a:spcBef>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お店で食べる＝外食は</a:t>
            </a:r>
            <a:r>
              <a:rPr lang="en-US" altLang="ja-JP" sz="2400" dirty="0">
                <a:solidFill>
                  <a:srgbClr val="000000"/>
                </a:solidFill>
                <a:latin typeface="HG丸ｺﾞｼｯｸM-PRO" panose="020F0600000000000000" pitchFamily="50" charset="-128"/>
                <a:ea typeface="HG丸ｺﾞｼｯｸM-PRO" panose="020F0600000000000000" pitchFamily="50" charset="-128"/>
              </a:rPr>
              <a:t>10</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％ですが、持ち帰りやドライブスルーは軽減税率 ８％です。</a:t>
            </a:r>
          </a:p>
        </p:txBody>
      </p:sp>
      <p:pic>
        <p:nvPicPr>
          <p:cNvPr id="31"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0220202" y="4690728"/>
            <a:ext cx="191965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60"/>
          <p:cNvSpPr>
            <a:spLocks noChangeArrowheads="1"/>
          </p:cNvSpPr>
          <p:nvPr/>
        </p:nvSpPr>
        <p:spPr bwMode="auto">
          <a:xfrm>
            <a:off x="863616" y="4084503"/>
            <a:ext cx="936625"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solidFill>
                <a:srgbClr val="000000"/>
              </a:solidFill>
            </a:endParaRPr>
          </a:p>
        </p:txBody>
      </p:sp>
      <p:pic>
        <p:nvPicPr>
          <p:cNvPr id="36" name="出題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12829317" y="955629"/>
            <a:ext cx="609600" cy="609600"/>
          </a:xfrm>
          <a:prstGeom prst="rect">
            <a:avLst/>
          </a:prstGeom>
        </p:spPr>
      </p:pic>
      <p:pic>
        <p:nvPicPr>
          <p:cNvPr id="37" name="正解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8"/>
          <a:stretch>
            <a:fillRect/>
          </a:stretch>
        </p:blipFill>
        <p:spPr>
          <a:xfrm>
            <a:off x="12810286" y="2872709"/>
            <a:ext cx="609600" cy="609600"/>
          </a:xfrm>
          <a:prstGeom prst="rect">
            <a:avLst/>
          </a:prstGeom>
        </p:spPr>
      </p:pic>
    </p:spTree>
    <p:custDataLst>
      <p:tags r:id="rId1"/>
    </p:custDataLst>
    <p:extLst>
      <p:ext uri="{BB962C8B-B14F-4D97-AF65-F5344CB8AC3E}">
        <p14:creationId xmlns:p14="http://schemas.microsoft.com/office/powerpoint/2010/main" val="3918541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down)">
                                      <p:cBhvr>
                                        <p:cTn id="7" dur="580">
                                          <p:stCondLst>
                                            <p:cond delay="0"/>
                                          </p:stCondLst>
                                        </p:cTn>
                                        <p:tgtEl>
                                          <p:spTgt spid="19459"/>
                                        </p:tgtEl>
                                      </p:cBhvr>
                                    </p:animEffect>
                                    <p:anim calcmode="lin" valueType="num">
                                      <p:cBhvr>
                                        <p:cTn id="8" dur="1822" tmFilter="0,0; 0.14,0.36; 0.43,0.73; 0.71,0.91; 1.0,1.0">
                                          <p:stCondLst>
                                            <p:cond delay="0"/>
                                          </p:stCondLst>
                                        </p:cTn>
                                        <p:tgtEl>
                                          <p:spTgt spid="1945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9"/>
                                        </p:tgtEl>
                                      </p:cBhvr>
                                      <p:to x="100000" y="60000"/>
                                    </p:animScale>
                                    <p:animScale>
                                      <p:cBhvr>
                                        <p:cTn id="14" dur="166" decel="50000">
                                          <p:stCondLst>
                                            <p:cond delay="676"/>
                                          </p:stCondLst>
                                        </p:cTn>
                                        <p:tgtEl>
                                          <p:spTgt spid="19459"/>
                                        </p:tgtEl>
                                      </p:cBhvr>
                                      <p:to x="100000" y="100000"/>
                                    </p:animScale>
                                    <p:animScale>
                                      <p:cBhvr>
                                        <p:cTn id="15" dur="26">
                                          <p:stCondLst>
                                            <p:cond delay="1312"/>
                                          </p:stCondLst>
                                        </p:cTn>
                                        <p:tgtEl>
                                          <p:spTgt spid="19459"/>
                                        </p:tgtEl>
                                      </p:cBhvr>
                                      <p:to x="100000" y="80000"/>
                                    </p:animScale>
                                    <p:animScale>
                                      <p:cBhvr>
                                        <p:cTn id="16" dur="166" decel="50000">
                                          <p:stCondLst>
                                            <p:cond delay="1338"/>
                                          </p:stCondLst>
                                        </p:cTn>
                                        <p:tgtEl>
                                          <p:spTgt spid="19459"/>
                                        </p:tgtEl>
                                      </p:cBhvr>
                                      <p:to x="100000" y="100000"/>
                                    </p:animScale>
                                    <p:animScale>
                                      <p:cBhvr>
                                        <p:cTn id="17" dur="26">
                                          <p:stCondLst>
                                            <p:cond delay="1642"/>
                                          </p:stCondLst>
                                        </p:cTn>
                                        <p:tgtEl>
                                          <p:spTgt spid="19459"/>
                                        </p:tgtEl>
                                      </p:cBhvr>
                                      <p:to x="100000" y="90000"/>
                                    </p:animScale>
                                    <p:animScale>
                                      <p:cBhvr>
                                        <p:cTn id="18" dur="166" decel="50000">
                                          <p:stCondLst>
                                            <p:cond delay="1668"/>
                                          </p:stCondLst>
                                        </p:cTn>
                                        <p:tgtEl>
                                          <p:spTgt spid="19459"/>
                                        </p:tgtEl>
                                      </p:cBhvr>
                                      <p:to x="100000" y="100000"/>
                                    </p:animScale>
                                    <p:animScale>
                                      <p:cBhvr>
                                        <p:cTn id="19" dur="26">
                                          <p:stCondLst>
                                            <p:cond delay="1808"/>
                                          </p:stCondLst>
                                        </p:cTn>
                                        <p:tgtEl>
                                          <p:spTgt spid="19459"/>
                                        </p:tgtEl>
                                      </p:cBhvr>
                                      <p:to x="100000" y="95000"/>
                                    </p:animScale>
                                    <p:animScale>
                                      <p:cBhvr>
                                        <p:cTn id="20" dur="166" decel="50000">
                                          <p:stCondLst>
                                            <p:cond delay="1834"/>
                                          </p:stCondLst>
                                        </p:cTn>
                                        <p:tgtEl>
                                          <p:spTgt spid="19459"/>
                                        </p:tgtEl>
                                      </p:cBhvr>
                                      <p:to x="100000" y="100000"/>
                                    </p:animScale>
                                  </p:childTnLst>
                                </p:cTn>
                              </p:par>
                              <p:par>
                                <p:cTn id="21" presetID="1" presetClass="mediacall" presetSubtype="0" fill="hold" nodeType="withEffect">
                                  <p:stCondLst>
                                    <p:cond delay="0"/>
                                  </p:stCondLst>
                                  <p:childTnLst>
                                    <p:cmd type="call" cmd="playFrom(0.0)">
                                      <p:cBhvr>
                                        <p:cTn id="22" dur="1724" fill="hold"/>
                                        <p:tgtEl>
                                          <p:spTgt spid="36"/>
                                        </p:tgtEl>
                                      </p:cBhvr>
                                    </p:cmd>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500" fill="hold"/>
                                        <p:tgtEl>
                                          <p:spTgt spid="32"/>
                                        </p:tgtEl>
                                        <p:attrNameLst>
                                          <p:attrName>ppt_w</p:attrName>
                                        </p:attrNameLst>
                                      </p:cBhvr>
                                      <p:tavLst>
                                        <p:tav tm="0">
                                          <p:val>
                                            <p:fltVal val="0"/>
                                          </p:val>
                                        </p:tav>
                                        <p:tav tm="100000">
                                          <p:val>
                                            <p:strVal val="#ppt_w"/>
                                          </p:val>
                                        </p:tav>
                                      </p:tavLst>
                                    </p:anim>
                                    <p:anim calcmode="lin" valueType="num">
                                      <p:cBhvr>
                                        <p:cTn id="32" dur="1500" fill="hold"/>
                                        <p:tgtEl>
                                          <p:spTgt spid="32"/>
                                        </p:tgtEl>
                                        <p:attrNameLst>
                                          <p:attrName>ppt_h</p:attrName>
                                        </p:attrNameLst>
                                      </p:cBhvr>
                                      <p:tavLst>
                                        <p:tav tm="0">
                                          <p:val>
                                            <p:fltVal val="0"/>
                                          </p:val>
                                        </p:tav>
                                        <p:tav tm="100000">
                                          <p:val>
                                            <p:strVal val="#ppt_h"/>
                                          </p:val>
                                        </p:tav>
                                      </p:tavLst>
                                    </p:anim>
                                  </p:childTnLst>
                                </p:cTn>
                              </p:par>
                              <p:par>
                                <p:cTn id="33" presetID="1" presetClass="entr" presetSubtype="0" fill="hold" grpId="0" nodeType="withEffect">
                                  <p:stCondLst>
                                    <p:cond delay="140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mediacall" presetSubtype="0" fill="hold" nodeType="withEffect">
                                  <p:stCondLst>
                                    <p:cond delay="0"/>
                                  </p:stCondLst>
                                  <p:childTnLst>
                                    <p:cmd type="call" cmd="playFrom(0.0)">
                                      <p:cBhvr>
                                        <p:cTn id="36" dur="1776"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fill="hold" display="0">
                  <p:stCondLst>
                    <p:cond delay="indefinite"/>
                  </p:stCondLst>
                  <p:endCondLst>
                    <p:cond evt="onStopAudio" delay="0">
                      <p:tgtEl>
                        <p:sldTgt/>
                      </p:tgtEl>
                    </p:cond>
                  </p:endCondLst>
                </p:cTn>
                <p:tgtEl>
                  <p:spTgt spid="36"/>
                </p:tgtEl>
              </p:cMediaNode>
            </p:audio>
            <p:audio>
              <p:cMediaNode vol="80000">
                <p:cTn id="38" fill="hold" display="0">
                  <p:stCondLst>
                    <p:cond delay="indefinite"/>
                  </p:stCondLst>
                  <p:endCondLst>
                    <p:cond evt="onStopAudio" delay="0">
                      <p:tgtEl>
                        <p:sldTgt/>
                      </p:tgtEl>
                    </p:cond>
                  </p:endCondLst>
                </p:cTn>
                <p:tgtEl>
                  <p:spTgt spid="37"/>
                </p:tgtEl>
              </p:cMediaNode>
            </p:audio>
          </p:childTnLst>
        </p:cTn>
      </p:par>
    </p:tnLst>
    <p:bldLst>
      <p:bldP spid="30"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グループ化 4"/>
          <p:cNvGrpSpPr/>
          <p:nvPr/>
        </p:nvGrpSpPr>
        <p:grpSpPr>
          <a:xfrm>
            <a:off x="1524001" y="2649637"/>
            <a:ext cx="2787318" cy="3543301"/>
            <a:chOff x="2136776" y="2643188"/>
            <a:chExt cx="2549524" cy="3543301"/>
          </a:xfrm>
        </p:grpSpPr>
        <p:grpSp>
          <p:nvGrpSpPr>
            <p:cNvPr id="2" name="Group 7"/>
            <p:cNvGrpSpPr>
              <a:grpSpLocks/>
            </p:cNvGrpSpPr>
            <p:nvPr/>
          </p:nvGrpSpPr>
          <p:grpSpPr bwMode="auto">
            <a:xfrm>
              <a:off x="2136776" y="2643188"/>
              <a:ext cx="2519363" cy="900112"/>
              <a:chOff x="794" y="1706"/>
              <a:chExt cx="2358" cy="749"/>
            </a:xfrm>
          </p:grpSpPr>
          <p:sp>
            <p:nvSpPr>
              <p:cNvPr id="13330"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①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20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31" name="Picture 9"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0"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2136776" y="5286376"/>
              <a:ext cx="2519363" cy="900113"/>
              <a:chOff x="567" y="3611"/>
              <a:chExt cx="2358" cy="749"/>
            </a:xfrm>
          </p:grpSpPr>
          <p:sp>
            <p:nvSpPr>
              <p:cNvPr id="13327"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③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1,500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a:t>
                </a:r>
              </a:p>
            </p:txBody>
          </p:sp>
          <p:pic>
            <p:nvPicPr>
              <p:cNvPr id="13328" name="Picture 11"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2166938" y="4000501"/>
              <a:ext cx="2519362" cy="900113"/>
              <a:chOff x="793" y="2818"/>
              <a:chExt cx="2359" cy="725"/>
            </a:xfrm>
          </p:grpSpPr>
          <p:sp>
            <p:nvSpPr>
              <p:cNvPr id="13324"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②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25" name="Picture 15"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6"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8022" name="AutoShape 57"/>
          <p:cNvSpPr>
            <a:spLocks noChangeArrowheads="1"/>
          </p:cNvSpPr>
          <p:nvPr/>
        </p:nvSpPr>
        <p:spPr bwMode="auto">
          <a:xfrm>
            <a:off x="4593530" y="3275002"/>
            <a:ext cx="7272683" cy="2207781"/>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0"/>
              </a:spcBef>
              <a:buFontTx/>
              <a:buNone/>
            </a:pPr>
            <a:r>
              <a:rPr lang="en-US" altLang="ja-JP" sz="2400" dirty="0">
                <a:solidFill>
                  <a:prstClr val="black"/>
                </a:solidFill>
                <a:ea typeface="AR丸ゴシック体M"/>
              </a:rPr>
              <a:t> </a:t>
            </a:r>
          </a:p>
          <a:p>
            <a:pPr eaLnBrk="1" hangingPunct="1">
              <a:lnSpc>
                <a:spcPct val="150000"/>
              </a:lnSpc>
              <a:spcBef>
                <a:spcPct val="0"/>
              </a:spcBef>
              <a:buFontTx/>
              <a:buNone/>
            </a:pPr>
            <a:r>
              <a:rPr lang="en-US" altLang="ja-JP" sz="2400" dirty="0">
                <a:solidFill>
                  <a:prstClr val="black"/>
                </a:solidFill>
                <a:ea typeface="AR丸ゴシック体M"/>
              </a:rPr>
              <a:t> </a:t>
            </a:r>
            <a:r>
              <a:rPr lang="ja-JP" altLang="en-US" sz="2400" dirty="0">
                <a:solidFill>
                  <a:prstClr val="black"/>
                </a:solidFill>
                <a:ea typeface="AR丸ゴシック体M"/>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正解は②約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種類です。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400" dirty="0">
                <a:solidFill>
                  <a:prstClr val="black"/>
                </a:solidFill>
                <a:latin typeface="AR丸ゴシック体M"/>
                <a:ea typeface="HG丸ｺﾞｼｯｸM-PRO" panose="020F0600000000000000" pitchFamily="50" charset="-128"/>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現在、都道府県や市町村で独自に定められている税金があり、地域によって数が違います。</a:t>
            </a:r>
          </a:p>
          <a:p>
            <a:pPr eaLnBrk="1" hangingPunct="1">
              <a:lnSpc>
                <a:spcPct val="150000"/>
              </a:lnSpc>
              <a:spcBef>
                <a:spcPct val="0"/>
              </a:spcBef>
              <a:buFontTx/>
              <a:buNone/>
            </a:pPr>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p>
        </p:txBody>
      </p:sp>
      <p:sp>
        <p:nvSpPr>
          <p:cNvPr id="28732" name="AutoShape 60"/>
          <p:cNvSpPr>
            <a:spLocks noChangeArrowheads="1"/>
          </p:cNvSpPr>
          <p:nvPr/>
        </p:nvSpPr>
        <p:spPr bwMode="auto">
          <a:xfrm>
            <a:off x="904812" y="3997337"/>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solidFill>
                <a:prstClr val="black"/>
              </a:solidFill>
            </a:endParaRPr>
          </a:p>
        </p:txBody>
      </p:sp>
      <p:grpSp>
        <p:nvGrpSpPr>
          <p:cNvPr id="6" name="グループ化 5"/>
          <p:cNvGrpSpPr/>
          <p:nvPr/>
        </p:nvGrpSpPr>
        <p:grpSpPr>
          <a:xfrm>
            <a:off x="497305" y="1196975"/>
            <a:ext cx="11277600" cy="1143000"/>
            <a:chOff x="497305" y="1196975"/>
            <a:chExt cx="11277600" cy="1143000"/>
          </a:xfrm>
        </p:grpSpPr>
        <p:sp>
          <p:nvSpPr>
            <p:cNvPr id="128029" name="AutoShape 29"/>
            <p:cNvSpPr>
              <a:spLocks noChangeArrowheads="1"/>
            </p:cNvSpPr>
            <p:nvPr/>
          </p:nvSpPr>
          <p:spPr bwMode="auto">
            <a:xfrm>
              <a:off x="497305" y="1341438"/>
              <a:ext cx="11277600"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solidFill>
                  <a:prstClr val="black"/>
                </a:solidFill>
                <a:ea typeface="AR丸ゴシック体M"/>
              </a:endParaRPr>
            </a:p>
          </p:txBody>
        </p:sp>
        <p:sp>
          <p:nvSpPr>
            <p:cNvPr id="128031" name="Rectangle 31"/>
            <p:cNvSpPr>
              <a:spLocks noChangeArrowheads="1"/>
            </p:cNvSpPr>
            <p:nvPr/>
          </p:nvSpPr>
          <p:spPr bwMode="auto">
            <a:xfrm>
              <a:off x="1732547" y="1196975"/>
              <a:ext cx="96894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現在、日本には何種類くらいの税金があるでしょう？</a:t>
              </a:r>
            </a:p>
          </p:txBody>
        </p:sp>
      </p:grpSp>
      <p:grpSp>
        <p:nvGrpSpPr>
          <p:cNvPr id="21" name="グループ化 20"/>
          <p:cNvGrpSpPr/>
          <p:nvPr/>
        </p:nvGrpSpPr>
        <p:grpSpPr>
          <a:xfrm>
            <a:off x="0" y="11126"/>
            <a:ext cx="12192000" cy="939019"/>
            <a:chOff x="0" y="11126"/>
            <a:chExt cx="12192000" cy="939019"/>
          </a:xfrm>
        </p:grpSpPr>
        <p:pic>
          <p:nvPicPr>
            <p:cNvPr id="22" name="Picture 140" descr="高校の帯"/>
            <p:cNvPicPr>
              <a:picLocks noChangeAspect="1" noChangeArrowheads="1"/>
            </p:cNvPicPr>
            <p:nvPr/>
          </p:nvPicPr>
          <p:blipFill>
            <a:blip r:embed="rId10"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23" name="Rectangle 85"/>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lang="ja-JP" altLang="en-US" sz="4800" b="1" kern="0" dirty="0">
                  <a:solidFill>
                    <a:prstClr val="white"/>
                  </a:solidFill>
                  <a:latin typeface="HGS創英角ｺﾞｼｯｸUB" pitchFamily="50" charset="-128"/>
                  <a:ea typeface="HGS創英角ｺﾞｼｯｸUB" pitchFamily="50" charset="-128"/>
                  <a:cs typeface="+mj-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rPr>
                <a:t>税金クイズ　第３問</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endParaRPr>
            </a:p>
          </p:txBody>
        </p:sp>
      </p:grpSp>
      <p:pic>
        <p:nvPicPr>
          <p:cNvPr id="24"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0166124" y="4754626"/>
            <a:ext cx="191965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55524" y="134966"/>
            <a:ext cx="609600" cy="609600"/>
          </a:xfrm>
          <a:prstGeom prst="rect">
            <a:avLst/>
          </a:prstGeom>
        </p:spPr>
      </p:pic>
      <p:pic>
        <p:nvPicPr>
          <p:cNvPr id="25" name="図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03589" y="872380"/>
            <a:ext cx="2800350" cy="2800350"/>
          </a:xfrm>
          <a:prstGeom prst="rect">
            <a:avLst/>
          </a:prstGeom>
        </p:spPr>
      </p:pic>
      <p:sp>
        <p:nvSpPr>
          <p:cNvPr id="7" name="テキスト ボックス 6"/>
          <p:cNvSpPr txBox="1"/>
          <p:nvPr/>
        </p:nvSpPr>
        <p:spPr>
          <a:xfrm>
            <a:off x="5879976" y="2420888"/>
            <a:ext cx="4268989" cy="584775"/>
          </a:xfrm>
          <a:prstGeom prst="rect">
            <a:avLst/>
          </a:prstGeom>
          <a:solidFill>
            <a:srgbClr val="CFE9FA"/>
          </a:solidFill>
        </p:spPr>
        <p:txBody>
          <a:bodyPr wrap="square" rtlCol="0">
            <a:spAutoFit/>
          </a:bodyPr>
          <a:lstStyle/>
          <a:p>
            <a:r>
              <a:rPr lang="ja-JP" altLang="en-US" sz="3200" dirty="0"/>
              <a:t>　紀の国森づくり税</a:t>
            </a:r>
            <a:endParaRPr kumimoji="1" lang="ja-JP" altLang="en-US" sz="3200" dirty="0"/>
          </a:p>
        </p:txBody>
      </p:sp>
      <p:pic>
        <p:nvPicPr>
          <p:cNvPr id="27"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810286" y="2872709"/>
            <a:ext cx="609600" cy="609600"/>
          </a:xfrm>
          <a:prstGeom prst="rect">
            <a:avLst/>
          </a:prstGeom>
        </p:spPr>
      </p:pic>
    </p:spTree>
    <p:extLst>
      <p:ext uri="{BB962C8B-B14F-4D97-AF65-F5344CB8AC3E}">
        <p14:creationId xmlns:p14="http://schemas.microsoft.com/office/powerpoint/2010/main" val="415039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1" presetClass="mediacall" presetSubtype="0" fill="hold" nodeType="withEffect">
                                  <p:stCondLst>
                                    <p:cond delay="0"/>
                                  </p:stCondLst>
                                  <p:childTnLst>
                                    <p:cmd type="call" cmd="playFrom(0.0)">
                                      <p:cBhvr>
                                        <p:cTn id="22" dur="1724" fill="hold"/>
                                        <p:tgtEl>
                                          <p:spTgt spid="26"/>
                                        </p:tgtEl>
                                      </p:cBhvr>
                                    </p:cmd>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8732"/>
                                        </p:tgtEl>
                                        <p:attrNameLst>
                                          <p:attrName>style.visibility</p:attrName>
                                        </p:attrNameLst>
                                      </p:cBhvr>
                                      <p:to>
                                        <p:strVal val="visible"/>
                                      </p:to>
                                    </p:set>
                                    <p:anim calcmode="lin" valueType="num">
                                      <p:cBhvr>
                                        <p:cTn id="31" dur="250" fill="hold"/>
                                        <p:tgtEl>
                                          <p:spTgt spid="28732"/>
                                        </p:tgtEl>
                                        <p:attrNameLst>
                                          <p:attrName>ppt_w</p:attrName>
                                        </p:attrNameLst>
                                      </p:cBhvr>
                                      <p:tavLst>
                                        <p:tav tm="0">
                                          <p:val>
                                            <p:fltVal val="0"/>
                                          </p:val>
                                        </p:tav>
                                        <p:tav tm="100000">
                                          <p:val>
                                            <p:strVal val="#ppt_w"/>
                                          </p:val>
                                        </p:tav>
                                      </p:tavLst>
                                    </p:anim>
                                    <p:anim calcmode="lin" valueType="num">
                                      <p:cBhvr>
                                        <p:cTn id="32" dur="250" fill="hold"/>
                                        <p:tgtEl>
                                          <p:spTgt spid="28732"/>
                                        </p:tgtEl>
                                        <p:attrNameLst>
                                          <p:attrName>ppt_h</p:attrName>
                                        </p:attrNameLst>
                                      </p:cBhvr>
                                      <p:tavLst>
                                        <p:tav tm="0">
                                          <p:val>
                                            <p:fltVal val="0"/>
                                          </p:val>
                                        </p:tav>
                                        <p:tav tm="100000">
                                          <p:val>
                                            <p:strVal val="#ppt_h"/>
                                          </p:val>
                                        </p:tav>
                                      </p:tavLst>
                                    </p:anim>
                                  </p:childTnLst>
                                </p:cTn>
                              </p:par>
                              <p:par>
                                <p:cTn id="33" presetID="3" presetClass="entr" presetSubtype="10" fill="hold" grpId="0" nodeType="withEffect">
                                  <p:stCondLst>
                                    <p:cond delay="0"/>
                                  </p:stCondLst>
                                  <p:childTnLst>
                                    <p:set>
                                      <p:cBhvr>
                                        <p:cTn id="34" dur="1" fill="hold">
                                          <p:stCondLst>
                                            <p:cond delay="0"/>
                                          </p:stCondLst>
                                        </p:cTn>
                                        <p:tgtEl>
                                          <p:spTgt spid="128022"/>
                                        </p:tgtEl>
                                        <p:attrNameLst>
                                          <p:attrName>style.visibility</p:attrName>
                                        </p:attrNameLst>
                                      </p:cBhvr>
                                      <p:to>
                                        <p:strVal val="visible"/>
                                      </p:to>
                                    </p:set>
                                    <p:animEffect transition="in" filter="blinds(horizontal)">
                                      <p:cBhvr>
                                        <p:cTn id="35" dur="500"/>
                                        <p:tgtEl>
                                          <p:spTgt spid="128022"/>
                                        </p:tgtEl>
                                      </p:cBhvr>
                                    </p:animEffect>
                                  </p:childTnLst>
                                </p:cTn>
                              </p:par>
                              <p:par>
                                <p:cTn id="36" presetID="1" presetClass="mediacall" presetSubtype="0" fill="hold" nodeType="withEffect">
                                  <p:stCondLst>
                                    <p:cond delay="0"/>
                                  </p:stCondLst>
                                  <p:childTnLst>
                                    <p:cmd type="call" cmd="playFrom(0.0)">
                                      <p:cBhvr>
                                        <p:cTn id="37" dur="1776" fill="hold"/>
                                        <p:tgtEl>
                                          <p:spTgt spid="27"/>
                                        </p:tgtEl>
                                      </p:cBhvr>
                                    </p:cmd>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0" fill="hold" display="0">
                  <p:stCondLst>
                    <p:cond delay="indefinite"/>
                  </p:stCondLst>
                  <p:endCondLst>
                    <p:cond evt="onStopAudio" delay="0">
                      <p:tgtEl>
                        <p:sldTgt/>
                      </p:tgtEl>
                    </p:cond>
                  </p:endCondLst>
                </p:cTn>
                <p:tgtEl>
                  <p:spTgt spid="26"/>
                </p:tgtEl>
              </p:cMediaNode>
            </p:audio>
            <p:audio>
              <p:cMediaNode vol="80000">
                <p:cTn id="51" fill="hold" display="0">
                  <p:stCondLst>
                    <p:cond delay="indefinite"/>
                  </p:stCondLst>
                  <p:endCondLst>
                    <p:cond evt="onStopAudio" delay="0">
                      <p:tgtEl>
                        <p:sldTgt/>
                      </p:tgtEl>
                    </p:cond>
                  </p:endCondLst>
                </p:cTn>
                <p:tgtEl>
                  <p:spTgt spid="27"/>
                </p:tgtEl>
              </p:cMediaNode>
            </p:audio>
          </p:childTnLst>
        </p:cTn>
      </p:par>
    </p:tnLst>
    <p:bldLst>
      <p:bldP spid="128022" grpId="0" animBg="1"/>
      <p:bldP spid="2873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10D6358-D34B-46FF-9A62-6AD52B7B18AC}"/>
              </a:ext>
            </a:extLst>
          </p:cNvPr>
          <p:cNvPicPr>
            <a:picLocks noChangeAspect="1"/>
          </p:cNvPicPr>
          <p:nvPr/>
        </p:nvPicPr>
        <p:blipFill>
          <a:blip r:embed="rId3"/>
          <a:stretch>
            <a:fillRect/>
          </a:stretch>
        </p:blipFill>
        <p:spPr>
          <a:xfrm>
            <a:off x="942203" y="1153661"/>
            <a:ext cx="9802801" cy="5146060"/>
          </a:xfrm>
          <a:prstGeom prst="rect">
            <a:avLst/>
          </a:prstGeom>
        </p:spPr>
      </p:pic>
      <p:sp>
        <p:nvSpPr>
          <p:cNvPr id="3" name="タイトル 1"/>
          <p:cNvSpPr txBox="1">
            <a:spLocks/>
          </p:cNvSpPr>
          <p:nvPr/>
        </p:nvSpPr>
        <p:spPr>
          <a:xfrm>
            <a:off x="1005390" y="498053"/>
            <a:ext cx="9739614" cy="78916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anchor="ctr" anchorCtr="0">
            <a:normAutofit fontScale="92500" lnSpcReduction="10000"/>
          </a:bodyPr>
          <a:lstStyle>
            <a:lvl1pPr defTabSz="950913">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514350" indent="-171450" defTabSz="950913">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857250" indent="-171450" defTabSz="950913">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200150" indent="-171450" defTabSz="950913">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1543050" indent="-171450" defTabSz="950913">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000250" indent="-171450" defTabSz="950913"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457450" indent="-171450" defTabSz="950913"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2914650" indent="-171450" defTabSz="950913"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371850" indent="-171450" defTabSz="950913"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defRPr/>
            </a:pPr>
            <a:r>
              <a:rPr lang="ja-JP" altLang="en-US" sz="5401" dirty="0">
                <a:solidFill>
                  <a:prstClr val="white"/>
                </a:solidFill>
                <a:latin typeface="HG丸ｺﾞｼｯｸM-PRO" panose="020F0600000000000000" pitchFamily="50" charset="-128"/>
                <a:ea typeface="HG丸ｺﾞｼｯｸM-PRO" panose="020F0600000000000000" pitchFamily="50" charset="-128"/>
              </a:rPr>
              <a:t>税金</a:t>
            </a:r>
            <a:r>
              <a:rPr lang="ja-JP" altLang="en-US" sz="5401" b="1" dirty="0">
                <a:solidFill>
                  <a:prstClr val="white"/>
                </a:solidFill>
                <a:latin typeface="HG丸ｺﾞｼｯｸM-PRO" panose="020F0600000000000000" pitchFamily="50" charset="-128"/>
                <a:ea typeface="HG丸ｺﾞｼｯｸM-PRO" panose="020F0600000000000000" pitchFamily="50" charset="-128"/>
              </a:rPr>
              <a:t>の種類</a:t>
            </a:r>
          </a:p>
        </p:txBody>
      </p:sp>
      <p:sp>
        <p:nvSpPr>
          <p:cNvPr id="2" name="角丸四角形 1"/>
          <p:cNvSpPr/>
          <p:nvPr/>
        </p:nvSpPr>
        <p:spPr>
          <a:xfrm>
            <a:off x="1055440" y="2060848"/>
            <a:ext cx="9433056" cy="1745278"/>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5" name="角丸四角形 4"/>
          <p:cNvSpPr/>
          <p:nvPr/>
        </p:nvSpPr>
        <p:spPr>
          <a:xfrm>
            <a:off x="1055440" y="3845629"/>
            <a:ext cx="9413830" cy="2391683"/>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6" name="角丸四角形 5"/>
          <p:cNvSpPr/>
          <p:nvPr/>
        </p:nvSpPr>
        <p:spPr>
          <a:xfrm>
            <a:off x="3166182" y="1652885"/>
            <a:ext cx="3649897" cy="4584428"/>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7" name="角丸四角形 6"/>
          <p:cNvSpPr/>
          <p:nvPr/>
        </p:nvSpPr>
        <p:spPr>
          <a:xfrm>
            <a:off x="6906286" y="1652675"/>
            <a:ext cx="3582209" cy="4584428"/>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1" name="角丸四角形 6">
            <a:extLst>
              <a:ext uri="{FF2B5EF4-FFF2-40B4-BE49-F238E27FC236}">
                <a16:creationId xmlns:a16="http://schemas.microsoft.com/office/drawing/2014/main" id="{8D869EC4-992F-47F8-986B-4BD331D9E39E}"/>
              </a:ext>
            </a:extLst>
          </p:cNvPr>
          <p:cNvSpPr/>
          <p:nvPr/>
        </p:nvSpPr>
        <p:spPr>
          <a:xfrm>
            <a:off x="5015880" y="1287221"/>
            <a:ext cx="5729124" cy="299756"/>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0" name="正方形/長方形 9"/>
          <p:cNvSpPr/>
          <p:nvPr/>
        </p:nvSpPr>
        <p:spPr>
          <a:xfrm>
            <a:off x="46513" y="6339224"/>
            <a:ext cx="5109091" cy="461665"/>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「わたしたちの生活と税」</a:t>
            </a:r>
            <a:r>
              <a:rPr lang="ja-JP" altLang="en-US" dirty="0">
                <a:latin typeface="HG丸ｺﾞｼｯｸM-PRO" panose="020F0600000000000000" pitchFamily="50" charset="-128"/>
                <a:ea typeface="HG丸ｺﾞｼｯｸM-PRO" panose="020F0600000000000000" pitchFamily="50" charset="-128"/>
              </a:rPr>
              <a:t>４</a:t>
            </a:r>
            <a:r>
              <a:rPr lang="ja-JP" altLang="ja-JP" dirty="0">
                <a:latin typeface="HG丸ｺﾞｼｯｸM-PRO" panose="020F0600000000000000" pitchFamily="50" charset="-128"/>
                <a:ea typeface="HG丸ｺﾞｼｯｸM-PRO" panose="020F0600000000000000" pitchFamily="50" charset="-128"/>
              </a:rPr>
              <a:t>ページ</a:t>
            </a:r>
            <a:endParaRPr lang="ja-JP" altLang="en-US" dirty="0">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B4140BB1-3468-459E-AEAE-00762A6865BC}"/>
              </a:ext>
            </a:extLst>
          </p:cNvPr>
          <p:cNvSpPr/>
          <p:nvPr/>
        </p:nvSpPr>
        <p:spPr>
          <a:xfrm>
            <a:off x="4511824" y="3212975"/>
            <a:ext cx="2016224" cy="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E4E559D-2169-42CC-86D1-536DD1D82CA2}"/>
              </a:ext>
            </a:extLst>
          </p:cNvPr>
          <p:cNvSpPr/>
          <p:nvPr/>
        </p:nvSpPr>
        <p:spPr>
          <a:xfrm>
            <a:off x="1055440" y="1586977"/>
            <a:ext cx="2020535" cy="411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59496" y="1622590"/>
            <a:ext cx="1080000" cy="276999"/>
          </a:xfrm>
          <a:prstGeom prst="rect">
            <a:avLst/>
          </a:prstGeom>
          <a:noFill/>
          <a:ln w="12700" cap="flat" cmpd="sng" algn="ctr">
            <a:noFill/>
            <a:prstDash val="solid"/>
            <a:miter lim="800000"/>
          </a:ln>
          <a:effectLst/>
        </p:spPr>
        <p:txBody>
          <a:bodyPr lIns="0" tIns="0" rIns="0" bIns="0" rtlCol="0" anchor="ctr">
            <a:spAutoFit/>
          </a:bodyPr>
          <a:lstStyle/>
          <a:p>
            <a:pPr algn="ctr" eaLnBrk="1" fontAlgn="auto" hangingPunct="1">
              <a:spcBef>
                <a:spcPts val="0"/>
              </a:spcBef>
              <a:spcAft>
                <a:spcPts val="0"/>
              </a:spcAft>
              <a:defRPr/>
            </a:pPr>
            <a:r>
              <a:rPr kumimoji="0" lang="ja-JP" altLang="en-US" sz="1800" b="1" kern="0" dirty="0">
                <a:solidFill>
                  <a:prstClr val="black"/>
                </a:solidFill>
                <a:latin typeface="HGSｺﾞｼｯｸE" panose="020B0900000000000000" pitchFamily="50" charset="-128"/>
                <a:ea typeface="HGSｺﾞｼｯｸE" panose="020B0900000000000000" pitchFamily="50" charset="-128"/>
                <a:cs typeface="+mn-cs"/>
              </a:rPr>
              <a:t>区　　分</a:t>
            </a:r>
          </a:p>
        </p:txBody>
      </p:sp>
    </p:spTree>
    <p:extLst>
      <p:ext uri="{BB962C8B-B14F-4D97-AF65-F5344CB8AC3E}">
        <p14:creationId xmlns:p14="http://schemas.microsoft.com/office/powerpoint/2010/main" val="1513988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6" presetClass="emph" presetSubtype="0" repeatCount="5000" fill="hold" grpId="1" nodeType="withEffect">
                                  <p:stCondLst>
                                    <p:cond delay="1000"/>
                                  </p:stCondLst>
                                  <p:childTnLst>
                                    <p:animEffect transition="out" filter="fade">
                                      <p:cBhvr>
                                        <p:cTn id="11" dur="1000" tmFilter="0, 0; .2, .5; .8, .5; 1, 0"/>
                                        <p:tgtEl>
                                          <p:spTgt spid="2"/>
                                        </p:tgtEl>
                                      </p:cBhvr>
                                    </p:animEffect>
                                    <p:animScale>
                                      <p:cBhvr>
                                        <p:cTn id="12" dur="500" autoRev="1" fill="hold"/>
                                        <p:tgtEl>
                                          <p:spTgt spid="2"/>
                                        </p:tgtEl>
                                      </p:cBhvr>
                                      <p:by x="105000" y="105000"/>
                                    </p:animScale>
                                  </p:childTnLst>
                                </p:cTn>
                              </p:par>
                              <p:par>
                                <p:cTn id="13" presetID="16" presetClass="exit" presetSubtype="21" fill="hold" grpId="2" nodeType="withEffect">
                                  <p:stCondLst>
                                    <p:cond delay="6000"/>
                                  </p:stCondLst>
                                  <p:childTnLst>
                                    <p:animEffect transition="out" filter="barn(inVertic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6" presetClass="emph" presetSubtype="0" repeatCount="6000" fill="hold" grpId="1" nodeType="afterEffect">
                                  <p:stCondLst>
                                    <p:cond delay="0"/>
                                  </p:stCondLst>
                                  <p:childTnLst>
                                    <p:animEffect transition="out" filter="fade">
                                      <p:cBhvr>
                                        <p:cTn id="25" dur="1798" tmFilter="0, 0; .2, .5; .8, .5; 1, 0"/>
                                        <p:tgtEl>
                                          <p:spTgt spid="5"/>
                                        </p:tgtEl>
                                      </p:cBhvr>
                                    </p:animEffect>
                                    <p:animScale>
                                      <p:cBhvr>
                                        <p:cTn id="26" dur="899" autoRev="1" fill="hold"/>
                                        <p:tgtEl>
                                          <p:spTgt spid="5"/>
                                        </p:tgtEl>
                                      </p:cBhvr>
                                      <p:by x="105000" y="105000"/>
                                    </p:animScale>
                                  </p:childTnLst>
                                </p:cTn>
                              </p:par>
                            </p:childTnLst>
                          </p:cTn>
                        </p:par>
                        <p:par>
                          <p:cTn id="27" fill="hold">
                            <p:stCondLst>
                              <p:cond delay="11788"/>
                            </p:stCondLst>
                            <p:childTnLst>
                              <p:par>
                                <p:cTn id="28" presetID="16" presetClass="exit" presetSubtype="21" fill="hold" grpId="2" nodeType="afterEffect">
                                  <p:stCondLst>
                                    <p:cond delay="0"/>
                                  </p:stCondLst>
                                  <p:childTnLst>
                                    <p:animEffect transition="out" filter="barn(inVertical)">
                                      <p:cBhvr>
                                        <p:cTn id="29" dur="710"/>
                                        <p:tgtEl>
                                          <p:spTgt spid="5"/>
                                        </p:tgtEl>
                                      </p:cBhvr>
                                    </p:animEffect>
                                    <p:set>
                                      <p:cBhvr>
                                        <p:cTn id="30" dur="1" fill="hold">
                                          <p:stCondLst>
                                            <p:cond delay="70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26" presetClass="emph" presetSubtype="0" repeatCount="5000" fill="hold" grpId="1" nodeType="withEffect">
                                  <p:stCondLst>
                                    <p:cond delay="1000"/>
                                  </p:stCondLst>
                                  <p:childTnLst>
                                    <p:animEffect transition="out" filter="fade">
                                      <p:cBhvr>
                                        <p:cTn id="39" dur="1608" tmFilter="0, 0; .2, .5; .8, .5; 1, 0"/>
                                        <p:tgtEl>
                                          <p:spTgt spid="6"/>
                                        </p:tgtEl>
                                      </p:cBhvr>
                                    </p:animEffect>
                                    <p:animScale>
                                      <p:cBhvr>
                                        <p:cTn id="40" dur="804" autoRev="1" fill="hold"/>
                                        <p:tgtEl>
                                          <p:spTgt spid="6"/>
                                        </p:tgtEl>
                                      </p:cBhvr>
                                      <p:by x="105000" y="105000"/>
                                    </p:animScale>
                                  </p:childTnLst>
                                </p:cTn>
                              </p:par>
                              <p:par>
                                <p:cTn id="41" presetID="16" presetClass="exit" presetSubtype="21" fill="hold" grpId="2" nodeType="withEffect">
                                  <p:stCondLst>
                                    <p:cond delay="9000"/>
                                  </p:stCondLst>
                                  <p:childTnLst>
                                    <p:animEffect transition="out" filter="barn(inVertical)">
                                      <p:cBhvr>
                                        <p:cTn id="42" dur="860"/>
                                        <p:tgtEl>
                                          <p:spTgt spid="6"/>
                                        </p:tgtEl>
                                      </p:cBhvr>
                                    </p:animEffect>
                                    <p:set>
                                      <p:cBhvr>
                                        <p:cTn id="43" dur="1" fill="hold">
                                          <p:stCondLst>
                                            <p:cond delay="85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2000"/>
                                        <p:tgtEl>
                                          <p:spTgt spid="7"/>
                                        </p:tgtEl>
                                      </p:cBhvr>
                                    </p:animEffect>
                                    <p:anim calcmode="lin" valueType="num">
                                      <p:cBhvr>
                                        <p:cTn id="49" dur="2000" fill="hold"/>
                                        <p:tgtEl>
                                          <p:spTgt spid="7"/>
                                        </p:tgtEl>
                                        <p:attrNameLst>
                                          <p:attrName>ppt_x</p:attrName>
                                        </p:attrNameLst>
                                      </p:cBhvr>
                                      <p:tavLst>
                                        <p:tav tm="0">
                                          <p:val>
                                            <p:strVal val="#ppt_x"/>
                                          </p:val>
                                        </p:tav>
                                        <p:tav tm="100000">
                                          <p:val>
                                            <p:strVal val="#ppt_x"/>
                                          </p:val>
                                        </p:tav>
                                      </p:tavLst>
                                    </p:anim>
                                    <p:anim calcmode="lin" valueType="num">
                                      <p:cBhvr>
                                        <p:cTn id="50" dur="2000" fill="hold"/>
                                        <p:tgtEl>
                                          <p:spTgt spid="7"/>
                                        </p:tgtEl>
                                        <p:attrNameLst>
                                          <p:attrName>ppt_y</p:attrName>
                                        </p:attrNameLst>
                                      </p:cBhvr>
                                      <p:tavLst>
                                        <p:tav tm="0">
                                          <p:val>
                                            <p:strVal val="#ppt_y+.1"/>
                                          </p:val>
                                        </p:tav>
                                        <p:tav tm="100000">
                                          <p:val>
                                            <p:strVal val="#ppt_y"/>
                                          </p:val>
                                        </p:tav>
                                      </p:tavLst>
                                    </p:anim>
                                  </p:childTnLst>
                                </p:cTn>
                              </p:par>
                              <p:par>
                                <p:cTn id="51" presetID="26" presetClass="emph" presetSubtype="0" repeatCount="5000" fill="hold" grpId="1" nodeType="withEffect">
                                  <p:stCondLst>
                                    <p:cond delay="1000"/>
                                  </p:stCondLst>
                                  <p:childTnLst>
                                    <p:animEffect transition="out" filter="fade">
                                      <p:cBhvr>
                                        <p:cTn id="52" dur="1520" tmFilter="0, 0; .2, .5; .8, .5; 1, 0"/>
                                        <p:tgtEl>
                                          <p:spTgt spid="7"/>
                                        </p:tgtEl>
                                      </p:cBhvr>
                                    </p:animEffect>
                                    <p:animScale>
                                      <p:cBhvr>
                                        <p:cTn id="53" dur="760" autoRev="1" fill="hold"/>
                                        <p:tgtEl>
                                          <p:spTgt spid="7"/>
                                        </p:tgtEl>
                                      </p:cBhvr>
                                      <p:by x="105000" y="105000"/>
                                    </p:animScale>
                                  </p:childTnLst>
                                </p:cTn>
                              </p:par>
                              <p:par>
                                <p:cTn id="54" presetID="16" presetClass="exit" presetSubtype="21" fill="hold" grpId="2" nodeType="withEffect">
                                  <p:stCondLst>
                                    <p:cond delay="8700"/>
                                  </p:stCondLst>
                                  <p:childTnLst>
                                    <p:animEffect transition="out" filter="barn(inVertical)">
                                      <p:cBhvr>
                                        <p:cTn id="55" dur="600"/>
                                        <p:tgtEl>
                                          <p:spTgt spid="7"/>
                                        </p:tgtEl>
                                      </p:cBhvr>
                                    </p:animEffect>
                                    <p:set>
                                      <p:cBhvr>
                                        <p:cTn id="56" dur="1" fill="hold">
                                          <p:stCondLst>
                                            <p:cond delay="599"/>
                                          </p:stCondLst>
                                        </p:cTn>
                                        <p:tgtEl>
                                          <p:spTgt spid="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000"/>
                                        <p:tgtEl>
                                          <p:spTgt spid="11"/>
                                        </p:tgtEl>
                                      </p:cBhvr>
                                    </p:animEffect>
                                    <p:anim calcmode="lin" valueType="num">
                                      <p:cBhvr>
                                        <p:cTn id="62" dur="2000" fill="hold"/>
                                        <p:tgtEl>
                                          <p:spTgt spid="11"/>
                                        </p:tgtEl>
                                        <p:attrNameLst>
                                          <p:attrName>ppt_x</p:attrName>
                                        </p:attrNameLst>
                                      </p:cBhvr>
                                      <p:tavLst>
                                        <p:tav tm="0">
                                          <p:val>
                                            <p:strVal val="#ppt_x"/>
                                          </p:val>
                                        </p:tav>
                                        <p:tav tm="100000">
                                          <p:val>
                                            <p:strVal val="#ppt_x"/>
                                          </p:val>
                                        </p:tav>
                                      </p:tavLst>
                                    </p:anim>
                                    <p:anim calcmode="lin" valueType="num">
                                      <p:cBhvr>
                                        <p:cTn id="63" dur="2000" fill="hold"/>
                                        <p:tgtEl>
                                          <p:spTgt spid="11"/>
                                        </p:tgtEl>
                                        <p:attrNameLst>
                                          <p:attrName>ppt_y</p:attrName>
                                        </p:attrNameLst>
                                      </p:cBhvr>
                                      <p:tavLst>
                                        <p:tav tm="0">
                                          <p:val>
                                            <p:strVal val="#ppt_y+.1"/>
                                          </p:val>
                                        </p:tav>
                                        <p:tav tm="100000">
                                          <p:val>
                                            <p:strVal val="#ppt_y"/>
                                          </p:val>
                                        </p:tav>
                                      </p:tavLst>
                                    </p:anim>
                                  </p:childTnLst>
                                </p:cTn>
                              </p:par>
                              <p:par>
                                <p:cTn id="64" presetID="26" presetClass="emph" presetSubtype="0" repeatCount="5000" fill="hold" grpId="1" nodeType="withEffect">
                                  <p:stCondLst>
                                    <p:cond delay="1000"/>
                                  </p:stCondLst>
                                  <p:childTnLst>
                                    <p:animEffect transition="out" filter="fade">
                                      <p:cBhvr>
                                        <p:cTn id="65" dur="1520" tmFilter="0, 0; .2, .5; .8, .5; 1, 0"/>
                                        <p:tgtEl>
                                          <p:spTgt spid="11"/>
                                        </p:tgtEl>
                                      </p:cBhvr>
                                    </p:animEffect>
                                    <p:animScale>
                                      <p:cBhvr>
                                        <p:cTn id="66" dur="760" autoRev="1" fill="hold"/>
                                        <p:tgtEl>
                                          <p:spTgt spid="11"/>
                                        </p:tgtEl>
                                      </p:cBhvr>
                                      <p:by x="105000" y="105000"/>
                                    </p:animScale>
                                  </p:childTnLst>
                                </p:cTn>
                              </p:par>
                              <p:par>
                                <p:cTn id="67" presetID="16" presetClass="exit" presetSubtype="21" fill="hold" grpId="2" nodeType="withEffect">
                                  <p:stCondLst>
                                    <p:cond delay="8700"/>
                                  </p:stCondLst>
                                  <p:childTnLst>
                                    <p:animEffect transition="out" filter="barn(inVertical)">
                                      <p:cBhvr>
                                        <p:cTn id="68" dur="600"/>
                                        <p:tgtEl>
                                          <p:spTgt spid="11"/>
                                        </p:tgtEl>
                                      </p:cBhvr>
                                    </p:animEffect>
                                    <p:set>
                                      <p:cBhvr>
                                        <p:cTn id="69" dur="1" fill="hold">
                                          <p:stCondLst>
                                            <p:cond delay="5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5" grpId="0" animBg="1"/>
      <p:bldP spid="5" grpId="1" animBg="1"/>
      <p:bldP spid="5" grpId="2" animBg="1"/>
      <p:bldP spid="6" grpId="0" animBg="1"/>
      <p:bldP spid="6" grpId="1" animBg="1"/>
      <p:bldP spid="6" grpId="2" animBg="1"/>
      <p:bldP spid="7" grpId="0" animBg="1"/>
      <p:bldP spid="7" grpId="1" animBg="1"/>
      <p:bldP spid="7" grpId="2" animBg="1"/>
      <p:bldP spid="11" grpId="0" animBg="1"/>
      <p:bldP spid="11" grpId="1" animBg="1"/>
      <p:bldP spid="11"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9"/>
</p:tagLst>
</file>

<file path=ppt/tags/tag2.xml><?xml version="1.0" encoding="utf-8"?>
<p:tagLst xmlns:a="http://schemas.openxmlformats.org/drawingml/2006/main" xmlns:r="http://schemas.openxmlformats.org/officeDocument/2006/relationships" xmlns:p="http://schemas.openxmlformats.org/presentationml/2006/main">
  <p:tag name="TIMING" val="|1.2|1.9"/>
</p:tagLst>
</file>

<file path=ppt/theme/theme1.xml><?xml version="1.0" encoding="utf-8"?>
<a:theme xmlns:a="http://schemas.openxmlformats.org/drawingml/2006/main" name="デザインの設定">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ＭＳ ゴシック"/>
        <a:cs typeface=""/>
      </a:majorFont>
      <a:minorFont>
        <a:latin typeface="Times"/>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CC3300"/>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ＭＳ ゴシック" pitchFamily="49" charset="-128"/>
          </a:defRPr>
        </a:defPPr>
      </a:lstStyle>
    </a:spDef>
    <a:lnDef>
      <a:spPr bwMode="auto">
        <a:xfrm>
          <a:off x="0" y="0"/>
          <a:ext cx="1" cy="1"/>
        </a:xfrm>
        <a:custGeom>
          <a:avLst/>
          <a:gdLst/>
          <a:ahLst/>
          <a:cxnLst/>
          <a:rect l="0" t="0" r="0" b="0"/>
          <a:pathLst/>
        </a:custGeom>
        <a:solidFill>
          <a:schemeClr val="accent1"/>
        </a:solidFill>
        <a:ln w="6350" cap="flat" cmpd="sng" algn="ctr">
          <a:solidFill>
            <a:srgbClr val="CC3300"/>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ＭＳ ゴシック" pitchFamily="49"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3B91C8596C2974EBD229DC4039DB993" ma:contentTypeVersion="0" ma:contentTypeDescription="新しいドキュメントを作成します。" ma:contentTypeScope="" ma:versionID="c2421d7fe37c323d7dfe9d3b9ac6baf2">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C60E76-204F-44BE-B525-05472AF0216A}">
  <ds:schemaRefs>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4B0547E-1809-4BE7-B790-862DF121EA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34667</TotalTime>
  <Words>6234</Words>
  <Application>Microsoft Office PowerPoint</Application>
  <PresentationFormat>ワイド画面</PresentationFormat>
  <Paragraphs>507</Paragraphs>
  <Slides>24</Slides>
  <Notes>24</Notes>
  <HiddenSlides>0</HiddenSlides>
  <MMClips>14</MMClips>
  <ScaleCrop>false</ScaleCrop>
  <HeadingPairs>
    <vt:vector size="6" baseType="variant">
      <vt:variant>
        <vt:lpstr>使用されているフォント</vt:lpstr>
      </vt:variant>
      <vt:variant>
        <vt:i4>19</vt:i4>
      </vt:variant>
      <vt:variant>
        <vt:lpstr>テーマ</vt:lpstr>
      </vt:variant>
      <vt:variant>
        <vt:i4>4</vt:i4>
      </vt:variant>
      <vt:variant>
        <vt:lpstr>スライド タイトル</vt:lpstr>
      </vt:variant>
      <vt:variant>
        <vt:i4>24</vt:i4>
      </vt:variant>
    </vt:vector>
  </HeadingPairs>
  <TitlesOfParts>
    <vt:vector size="47" baseType="lpstr">
      <vt:lpstr>AR丸ゴシック体M</vt:lpstr>
      <vt:lpstr>HGPｺﾞｼｯｸE</vt:lpstr>
      <vt:lpstr>HGP創英角ｺﾞｼｯｸUB</vt:lpstr>
      <vt:lpstr>HGP創英角ﾎﾟｯﾌﾟ体</vt:lpstr>
      <vt:lpstr>HGSｺﾞｼｯｸE</vt:lpstr>
      <vt:lpstr>HGS創英角ｺﾞｼｯｸUB</vt:lpstr>
      <vt:lpstr>HGS創英角ﾎﾟｯﾌﾟ体</vt:lpstr>
      <vt:lpstr>HG丸ｺﾞｼｯｸM-PRO</vt:lpstr>
      <vt:lpstr>Meiryo UI</vt:lpstr>
      <vt:lpstr>ＭＳ Ｐゴシック</vt:lpstr>
      <vt:lpstr>ＭＳ 明朝</vt:lpstr>
      <vt:lpstr>メイリオ</vt:lpstr>
      <vt:lpstr>游ゴシック</vt:lpstr>
      <vt:lpstr>游ゴシック Light</vt:lpstr>
      <vt:lpstr>Arial</vt:lpstr>
      <vt:lpstr>Calibri</vt:lpstr>
      <vt:lpstr>Calibri Light</vt:lpstr>
      <vt:lpstr>Times</vt:lpstr>
      <vt:lpstr>Trebuchet MS</vt:lpstr>
      <vt:lpstr>デザインの設定</vt:lpstr>
      <vt:lpstr>Office テーマ</vt:lpstr>
      <vt:lpstr>新しいプレゼンテーション</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国の予算（2024年度：歳入と歳出）</vt:lpstr>
      <vt:lpstr>国の財布をのぞいてみたら・・・【国の財政を家計にたとえた場合】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所得税や住民税は、何歳から納めるようになるのでしょうか？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租税教育用ｿﾌﾄ･中学生向け</dc:title>
  <dc:creator>阿南 由紀子</dc:creator>
  <cp:lastModifiedBy>租推協 和歌山</cp:lastModifiedBy>
  <cp:revision>2022</cp:revision>
  <cp:lastPrinted>2024-05-15T07:01:46Z</cp:lastPrinted>
  <dcterms:created xsi:type="dcterms:W3CDTF">2006-01-13T04:57:59Z</dcterms:created>
  <dcterms:modified xsi:type="dcterms:W3CDTF">2024-05-16T05:23:41Z</dcterms:modified>
</cp:coreProperties>
</file>