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3"/>
  </p:sldMasterIdLst>
  <p:notesMasterIdLst>
    <p:notesMasterId r:id="rId28"/>
  </p:notesMasterIdLst>
  <p:handoutMasterIdLst>
    <p:handoutMasterId r:id="rId29"/>
  </p:handoutMasterIdLst>
  <p:sldIdLst>
    <p:sldId id="4354" r:id="rId4"/>
    <p:sldId id="538" r:id="rId5"/>
    <p:sldId id="766" r:id="rId6"/>
    <p:sldId id="767" r:id="rId7"/>
    <p:sldId id="768" r:id="rId8"/>
    <p:sldId id="541" r:id="rId9"/>
    <p:sldId id="769" r:id="rId10"/>
    <p:sldId id="501" r:id="rId11"/>
    <p:sldId id="770" r:id="rId12"/>
    <p:sldId id="771" r:id="rId13"/>
    <p:sldId id="762" r:id="rId14"/>
    <p:sldId id="531" r:id="rId15"/>
    <p:sldId id="522" r:id="rId16"/>
    <p:sldId id="772" r:id="rId17"/>
    <p:sldId id="773" r:id="rId18"/>
    <p:sldId id="774" r:id="rId19"/>
    <p:sldId id="534" r:id="rId20"/>
    <p:sldId id="4353" r:id="rId21"/>
    <p:sldId id="529" r:id="rId22"/>
    <p:sldId id="360" r:id="rId23"/>
    <p:sldId id="760" r:id="rId24"/>
    <p:sldId id="4352" r:id="rId25"/>
    <p:sldId id="260" r:id="rId26"/>
    <p:sldId id="4350" r:id="rId2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3399"/>
    <a:srgbClr val="FF0066"/>
    <a:srgbClr val="FF33CC"/>
    <a:srgbClr val="FDF6A1"/>
    <a:srgbClr val="99CCFF"/>
    <a:srgbClr val="4A733C"/>
    <a:srgbClr val="4A7346"/>
    <a:srgbClr val="4A7355"/>
    <a:srgbClr val="4A742E"/>
    <a:srgbClr val="3C5D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60714" autoAdjust="0"/>
  </p:normalViewPr>
  <p:slideViewPr>
    <p:cSldViewPr>
      <p:cViewPr varScale="1">
        <p:scale>
          <a:sx n="38" d="100"/>
          <a:sy n="38" d="100"/>
        </p:scale>
        <p:origin x="1652" y="44"/>
      </p:cViewPr>
      <p:guideLst>
        <p:guide orient="horz" pos="2160"/>
        <p:guide pos="3840"/>
      </p:guideLst>
    </p:cSldViewPr>
  </p:slideViewPr>
  <p:outlineViewPr>
    <p:cViewPr>
      <p:scale>
        <a:sx n="33" d="100"/>
        <a:sy n="33" d="100"/>
      </p:scale>
      <p:origin x="0" y="-2168"/>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46" d="100"/>
          <a:sy n="46" d="100"/>
        </p:scale>
        <p:origin x="2816" y="44"/>
      </p:cViewPr>
      <p:guideLst>
        <p:guide orient="horz" pos="3109"/>
        <p:guide pos="2121"/>
      </p:guideLst>
    </p:cSldViewPr>
  </p:notesViewPr>
  <p:gridSpacing cx="61199" cy="61199"/>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63244276946836E-2"/>
          <c:y val="5.5125550554692565E-2"/>
          <c:w val="0.93672443190426036"/>
          <c:h val="0.89776577854985806"/>
        </c:manualLayout>
      </c:layout>
      <c:barChart>
        <c:barDir val="col"/>
        <c:grouping val="stacked"/>
        <c:varyColors val="0"/>
        <c:ser>
          <c:idx val="0"/>
          <c:order val="0"/>
          <c:tx>
            <c:strRef>
              <c:f>Sheet1!$B$1</c:f>
              <c:strCache>
                <c:ptCount val="1"/>
                <c:pt idx="0">
                  <c:v>食料品</c:v>
                </c:pt>
              </c:strCache>
            </c:strRef>
          </c:tx>
          <c:spPr>
            <a:solidFill>
              <a:srgbClr val="93CDDD"/>
            </a:solidFill>
            <a:ln>
              <a:noFill/>
            </a:ln>
            <a:effectLst/>
          </c:spPr>
          <c:invertIfNegative val="0"/>
          <c:dLbls>
            <c:dLbl>
              <c:idx val="1"/>
              <c:layout>
                <c:manualLayout>
                  <c:x val="5.8304472138541079E-3"/>
                  <c:y val="-3.4071024936623201E-2"/>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r>
                      <a:rPr lang="ja-JP" altLang="en-US" sz="1500" b="1" i="0" baseline="0">
                        <a:latin typeface="HGPｺﾞｼｯｸE" panose="020B0900000000000000" pitchFamily="50" charset="-128"/>
                      </a:rPr>
                      <a:t>非</a:t>
                    </a:r>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2.3277831388798853E-2"/>
                      <c:h val="7.0387381200068683E-2"/>
                    </c:manualLayout>
                  </c15:layout>
                  <c15:showDataLabelsRange val="0"/>
                </c:ext>
                <c:ext xmlns:c16="http://schemas.microsoft.com/office/drawing/2014/chart" uri="{C3380CC4-5D6E-409C-BE32-E72D297353CC}">
                  <c16:uniqueId val="{00000000-DAF0-4233-AD93-285AD432DF5E}"/>
                </c:ext>
              </c:extLst>
            </c:dLbl>
            <c:dLbl>
              <c:idx val="2"/>
              <c:layout>
                <c:manualLayout>
                  <c:x val="5.830389828127453E-3"/>
                  <c:y val="-3.4071024936623201E-2"/>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r>
                      <a:rPr lang="ja-JP" altLang="en-US" sz="1500" b="1" i="0" baseline="0">
                        <a:latin typeface="HGPｺﾞｼｯｸE" panose="020B0900000000000000" pitchFamily="50" charset="-128"/>
                      </a:rPr>
                      <a:t>非</a:t>
                    </a:r>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2.6193026302862583E-2"/>
                      <c:h val="7.0387381200068683E-2"/>
                    </c:manualLayout>
                  </c15:layout>
                  <c15:showDataLabelsRange val="0"/>
                </c:ext>
                <c:ext xmlns:c16="http://schemas.microsoft.com/office/drawing/2014/chart" uri="{C3380CC4-5D6E-409C-BE32-E72D297353CC}">
                  <c16:uniqueId val="{00000001-DAF0-4233-AD93-285AD432DF5E}"/>
                </c:ext>
              </c:extLst>
            </c:dLbl>
            <c:dLbl>
              <c:idx val="3"/>
              <c:layout>
                <c:manualLayout>
                  <c:x val="2.9151949140637265E-3"/>
                  <c:y val="-3.2067144054700993E-2"/>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r>
                      <a:rPr lang="ja-JP" altLang="en-US" sz="1500" b="1" i="0" baseline="0">
                        <a:latin typeface="HGPｺﾞｼｯｸE" panose="020B0900000000000000" pitchFamily="50" charset="-128"/>
                      </a:rPr>
                      <a:t>非</a:t>
                    </a:r>
                    <a:endParaRPr lang="ja-JP" altLang="en-US" sz="1500" b="1" i="0" baseline="0" dirty="0">
                      <a:latin typeface="HGPｺﾞｼｯｸE" panose="020B0900000000000000"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ltLang="en-US"/>
                </a:p>
              </c:txPr>
              <c:showLegendKey val="0"/>
              <c:showVal val="1"/>
              <c:showCatName val="0"/>
              <c:showSerName val="0"/>
              <c:showPercent val="0"/>
              <c:showBubbleSize val="0"/>
              <c:extLst>
                <c:ext xmlns:c15="http://schemas.microsoft.com/office/drawing/2012/chart" uri="{CE6537A1-D6FC-4f65-9D91-7224C49458BB}">
                  <c15:layout>
                    <c:manualLayout>
                      <c:w val="2.910822121692631E-2"/>
                      <c:h val="7.5442059468139908E-2"/>
                    </c:manualLayout>
                  </c15:layout>
                  <c15:showDataLabelsRange val="0"/>
                </c:ext>
                <c:ext xmlns:c16="http://schemas.microsoft.com/office/drawing/2014/chart" uri="{C3380CC4-5D6E-409C-BE32-E72D297353CC}">
                  <c16:uniqueId val="{00000002-DAF0-4233-AD93-285AD432DF5E}"/>
                </c:ext>
              </c:extLst>
            </c:dLbl>
            <c:dLbl>
              <c:idx val="7"/>
              <c:layout>
                <c:manualLayout>
                  <c:x val="1.3118377113286664E-2"/>
                  <c:y val="-3.6075537061538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F0-4233-AD93-285AD432DF5E}"/>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日本</c:v>
                </c:pt>
                <c:pt idx="1">
                  <c:v>台湾</c:v>
                </c:pt>
                <c:pt idx="2">
                  <c:v>タイ</c:v>
                </c:pt>
                <c:pt idx="3">
                  <c:v>韓国</c:v>
                </c:pt>
                <c:pt idx="4">
                  <c:v>中国</c:v>
                </c:pt>
                <c:pt idx="5">
                  <c:v>ドイツ</c:v>
                </c:pt>
                <c:pt idx="6">
                  <c:v>フランス</c:v>
                </c:pt>
                <c:pt idx="7">
                  <c:v>イギリス</c:v>
                </c:pt>
                <c:pt idx="8">
                  <c:v>イタリア</c:v>
                </c:pt>
                <c:pt idx="9">
                  <c:v>スウェーデン</c:v>
                </c:pt>
                <c:pt idx="10">
                  <c:v>ハンガリー</c:v>
                </c:pt>
              </c:strCache>
            </c:strRef>
          </c:cat>
          <c:val>
            <c:numRef>
              <c:f>Sheet1!$B$2:$B$12</c:f>
              <c:numCache>
                <c:formatCode>General</c:formatCode>
                <c:ptCount val="11"/>
                <c:pt idx="0">
                  <c:v>8</c:v>
                </c:pt>
                <c:pt idx="4">
                  <c:v>9</c:v>
                </c:pt>
                <c:pt idx="5">
                  <c:v>7</c:v>
                </c:pt>
                <c:pt idx="6">
                  <c:v>5.5</c:v>
                </c:pt>
                <c:pt idx="8">
                  <c:v>10</c:v>
                </c:pt>
                <c:pt idx="9">
                  <c:v>12</c:v>
                </c:pt>
                <c:pt idx="10">
                  <c:v>18</c:v>
                </c:pt>
              </c:numCache>
            </c:numRef>
          </c:val>
          <c:extLst>
            <c:ext xmlns:c16="http://schemas.microsoft.com/office/drawing/2014/chart" uri="{C3380CC4-5D6E-409C-BE32-E72D297353CC}">
              <c16:uniqueId val="{00000004-DAF0-4233-AD93-285AD432DF5E}"/>
            </c:ext>
          </c:extLst>
        </c:ser>
        <c:ser>
          <c:idx val="1"/>
          <c:order val="1"/>
          <c:tx>
            <c:strRef>
              <c:f>Sheet1!$C$1</c:f>
              <c:strCache>
                <c:ptCount val="1"/>
                <c:pt idx="0">
                  <c:v>積みあげ</c:v>
                </c:pt>
              </c:strCache>
            </c:strRef>
          </c:tx>
          <c:spPr>
            <a:solidFill>
              <a:srgbClr val="FF99CC"/>
            </a:solidFill>
            <a:ln w="0">
              <a:solidFill>
                <a:schemeClr val="tx1">
                  <a:lumMod val="15000"/>
                  <a:lumOff val="85000"/>
                </a:schemeClr>
              </a:solidFill>
            </a:ln>
            <a:effectLst/>
          </c:spPr>
          <c:invertIfNegative val="0"/>
          <c:dLbls>
            <c:dLbl>
              <c:idx val="0"/>
              <c:layout>
                <c:manualLayout>
                  <c:x val="5.9820202324858476E-3"/>
                  <c:y val="-7.415533034115189E-2"/>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r>
                      <a:rPr lang="en-US" altLang="ja-JP" sz="1500" b="1" i="0" baseline="0">
                        <a:latin typeface="HGPｺﾞｼｯｸE" panose="020B0900000000000000" pitchFamily="50" charset="-128"/>
                      </a:rPr>
                      <a:t>10</a:t>
                    </a:r>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3.8157066767834279E-2"/>
                      <c:h val="9.5259498188932645E-2"/>
                    </c:manualLayout>
                  </c15:layout>
                  <c15:showDataLabelsRange val="0"/>
                </c:ext>
                <c:ext xmlns:c16="http://schemas.microsoft.com/office/drawing/2014/chart" uri="{C3380CC4-5D6E-409C-BE32-E72D297353CC}">
                  <c16:uniqueId val="{00000005-DAF0-4233-AD93-285AD432DF5E}"/>
                </c:ext>
              </c:extLst>
            </c:dLbl>
            <c:dLbl>
              <c:idx val="1"/>
              <c:layout>
                <c:manualLayout>
                  <c:x val="0"/>
                  <c:y val="-0.112235004191453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F0-4233-AD93-285AD432DF5E}"/>
                </c:ext>
              </c:extLst>
            </c:dLbl>
            <c:dLbl>
              <c:idx val="2"/>
              <c:layout>
                <c:manualLayout>
                  <c:x val="-5.3444622694326349E-17"/>
                  <c:y val="-0.13227696922564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F0-4233-AD93-285AD432DF5E}"/>
                </c:ext>
              </c:extLst>
            </c:dLbl>
            <c:dLbl>
              <c:idx val="3"/>
              <c:layout>
                <c:manualLayout>
                  <c:x val="0"/>
                  <c:y val="-0.180377685307693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F0-4233-AD93-285AD432DF5E}"/>
                </c:ext>
              </c:extLst>
            </c:dLbl>
            <c:dLbl>
              <c:idx val="4"/>
              <c:layout>
                <c:manualLayout>
                  <c:x val="1.4575974570318632E-3"/>
                  <c:y val="-9.6201432164102985E-2"/>
                </c:manualLayout>
              </c:layout>
              <c:tx>
                <c:rich>
                  <a:bodyPr/>
                  <a:lstStyle/>
                  <a:p>
                    <a:r>
                      <a:rPr lang="en-US" altLang="ja-JP" dirty="0"/>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AF0-4233-AD93-285AD432DF5E}"/>
                </c:ext>
              </c:extLst>
            </c:dLbl>
            <c:dLbl>
              <c:idx val="5"/>
              <c:layout>
                <c:manualLayout>
                  <c:x val="2.9151949140637265E-3"/>
                  <c:y val="-0.20442804334871878"/>
                </c:manualLayout>
              </c:layout>
              <c:tx>
                <c:rich>
                  <a:bodyPr/>
                  <a:lstStyle/>
                  <a:p>
                    <a:r>
                      <a:rPr lang="en-US" altLang="ja-JP" dirty="0"/>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AF0-4233-AD93-285AD432DF5E}"/>
                </c:ext>
              </c:extLst>
            </c:dLbl>
            <c:dLbl>
              <c:idx val="6"/>
              <c:layout>
                <c:manualLayout>
                  <c:x val="5.6671129077086289E-3"/>
                  <c:y val="-0.24221206086222793"/>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r>
                      <a:rPr lang="en-US" altLang="ja-JP" dirty="0"/>
                      <a:t>20</a:t>
                    </a:r>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3998984827501531E-2"/>
                      <c:h val="9.4788667763580831E-2"/>
                    </c:manualLayout>
                  </c15:layout>
                  <c15:showDataLabelsRange val="0"/>
                </c:ext>
                <c:ext xmlns:c16="http://schemas.microsoft.com/office/drawing/2014/chart" uri="{C3380CC4-5D6E-409C-BE32-E72D297353CC}">
                  <c16:uniqueId val="{0000000B-DAF0-4233-AD93-285AD432DF5E}"/>
                </c:ext>
              </c:extLst>
            </c:dLbl>
            <c:dLbl>
              <c:idx val="7"/>
              <c:layout>
                <c:manualLayout>
                  <c:x val="1.4575974570318632E-3"/>
                  <c:y val="-0.324679833553847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AF0-4233-AD93-285AD432DF5E}"/>
                </c:ext>
              </c:extLst>
            </c:dLbl>
            <c:dLbl>
              <c:idx val="8"/>
              <c:layout>
                <c:manualLayout>
                  <c:x val="-1.068892453886527E-16"/>
                  <c:y val="-0.21244482936239409"/>
                </c:manualLayout>
              </c:layout>
              <c:tx>
                <c:rich>
                  <a:bodyPr/>
                  <a:lstStyle/>
                  <a:p>
                    <a:r>
                      <a:rPr lang="en-US" altLang="ja-JP" dirty="0"/>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DAF0-4233-AD93-285AD432DF5E}"/>
                </c:ext>
              </c:extLst>
            </c:dLbl>
            <c:dLbl>
              <c:idx val="9"/>
              <c:layout>
                <c:manualLayout>
                  <c:x val="2.9151949140636198E-3"/>
                  <c:y val="-0.22847840138974465"/>
                </c:manualLayout>
              </c:layout>
              <c:tx>
                <c:rich>
                  <a:bodyPr/>
                  <a:lstStyle/>
                  <a:p>
                    <a:r>
                      <a:rPr lang="en-US" altLang="ja-JP" dirty="0"/>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DAF0-4233-AD93-285AD432DF5E}"/>
                </c:ext>
              </c:extLst>
            </c:dLbl>
            <c:dLbl>
              <c:idx val="10"/>
              <c:layout>
                <c:manualLayout>
                  <c:x val="-2.9151949140637265E-3"/>
                  <c:y val="-0.16033572027350496"/>
                </c:manualLayout>
              </c:layout>
              <c:tx>
                <c:rich>
                  <a:bodyPr/>
                  <a:lstStyle/>
                  <a:p>
                    <a:r>
                      <a:rPr lang="en-US" altLang="ja-JP" dirty="0"/>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DAF0-4233-AD93-285AD432DF5E}"/>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日本</c:v>
                </c:pt>
                <c:pt idx="1">
                  <c:v>台湾</c:v>
                </c:pt>
                <c:pt idx="2">
                  <c:v>タイ</c:v>
                </c:pt>
                <c:pt idx="3">
                  <c:v>韓国</c:v>
                </c:pt>
                <c:pt idx="4">
                  <c:v>中国</c:v>
                </c:pt>
                <c:pt idx="5">
                  <c:v>ドイツ</c:v>
                </c:pt>
                <c:pt idx="6">
                  <c:v>フランス</c:v>
                </c:pt>
                <c:pt idx="7">
                  <c:v>イギリス</c:v>
                </c:pt>
                <c:pt idx="8">
                  <c:v>イタリア</c:v>
                </c:pt>
                <c:pt idx="9">
                  <c:v>スウェーデン</c:v>
                </c:pt>
                <c:pt idx="10">
                  <c:v>ハンガリー</c:v>
                </c:pt>
              </c:strCache>
            </c:strRef>
          </c:cat>
          <c:val>
            <c:numRef>
              <c:f>Sheet1!$C$2:$C$12</c:f>
              <c:numCache>
                <c:formatCode>General</c:formatCode>
                <c:ptCount val="11"/>
                <c:pt idx="0">
                  <c:v>2</c:v>
                </c:pt>
                <c:pt idx="1">
                  <c:v>5</c:v>
                </c:pt>
                <c:pt idx="2">
                  <c:v>7</c:v>
                </c:pt>
                <c:pt idx="3">
                  <c:v>10</c:v>
                </c:pt>
                <c:pt idx="4">
                  <c:v>4</c:v>
                </c:pt>
                <c:pt idx="5">
                  <c:v>12</c:v>
                </c:pt>
                <c:pt idx="6">
                  <c:v>14.5</c:v>
                </c:pt>
                <c:pt idx="7">
                  <c:v>20</c:v>
                </c:pt>
                <c:pt idx="8">
                  <c:v>12</c:v>
                </c:pt>
                <c:pt idx="9">
                  <c:v>13</c:v>
                </c:pt>
                <c:pt idx="10">
                  <c:v>9</c:v>
                </c:pt>
              </c:numCache>
            </c:numRef>
          </c:val>
          <c:extLst>
            <c:ext xmlns:c16="http://schemas.microsoft.com/office/drawing/2014/chart" uri="{C3380CC4-5D6E-409C-BE32-E72D297353CC}">
              <c16:uniqueId val="{00000010-DAF0-4233-AD93-285AD432DF5E}"/>
            </c:ext>
          </c:extLst>
        </c:ser>
        <c:dLbls>
          <c:showLegendKey val="0"/>
          <c:showVal val="0"/>
          <c:showCatName val="0"/>
          <c:showSerName val="0"/>
          <c:showPercent val="0"/>
          <c:showBubbleSize val="0"/>
        </c:dLbls>
        <c:gapWidth val="40"/>
        <c:overlap val="100"/>
        <c:axId val="882918976"/>
        <c:axId val="882918560"/>
      </c:barChart>
      <c:catAx>
        <c:axId val="882918976"/>
        <c:scaling>
          <c:orientation val="minMax"/>
        </c:scaling>
        <c:delete val="1"/>
        <c:axPos val="b"/>
        <c:numFmt formatCode="General" sourceLinked="1"/>
        <c:majorTickMark val="none"/>
        <c:minorTickMark val="none"/>
        <c:tickLblPos val="nextTo"/>
        <c:crossAx val="882918560"/>
        <c:crosses val="autoZero"/>
        <c:auto val="1"/>
        <c:lblAlgn val="ctr"/>
        <c:lblOffset val="100"/>
        <c:noMultiLvlLbl val="0"/>
      </c:catAx>
      <c:valAx>
        <c:axId val="882918560"/>
        <c:scaling>
          <c:orientation val="minMax"/>
        </c:scaling>
        <c:delete val="0"/>
        <c:axPos val="l"/>
        <c:majorGridlines>
          <c:spPr>
            <a:ln w="0"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crossAx val="882918976"/>
        <c:crosses val="autoZero"/>
        <c:crossBetween val="between"/>
      </c:valAx>
      <c:spPr>
        <a:noFill/>
        <a:ln w="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63244276946836E-2"/>
          <c:y val="5.5125550554692565E-2"/>
          <c:w val="0.93672443190426036"/>
          <c:h val="0.89776577854985806"/>
        </c:manualLayout>
      </c:layout>
      <c:barChart>
        <c:barDir val="col"/>
        <c:grouping val="stacked"/>
        <c:varyColors val="0"/>
        <c:ser>
          <c:idx val="0"/>
          <c:order val="0"/>
          <c:tx>
            <c:strRef>
              <c:f>Sheet1!$B$1</c:f>
              <c:strCache>
                <c:ptCount val="1"/>
                <c:pt idx="0">
                  <c:v>食料品</c:v>
                </c:pt>
              </c:strCache>
            </c:strRef>
          </c:tx>
          <c:spPr>
            <a:solidFill>
              <a:srgbClr val="93CDDD"/>
            </a:solidFill>
            <a:ln>
              <a:noFill/>
            </a:ln>
            <a:effectLst/>
          </c:spPr>
          <c:invertIfNegative val="0"/>
          <c:dLbls>
            <c:dLbl>
              <c:idx val="1"/>
              <c:layout>
                <c:manualLayout>
                  <c:x val="5.8304472138541079E-3"/>
                  <c:y val="-3.4071024936623201E-2"/>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r>
                      <a:rPr lang="ja-JP" altLang="en-US" sz="1500" b="1" i="0" baseline="0">
                        <a:latin typeface="HGPｺﾞｼｯｸE" panose="020B0900000000000000" pitchFamily="50" charset="-128"/>
                      </a:rPr>
                      <a:t>非</a:t>
                    </a:r>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2.3277831388798853E-2"/>
                      <c:h val="7.0387381200068683E-2"/>
                    </c:manualLayout>
                  </c15:layout>
                  <c15:showDataLabelsRange val="0"/>
                </c:ext>
                <c:ext xmlns:c16="http://schemas.microsoft.com/office/drawing/2014/chart" uri="{C3380CC4-5D6E-409C-BE32-E72D297353CC}">
                  <c16:uniqueId val="{00000000-A33F-43C8-8007-FFBEA909C001}"/>
                </c:ext>
              </c:extLst>
            </c:dLbl>
            <c:dLbl>
              <c:idx val="2"/>
              <c:layout>
                <c:manualLayout>
                  <c:x val="5.830389828127453E-3"/>
                  <c:y val="-3.4071024936623201E-2"/>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r>
                      <a:rPr lang="ja-JP" altLang="en-US" sz="1500" b="1" i="0" baseline="0">
                        <a:latin typeface="HGPｺﾞｼｯｸE" panose="020B0900000000000000" pitchFamily="50" charset="-128"/>
                      </a:rPr>
                      <a:t>非</a:t>
                    </a:r>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2.6193026302862583E-2"/>
                      <c:h val="7.0387381200068683E-2"/>
                    </c:manualLayout>
                  </c15:layout>
                  <c15:showDataLabelsRange val="0"/>
                </c:ext>
                <c:ext xmlns:c16="http://schemas.microsoft.com/office/drawing/2014/chart" uri="{C3380CC4-5D6E-409C-BE32-E72D297353CC}">
                  <c16:uniqueId val="{00000001-A33F-43C8-8007-FFBEA909C001}"/>
                </c:ext>
              </c:extLst>
            </c:dLbl>
            <c:dLbl>
              <c:idx val="3"/>
              <c:layout>
                <c:manualLayout>
                  <c:x val="2.9151949140637265E-3"/>
                  <c:y val="-3.2067144054700993E-2"/>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r>
                      <a:rPr lang="ja-JP" altLang="en-US" sz="1500" b="1" i="0" baseline="0">
                        <a:latin typeface="HGPｺﾞｼｯｸE" panose="020B0900000000000000" pitchFamily="50" charset="-128"/>
                      </a:rPr>
                      <a:t>非</a:t>
                    </a:r>
                    <a:endParaRPr lang="ja-JP" altLang="en-US" sz="1500" b="1" i="0" baseline="0" dirty="0">
                      <a:latin typeface="HGPｺﾞｼｯｸE" panose="020B0900000000000000"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ltLang="en-US"/>
                </a:p>
              </c:txPr>
              <c:showLegendKey val="0"/>
              <c:showVal val="1"/>
              <c:showCatName val="0"/>
              <c:showSerName val="0"/>
              <c:showPercent val="0"/>
              <c:showBubbleSize val="0"/>
              <c:extLst>
                <c:ext xmlns:c15="http://schemas.microsoft.com/office/drawing/2012/chart" uri="{CE6537A1-D6FC-4f65-9D91-7224C49458BB}">
                  <c15:layout>
                    <c:manualLayout>
                      <c:w val="2.910822121692631E-2"/>
                      <c:h val="7.5442059468139908E-2"/>
                    </c:manualLayout>
                  </c15:layout>
                  <c15:showDataLabelsRange val="0"/>
                </c:ext>
                <c:ext xmlns:c16="http://schemas.microsoft.com/office/drawing/2014/chart" uri="{C3380CC4-5D6E-409C-BE32-E72D297353CC}">
                  <c16:uniqueId val="{00000002-A33F-43C8-8007-FFBEA909C001}"/>
                </c:ext>
              </c:extLst>
            </c:dLbl>
            <c:dLbl>
              <c:idx val="7"/>
              <c:layout>
                <c:manualLayout>
                  <c:x val="1.3118377113286664E-2"/>
                  <c:y val="-3.6075537061538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3F-43C8-8007-FFBEA909C001}"/>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日本</c:v>
                </c:pt>
                <c:pt idx="1">
                  <c:v>台湾</c:v>
                </c:pt>
                <c:pt idx="2">
                  <c:v>タイ</c:v>
                </c:pt>
                <c:pt idx="3">
                  <c:v>韓国</c:v>
                </c:pt>
                <c:pt idx="4">
                  <c:v>中国</c:v>
                </c:pt>
                <c:pt idx="5">
                  <c:v>ドイツ</c:v>
                </c:pt>
                <c:pt idx="6">
                  <c:v>フランス</c:v>
                </c:pt>
                <c:pt idx="7">
                  <c:v>イギリス</c:v>
                </c:pt>
                <c:pt idx="8">
                  <c:v>イタリア</c:v>
                </c:pt>
                <c:pt idx="9">
                  <c:v>スウェーデン</c:v>
                </c:pt>
                <c:pt idx="10">
                  <c:v>ハンガリー</c:v>
                </c:pt>
              </c:strCache>
            </c:strRef>
          </c:cat>
          <c:val>
            <c:numRef>
              <c:f>Sheet1!$B$2:$B$12</c:f>
              <c:numCache>
                <c:formatCode>General</c:formatCode>
                <c:ptCount val="11"/>
                <c:pt idx="0">
                  <c:v>8</c:v>
                </c:pt>
                <c:pt idx="4">
                  <c:v>9</c:v>
                </c:pt>
                <c:pt idx="5">
                  <c:v>7</c:v>
                </c:pt>
                <c:pt idx="6">
                  <c:v>5.5</c:v>
                </c:pt>
                <c:pt idx="8">
                  <c:v>10</c:v>
                </c:pt>
                <c:pt idx="9">
                  <c:v>12</c:v>
                </c:pt>
                <c:pt idx="10">
                  <c:v>18</c:v>
                </c:pt>
              </c:numCache>
            </c:numRef>
          </c:val>
          <c:extLst>
            <c:ext xmlns:c16="http://schemas.microsoft.com/office/drawing/2014/chart" uri="{C3380CC4-5D6E-409C-BE32-E72D297353CC}">
              <c16:uniqueId val="{00000004-A33F-43C8-8007-FFBEA909C001}"/>
            </c:ext>
          </c:extLst>
        </c:ser>
        <c:ser>
          <c:idx val="1"/>
          <c:order val="1"/>
          <c:tx>
            <c:strRef>
              <c:f>Sheet1!$C$1</c:f>
              <c:strCache>
                <c:ptCount val="1"/>
                <c:pt idx="0">
                  <c:v>積みあげ</c:v>
                </c:pt>
              </c:strCache>
            </c:strRef>
          </c:tx>
          <c:spPr>
            <a:solidFill>
              <a:srgbClr val="FF99CC"/>
            </a:solidFill>
            <a:ln w="0">
              <a:solidFill>
                <a:schemeClr val="tx1">
                  <a:lumMod val="15000"/>
                  <a:lumOff val="85000"/>
                </a:schemeClr>
              </a:solidFill>
            </a:ln>
            <a:effectLst/>
          </c:spPr>
          <c:invertIfNegative val="0"/>
          <c:dLbls>
            <c:dLbl>
              <c:idx val="0"/>
              <c:layout>
                <c:manualLayout>
                  <c:x val="5.9820202324858476E-3"/>
                  <c:y val="-7.415533034115189E-2"/>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r>
                      <a:rPr lang="en-US" altLang="ja-JP" sz="1500" b="1" i="0" baseline="0">
                        <a:latin typeface="HGPｺﾞｼｯｸE" panose="020B0900000000000000" pitchFamily="50" charset="-128"/>
                      </a:rPr>
                      <a:t>10</a:t>
                    </a:r>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3.8157066767834279E-2"/>
                      <c:h val="9.5259498188932645E-2"/>
                    </c:manualLayout>
                  </c15:layout>
                  <c15:showDataLabelsRange val="0"/>
                </c:ext>
                <c:ext xmlns:c16="http://schemas.microsoft.com/office/drawing/2014/chart" uri="{C3380CC4-5D6E-409C-BE32-E72D297353CC}">
                  <c16:uniqueId val="{00000005-A33F-43C8-8007-FFBEA909C001}"/>
                </c:ext>
              </c:extLst>
            </c:dLbl>
            <c:dLbl>
              <c:idx val="1"/>
              <c:layout>
                <c:manualLayout>
                  <c:x val="0"/>
                  <c:y val="-0.112235004191453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3F-43C8-8007-FFBEA909C001}"/>
                </c:ext>
              </c:extLst>
            </c:dLbl>
            <c:dLbl>
              <c:idx val="2"/>
              <c:layout>
                <c:manualLayout>
                  <c:x val="-5.3444622694326349E-17"/>
                  <c:y val="-0.13227696922564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3F-43C8-8007-FFBEA909C001}"/>
                </c:ext>
              </c:extLst>
            </c:dLbl>
            <c:dLbl>
              <c:idx val="3"/>
              <c:layout>
                <c:manualLayout>
                  <c:x val="0"/>
                  <c:y val="-0.180377685307693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3F-43C8-8007-FFBEA909C001}"/>
                </c:ext>
              </c:extLst>
            </c:dLbl>
            <c:dLbl>
              <c:idx val="4"/>
              <c:layout>
                <c:manualLayout>
                  <c:x val="1.4575974570318632E-3"/>
                  <c:y val="-9.6201432164102985E-2"/>
                </c:manualLayout>
              </c:layout>
              <c:tx>
                <c:rich>
                  <a:bodyPr/>
                  <a:lstStyle/>
                  <a:p>
                    <a:r>
                      <a:rPr lang="en-US" altLang="ja-JP" dirty="0"/>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33F-43C8-8007-FFBEA909C001}"/>
                </c:ext>
              </c:extLst>
            </c:dLbl>
            <c:dLbl>
              <c:idx val="5"/>
              <c:layout>
                <c:manualLayout>
                  <c:x val="2.9151949140637265E-3"/>
                  <c:y val="-0.20442804334871878"/>
                </c:manualLayout>
              </c:layout>
              <c:tx>
                <c:rich>
                  <a:bodyPr/>
                  <a:lstStyle/>
                  <a:p>
                    <a:r>
                      <a:rPr lang="en-US" altLang="ja-JP" dirty="0"/>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33F-43C8-8007-FFBEA909C001}"/>
                </c:ext>
              </c:extLst>
            </c:dLbl>
            <c:dLbl>
              <c:idx val="6"/>
              <c:layout>
                <c:manualLayout>
                  <c:x val="5.6671129077086289E-3"/>
                  <c:y val="-0.24221206086222793"/>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r>
                      <a:rPr lang="en-US" altLang="ja-JP" dirty="0"/>
                      <a:t>20</a:t>
                    </a:r>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3998984827501531E-2"/>
                      <c:h val="9.4788667763580831E-2"/>
                    </c:manualLayout>
                  </c15:layout>
                  <c15:showDataLabelsRange val="0"/>
                </c:ext>
                <c:ext xmlns:c16="http://schemas.microsoft.com/office/drawing/2014/chart" uri="{C3380CC4-5D6E-409C-BE32-E72D297353CC}">
                  <c16:uniqueId val="{0000000B-A33F-43C8-8007-FFBEA909C001}"/>
                </c:ext>
              </c:extLst>
            </c:dLbl>
            <c:dLbl>
              <c:idx val="7"/>
              <c:layout>
                <c:manualLayout>
                  <c:x val="1.4575974570318632E-3"/>
                  <c:y val="-0.324679833553847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33F-43C8-8007-FFBEA909C001}"/>
                </c:ext>
              </c:extLst>
            </c:dLbl>
            <c:dLbl>
              <c:idx val="8"/>
              <c:layout>
                <c:manualLayout>
                  <c:x val="-1.068892453886527E-16"/>
                  <c:y val="-0.21244482936239409"/>
                </c:manualLayout>
              </c:layout>
              <c:tx>
                <c:rich>
                  <a:bodyPr/>
                  <a:lstStyle/>
                  <a:p>
                    <a:r>
                      <a:rPr lang="en-US" altLang="ja-JP" dirty="0"/>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A33F-43C8-8007-FFBEA909C001}"/>
                </c:ext>
              </c:extLst>
            </c:dLbl>
            <c:dLbl>
              <c:idx val="9"/>
              <c:layout>
                <c:manualLayout>
                  <c:x val="2.9151949140636198E-3"/>
                  <c:y val="-0.22847840138974465"/>
                </c:manualLayout>
              </c:layout>
              <c:tx>
                <c:rich>
                  <a:bodyPr/>
                  <a:lstStyle/>
                  <a:p>
                    <a:r>
                      <a:rPr lang="en-US" altLang="ja-JP" dirty="0"/>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A33F-43C8-8007-FFBEA909C001}"/>
                </c:ext>
              </c:extLst>
            </c:dLbl>
            <c:dLbl>
              <c:idx val="10"/>
              <c:layout>
                <c:manualLayout>
                  <c:x val="-2.9151949140637265E-3"/>
                  <c:y val="-0.16033572027350496"/>
                </c:manualLayout>
              </c:layout>
              <c:tx>
                <c:rich>
                  <a:bodyPr/>
                  <a:lstStyle/>
                  <a:p>
                    <a:r>
                      <a:rPr lang="en-US" altLang="ja-JP" dirty="0"/>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33F-43C8-8007-FFBEA909C001}"/>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日本</c:v>
                </c:pt>
                <c:pt idx="1">
                  <c:v>台湾</c:v>
                </c:pt>
                <c:pt idx="2">
                  <c:v>タイ</c:v>
                </c:pt>
                <c:pt idx="3">
                  <c:v>韓国</c:v>
                </c:pt>
                <c:pt idx="4">
                  <c:v>中国</c:v>
                </c:pt>
                <c:pt idx="5">
                  <c:v>ドイツ</c:v>
                </c:pt>
                <c:pt idx="6">
                  <c:v>フランス</c:v>
                </c:pt>
                <c:pt idx="7">
                  <c:v>イギリス</c:v>
                </c:pt>
                <c:pt idx="8">
                  <c:v>イタリア</c:v>
                </c:pt>
                <c:pt idx="9">
                  <c:v>スウェーデン</c:v>
                </c:pt>
                <c:pt idx="10">
                  <c:v>ハンガリー</c:v>
                </c:pt>
              </c:strCache>
            </c:strRef>
          </c:cat>
          <c:val>
            <c:numRef>
              <c:f>Sheet1!$C$2:$C$12</c:f>
              <c:numCache>
                <c:formatCode>General</c:formatCode>
                <c:ptCount val="11"/>
                <c:pt idx="0">
                  <c:v>2</c:v>
                </c:pt>
                <c:pt idx="1">
                  <c:v>5</c:v>
                </c:pt>
                <c:pt idx="2">
                  <c:v>7</c:v>
                </c:pt>
                <c:pt idx="3">
                  <c:v>10</c:v>
                </c:pt>
                <c:pt idx="4">
                  <c:v>4</c:v>
                </c:pt>
                <c:pt idx="5">
                  <c:v>12</c:v>
                </c:pt>
                <c:pt idx="6">
                  <c:v>14.5</c:v>
                </c:pt>
                <c:pt idx="7">
                  <c:v>20</c:v>
                </c:pt>
                <c:pt idx="8">
                  <c:v>12</c:v>
                </c:pt>
                <c:pt idx="9">
                  <c:v>13</c:v>
                </c:pt>
                <c:pt idx="10">
                  <c:v>9</c:v>
                </c:pt>
              </c:numCache>
            </c:numRef>
          </c:val>
          <c:extLst>
            <c:ext xmlns:c16="http://schemas.microsoft.com/office/drawing/2014/chart" uri="{C3380CC4-5D6E-409C-BE32-E72D297353CC}">
              <c16:uniqueId val="{00000010-A33F-43C8-8007-FFBEA909C001}"/>
            </c:ext>
          </c:extLst>
        </c:ser>
        <c:dLbls>
          <c:showLegendKey val="0"/>
          <c:showVal val="0"/>
          <c:showCatName val="0"/>
          <c:showSerName val="0"/>
          <c:showPercent val="0"/>
          <c:showBubbleSize val="0"/>
        </c:dLbls>
        <c:gapWidth val="40"/>
        <c:overlap val="100"/>
        <c:axId val="882918976"/>
        <c:axId val="882918560"/>
      </c:barChart>
      <c:catAx>
        <c:axId val="882918976"/>
        <c:scaling>
          <c:orientation val="minMax"/>
        </c:scaling>
        <c:delete val="1"/>
        <c:axPos val="b"/>
        <c:numFmt formatCode="General" sourceLinked="1"/>
        <c:majorTickMark val="none"/>
        <c:minorTickMark val="none"/>
        <c:tickLblPos val="nextTo"/>
        <c:crossAx val="882918560"/>
        <c:crosses val="autoZero"/>
        <c:auto val="1"/>
        <c:lblAlgn val="ctr"/>
        <c:lblOffset val="100"/>
        <c:noMultiLvlLbl val="0"/>
      </c:catAx>
      <c:valAx>
        <c:axId val="882918560"/>
        <c:scaling>
          <c:orientation val="minMax"/>
        </c:scaling>
        <c:delete val="0"/>
        <c:axPos val="l"/>
        <c:majorGridlines>
          <c:spPr>
            <a:ln w="0"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crossAx val="882918976"/>
        <c:crosses val="autoZero"/>
        <c:crossBetween val="between"/>
      </c:valAx>
      <c:spPr>
        <a:noFill/>
        <a:ln w="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EAEB-4D11-A510-469E11A02D15}"/>
              </c:ext>
            </c:extLst>
          </c:dPt>
          <c:dPt>
            <c:idx val="1"/>
            <c:bubble3D val="0"/>
            <c:spPr>
              <a:solidFill>
                <a:srgbClr val="92D14F"/>
              </a:solidFill>
              <a:ln w="6350">
                <a:solidFill>
                  <a:schemeClr val="bg1"/>
                </a:solidFill>
              </a:ln>
              <a:effectLst/>
            </c:spPr>
            <c:extLst>
              <c:ext xmlns:c16="http://schemas.microsoft.com/office/drawing/2014/chart" uri="{C3380CC4-5D6E-409C-BE32-E72D297353CC}">
                <c16:uniqueId val="{00000003-EAEB-4D11-A510-469E11A02D15}"/>
              </c:ext>
            </c:extLst>
          </c:dPt>
          <c:dPt>
            <c:idx val="2"/>
            <c:bubble3D val="0"/>
            <c:spPr>
              <a:solidFill>
                <a:srgbClr val="D2D2D2"/>
              </a:solidFill>
              <a:ln w="6350">
                <a:solidFill>
                  <a:schemeClr val="bg1"/>
                </a:solidFill>
              </a:ln>
              <a:effectLst/>
            </c:spPr>
            <c:extLst>
              <c:ext xmlns:c16="http://schemas.microsoft.com/office/drawing/2014/chart" uri="{C3380CC4-5D6E-409C-BE32-E72D297353CC}">
                <c16:uniqueId val="{00000005-EAEB-4D11-A510-469E11A02D15}"/>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EAEB-4D11-A510-469E11A02D15}"/>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EAEB-4D11-A510-469E11A02D15}"/>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EAEB-4D11-A510-469E11A02D15}"/>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EAEB-4D11-A510-469E11A02D15}"/>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EAEB-4D11-A510-469E11A02D15}"/>
              </c:ext>
            </c:extLst>
          </c:dPt>
          <c:val>
            <c:numRef>
              <c:f>Sheet1!$B$2:$B$4</c:f>
              <c:numCache>
                <c:formatCode>General</c:formatCode>
                <c:ptCount val="3"/>
                <c:pt idx="0">
                  <c:v>44.8</c:v>
                </c:pt>
                <c:pt idx="1">
                  <c:v>47.1</c:v>
                </c:pt>
                <c:pt idx="2">
                  <c:v>8.1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県税などの自主財源</c:v>
                      </c:pt>
                      <c:pt idx="1">
                        <c:v>国から入るお金</c:v>
                      </c:pt>
                      <c:pt idx="2">
                        <c:v>県の借金</c:v>
                      </c:pt>
                    </c:strCache>
                  </c:strRef>
                </c15:cat>
              </c15:filteredCategoryTitle>
            </c:ext>
            <c:ext xmlns:c16="http://schemas.microsoft.com/office/drawing/2014/chart" uri="{C3380CC4-5D6E-409C-BE32-E72D297353CC}">
              <c16:uniqueId val="{00000010-EAEB-4D11-A510-469E11A02D1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2026-4DE4-96F1-9DF937077C5B}"/>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2026-4DE4-96F1-9DF937077C5B}"/>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2026-4DE4-96F1-9DF937077C5B}"/>
              </c:ext>
            </c:extLst>
          </c:dPt>
          <c:dPt>
            <c:idx val="3"/>
            <c:bubble3D val="0"/>
            <c:spPr>
              <a:solidFill>
                <a:srgbClr val="A79CDA"/>
              </a:solidFill>
              <a:ln w="6350">
                <a:solidFill>
                  <a:schemeClr val="bg1"/>
                </a:solidFill>
              </a:ln>
              <a:effectLst/>
            </c:spPr>
            <c:extLst>
              <c:ext xmlns:c16="http://schemas.microsoft.com/office/drawing/2014/chart" uri="{C3380CC4-5D6E-409C-BE32-E72D297353CC}">
                <c16:uniqueId val="{00000007-2026-4DE4-96F1-9DF937077C5B}"/>
              </c:ext>
            </c:extLst>
          </c:dPt>
          <c:dPt>
            <c:idx val="4"/>
            <c:bubble3D val="0"/>
            <c:spPr>
              <a:solidFill>
                <a:srgbClr val="FFABAB"/>
              </a:solidFill>
              <a:ln w="6350">
                <a:solidFill>
                  <a:schemeClr val="bg1"/>
                </a:solidFill>
              </a:ln>
              <a:effectLst/>
            </c:spPr>
            <c:extLst>
              <c:ext xmlns:c16="http://schemas.microsoft.com/office/drawing/2014/chart" uri="{C3380CC4-5D6E-409C-BE32-E72D297353CC}">
                <c16:uniqueId val="{00000009-2026-4DE4-96F1-9DF937077C5B}"/>
              </c:ext>
            </c:extLst>
          </c:dPt>
          <c:dPt>
            <c:idx val="5"/>
            <c:bubble3D val="0"/>
            <c:spPr>
              <a:solidFill>
                <a:srgbClr val="AEAEAE"/>
              </a:solidFill>
              <a:ln w="6350">
                <a:solidFill>
                  <a:schemeClr val="bg1"/>
                </a:solidFill>
              </a:ln>
              <a:effectLst/>
            </c:spPr>
            <c:extLst>
              <c:ext xmlns:c16="http://schemas.microsoft.com/office/drawing/2014/chart" uri="{C3380CC4-5D6E-409C-BE32-E72D297353CC}">
                <c16:uniqueId val="{0000000B-2026-4DE4-96F1-9DF937077C5B}"/>
              </c:ext>
            </c:extLst>
          </c:dPt>
          <c:dPt>
            <c:idx val="6"/>
            <c:bubble3D val="0"/>
            <c:spPr>
              <a:solidFill>
                <a:srgbClr val="F36C62"/>
              </a:solidFill>
              <a:ln w="6350">
                <a:solidFill>
                  <a:schemeClr val="bg1"/>
                </a:solidFill>
              </a:ln>
              <a:effectLst/>
            </c:spPr>
            <c:extLst>
              <c:ext xmlns:c16="http://schemas.microsoft.com/office/drawing/2014/chart" uri="{C3380CC4-5D6E-409C-BE32-E72D297353CC}">
                <c16:uniqueId val="{0000000D-2026-4DE4-96F1-9DF937077C5B}"/>
              </c:ext>
            </c:extLst>
          </c:dPt>
          <c:dPt>
            <c:idx val="7"/>
            <c:bubble3D val="0"/>
            <c:spPr>
              <a:solidFill>
                <a:srgbClr val="B8F993"/>
              </a:solidFill>
              <a:ln w="6350">
                <a:solidFill>
                  <a:schemeClr val="bg1"/>
                </a:solidFill>
              </a:ln>
              <a:effectLst/>
            </c:spPr>
            <c:extLst>
              <c:ext xmlns:c16="http://schemas.microsoft.com/office/drawing/2014/chart" uri="{C3380CC4-5D6E-409C-BE32-E72D297353CC}">
                <c16:uniqueId val="{0000000F-2026-4DE4-96F1-9DF937077C5B}"/>
              </c:ext>
            </c:extLst>
          </c:dPt>
          <c:dPt>
            <c:idx val="8"/>
            <c:bubble3D val="0"/>
            <c:spPr>
              <a:solidFill>
                <a:srgbClr val="EB75B1"/>
              </a:solidFill>
              <a:ln w="6350">
                <a:solidFill>
                  <a:schemeClr val="bg1"/>
                </a:solidFill>
              </a:ln>
              <a:effectLst/>
            </c:spPr>
            <c:extLst>
              <c:ext xmlns:c16="http://schemas.microsoft.com/office/drawing/2014/chart" uri="{C3380CC4-5D6E-409C-BE32-E72D297353CC}">
                <c16:uniqueId val="{00000011-2026-4DE4-96F1-9DF937077C5B}"/>
              </c:ext>
            </c:extLst>
          </c:dPt>
          <c:dPt>
            <c:idx val="9"/>
            <c:bubble3D val="0"/>
            <c:spPr>
              <a:solidFill>
                <a:srgbClr val="C38764"/>
              </a:solidFill>
              <a:ln w="6350">
                <a:solidFill>
                  <a:schemeClr val="bg1"/>
                </a:solidFill>
              </a:ln>
              <a:effectLst/>
            </c:spPr>
            <c:extLst>
              <c:ext xmlns:c16="http://schemas.microsoft.com/office/drawing/2014/chart" uri="{C3380CC4-5D6E-409C-BE32-E72D297353CC}">
                <c16:uniqueId val="{00000013-2026-4DE4-96F1-9DF937077C5B}"/>
              </c:ext>
            </c:extLst>
          </c:dPt>
          <c:val>
            <c:numRef>
              <c:f>Sheet1!$B$2:$B$11</c:f>
              <c:numCache>
                <c:formatCode>General</c:formatCode>
                <c:ptCount val="10"/>
                <c:pt idx="0">
                  <c:v>19.7</c:v>
                </c:pt>
                <c:pt idx="1">
                  <c:v>14.4</c:v>
                </c:pt>
                <c:pt idx="2">
                  <c:v>13.5</c:v>
                </c:pt>
                <c:pt idx="3">
                  <c:v>13.1</c:v>
                </c:pt>
                <c:pt idx="4">
                  <c:v>11</c:v>
                </c:pt>
                <c:pt idx="5">
                  <c:v>5</c:v>
                </c:pt>
                <c:pt idx="6">
                  <c:v>3.7</c:v>
                </c:pt>
                <c:pt idx="7">
                  <c:v>2.7</c:v>
                </c:pt>
                <c:pt idx="8">
                  <c:v>1.3</c:v>
                </c:pt>
                <c:pt idx="9">
                  <c:v>15.6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教育費</c:v>
                      </c:pt>
                      <c:pt idx="1">
                        <c:v>商工費</c:v>
                      </c:pt>
                      <c:pt idx="2">
                        <c:v>民生費</c:v>
                      </c:pt>
                      <c:pt idx="3">
                        <c:v>公債費</c:v>
                      </c:pt>
                      <c:pt idx="4">
                        <c:v>土木費</c:v>
                      </c:pt>
                      <c:pt idx="5">
                        <c:v>警察費</c:v>
                      </c:pt>
                      <c:pt idx="6">
                        <c:v>農林水産業費</c:v>
                      </c:pt>
                      <c:pt idx="7">
                        <c:v>衛生費</c:v>
                      </c:pt>
                      <c:pt idx="8">
                        <c:v>災害復興費</c:v>
                      </c:pt>
                      <c:pt idx="9">
                        <c:v>その他</c:v>
                      </c:pt>
                    </c:strCache>
                  </c:strRef>
                </c15:cat>
              </c15:filteredCategoryTitle>
            </c:ext>
            <c:ext xmlns:c16="http://schemas.microsoft.com/office/drawing/2014/chart" uri="{C3380CC4-5D6E-409C-BE32-E72D297353CC}">
              <c16:uniqueId val="{00000014-2026-4DE4-96F1-9DF937077C5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19302" cy="491661"/>
          </a:xfrm>
          <a:prstGeom prst="rect">
            <a:avLst/>
          </a:prstGeom>
          <a:noFill/>
          <a:ln w="9525">
            <a:noFill/>
            <a:miter lim="800000"/>
            <a:headEnd/>
            <a:tailEnd/>
          </a:ln>
        </p:spPr>
        <p:txBody>
          <a:bodyPr vert="horz" wrap="square" lIns="89694" tIns="44845" rIns="89694" bIns="44845" numCol="1" anchor="t" anchorCtr="0" compatLnSpc="1">
            <a:prstTxWarp prst="textNoShape">
              <a:avLst/>
            </a:prstTxWarp>
          </a:bodyPr>
          <a:lstStyle>
            <a:lvl1pPr algn="l" defTabSz="897695" eaLnBrk="1" hangingPunct="1">
              <a:defRPr sz="1200">
                <a:latin typeface="Arial" charset="0"/>
                <a:ea typeface="ＭＳ Ｐゴシック" charset="-128"/>
                <a:cs typeface="+mn-cs"/>
              </a:defRPr>
            </a:lvl1pPr>
          </a:lstStyle>
          <a:p>
            <a:pPr>
              <a:defRPr/>
            </a:pPr>
            <a:endParaRPr lang="en-US" altLang="ja-JP"/>
          </a:p>
        </p:txBody>
      </p:sp>
      <p:sp>
        <p:nvSpPr>
          <p:cNvPr id="110595" name="Rectangle 3"/>
          <p:cNvSpPr>
            <a:spLocks noGrp="1" noChangeArrowheads="1"/>
          </p:cNvSpPr>
          <p:nvPr>
            <p:ph type="dt" sz="quarter" idx="1"/>
          </p:nvPr>
        </p:nvSpPr>
        <p:spPr bwMode="auto">
          <a:xfrm>
            <a:off x="3814890" y="0"/>
            <a:ext cx="2919302" cy="491661"/>
          </a:xfrm>
          <a:prstGeom prst="rect">
            <a:avLst/>
          </a:prstGeom>
          <a:noFill/>
          <a:ln w="9525">
            <a:noFill/>
            <a:miter lim="800000"/>
            <a:headEnd/>
            <a:tailEnd/>
          </a:ln>
        </p:spPr>
        <p:txBody>
          <a:bodyPr vert="horz" wrap="square" lIns="89694" tIns="44845" rIns="89694" bIns="44845" numCol="1" anchor="t" anchorCtr="0" compatLnSpc="1">
            <a:prstTxWarp prst="textNoShape">
              <a:avLst/>
            </a:prstTxWarp>
          </a:bodyPr>
          <a:lstStyle>
            <a:lvl1pPr algn="r" defTabSz="897695" eaLnBrk="1" hangingPunct="1">
              <a:defRPr sz="1200">
                <a:latin typeface="Arial" charset="0"/>
                <a:ea typeface="ＭＳ Ｐゴシック" charset="-128"/>
                <a:cs typeface="+mn-cs"/>
              </a:defRPr>
            </a:lvl1pPr>
          </a:lstStyle>
          <a:p>
            <a:pPr>
              <a:defRPr/>
            </a:pPr>
            <a:endParaRPr lang="en-US" altLang="ja-JP"/>
          </a:p>
        </p:txBody>
      </p:sp>
      <p:sp>
        <p:nvSpPr>
          <p:cNvPr id="110596" name="Rectangle 4"/>
          <p:cNvSpPr>
            <a:spLocks noGrp="1" noChangeArrowheads="1"/>
          </p:cNvSpPr>
          <p:nvPr>
            <p:ph type="ftr" sz="quarter" idx="2"/>
          </p:nvPr>
        </p:nvSpPr>
        <p:spPr bwMode="auto">
          <a:xfrm>
            <a:off x="0" y="9371501"/>
            <a:ext cx="2919302" cy="493236"/>
          </a:xfrm>
          <a:prstGeom prst="rect">
            <a:avLst/>
          </a:prstGeom>
          <a:noFill/>
          <a:ln w="9525">
            <a:noFill/>
            <a:miter lim="800000"/>
            <a:headEnd/>
            <a:tailEnd/>
          </a:ln>
        </p:spPr>
        <p:txBody>
          <a:bodyPr vert="horz" wrap="square" lIns="89694" tIns="44845" rIns="89694" bIns="44845" numCol="1" anchor="b" anchorCtr="0" compatLnSpc="1">
            <a:prstTxWarp prst="textNoShape">
              <a:avLst/>
            </a:prstTxWarp>
          </a:bodyPr>
          <a:lstStyle>
            <a:lvl1pPr algn="l" defTabSz="897695" eaLnBrk="1" hangingPunct="1">
              <a:defRPr sz="1200">
                <a:latin typeface="Arial" charset="0"/>
                <a:ea typeface="ＭＳ Ｐゴシック" charset="-128"/>
                <a:cs typeface="+mn-cs"/>
              </a:defRPr>
            </a:lvl1pPr>
          </a:lstStyle>
          <a:p>
            <a:pPr>
              <a:defRPr/>
            </a:pPr>
            <a:endParaRPr lang="en-US" altLang="ja-JP"/>
          </a:p>
        </p:txBody>
      </p:sp>
      <p:sp>
        <p:nvSpPr>
          <p:cNvPr id="110597" name="Rectangle 5"/>
          <p:cNvSpPr>
            <a:spLocks noGrp="1" noChangeArrowheads="1"/>
          </p:cNvSpPr>
          <p:nvPr>
            <p:ph type="sldNum" sz="quarter" idx="3"/>
          </p:nvPr>
        </p:nvSpPr>
        <p:spPr bwMode="auto">
          <a:xfrm>
            <a:off x="3814890" y="9371501"/>
            <a:ext cx="2919302" cy="493236"/>
          </a:xfrm>
          <a:prstGeom prst="rect">
            <a:avLst/>
          </a:prstGeom>
          <a:noFill/>
          <a:ln w="9525">
            <a:noFill/>
            <a:miter lim="800000"/>
            <a:headEnd/>
            <a:tailEnd/>
          </a:ln>
        </p:spPr>
        <p:txBody>
          <a:bodyPr vert="horz" wrap="square" lIns="89694" tIns="44845" rIns="89694" bIns="44845" numCol="1" anchor="b" anchorCtr="0" compatLnSpc="1">
            <a:prstTxWarp prst="textNoShape">
              <a:avLst/>
            </a:prstTxWarp>
          </a:bodyPr>
          <a:lstStyle>
            <a:lvl1pPr algn="r" defTabSz="897527" eaLnBrk="1" hangingPunct="1">
              <a:defRPr sz="1200">
                <a:ea typeface="ＭＳ Ｐゴシック" panose="020B0600070205080204" pitchFamily="50" charset="-128"/>
              </a:defRPr>
            </a:lvl1pPr>
          </a:lstStyle>
          <a:p>
            <a:pPr>
              <a:defRPr/>
            </a:pPr>
            <a:fld id="{6D45DE6F-DDA4-40F1-9AAC-822AA92D82EE}" type="slidenum">
              <a:rPr lang="en-US" altLang="ja-JP"/>
              <a:pPr>
                <a:defRPr/>
              </a:pPr>
              <a:t>‹#›</a:t>
            </a:fld>
            <a:endParaRPr lang="en-US" altLang="ja-JP"/>
          </a:p>
        </p:txBody>
      </p:sp>
    </p:spTree>
    <p:extLst>
      <p:ext uri="{BB962C8B-B14F-4D97-AF65-F5344CB8AC3E}">
        <p14:creationId xmlns:p14="http://schemas.microsoft.com/office/powerpoint/2010/main" val="2239980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19302" cy="491661"/>
          </a:xfrm>
          <a:prstGeom prst="rect">
            <a:avLst/>
          </a:prstGeom>
          <a:noFill/>
          <a:ln w="9525">
            <a:noFill/>
            <a:miter lim="800000"/>
            <a:headEnd/>
            <a:tailEnd/>
          </a:ln>
        </p:spPr>
        <p:txBody>
          <a:bodyPr vert="horz" wrap="square" lIns="94773" tIns="47386" rIns="94773" bIns="47386" numCol="1" anchor="t" anchorCtr="0" compatLnSpc="1">
            <a:prstTxWarp prst="textNoShape">
              <a:avLst/>
            </a:prstTxWarp>
          </a:bodyPr>
          <a:lstStyle>
            <a:lvl1pPr algn="l" defTabSz="948450" eaLnBrk="1" hangingPunct="1">
              <a:defRPr sz="1300">
                <a:latin typeface="Arial" charset="0"/>
                <a:ea typeface="ＭＳ Ｐゴシック" charset="-128"/>
                <a:cs typeface="+mn-cs"/>
              </a:defRPr>
            </a:lvl1pPr>
          </a:lstStyle>
          <a:p>
            <a:pPr>
              <a:defRPr/>
            </a:pPr>
            <a:endParaRPr lang="en-US" altLang="ja-JP"/>
          </a:p>
        </p:txBody>
      </p:sp>
      <p:sp>
        <p:nvSpPr>
          <p:cNvPr id="77827" name="Rectangle 3"/>
          <p:cNvSpPr>
            <a:spLocks noGrp="1" noChangeArrowheads="1"/>
          </p:cNvSpPr>
          <p:nvPr>
            <p:ph type="dt" idx="1"/>
          </p:nvPr>
        </p:nvSpPr>
        <p:spPr bwMode="auto">
          <a:xfrm>
            <a:off x="3814890" y="0"/>
            <a:ext cx="2919302" cy="491661"/>
          </a:xfrm>
          <a:prstGeom prst="rect">
            <a:avLst/>
          </a:prstGeom>
          <a:noFill/>
          <a:ln w="9525">
            <a:noFill/>
            <a:miter lim="800000"/>
            <a:headEnd/>
            <a:tailEnd/>
          </a:ln>
        </p:spPr>
        <p:txBody>
          <a:bodyPr vert="horz" wrap="square" lIns="94773" tIns="47386" rIns="94773" bIns="47386" numCol="1" anchor="t" anchorCtr="0" compatLnSpc="1">
            <a:prstTxWarp prst="textNoShape">
              <a:avLst/>
            </a:prstTxWarp>
          </a:bodyPr>
          <a:lstStyle>
            <a:lvl1pPr algn="r" defTabSz="948450" eaLnBrk="1" hangingPunct="1">
              <a:defRPr sz="1300">
                <a:latin typeface="Arial" charset="0"/>
                <a:ea typeface="ＭＳ Ｐゴシック" charset="-128"/>
                <a:cs typeface="+mn-cs"/>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82550" y="741363"/>
            <a:ext cx="6572250" cy="3697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672477" y="4686538"/>
            <a:ext cx="5390810" cy="4439132"/>
          </a:xfrm>
          <a:prstGeom prst="rect">
            <a:avLst/>
          </a:prstGeom>
          <a:noFill/>
          <a:ln w="9525">
            <a:noFill/>
            <a:miter lim="800000"/>
            <a:headEnd/>
            <a:tailEnd/>
          </a:ln>
        </p:spPr>
        <p:txBody>
          <a:bodyPr vert="horz" wrap="square" lIns="94773" tIns="47386" rIns="94773" bIns="4738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77830" name="Rectangle 6"/>
          <p:cNvSpPr>
            <a:spLocks noGrp="1" noChangeArrowheads="1"/>
          </p:cNvSpPr>
          <p:nvPr>
            <p:ph type="ftr" sz="quarter" idx="4"/>
          </p:nvPr>
        </p:nvSpPr>
        <p:spPr bwMode="auto">
          <a:xfrm>
            <a:off x="0" y="9371501"/>
            <a:ext cx="2919302" cy="493236"/>
          </a:xfrm>
          <a:prstGeom prst="rect">
            <a:avLst/>
          </a:prstGeom>
          <a:noFill/>
          <a:ln w="9525">
            <a:noFill/>
            <a:miter lim="800000"/>
            <a:headEnd/>
            <a:tailEnd/>
          </a:ln>
        </p:spPr>
        <p:txBody>
          <a:bodyPr vert="horz" wrap="square" lIns="94773" tIns="47386" rIns="94773" bIns="47386" numCol="1" anchor="b" anchorCtr="0" compatLnSpc="1">
            <a:prstTxWarp prst="textNoShape">
              <a:avLst/>
            </a:prstTxWarp>
          </a:bodyPr>
          <a:lstStyle>
            <a:lvl1pPr algn="l" defTabSz="948450" eaLnBrk="1" hangingPunct="1">
              <a:defRPr sz="1300">
                <a:latin typeface="Arial" charset="0"/>
                <a:ea typeface="ＭＳ Ｐゴシック" charset="-128"/>
                <a:cs typeface="+mn-cs"/>
              </a:defRPr>
            </a:lvl1pPr>
          </a:lstStyle>
          <a:p>
            <a:pPr>
              <a:defRPr/>
            </a:pPr>
            <a:endParaRPr lang="en-US" altLang="ja-JP"/>
          </a:p>
        </p:txBody>
      </p:sp>
      <p:sp>
        <p:nvSpPr>
          <p:cNvPr id="77831" name="Rectangle 7"/>
          <p:cNvSpPr>
            <a:spLocks noGrp="1" noChangeArrowheads="1"/>
          </p:cNvSpPr>
          <p:nvPr>
            <p:ph type="sldNum" sz="quarter" idx="5"/>
          </p:nvPr>
        </p:nvSpPr>
        <p:spPr bwMode="auto">
          <a:xfrm>
            <a:off x="3814890" y="9371501"/>
            <a:ext cx="2919302" cy="493236"/>
          </a:xfrm>
          <a:prstGeom prst="rect">
            <a:avLst/>
          </a:prstGeom>
          <a:noFill/>
          <a:ln w="9525">
            <a:noFill/>
            <a:miter lim="800000"/>
            <a:headEnd/>
            <a:tailEnd/>
          </a:ln>
        </p:spPr>
        <p:txBody>
          <a:bodyPr vert="horz" wrap="square" lIns="94773" tIns="47386" rIns="94773" bIns="47386" numCol="1" anchor="b" anchorCtr="0" compatLnSpc="1">
            <a:prstTxWarp prst="textNoShape">
              <a:avLst/>
            </a:prstTxWarp>
          </a:bodyPr>
          <a:lstStyle>
            <a:lvl1pPr algn="r" defTabSz="948093" eaLnBrk="1" hangingPunct="1">
              <a:defRPr sz="1300">
                <a:ea typeface="ＭＳ Ｐゴシック" panose="020B0600070205080204" pitchFamily="50" charset="-128"/>
              </a:defRPr>
            </a:lvl1pPr>
          </a:lstStyle>
          <a:p>
            <a:pPr>
              <a:defRPr/>
            </a:pPr>
            <a:fld id="{0570A83D-22AF-4E2C-85E6-1BE98105DBFC}" type="slidenum">
              <a:rPr lang="en-US" altLang="ja-JP"/>
              <a:pPr>
                <a:defRPr/>
              </a:pPr>
              <a:t>‹#›</a:t>
            </a:fld>
            <a:endParaRPr lang="en-US" altLang="ja-JP"/>
          </a:p>
        </p:txBody>
      </p:sp>
    </p:spTree>
    <p:extLst>
      <p:ext uri="{BB962C8B-B14F-4D97-AF65-F5344CB8AC3E}">
        <p14:creationId xmlns:p14="http://schemas.microsoft.com/office/powerpoint/2010/main" val="127680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pc="80" dirty="0">
                <a:solidFill>
                  <a:srgbClr val="000000"/>
                </a:solidFill>
                <a:latin typeface="HG丸ｺﾞｼｯｸM-PRO" panose="020F0600000000000000" pitchFamily="50" charset="-128"/>
                <a:ea typeface="HG丸ｺﾞｼｯｸM-PRO" panose="020F0600000000000000" pitchFamily="50" charset="-128"/>
              </a:rPr>
              <a:t>【</a:t>
            </a:r>
            <a:r>
              <a:rPr lang="ja-JP" altLang="en-US" spc="80" dirty="0">
                <a:solidFill>
                  <a:srgbClr val="000000"/>
                </a:solidFill>
                <a:latin typeface="HG丸ｺﾞｼｯｸM-PRO" panose="020F0600000000000000" pitchFamily="50" charset="-128"/>
                <a:ea typeface="HG丸ｺﾞｼｯｸM-PRO" panose="020F0600000000000000" pitchFamily="50" charset="-128"/>
              </a:rPr>
              <a:t>クリック</a:t>
            </a:r>
            <a:r>
              <a:rPr lang="en-US" altLang="ja-JP" spc="80" dirty="0">
                <a:solidFill>
                  <a:srgbClr val="000000"/>
                </a:solidFill>
                <a:latin typeface="HG丸ｺﾞｼｯｸM-PRO" panose="020F0600000000000000" pitchFamily="50" charset="-128"/>
                <a:ea typeface="HG丸ｺﾞｼｯｸM-PRO" panose="020F0600000000000000" pitchFamily="50" charset="-128"/>
              </a:rPr>
              <a:t>】</a:t>
            </a:r>
          </a:p>
          <a:p>
            <a:endParaRPr lang="en-US" altLang="ja-JP" spc="80" dirty="0">
              <a:solidFill>
                <a:srgbClr val="000000"/>
              </a:solidFill>
              <a:latin typeface="HG丸ｺﾞｼｯｸM-PRO" panose="020F0600000000000000" pitchFamily="50" charset="-128"/>
              <a:ea typeface="HG丸ｺﾞｼｯｸM-PRO" panose="020F0600000000000000" pitchFamily="50" charset="-128"/>
            </a:endParaRPr>
          </a:p>
          <a:p>
            <a:r>
              <a:rPr lang="ja-JP" altLang="en-US" spc="80" dirty="0">
                <a:solidFill>
                  <a:srgbClr val="000000"/>
                </a:solidFill>
                <a:latin typeface="HG丸ｺﾞｼｯｸM-PRO" panose="020F0600000000000000" pitchFamily="50" charset="-128"/>
                <a:ea typeface="HG丸ｺﾞｼｯｸM-PRO" panose="020F0600000000000000" pitchFamily="50" charset="-128"/>
              </a:rPr>
              <a:t>こんにちは。</a:t>
            </a:r>
            <a:endParaRPr lang="en-US" altLang="ja-JP" spc="80" dirty="0">
              <a:solidFill>
                <a:srgbClr val="000000"/>
              </a:solidFill>
              <a:latin typeface="HG丸ｺﾞｼｯｸM-PRO" panose="020F0600000000000000" pitchFamily="50" charset="-128"/>
              <a:ea typeface="HG丸ｺﾞｼｯｸM-PRO" panose="020F0600000000000000" pitchFamily="50" charset="-128"/>
            </a:endParaRPr>
          </a:p>
          <a:p>
            <a:r>
              <a:rPr lang="en-US" altLang="ja-JP" spc="80" dirty="0">
                <a:solidFill>
                  <a:srgbClr val="000000"/>
                </a:solidFill>
                <a:latin typeface="HG丸ｺﾞｼｯｸM-PRO" panose="020F0600000000000000" pitchFamily="50" charset="-128"/>
                <a:ea typeface="HG丸ｺﾞｼｯｸM-PRO" panose="020F0600000000000000" pitchFamily="50" charset="-128"/>
              </a:rPr>
              <a:t>【</a:t>
            </a:r>
            <a:r>
              <a:rPr lang="ja-JP" altLang="en-US" spc="80" dirty="0">
                <a:solidFill>
                  <a:srgbClr val="000000"/>
                </a:solidFill>
                <a:latin typeface="HG丸ｺﾞｼｯｸM-PRO" panose="020F0600000000000000" pitchFamily="50" charset="-128"/>
                <a:ea typeface="HG丸ｺﾞｼｯｸM-PRO" panose="020F0600000000000000" pitchFamily="50" charset="-128"/>
              </a:rPr>
              <a:t>自己紹介など</a:t>
            </a:r>
            <a:r>
              <a:rPr lang="en-US" altLang="ja-JP" spc="80" dirty="0">
                <a:solidFill>
                  <a:srgbClr val="000000"/>
                </a:solidFill>
                <a:latin typeface="HG丸ｺﾞｼｯｸM-PRO" panose="020F0600000000000000" pitchFamily="50" charset="-128"/>
                <a:ea typeface="HG丸ｺﾞｼｯｸM-PRO" panose="020F0600000000000000" pitchFamily="50" charset="-128"/>
              </a:rPr>
              <a:t>】</a:t>
            </a:r>
          </a:p>
          <a:p>
            <a:endParaRPr lang="en-US" altLang="ja-JP" spc="80" dirty="0">
              <a:solidFill>
                <a:srgbClr val="000000"/>
              </a:solidFill>
              <a:latin typeface="HG丸ｺﾞｼｯｸM-PRO" panose="020F0600000000000000" pitchFamily="50" charset="-128"/>
              <a:ea typeface="HG丸ｺﾞｼｯｸM-PRO" panose="020F0600000000000000" pitchFamily="50" charset="-128"/>
            </a:endParaRPr>
          </a:p>
          <a:p>
            <a:r>
              <a:rPr lang="en-US" altLang="ja-JP" spc="80" dirty="0">
                <a:solidFill>
                  <a:srgbClr val="000000"/>
                </a:solidFill>
                <a:latin typeface="HG丸ｺﾞｼｯｸM-PRO" panose="020F0600000000000000" pitchFamily="50" charset="-128"/>
                <a:ea typeface="HG丸ｺﾞｼｯｸM-PRO" panose="020F0600000000000000" pitchFamily="50" charset="-128"/>
              </a:rPr>
              <a:t>【</a:t>
            </a:r>
            <a:r>
              <a:rPr lang="ja-JP" altLang="en-US" spc="80" dirty="0">
                <a:solidFill>
                  <a:srgbClr val="000000"/>
                </a:solidFill>
                <a:latin typeface="HG丸ｺﾞｼｯｸM-PRO" panose="020F0600000000000000" pitchFamily="50" charset="-128"/>
                <a:ea typeface="HG丸ｺﾞｼｯｸM-PRO" panose="020F0600000000000000" pitchFamily="50" charset="-128"/>
              </a:rPr>
              <a:t>クリック</a:t>
            </a:r>
            <a:r>
              <a:rPr lang="en-US" altLang="ja-JP" spc="80" dirty="0">
                <a:solidFill>
                  <a:srgbClr val="000000"/>
                </a:solidFill>
                <a:latin typeface="HG丸ｺﾞｼｯｸM-PRO" panose="020F0600000000000000" pitchFamily="50" charset="-128"/>
                <a:ea typeface="HG丸ｺﾞｼｯｸM-PRO" panose="020F0600000000000000" pitchFamily="50" charset="-128"/>
              </a:rPr>
              <a:t>】</a:t>
            </a:r>
          </a:p>
          <a:p>
            <a:endParaRPr kumimoji="1" lang="ja-JP" altLang="en-US" dirty="0"/>
          </a:p>
        </p:txBody>
      </p:sp>
      <p:sp>
        <p:nvSpPr>
          <p:cNvPr id="4" name="スライド番号プレースホルダー 3">
            <a:extLst>
              <a:ext uri="{FF2B5EF4-FFF2-40B4-BE49-F238E27FC236}">
                <a16:creationId xmlns:a16="http://schemas.microsoft.com/office/drawing/2014/main" id="{51A280D4-5EFB-4EAF-8660-89177F270140}"/>
              </a:ext>
            </a:extLst>
          </p:cNvPr>
          <p:cNvSpPr txBox="1">
            <a:spLocks/>
          </p:cNvSpPr>
          <p:nvPr/>
        </p:nvSpPr>
        <p:spPr bwMode="auto">
          <a:xfrm>
            <a:off x="3814890" y="9371501"/>
            <a:ext cx="2919302" cy="493236"/>
          </a:xfrm>
          <a:prstGeom prst="rect">
            <a:avLst/>
          </a:prstGeom>
          <a:noFill/>
          <a:ln w="9525">
            <a:noFill/>
            <a:miter lim="800000"/>
            <a:headEnd/>
            <a:tailEnd/>
          </a:ln>
        </p:spPr>
        <p:txBody>
          <a:bodyPr vert="horz" wrap="square" lIns="94773" tIns="47386" rIns="94773" bIns="47386" numCol="1" anchor="b" anchorCtr="0" compatLnSpc="1">
            <a:prstTxWarp prst="textNoShape">
              <a:avLst/>
            </a:prstTxWarp>
          </a:bodyPr>
          <a:lstStyle>
            <a:defPPr>
              <a:defRPr lang="ja-JP"/>
            </a:defPPr>
            <a:lvl1pPr marL="0" algn="r" defTabSz="948093" rtl="0" eaLnBrk="1" latinLnBrk="0" hangingPunct="1">
              <a:defRPr kumimoji="1" sz="1300" kern="1200">
                <a:solidFill>
                  <a:schemeClr val="tx1"/>
                </a:solidFill>
                <a:latin typeface="+mn-lt"/>
                <a:ea typeface="ＭＳ Ｐゴシック" panose="020B060007020508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0570A83D-22AF-4E2C-85E6-1BE98105DBFC}" type="slidenum">
              <a:rPr lang="en-US" altLang="ja-JP" smtClean="0"/>
              <a:pPr>
                <a:defRPr/>
              </a:pPr>
              <a:t>1</a:t>
            </a:fld>
            <a:endParaRPr lang="en-US" altLang="ja-JP"/>
          </a:p>
        </p:txBody>
      </p:sp>
    </p:spTree>
    <p:extLst>
      <p:ext uri="{BB962C8B-B14F-4D97-AF65-F5344CB8AC3E}">
        <p14:creationId xmlns:p14="http://schemas.microsoft.com/office/powerpoint/2010/main" val="2977491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Rot="1" noChangeAspect="1" noChangeArrowheads="1" noTextEdit="1"/>
          </p:cNvSpPr>
          <p:nvPr>
            <p:ph type="sldImg"/>
          </p:nvPr>
        </p:nvSpPr>
        <p:spPr>
          <a:xfrm>
            <a:off x="211138" y="628650"/>
            <a:ext cx="6323012" cy="3556000"/>
          </a:xfrm>
          <a:ln/>
        </p:spPr>
      </p:sp>
      <p:sp>
        <p:nvSpPr>
          <p:cNvPr id="18437" name="Rectangle 3"/>
          <p:cNvSpPr>
            <a:spLocks noGrp="1" noChangeArrowheads="1"/>
          </p:cNvSpPr>
          <p:nvPr>
            <p:ph type="body" idx="1"/>
          </p:nvPr>
        </p:nvSpPr>
        <p:spPr>
          <a:xfrm>
            <a:off x="557807" y="4214823"/>
            <a:ext cx="5682059" cy="5541265"/>
          </a:xfrm>
          <a:ln/>
        </p:spPr>
        <p:txBody>
          <a:bodyPr lIns="94722" tIns="47358" rIns="94722" bIns="47358"/>
          <a:lstStyle/>
          <a:p>
            <a:pPr eaLnBrk="1" hangingPunct="1">
              <a:lnSpc>
                <a:spcPct val="150000"/>
              </a:lnSpc>
              <a:spcBef>
                <a:spcPts val="0"/>
              </a:spcBef>
              <a:defRPr/>
            </a:pPr>
            <a:r>
              <a:rPr lang="ja-JP" altLang="en-US" spc="79" dirty="0">
                <a:latin typeface="+mn-ea"/>
                <a:ea typeface="+mn-ea"/>
              </a:rPr>
              <a:t>いくつか税金を紹介しましたが、ここで、クイズです。　</a:t>
            </a:r>
            <a:r>
              <a:rPr lang="en-US" altLang="ja-JP" spc="79" dirty="0">
                <a:latin typeface="+mn-ea"/>
                <a:ea typeface="+mn-ea"/>
              </a:rPr>
              <a:t>【</a:t>
            </a:r>
            <a:r>
              <a:rPr lang="ja-JP" altLang="en-US" spc="79" dirty="0">
                <a:latin typeface="+mn-ea"/>
                <a:ea typeface="+mn-ea"/>
              </a:rPr>
              <a:t>クリック</a:t>
            </a:r>
            <a:r>
              <a:rPr lang="en-US" altLang="ja-JP" spc="79" dirty="0">
                <a:latin typeface="+mn-ea"/>
                <a:ea typeface="+mn-ea"/>
              </a:rPr>
              <a:t>】</a:t>
            </a:r>
          </a:p>
          <a:p>
            <a:pPr eaLnBrk="1" hangingPunct="1">
              <a:lnSpc>
                <a:spcPct val="150000"/>
              </a:lnSpc>
              <a:spcBef>
                <a:spcPts val="0"/>
              </a:spcBef>
              <a:defRPr/>
            </a:pPr>
            <a:r>
              <a:rPr lang="ja-JP" altLang="en-US" spc="79" dirty="0">
                <a:latin typeface="+mn-ea"/>
                <a:ea typeface="+mn-ea"/>
              </a:rPr>
              <a:t>現在、日本には何種類の税金があるでしょう？　</a:t>
            </a:r>
            <a:r>
              <a:rPr lang="en-US" altLang="ja-JP" spc="79" dirty="0">
                <a:latin typeface="+mn-ea"/>
                <a:ea typeface="+mn-ea"/>
              </a:rPr>
              <a:t>【</a:t>
            </a:r>
            <a:r>
              <a:rPr lang="ja-JP" altLang="en-US" spc="79" dirty="0">
                <a:latin typeface="+mn-ea"/>
                <a:ea typeface="+mn-ea"/>
              </a:rPr>
              <a:t>クリック</a:t>
            </a:r>
            <a:r>
              <a:rPr lang="en-US" altLang="ja-JP" spc="79" dirty="0">
                <a:latin typeface="+mn-ea"/>
                <a:ea typeface="+mn-ea"/>
              </a:rPr>
              <a:t>】</a:t>
            </a:r>
          </a:p>
          <a:p>
            <a:pPr eaLnBrk="1" hangingPunct="1">
              <a:lnSpc>
                <a:spcPct val="150000"/>
              </a:lnSpc>
              <a:spcBef>
                <a:spcPts val="0"/>
              </a:spcBef>
              <a:defRPr/>
            </a:pPr>
            <a:r>
              <a:rPr lang="ja-JP" altLang="en-US" spc="79" dirty="0">
                <a:latin typeface="+mn-ea"/>
                <a:ea typeface="+mn-ea"/>
              </a:rPr>
              <a:t>①約</a:t>
            </a:r>
            <a:r>
              <a:rPr lang="en-US" altLang="ja-JP" spc="79" dirty="0">
                <a:latin typeface="+mn-ea"/>
                <a:ea typeface="+mn-ea"/>
              </a:rPr>
              <a:t>20</a:t>
            </a:r>
            <a:r>
              <a:rPr lang="ja-JP" altLang="en-US" spc="79" dirty="0">
                <a:latin typeface="+mn-ea"/>
                <a:ea typeface="+mn-ea"/>
              </a:rPr>
              <a:t>種類　　②約</a:t>
            </a:r>
            <a:r>
              <a:rPr lang="en-US" altLang="ja-JP" spc="79" dirty="0">
                <a:latin typeface="+mn-ea"/>
                <a:ea typeface="+mn-ea"/>
              </a:rPr>
              <a:t>50</a:t>
            </a:r>
            <a:r>
              <a:rPr lang="ja-JP" altLang="en-US" spc="79" dirty="0">
                <a:latin typeface="+mn-ea"/>
                <a:ea typeface="+mn-ea"/>
              </a:rPr>
              <a:t>種類　　③約</a:t>
            </a:r>
            <a:r>
              <a:rPr lang="en-US" altLang="ja-JP" spc="79" dirty="0">
                <a:latin typeface="+mn-ea"/>
                <a:ea typeface="+mn-ea"/>
              </a:rPr>
              <a:t>1,500</a:t>
            </a:r>
            <a:r>
              <a:rPr lang="ja-JP" altLang="en-US" spc="79" dirty="0">
                <a:latin typeface="+mn-ea"/>
                <a:ea typeface="+mn-ea"/>
              </a:rPr>
              <a:t>種類</a:t>
            </a:r>
            <a:endParaRPr lang="en-US" altLang="ja-JP" spc="79" dirty="0">
              <a:latin typeface="+mn-ea"/>
              <a:ea typeface="+mn-ea"/>
            </a:endParaRPr>
          </a:p>
          <a:p>
            <a:pPr eaLnBrk="1" hangingPunct="1">
              <a:lnSpc>
                <a:spcPct val="150000"/>
              </a:lnSpc>
              <a:spcBef>
                <a:spcPts val="0"/>
              </a:spcBef>
              <a:defRPr/>
            </a:pPr>
            <a:r>
              <a:rPr lang="ja-JP" altLang="en-US" spc="79" dirty="0">
                <a:latin typeface="+mn-ea"/>
                <a:ea typeface="+mn-ea"/>
              </a:rPr>
              <a:t>正解は、②約</a:t>
            </a:r>
            <a:r>
              <a:rPr lang="en-US" altLang="ja-JP" spc="79" dirty="0">
                <a:latin typeface="+mn-ea"/>
                <a:ea typeface="+mn-ea"/>
              </a:rPr>
              <a:t>50</a:t>
            </a:r>
            <a:r>
              <a:rPr lang="ja-JP" altLang="en-US" spc="79" dirty="0">
                <a:latin typeface="+mn-ea"/>
                <a:ea typeface="+mn-ea"/>
              </a:rPr>
              <a:t>種類です。　</a:t>
            </a:r>
            <a:r>
              <a:rPr lang="en-US" altLang="ja-JP" spc="79" dirty="0">
                <a:latin typeface="+mn-ea"/>
                <a:ea typeface="+mn-ea"/>
              </a:rPr>
              <a:t>【</a:t>
            </a:r>
            <a:r>
              <a:rPr lang="ja-JP" altLang="en-US" spc="79" dirty="0">
                <a:latin typeface="+mn-ea"/>
                <a:ea typeface="+mn-ea"/>
              </a:rPr>
              <a:t>クリック</a:t>
            </a:r>
            <a:r>
              <a:rPr lang="en-US" altLang="ja-JP" spc="79" dirty="0">
                <a:latin typeface="+mn-ea"/>
                <a:ea typeface="+mn-ea"/>
              </a:rPr>
              <a:t>】</a:t>
            </a:r>
          </a:p>
          <a:p>
            <a:pPr eaLnBrk="1" hangingPunct="1">
              <a:lnSpc>
                <a:spcPct val="150000"/>
              </a:lnSpc>
              <a:spcBef>
                <a:spcPts val="0"/>
              </a:spcBef>
              <a:defRPr/>
            </a:pPr>
            <a:r>
              <a:rPr lang="ja-JP" altLang="en-US" spc="79" dirty="0">
                <a:latin typeface="+mn-ea"/>
                <a:ea typeface="+mn-ea"/>
              </a:rPr>
              <a:t>現在、国に納める税が</a:t>
            </a:r>
            <a:r>
              <a:rPr lang="en-US" altLang="ja-JP" spc="79" dirty="0">
                <a:latin typeface="+mn-ea"/>
                <a:ea typeface="+mn-ea"/>
              </a:rPr>
              <a:t>26</a:t>
            </a:r>
            <a:r>
              <a:rPr lang="ja-JP" altLang="en-US" spc="79" dirty="0">
                <a:latin typeface="+mn-ea"/>
                <a:ea typeface="+mn-ea"/>
              </a:rPr>
              <a:t>種類、都道府県や市町村に納める税が約</a:t>
            </a:r>
            <a:r>
              <a:rPr lang="en-US" altLang="ja-JP" spc="79" dirty="0">
                <a:latin typeface="+mn-ea"/>
                <a:ea typeface="+mn-ea"/>
              </a:rPr>
              <a:t>25</a:t>
            </a:r>
            <a:r>
              <a:rPr lang="ja-JP" altLang="en-US" spc="79" dirty="0">
                <a:latin typeface="+mn-ea"/>
                <a:ea typeface="+mn-ea"/>
              </a:rPr>
              <a:t>種類あります。なぜ、「約」がつくのかというと、都道府県や市町村では、独自に定めている税金があり、住んでいる地域によって税金の数に多少の違いがあるので、「約」</a:t>
            </a:r>
            <a:r>
              <a:rPr lang="en-US" altLang="ja-JP" spc="79" dirty="0">
                <a:latin typeface="+mn-ea"/>
                <a:ea typeface="+mn-ea"/>
              </a:rPr>
              <a:t>50</a:t>
            </a:r>
            <a:r>
              <a:rPr lang="ja-JP" altLang="en-US" spc="79" dirty="0">
                <a:latin typeface="+mn-ea"/>
                <a:ea typeface="+mn-ea"/>
              </a:rPr>
              <a:t>種類といいます。</a:t>
            </a:r>
            <a:endParaRPr lang="en-US" altLang="ja-JP" spc="79" dirty="0">
              <a:latin typeface="+mn-ea"/>
              <a:ea typeface="+mn-ea"/>
            </a:endParaRPr>
          </a:p>
          <a:p>
            <a:pPr eaLnBrk="1" hangingPunct="1">
              <a:lnSpc>
                <a:spcPct val="150000"/>
              </a:lnSpc>
              <a:spcBef>
                <a:spcPts val="0"/>
              </a:spcBef>
              <a:defRPr/>
            </a:pPr>
            <a:r>
              <a:rPr lang="ja-JP" altLang="en-US" spc="79" dirty="0">
                <a:latin typeface="+mn-ea"/>
                <a:ea typeface="+mn-ea"/>
              </a:rPr>
              <a:t>たとえば、皆さんの住んでいる</a:t>
            </a:r>
            <a:r>
              <a:rPr lang="ja-JP" altLang="en-US" dirty="0">
                <a:latin typeface="+mn-ea"/>
                <a:ea typeface="+mn-ea"/>
              </a:rPr>
              <a:t>和歌山県には</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eaLnBrk="1" hangingPunct="1">
              <a:lnSpc>
                <a:spcPct val="150000"/>
              </a:lnSpc>
              <a:spcBef>
                <a:spcPts val="0"/>
              </a:spcBef>
              <a:defRPr/>
            </a:pPr>
            <a:r>
              <a:rPr lang="ja-JP" altLang="en-US" spc="79" dirty="0">
                <a:latin typeface="+mn-ea"/>
                <a:ea typeface="+mn-ea"/>
              </a:rPr>
              <a:t>「紀の国森づくり税」という税金</a:t>
            </a:r>
            <a:r>
              <a:rPr lang="ja-JP" altLang="ja-JP" dirty="0">
                <a:latin typeface="+mn-ea"/>
                <a:ea typeface="+mn-ea"/>
              </a:rPr>
              <a:t>があります。</a:t>
            </a:r>
            <a:endParaRPr lang="en-US" altLang="ja-JP" dirty="0">
              <a:latin typeface="+mn-ea"/>
              <a:ea typeface="+mn-ea"/>
            </a:endParaRPr>
          </a:p>
          <a:p>
            <a:pPr eaLnBrk="1" hangingPunct="1">
              <a:lnSpc>
                <a:spcPct val="150000"/>
              </a:lnSpc>
              <a:spcBef>
                <a:spcPts val="0"/>
              </a:spcBef>
              <a:defRPr/>
            </a:pPr>
            <a:r>
              <a:rPr lang="ja-JP" altLang="en-US" dirty="0">
                <a:latin typeface="+mn-ea"/>
                <a:ea typeface="+mn-ea"/>
              </a:rPr>
              <a:t>和歌山県は県土の</a:t>
            </a:r>
            <a:r>
              <a:rPr lang="en-US" altLang="ja-JP" dirty="0">
                <a:latin typeface="+mn-ea"/>
                <a:ea typeface="+mn-ea"/>
              </a:rPr>
              <a:t>77</a:t>
            </a:r>
            <a:r>
              <a:rPr lang="ja-JP" altLang="en-US" dirty="0">
                <a:latin typeface="+mn-ea"/>
                <a:ea typeface="+mn-ea"/>
              </a:rPr>
              <a:t>％、</a:t>
            </a:r>
            <a:r>
              <a:rPr lang="en-US" altLang="ja-JP" dirty="0">
                <a:latin typeface="+mn-ea"/>
                <a:ea typeface="+mn-ea"/>
              </a:rPr>
              <a:t>36</a:t>
            </a:r>
            <a:r>
              <a:rPr lang="ja-JP" altLang="en-US" dirty="0">
                <a:latin typeface="+mn-ea"/>
                <a:ea typeface="+mn-ea"/>
              </a:rPr>
              <a:t>万ヘクタールが森林です。</a:t>
            </a:r>
            <a:endParaRPr lang="en-US" altLang="ja-JP" dirty="0">
              <a:latin typeface="+mn-ea"/>
              <a:ea typeface="+mn-ea"/>
            </a:endParaRPr>
          </a:p>
          <a:p>
            <a:pPr eaLnBrk="1" hangingPunct="1">
              <a:lnSpc>
                <a:spcPct val="150000"/>
              </a:lnSpc>
              <a:spcBef>
                <a:spcPts val="0"/>
              </a:spcBef>
              <a:defRPr/>
            </a:pPr>
            <a:r>
              <a:rPr lang="ja-JP" altLang="en-US" dirty="0">
                <a:latin typeface="+mn-ea"/>
                <a:ea typeface="+mn-ea"/>
              </a:rPr>
              <a:t>和歌山県に住んでいる人は、この森（山林）の恩恵を受けているという考えのもと、これを県民の財産として守り、次の世代に引き継いでいくための事業に使われています。</a:t>
            </a:r>
            <a:endParaRPr lang="en-US" altLang="ja-JP" dirty="0">
              <a:latin typeface="+mn-ea"/>
              <a:ea typeface="+mn-ea"/>
            </a:endParaRPr>
          </a:p>
          <a:p>
            <a:pPr eaLnBrk="1" hangingPunct="1">
              <a:lnSpc>
                <a:spcPct val="150000"/>
              </a:lnSpc>
              <a:spcBef>
                <a:spcPts val="0"/>
              </a:spcBef>
              <a:defRPr/>
            </a:pPr>
            <a:endParaRPr lang="en-US" altLang="ja-JP" dirty="0">
              <a:latin typeface="+mn-ea"/>
              <a:ea typeface="+mn-ea"/>
            </a:endParaRPr>
          </a:p>
          <a:p>
            <a:pPr defTabSz="914124" eaLnBrk="1" hangingPunct="1">
              <a:lnSpc>
                <a:spcPct val="150000"/>
              </a:lnSpc>
              <a:spcBef>
                <a:spcPts val="0"/>
              </a:spcBef>
              <a:defRPr/>
            </a:pPr>
            <a:r>
              <a:rPr lang="ja-JP" altLang="en-US" spc="79" dirty="0">
                <a:latin typeface="+mn-ea"/>
                <a:ea typeface="+mn-ea"/>
              </a:rPr>
              <a:t>（③番の約</a:t>
            </a:r>
            <a:r>
              <a:rPr lang="en-US" altLang="ja-JP" spc="79" dirty="0">
                <a:latin typeface="+mn-ea"/>
                <a:ea typeface="+mn-ea"/>
              </a:rPr>
              <a:t>1,500</a:t>
            </a:r>
            <a:r>
              <a:rPr lang="ja-JP" altLang="en-US" spc="79" dirty="0">
                <a:latin typeface="+mn-ea"/>
                <a:ea typeface="+mn-ea"/>
              </a:rPr>
              <a:t>種類というのは、江戸時代にあった税の数です。）</a:t>
            </a:r>
            <a:endParaRPr lang="en-US" altLang="ja-JP" spc="79" dirty="0">
              <a:latin typeface="+mn-ea"/>
              <a:ea typeface="+mn-ea"/>
            </a:endParaRPr>
          </a:p>
          <a:p>
            <a:pPr defTabSz="914124" eaLnBrk="1" hangingPunct="1">
              <a:lnSpc>
                <a:spcPct val="150000"/>
              </a:lnSpc>
              <a:spcBef>
                <a:spcPts val="0"/>
              </a:spcBef>
              <a:defRPr/>
            </a:pPr>
            <a:endParaRPr lang="ja-JP" altLang="en-US" spc="79"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52D1E507-DC59-49C7-98FC-27DE6D731BF9}"/>
              </a:ext>
            </a:extLst>
          </p:cNvPr>
          <p:cNvSpPr txBox="1">
            <a:spLocks/>
          </p:cNvSpPr>
          <p:nvPr/>
        </p:nvSpPr>
        <p:spPr bwMode="auto">
          <a:xfrm>
            <a:off x="3814890" y="9371501"/>
            <a:ext cx="2919302" cy="493236"/>
          </a:xfrm>
          <a:prstGeom prst="rect">
            <a:avLst/>
          </a:prstGeom>
          <a:noFill/>
          <a:ln w="9525">
            <a:noFill/>
            <a:miter lim="800000"/>
            <a:headEnd/>
            <a:tailEnd/>
          </a:ln>
        </p:spPr>
        <p:txBody>
          <a:bodyPr vert="horz" wrap="square" lIns="94773" tIns="47386" rIns="94773" bIns="47386" numCol="1" anchor="b" anchorCtr="0" compatLnSpc="1">
            <a:prstTxWarp prst="textNoShape">
              <a:avLst/>
            </a:prstTxWarp>
          </a:bodyPr>
          <a:lstStyle>
            <a:defPPr>
              <a:defRPr lang="ja-JP"/>
            </a:defPPr>
            <a:lvl1pPr marL="0" algn="r" defTabSz="948093" rtl="0" eaLnBrk="1" latinLnBrk="0" hangingPunct="1">
              <a:defRPr kumimoji="1" sz="1300" kern="1200">
                <a:solidFill>
                  <a:schemeClr val="tx1"/>
                </a:solidFill>
                <a:latin typeface="+mn-lt"/>
                <a:ea typeface="ＭＳ Ｐゴシック" panose="020B060007020508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0570A83D-22AF-4E2C-85E6-1BE98105DBFC}" type="slidenum">
              <a:rPr lang="en-US" altLang="ja-JP" smtClean="0"/>
              <a:pPr>
                <a:defRPr/>
              </a:pPr>
              <a:t>10</a:t>
            </a:fld>
            <a:endParaRPr lang="en-US" altLang="ja-JP"/>
          </a:p>
        </p:txBody>
      </p:sp>
    </p:spTree>
    <p:extLst>
      <p:ext uri="{BB962C8B-B14F-4D97-AF65-F5344CB8AC3E}">
        <p14:creationId xmlns:p14="http://schemas.microsoft.com/office/powerpoint/2010/main" val="4105324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p>
          <a:p>
            <a:r>
              <a:rPr kumimoji="1" lang="ja-JP" altLang="en-US" dirty="0">
                <a:latin typeface="+mn-ea"/>
                <a:ea typeface="+mn-ea"/>
              </a:rPr>
              <a:t>では、ここでアニメを見てみましょう</a:t>
            </a:r>
            <a:endParaRPr kumimoji="1" lang="en-US" altLang="ja-JP" dirty="0">
              <a:latin typeface="+mn-ea"/>
              <a:ea typeface="+mn-ea"/>
            </a:endParaRPr>
          </a:p>
          <a:p>
            <a:r>
              <a:rPr kumimoji="1" lang="ja-JP" altLang="en-US" dirty="0">
                <a:latin typeface="+mn-ea"/>
                <a:ea typeface="+mn-ea"/>
              </a:rPr>
              <a:t>準備するのでしばらくお待ちください。</a:t>
            </a:r>
            <a:endParaRPr kumimoji="1"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「マリンとヤマトの不思議な日曜日」もしくは、「カノンとスバル３つの願い」のどちらかを放映</a:t>
            </a:r>
          </a:p>
        </p:txBody>
      </p:sp>
      <p:sp>
        <p:nvSpPr>
          <p:cNvPr id="4" name="スライド番号プレースホルダー 3"/>
          <p:cNvSpPr>
            <a:spLocks noGrp="1"/>
          </p:cNvSpPr>
          <p:nvPr>
            <p:ph type="sldNum" sz="quarter" idx="5"/>
          </p:nvPr>
        </p:nvSpPr>
        <p:spPr/>
        <p:txBody>
          <a:bodyPr/>
          <a:lstStyle/>
          <a:p>
            <a:pPr>
              <a:defRPr/>
            </a:pPr>
            <a:fld id="{0570A83D-22AF-4E2C-85E6-1BE98105DBFC}" type="slidenum">
              <a:rPr lang="en-US" altLang="ja-JP" smtClean="0"/>
              <a:pPr>
                <a:defRPr/>
              </a:pPr>
              <a:t>11</a:t>
            </a:fld>
            <a:endParaRPr lang="en-US" altLang="ja-JP"/>
          </a:p>
        </p:txBody>
      </p:sp>
    </p:spTree>
    <p:extLst>
      <p:ext uri="{BB962C8B-B14F-4D97-AF65-F5344CB8AC3E}">
        <p14:creationId xmlns:p14="http://schemas.microsoft.com/office/powerpoint/2010/main" val="3675910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lnSpc>
                <a:spcPts val="1497"/>
              </a:lnSpc>
              <a:spcBef>
                <a:spcPts val="0"/>
              </a:spcBef>
              <a:defRPr/>
            </a:pPr>
            <a:r>
              <a:rPr lang="ja-JP" altLang="en-US" spc="79" dirty="0">
                <a:latin typeface="+mn-ea"/>
                <a:ea typeface="+mn-ea"/>
              </a:rPr>
              <a:t>（ＤＶＤ上映後、ワークシートを配り、（なくても</a:t>
            </a:r>
            <a:r>
              <a:rPr lang="en-US" altLang="ja-JP" spc="79" dirty="0">
                <a:latin typeface="+mn-ea"/>
                <a:ea typeface="+mn-ea"/>
              </a:rPr>
              <a:t>OK)</a:t>
            </a:r>
            <a:r>
              <a:rPr lang="ja-JP" altLang="en-US" spc="79" dirty="0">
                <a:latin typeface="+mn-ea"/>
                <a:ea typeface="+mn-ea"/>
              </a:rPr>
              <a:t>）</a:t>
            </a:r>
            <a:endParaRPr lang="en-US" altLang="ja-JP" spc="79" dirty="0">
              <a:latin typeface="+mn-ea"/>
              <a:ea typeface="+mn-ea"/>
            </a:endParaRPr>
          </a:p>
          <a:p>
            <a:pPr eaLnBrk="1" hangingPunct="1">
              <a:lnSpc>
                <a:spcPts val="1497"/>
              </a:lnSpc>
              <a:spcBef>
                <a:spcPts val="0"/>
              </a:spcBef>
              <a:defRPr/>
            </a:pPr>
            <a:r>
              <a:rPr lang="ja-JP" altLang="en-US" spc="79" dirty="0">
                <a:latin typeface="+mn-ea"/>
                <a:ea typeface="+mn-ea"/>
              </a:rPr>
              <a:t>　</a:t>
            </a:r>
            <a:endParaRPr lang="en-US" altLang="ja-JP" spc="79" dirty="0">
              <a:latin typeface="+mn-ea"/>
              <a:ea typeface="+mn-ea"/>
            </a:endParaRPr>
          </a:p>
          <a:p>
            <a:pPr eaLnBrk="1" hangingPunct="1">
              <a:lnSpc>
                <a:spcPts val="1497"/>
              </a:lnSpc>
              <a:spcBef>
                <a:spcPts val="0"/>
              </a:spcBef>
              <a:defRPr/>
            </a:pPr>
            <a:r>
              <a:rPr lang="ja-JP" altLang="en-US" spc="79" dirty="0">
                <a:latin typeface="+mn-ea"/>
                <a:ea typeface="+mn-ea"/>
              </a:rPr>
              <a:t>いかがでしたか？税金がない世界は？</a:t>
            </a:r>
            <a:endParaRPr lang="en-US" altLang="ja-JP" spc="79" dirty="0">
              <a:latin typeface="+mn-ea"/>
              <a:ea typeface="+mn-ea"/>
            </a:endParaRPr>
          </a:p>
          <a:p>
            <a:pPr eaLnBrk="1" hangingPunct="1">
              <a:lnSpc>
                <a:spcPts val="1497"/>
              </a:lnSpc>
              <a:spcBef>
                <a:spcPts val="0"/>
              </a:spcBef>
              <a:defRPr/>
            </a:pPr>
            <a:r>
              <a:rPr kumimoji="1" lang="ja-JP" altLang="ja-JP" sz="1200" kern="1200" dirty="0">
                <a:solidFill>
                  <a:schemeClr val="tx1"/>
                </a:solidFill>
                <a:effectLst/>
                <a:latin typeface="+mn-ea"/>
                <a:ea typeface="+mn-ea"/>
                <a:cs typeface="+mn-cs"/>
              </a:rPr>
              <a:t>さぁ、税金のある世界とない世界…。</a:t>
            </a:r>
            <a:r>
              <a:rPr kumimoji="1" lang="ja-JP" altLang="en-US" sz="1200" kern="1200" dirty="0">
                <a:solidFill>
                  <a:schemeClr val="tx1"/>
                </a:solidFill>
                <a:effectLst/>
                <a:latin typeface="+mn-ea"/>
                <a:ea typeface="+mn-ea"/>
                <a:cs typeface="+mn-cs"/>
              </a:rPr>
              <a:t>　</a:t>
            </a:r>
            <a:r>
              <a:rPr kumimoji="1" lang="ja-JP" altLang="ja-JP" sz="1200" kern="1200" dirty="0">
                <a:solidFill>
                  <a:schemeClr val="tx1"/>
                </a:solidFill>
                <a:effectLst/>
                <a:latin typeface="+mn-ea"/>
                <a:ea typeface="+mn-ea"/>
                <a:cs typeface="+mn-cs"/>
              </a:rPr>
              <a:t>どんなところが違っていたか気が</a:t>
            </a:r>
            <a:r>
              <a:rPr kumimoji="1" lang="ja-JP" altLang="en-US" sz="1200" kern="1200" dirty="0">
                <a:solidFill>
                  <a:schemeClr val="tx1"/>
                </a:solidFill>
                <a:effectLst/>
                <a:latin typeface="+mn-ea"/>
                <a:ea typeface="+mn-ea"/>
                <a:cs typeface="+mn-cs"/>
              </a:rPr>
              <a:t>つきましたか</a:t>
            </a:r>
            <a:r>
              <a:rPr kumimoji="1" lang="ja-JP" altLang="ja-JP" sz="1200" kern="1200" dirty="0">
                <a:solidFill>
                  <a:schemeClr val="tx1"/>
                </a:solidFill>
                <a:effectLst/>
                <a:latin typeface="+mn-ea"/>
                <a:ea typeface="+mn-ea"/>
                <a:cs typeface="+mn-cs"/>
              </a:rPr>
              <a:t>？</a:t>
            </a:r>
            <a:endParaRPr kumimoji="1" lang="en-US" altLang="ja-JP" sz="1200" kern="1200" dirty="0">
              <a:solidFill>
                <a:schemeClr val="tx1"/>
              </a:solidFill>
              <a:effectLst/>
              <a:latin typeface="+mn-ea"/>
              <a:ea typeface="+mn-ea"/>
              <a:cs typeface="+mn-cs"/>
            </a:endParaRPr>
          </a:p>
          <a:p>
            <a:pPr eaLnBrk="1" hangingPunct="1">
              <a:lnSpc>
                <a:spcPts val="1497"/>
              </a:lnSpc>
              <a:spcBef>
                <a:spcPts val="0"/>
              </a:spcBef>
              <a:defRPr/>
            </a:pPr>
            <a:endParaRPr kumimoji="1" lang="en-US"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今から２分間、考えてみましょう。</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　</a:t>
            </a:r>
            <a:endParaRPr kumimoji="1" lang="en-US"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　ワークシートを配る場合・・・考えて記載してみよう</a:t>
            </a:r>
            <a:endParaRPr kumimoji="1" lang="en-US"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effectLst/>
                <a:latin typeface="+mn-ea"/>
                <a:ea typeface="+mn-ea"/>
                <a:cs typeface="+mn-cs"/>
              </a:rPr>
              <a:t>　　 ワークシートを配らない場合・・・「周りの友達と話しあってみてください」</a:t>
            </a:r>
            <a:endParaRPr kumimoji="1" lang="en-US"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ea"/>
                <a:ea typeface="+mn-ea"/>
                <a:cs typeface="+mn-cs"/>
              </a:rPr>
              <a:t>     </a:t>
            </a:r>
            <a:r>
              <a:rPr kumimoji="1" lang="ja-JP" altLang="en-US" sz="1200" kern="1200" dirty="0">
                <a:solidFill>
                  <a:schemeClr val="tx1"/>
                </a:solidFill>
                <a:effectLst/>
                <a:latin typeface="+mn-ea"/>
                <a:ea typeface="+mn-ea"/>
                <a:cs typeface="+mn-cs"/>
              </a:rPr>
              <a:t>と、する等、柔軟に。</a:t>
            </a:r>
            <a:endParaRPr kumimoji="1" lang="en-US" altLang="ja-JP" sz="1200" kern="1200" dirty="0">
              <a:solidFill>
                <a:schemeClr val="tx1"/>
              </a:solidFill>
              <a:effectLst/>
              <a:latin typeface="+mn-ea"/>
              <a:ea typeface="+mn-ea"/>
              <a:cs typeface="+mn-cs"/>
            </a:endParaRPr>
          </a:p>
          <a:p>
            <a:endParaRPr kumimoji="1" lang="en-US" altLang="ja-JP" dirty="0"/>
          </a:p>
          <a:p>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endParaRPr kumimoji="1" lang="ja-JP" altLang="en-US" dirty="0">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0570A83D-22AF-4E2C-85E6-1BE98105DBFC}" type="slidenum">
              <a:rPr lang="en-US" altLang="ja-JP" smtClean="0"/>
              <a:pPr>
                <a:defRPr/>
              </a:pPr>
              <a:t>12</a:t>
            </a:fld>
            <a:endParaRPr lang="en-US" altLang="ja-JP"/>
          </a:p>
        </p:txBody>
      </p:sp>
    </p:spTree>
    <p:extLst>
      <p:ext uri="{BB962C8B-B14F-4D97-AF65-F5344CB8AC3E}">
        <p14:creationId xmlns:p14="http://schemas.microsoft.com/office/powerpoint/2010/main" val="1221535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xfrm>
            <a:off x="82550" y="741363"/>
            <a:ext cx="6572250" cy="3697287"/>
          </a:xfrm>
          <a:ln/>
        </p:spPr>
      </p:sp>
      <p:sp>
        <p:nvSpPr>
          <p:cNvPr id="327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effectLst/>
                <a:latin typeface="+mn-ea"/>
                <a:ea typeface="+mn-ea"/>
              </a:rPr>
              <a:t>では、答え合わせをします。</a:t>
            </a:r>
            <a:endParaRPr kumimoji="1" lang="en-US" altLang="ja-JP" sz="1200" kern="1200" dirty="0">
              <a:solidFill>
                <a:schemeClr val="tx1"/>
              </a:solidFill>
              <a:effectLst/>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a:solidFill>
                <a:schemeClr val="tx1"/>
              </a:solidFill>
              <a:effectLst/>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答え合わせをする（順にクリック）</a:t>
            </a:r>
            <a:r>
              <a:rPr kumimoji="1" lang="en-US" altLang="ja-JP" sz="1200" kern="1200" dirty="0">
                <a:solidFill>
                  <a:schemeClr val="tx1"/>
                </a:solidFill>
                <a:effectLst/>
                <a:latin typeface="+mn-ea"/>
                <a:ea typeface="+mn-ea"/>
              </a:rPr>
              <a:t>】 </a:t>
            </a:r>
            <a:r>
              <a:rPr kumimoji="1" lang="ja-JP" altLang="en-US" sz="1200" kern="1200" dirty="0">
                <a:solidFill>
                  <a:schemeClr val="tx1"/>
                </a:solidFill>
                <a:effectLst/>
                <a:latin typeface="+mn-ea"/>
                <a:ea typeface="+mn-ea"/>
              </a:rPr>
              <a:t>　</a:t>
            </a:r>
            <a:endParaRPr kumimoji="1" lang="en-US" altLang="ja-JP" sz="1200" kern="1200" dirty="0">
              <a:solidFill>
                <a:schemeClr val="tx1"/>
              </a:solidFill>
              <a:effectLst/>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a:solidFill>
                <a:schemeClr val="tx1"/>
              </a:solidFill>
              <a:effectLst/>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　手を挙げてもらう、順に答えてもらう、等、柔軟に。</a:t>
            </a:r>
            <a:endParaRPr kumimoji="1" lang="en-US" altLang="ja-JP" sz="1200" kern="1200" dirty="0">
              <a:solidFill>
                <a:schemeClr val="tx1"/>
              </a:solidFill>
              <a:effectLst/>
              <a:latin typeface="+mn-ea"/>
              <a:ea typeface="+mn-ea"/>
            </a:endParaRPr>
          </a:p>
        </p:txBody>
      </p:sp>
      <p:sp>
        <p:nvSpPr>
          <p:cNvPr id="3277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456">
              <a:defRPr kumimoji="1" sz="2400">
                <a:solidFill>
                  <a:schemeClr val="tx1"/>
                </a:solidFill>
                <a:latin typeface="Arial" panose="020B0604020202020204" pitchFamily="34" charset="0"/>
                <a:ea typeface="AR丸ゴシック体M"/>
                <a:cs typeface="AR丸ゴシック体M"/>
              </a:defRPr>
            </a:lvl1pPr>
            <a:lvl2pPr marL="736561" indent="-283293" defTabSz="947456">
              <a:defRPr kumimoji="1" sz="2400">
                <a:solidFill>
                  <a:schemeClr val="tx1"/>
                </a:solidFill>
                <a:latin typeface="Arial" panose="020B0604020202020204" pitchFamily="34" charset="0"/>
                <a:ea typeface="AR丸ゴシック体M"/>
                <a:cs typeface="AR丸ゴシック体M"/>
              </a:defRPr>
            </a:lvl2pPr>
            <a:lvl3pPr marL="1133170" indent="-226634" defTabSz="947456">
              <a:defRPr kumimoji="1" sz="2400">
                <a:solidFill>
                  <a:schemeClr val="tx1"/>
                </a:solidFill>
                <a:latin typeface="Arial" panose="020B0604020202020204" pitchFamily="34" charset="0"/>
                <a:ea typeface="AR丸ゴシック体M"/>
                <a:cs typeface="AR丸ゴシック体M"/>
              </a:defRPr>
            </a:lvl3pPr>
            <a:lvl4pPr marL="1586438" indent="-226634" defTabSz="947456">
              <a:defRPr kumimoji="1" sz="2400">
                <a:solidFill>
                  <a:schemeClr val="tx1"/>
                </a:solidFill>
                <a:latin typeface="Arial" panose="020B0604020202020204" pitchFamily="34" charset="0"/>
                <a:ea typeface="AR丸ゴシック体M"/>
                <a:cs typeface="AR丸ゴシック体M"/>
              </a:defRPr>
            </a:lvl4pPr>
            <a:lvl5pPr marL="2039706" indent="-226634" defTabSz="947456">
              <a:defRPr kumimoji="1" sz="2400">
                <a:solidFill>
                  <a:schemeClr val="tx1"/>
                </a:solidFill>
                <a:latin typeface="Arial" panose="020B0604020202020204" pitchFamily="34" charset="0"/>
                <a:ea typeface="AR丸ゴシック体M"/>
                <a:cs typeface="AR丸ゴシック体M"/>
              </a:defRPr>
            </a:lvl5pPr>
            <a:lvl6pPr marL="2492974" indent="-226634" defTabSz="947456"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243" indent="-226634" defTabSz="947456"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511" indent="-226634" defTabSz="947456"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779" indent="-226634" defTabSz="947456"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6CF7DD8D-DE0C-47BB-AE79-E7AC3F16ECC1}" type="slidenum">
              <a:rPr lang="en-US" altLang="ja-JP" sz="1300">
                <a:ea typeface="ＭＳ Ｐゴシック" panose="020B0600070205080204" pitchFamily="50" charset="-128"/>
              </a:rPr>
              <a:pPr/>
              <a:t>13</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2118709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34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194" indent="-284098" defTabSz="94434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914" indent="-226962" defTabSz="94434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597" indent="-226962" defTabSz="94434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280" indent="-226962" defTabSz="94434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375" indent="-226962" defTabSz="9443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7471" indent="-226962" defTabSz="9443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4567" indent="-226962" defTabSz="9443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1662" indent="-226962" defTabSz="9443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AB63435-D0EC-48B5-9471-C6DC842F434F}" type="slidenum">
              <a:rPr lang="en-US" altLang="ja-JP" sz="1300">
                <a:ea typeface="ＭＳ Ｐゴシック" panose="020B0600070205080204" pitchFamily="50" charset="-128"/>
              </a:rPr>
              <a:pPr>
                <a:spcBef>
                  <a:spcPct val="0"/>
                </a:spcBef>
              </a:pPr>
              <a:t>14</a:t>
            </a:fld>
            <a:endParaRPr lang="en-US" altLang="ja-JP" sz="1300">
              <a:ea typeface="ＭＳ Ｐゴシック" panose="020B0600070205080204" pitchFamily="50" charset="-128"/>
            </a:endParaRPr>
          </a:p>
        </p:txBody>
      </p:sp>
      <p:sp>
        <p:nvSpPr>
          <p:cNvPr id="35843" name="Rectangle 2"/>
          <p:cNvSpPr>
            <a:spLocks noGrp="1" noRot="1" noChangeAspect="1" noChangeArrowheads="1" noTextEdit="1"/>
          </p:cNvSpPr>
          <p:nvPr>
            <p:ph type="sldImg"/>
          </p:nvPr>
        </p:nvSpPr>
        <p:spPr>
          <a:xfrm>
            <a:off x="225425" y="998538"/>
            <a:ext cx="6188075" cy="3481387"/>
          </a:xfrm>
          <a:ln/>
        </p:spPr>
      </p:sp>
      <p:sp>
        <p:nvSpPr>
          <p:cNvPr id="24580" name="Rectangle 3"/>
          <p:cNvSpPr>
            <a:spLocks noGrp="1" noChangeArrowheads="1"/>
          </p:cNvSpPr>
          <p:nvPr>
            <p:ph type="body" idx="1"/>
          </p:nvPr>
        </p:nvSpPr>
        <p:spPr>
          <a:xfrm>
            <a:off x="506659" y="4741408"/>
            <a:ext cx="5620298" cy="4186976"/>
          </a:xfrm>
          <a:ln/>
        </p:spPr>
        <p:txBody>
          <a:bodyPr/>
          <a:lstStyle/>
          <a:p>
            <a:pPr eaLnBrk="1" hangingPunct="1">
              <a:lnSpc>
                <a:spcPts val="1400"/>
              </a:lnSpc>
              <a:spcBef>
                <a:spcPts val="0"/>
              </a:spcBef>
              <a:defRPr/>
            </a:pPr>
            <a:r>
              <a:rPr lang="en-US" altLang="ja-JP" spc="80" dirty="0">
                <a:latin typeface="+mn-ea"/>
                <a:ea typeface="+mn-ea"/>
              </a:rPr>
              <a:t>【</a:t>
            </a:r>
            <a:r>
              <a:rPr lang="ja-JP" altLang="en-US" spc="80" dirty="0">
                <a:latin typeface="+mn-ea"/>
                <a:ea typeface="+mn-ea"/>
              </a:rPr>
              <a:t>クリック</a:t>
            </a:r>
            <a:r>
              <a:rPr lang="en-US" altLang="ja-JP" spc="80" dirty="0">
                <a:latin typeface="+mn-ea"/>
                <a:ea typeface="+mn-ea"/>
              </a:rPr>
              <a:t>】</a:t>
            </a:r>
            <a:r>
              <a:rPr lang="ja-JP" altLang="en-US" spc="80" dirty="0">
                <a:latin typeface="+mn-ea"/>
                <a:ea typeface="+mn-ea"/>
              </a:rPr>
              <a:t>このように税金は、私たちが安全で豊かな暮らしができるようにいろいろなところで使われています。　</a:t>
            </a:r>
            <a:endParaRPr lang="en-US" altLang="ja-JP" spc="80" dirty="0">
              <a:latin typeface="+mn-ea"/>
              <a:ea typeface="+mn-ea"/>
            </a:endParaRPr>
          </a:p>
          <a:p>
            <a:pPr eaLnBrk="1" hangingPunct="1">
              <a:lnSpc>
                <a:spcPts val="1400"/>
              </a:lnSpc>
              <a:spcBef>
                <a:spcPts val="0"/>
              </a:spcBef>
              <a:defRPr/>
            </a:pPr>
            <a:r>
              <a:rPr lang="ja-JP" altLang="en-US" spc="80" dirty="0">
                <a:latin typeface="+mn-ea"/>
                <a:ea typeface="+mn-ea"/>
              </a:rPr>
              <a:t>火災や災害から私たちを守るため、</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eaLnBrk="1" hangingPunct="1">
              <a:lnSpc>
                <a:spcPts val="1400"/>
              </a:lnSpc>
              <a:spcBef>
                <a:spcPts val="0"/>
              </a:spcBef>
              <a:defRPr/>
            </a:pPr>
            <a:r>
              <a:rPr lang="ja-JP" altLang="en-US" spc="80" dirty="0">
                <a:latin typeface="+mn-ea"/>
                <a:ea typeface="+mn-ea"/>
              </a:rPr>
              <a:t>消防士さんや救急士さんが救急活動をしたり、</a:t>
            </a:r>
            <a:endParaRPr lang="en-US" altLang="ja-JP" spc="80" dirty="0">
              <a:latin typeface="+mn-ea"/>
              <a:ea typeface="+mn-ea"/>
            </a:endParaRPr>
          </a:p>
          <a:p>
            <a:pPr eaLnBrk="1" hangingPunct="1">
              <a:lnSpc>
                <a:spcPts val="1400"/>
              </a:lnSpc>
              <a:spcBef>
                <a:spcPts val="0"/>
              </a:spcBef>
              <a:defRPr/>
            </a:pPr>
            <a:r>
              <a:rPr lang="ja-JP" altLang="en-US" spc="80" dirty="0">
                <a:latin typeface="+mn-ea"/>
                <a:ea typeface="+mn-ea"/>
              </a:rPr>
              <a:t>私たちが安心した生活を送れるよう、</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eaLnBrk="1" hangingPunct="1">
              <a:lnSpc>
                <a:spcPts val="1400"/>
              </a:lnSpc>
              <a:spcBef>
                <a:spcPts val="0"/>
              </a:spcBef>
              <a:defRPr/>
            </a:pPr>
            <a:r>
              <a:rPr lang="ja-JP" altLang="en-US" spc="80" dirty="0">
                <a:latin typeface="+mn-ea"/>
                <a:ea typeface="+mn-ea"/>
              </a:rPr>
              <a:t>警察が犯罪の取締りをしたり、</a:t>
            </a:r>
            <a:r>
              <a:rPr lang="en-US" altLang="ja-JP" spc="80" dirty="0">
                <a:latin typeface="+mn-ea"/>
                <a:ea typeface="+mn-ea"/>
              </a:rPr>
              <a:t>【</a:t>
            </a:r>
            <a:r>
              <a:rPr lang="ja-JP" altLang="en-US" spc="80" dirty="0">
                <a:latin typeface="+mn-ea"/>
                <a:ea typeface="+mn-ea"/>
              </a:rPr>
              <a:t>クリック</a:t>
            </a:r>
            <a:r>
              <a:rPr lang="en-US" altLang="ja-JP" spc="80" dirty="0">
                <a:latin typeface="+mn-ea"/>
                <a:ea typeface="+mn-ea"/>
              </a:rPr>
              <a:t>】</a:t>
            </a:r>
          </a:p>
          <a:p>
            <a:pPr eaLnBrk="1" hangingPunct="1">
              <a:lnSpc>
                <a:spcPts val="1400"/>
              </a:lnSpc>
              <a:spcBef>
                <a:spcPts val="0"/>
              </a:spcBef>
              <a:defRPr/>
            </a:pPr>
            <a:r>
              <a:rPr lang="ja-JP" altLang="en-US" spc="80" dirty="0">
                <a:latin typeface="+mn-ea"/>
                <a:ea typeface="+mn-ea"/>
              </a:rPr>
              <a:t>私たちが衛生的な生活が送れるよう、</a:t>
            </a:r>
            <a:endParaRPr lang="en-US" altLang="ja-JP" dirty="0">
              <a:latin typeface="+mn-ea"/>
              <a:ea typeface="+mn-ea"/>
            </a:endParaRPr>
          </a:p>
          <a:p>
            <a:pPr eaLnBrk="1" hangingPunct="1">
              <a:lnSpc>
                <a:spcPts val="1400"/>
              </a:lnSpc>
              <a:spcBef>
                <a:spcPts val="0"/>
              </a:spcBef>
              <a:defRPr/>
            </a:pPr>
            <a:r>
              <a:rPr lang="ja-JP" altLang="en-US" spc="80" dirty="0">
                <a:latin typeface="+mn-ea"/>
                <a:ea typeface="+mn-ea"/>
              </a:rPr>
              <a:t>ごみ処理を行ったり、いろいろなところで使われています。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eaLnBrk="1" hangingPunct="1">
              <a:lnSpc>
                <a:spcPts val="1400"/>
              </a:lnSpc>
              <a:spcBef>
                <a:spcPts val="0"/>
              </a:spcBef>
              <a:defRPr/>
            </a:pPr>
            <a:r>
              <a:rPr lang="ja-JP" altLang="en-US" spc="80" dirty="0">
                <a:latin typeface="+mn-ea"/>
                <a:ea typeface="+mn-ea"/>
              </a:rPr>
              <a:t>事故や急病の時は救急車を利用しますが、けがや病気になった時にお医者さんにかかる医療費にも税金が使われています。</a:t>
            </a:r>
            <a:endParaRPr lang="en-US" altLang="ja-JP" spc="80" dirty="0">
              <a:latin typeface="+mn-ea"/>
              <a:ea typeface="+mn-ea"/>
            </a:endParaRPr>
          </a:p>
          <a:p>
            <a:pPr eaLnBrk="1" hangingPunct="1">
              <a:lnSpc>
                <a:spcPts val="1400"/>
              </a:lnSpc>
              <a:spcBef>
                <a:spcPts val="0"/>
              </a:spcBef>
              <a:defRPr/>
            </a:pPr>
            <a:r>
              <a:rPr lang="ja-JP" altLang="en-US" spc="80" dirty="0">
                <a:latin typeface="+mn-ea"/>
                <a:ea typeface="+mn-ea"/>
              </a:rPr>
              <a:t>日本では救急車を利用する場合、無料ですが、このような国は世界的に見るとごく少数です。</a:t>
            </a:r>
            <a:endParaRPr lang="en-US" altLang="ja-JP" spc="80" dirty="0">
              <a:latin typeface="+mn-ea"/>
              <a:ea typeface="+mn-ea"/>
            </a:endParaRPr>
          </a:p>
          <a:p>
            <a:pPr eaLnBrk="1" hangingPunct="1">
              <a:lnSpc>
                <a:spcPts val="1400"/>
              </a:lnSpc>
              <a:spcBef>
                <a:spcPts val="0"/>
              </a:spcBef>
              <a:defRPr/>
            </a:pPr>
            <a:r>
              <a:rPr lang="ja-JP" altLang="en-US" spc="80" dirty="0">
                <a:latin typeface="+mn-ea"/>
                <a:ea typeface="+mn-ea"/>
              </a:rPr>
              <a:t>外国では有料の国が多く、例えば、アメリカのニューヨークでは、１回利用す</a:t>
            </a:r>
            <a:r>
              <a:rPr lang="ja-JP" altLang="en-US" spc="116" dirty="0">
                <a:latin typeface="+mn-ea"/>
                <a:ea typeface="+mn-ea"/>
              </a:rPr>
              <a:t>ると、約</a:t>
            </a:r>
            <a:r>
              <a:rPr lang="en-US" altLang="ja-JP" spc="116" dirty="0">
                <a:latin typeface="+mn-ea"/>
                <a:ea typeface="+mn-ea"/>
              </a:rPr>
              <a:t>45,000</a:t>
            </a:r>
            <a:r>
              <a:rPr lang="ja-JP" altLang="en-US" spc="116" dirty="0">
                <a:latin typeface="+mn-ea"/>
                <a:ea typeface="+mn-ea"/>
              </a:rPr>
              <a:t>円（約</a:t>
            </a:r>
            <a:r>
              <a:rPr lang="en-US" altLang="ja-JP" spc="116" dirty="0">
                <a:latin typeface="+mn-ea"/>
                <a:ea typeface="+mn-ea"/>
              </a:rPr>
              <a:t>300</a:t>
            </a:r>
            <a:r>
              <a:rPr lang="ja-JP" altLang="en-US" spc="116" dirty="0">
                <a:latin typeface="+mn-ea"/>
                <a:ea typeface="+mn-ea"/>
              </a:rPr>
              <a:t>ドル）の費用がかかります。タクシーのように走行距離や利用時間に応じてプラス料金がかかる地域もあります。</a:t>
            </a:r>
            <a:endParaRPr lang="ja-JP" altLang="en-US" spc="80" dirty="0">
              <a:latin typeface="+mn-ea"/>
              <a:ea typeface="+mn-ea"/>
            </a:endParaRPr>
          </a:p>
          <a:p>
            <a:r>
              <a:rPr kumimoji="1" lang="ja-JP" altLang="en-US" kern="1200" dirty="0">
                <a:solidFill>
                  <a:schemeClr val="tx1"/>
                </a:solidFill>
                <a:effectLst/>
                <a:latin typeface="+mn-ea"/>
                <a:ea typeface="+mn-ea"/>
              </a:rPr>
              <a:t>でも、一番皆さんの身近なところで税金が使われている所といえば、やっぱり「学校」ですよね。</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r>
              <a:rPr kumimoji="1" lang="ja-JP" altLang="en-US" strike="noStrike" kern="1200" baseline="0" dirty="0">
                <a:solidFill>
                  <a:schemeClr val="tx1"/>
                </a:solidFill>
                <a:effectLst/>
                <a:latin typeface="+mn-ea"/>
                <a:ea typeface="+mn-ea"/>
              </a:rPr>
              <a:t>みなさんが通っているこの小学校の名前は？○○市立（町村立）○○小学校　と言います。　○○市（町村）が建てたということですね。</a:t>
            </a:r>
            <a:r>
              <a:rPr kumimoji="1" lang="en-US" altLang="ja-JP" strike="noStrike" kern="1200" baseline="0" dirty="0">
                <a:solidFill>
                  <a:schemeClr val="tx1"/>
                </a:solidFill>
                <a:effectLst/>
                <a:latin typeface="+mn-ea"/>
                <a:ea typeface="+mn-ea"/>
              </a:rPr>
              <a:t>【</a:t>
            </a:r>
            <a:r>
              <a:rPr kumimoji="1" lang="ja-JP" altLang="en-US" strike="noStrike" kern="1200" baseline="0" dirty="0">
                <a:solidFill>
                  <a:schemeClr val="tx1"/>
                </a:solidFill>
                <a:effectLst/>
                <a:latin typeface="+mn-ea"/>
                <a:ea typeface="+mn-ea"/>
              </a:rPr>
              <a:t>クリック</a:t>
            </a:r>
            <a:r>
              <a:rPr kumimoji="1" lang="en-US" altLang="ja-JP" strike="noStrike" kern="1200" baseline="0" dirty="0">
                <a:solidFill>
                  <a:schemeClr val="tx1"/>
                </a:solidFill>
                <a:effectLst/>
                <a:latin typeface="+mn-ea"/>
                <a:ea typeface="+mn-ea"/>
              </a:rPr>
              <a:t>】</a:t>
            </a:r>
          </a:p>
        </p:txBody>
      </p:sp>
      <p:sp>
        <p:nvSpPr>
          <p:cNvPr id="35846" name="テキスト ボックス 7"/>
          <p:cNvSpPr txBox="1">
            <a:spLocks noChangeArrowheads="1"/>
          </p:cNvSpPr>
          <p:nvPr/>
        </p:nvSpPr>
        <p:spPr bwMode="auto">
          <a:xfrm>
            <a:off x="215248" y="6641718"/>
            <a:ext cx="294606" cy="46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8" tIns="45674" rIns="91348" bIns="45674">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0"/>
              </a:spcBef>
            </a:pPr>
            <a:endParaRPr lang="ja-JP" altLang="en-US" sz="2400">
              <a:ea typeface="AR丸ゴシック体M"/>
            </a:endParaRPr>
          </a:p>
        </p:txBody>
      </p:sp>
    </p:spTree>
    <p:extLst>
      <p:ext uri="{BB962C8B-B14F-4D97-AF65-F5344CB8AC3E}">
        <p14:creationId xmlns:p14="http://schemas.microsoft.com/office/powerpoint/2010/main" val="2599384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29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874" indent="-281675" defTabSz="93629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143" indent="-225027" defTabSz="93629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0915" indent="-225027" defTabSz="93629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5687" indent="-225027" defTabSz="93629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8885" indent="-225027" defTabSz="93629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083" indent="-225027" defTabSz="93629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281" indent="-225027" defTabSz="93629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8480" indent="-225027" defTabSz="93629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8851CF9-2578-49A0-93FA-1938989BCD88}" type="slidenum">
              <a:rPr lang="en-US" altLang="ja-JP" sz="1300">
                <a:ea typeface="ＭＳ Ｐゴシック" panose="020B0600070205080204" pitchFamily="50" charset="-128"/>
              </a:rPr>
              <a:pPr>
                <a:spcBef>
                  <a:spcPct val="0"/>
                </a:spcBef>
              </a:pPr>
              <a:t>15</a:t>
            </a:fld>
            <a:endParaRPr lang="en-US" altLang="ja-JP" sz="1300">
              <a:ea typeface="ＭＳ Ｐゴシック" panose="020B0600070205080204" pitchFamily="50" charset="-128"/>
            </a:endParaRPr>
          </a:p>
        </p:txBody>
      </p:sp>
      <p:sp>
        <p:nvSpPr>
          <p:cNvPr id="37891" name="Rectangle 2"/>
          <p:cNvSpPr>
            <a:spLocks noGrp="1" noRot="1" noChangeAspect="1" noChangeArrowheads="1" noTextEdit="1"/>
          </p:cNvSpPr>
          <p:nvPr>
            <p:ph type="sldImg"/>
          </p:nvPr>
        </p:nvSpPr>
        <p:spPr>
          <a:xfrm>
            <a:off x="198438" y="1082675"/>
            <a:ext cx="6154737" cy="3462338"/>
          </a:xfrm>
          <a:ln/>
        </p:spPr>
      </p:sp>
      <p:sp>
        <p:nvSpPr>
          <p:cNvPr id="26628" name="Rectangle 3"/>
          <p:cNvSpPr>
            <a:spLocks noGrp="1" noChangeArrowheads="1"/>
          </p:cNvSpPr>
          <p:nvPr>
            <p:ph type="body" idx="1"/>
          </p:nvPr>
        </p:nvSpPr>
        <p:spPr>
          <a:xfrm>
            <a:off x="496208" y="4811344"/>
            <a:ext cx="5558536" cy="4865584"/>
          </a:xfrm>
          <a:ln/>
        </p:spPr>
        <p:txBody>
          <a:bodyPr/>
          <a:lstStyle/>
          <a:p>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dirty="0">
                <a:latin typeface="+mn-ea"/>
                <a:ea typeface="+mn-ea"/>
              </a:rPr>
              <a:t>みなさんが学校で勉強するためには、校舎だけではなく、椅子や教科書、実験道具、ボールやマット、ほかにも電気代・水道代などが必要です。</a:t>
            </a:r>
            <a:endParaRPr lang="en-US" altLang="ja-JP" dirty="0">
              <a:latin typeface="+mn-ea"/>
              <a:ea typeface="+mn-ea"/>
            </a:endParaRPr>
          </a:p>
          <a:p>
            <a:r>
              <a:rPr lang="ja-JP" altLang="en-US" dirty="0">
                <a:latin typeface="+mn-ea"/>
                <a:ea typeface="+mn-ea"/>
              </a:rPr>
              <a:t>それらを教育費といいますが、これも税金で賄われています。</a:t>
            </a:r>
            <a:endParaRPr lang="en-US" altLang="ja-JP" dirty="0">
              <a:latin typeface="+mn-ea"/>
              <a:ea typeface="+mn-ea"/>
            </a:endParaRPr>
          </a:p>
          <a:p>
            <a:r>
              <a:rPr lang="ja-JP" altLang="ja-JP" dirty="0">
                <a:latin typeface="+mn-ea"/>
                <a:ea typeface="+mn-ea"/>
              </a:rPr>
              <a:t>では、ここで</a:t>
            </a:r>
            <a:r>
              <a:rPr lang="ja-JP" altLang="en-US" dirty="0">
                <a:latin typeface="+mn-ea"/>
                <a:ea typeface="+mn-ea"/>
              </a:rPr>
              <a:t>またクイズです。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r>
              <a:rPr lang="ja-JP" altLang="ja-JP" dirty="0">
                <a:latin typeface="+mn-ea"/>
                <a:ea typeface="+mn-ea"/>
              </a:rPr>
              <a:t>小学</a:t>
            </a:r>
            <a:r>
              <a:rPr lang="ja-JP" altLang="en-US" dirty="0">
                <a:latin typeface="+mn-ea"/>
                <a:ea typeface="+mn-ea"/>
              </a:rPr>
              <a:t>生ひとりあたり、１年間でどのくらいの税金が使われているでしょうか</a:t>
            </a:r>
            <a:r>
              <a:rPr lang="ja-JP" altLang="ja-JP" dirty="0">
                <a:latin typeface="+mn-ea"/>
                <a:ea typeface="+mn-ea"/>
              </a:rPr>
              <a:t>？ </a:t>
            </a:r>
            <a:endParaRPr lang="en-US" altLang="ja-JP" dirty="0">
              <a:latin typeface="+mn-ea"/>
              <a:ea typeface="+mn-ea"/>
            </a:endParaRPr>
          </a:p>
          <a:p>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ja-JP" dirty="0">
                <a:latin typeface="+mn-ea"/>
                <a:ea typeface="+mn-ea"/>
              </a:rPr>
              <a:t>１番</a:t>
            </a:r>
            <a:r>
              <a:rPr lang="en-US" altLang="ja-JP" dirty="0">
                <a:latin typeface="+mn-ea"/>
                <a:ea typeface="+mn-ea"/>
              </a:rPr>
              <a:t>  2</a:t>
            </a:r>
            <a:r>
              <a:rPr lang="ja-JP" altLang="en-US" dirty="0">
                <a:latin typeface="+mn-ea"/>
                <a:ea typeface="+mn-ea"/>
              </a:rPr>
              <a:t>４万</a:t>
            </a:r>
            <a:r>
              <a:rPr lang="ja-JP" altLang="ja-JP" dirty="0">
                <a:latin typeface="+mn-ea"/>
                <a:ea typeface="+mn-ea"/>
              </a:rPr>
              <a:t>円　　　２番 </a:t>
            </a:r>
            <a:r>
              <a:rPr lang="ja-JP" altLang="en-US" dirty="0">
                <a:latin typeface="+mn-ea"/>
                <a:ea typeface="+mn-ea"/>
              </a:rPr>
              <a:t>４８万</a:t>
            </a:r>
            <a:r>
              <a:rPr lang="ja-JP" altLang="ja-JP" dirty="0">
                <a:latin typeface="+mn-ea"/>
                <a:ea typeface="+mn-ea"/>
              </a:rPr>
              <a:t>円　　　３番</a:t>
            </a:r>
            <a:r>
              <a:rPr lang="en-US" altLang="ja-JP" dirty="0">
                <a:latin typeface="+mn-ea"/>
                <a:ea typeface="+mn-ea"/>
              </a:rPr>
              <a:t>  9</a:t>
            </a:r>
            <a:r>
              <a:rPr lang="ja-JP" altLang="en-US" dirty="0">
                <a:latin typeface="+mn-ea"/>
                <a:ea typeface="+mn-ea"/>
              </a:rPr>
              <a:t>６万</a:t>
            </a:r>
            <a:r>
              <a:rPr lang="ja-JP" altLang="ja-JP" dirty="0">
                <a:latin typeface="+mn-ea"/>
                <a:ea typeface="+mn-ea"/>
              </a:rPr>
              <a:t>円</a:t>
            </a:r>
          </a:p>
          <a:p>
            <a:r>
              <a:rPr lang="en-US" altLang="ja-JP" dirty="0">
                <a:latin typeface="+mn-ea"/>
                <a:ea typeface="+mn-ea"/>
              </a:rPr>
              <a:t> </a:t>
            </a:r>
            <a:endParaRPr lang="ja-JP" altLang="ja-JP" dirty="0">
              <a:latin typeface="+mn-ea"/>
              <a:ea typeface="+mn-ea"/>
            </a:endParaRPr>
          </a:p>
          <a:p>
            <a:r>
              <a:rPr lang="ja-JP" altLang="en-US" dirty="0">
                <a:latin typeface="+mn-ea"/>
                <a:ea typeface="+mn-ea"/>
              </a:rPr>
              <a:t>（少し間をあけて）</a:t>
            </a:r>
            <a:endParaRPr lang="en-US" altLang="ja-JP" dirty="0">
              <a:latin typeface="+mn-ea"/>
              <a:ea typeface="+mn-ea"/>
            </a:endParaRPr>
          </a:p>
          <a:p>
            <a:endParaRPr lang="en-US" altLang="ja-JP" dirty="0">
              <a:latin typeface="+mn-ea"/>
              <a:ea typeface="+mn-ea"/>
            </a:endParaRPr>
          </a:p>
          <a:p>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ja-JP" dirty="0">
                <a:latin typeface="+mn-ea"/>
                <a:ea typeface="+mn-ea"/>
              </a:rPr>
              <a:t>正解は、３番の</a:t>
            </a:r>
            <a:r>
              <a:rPr lang="en-US" altLang="ja-JP" dirty="0">
                <a:latin typeface="+mn-ea"/>
                <a:ea typeface="+mn-ea"/>
              </a:rPr>
              <a:t>9</a:t>
            </a:r>
            <a:r>
              <a:rPr lang="ja-JP" altLang="en-US" dirty="0">
                <a:latin typeface="+mn-ea"/>
                <a:ea typeface="+mn-ea"/>
              </a:rPr>
              <a:t>６万</a:t>
            </a:r>
            <a:r>
              <a:rPr lang="ja-JP" altLang="ja-JP" dirty="0">
                <a:latin typeface="+mn-ea"/>
                <a:ea typeface="+mn-ea"/>
              </a:rPr>
              <a:t>円です。</a:t>
            </a:r>
          </a:p>
          <a:p>
            <a:endParaRPr lang="en-US" altLang="ja-JP" dirty="0">
              <a:latin typeface="+mn-ea"/>
              <a:ea typeface="+mn-ea"/>
            </a:endParaRPr>
          </a:p>
          <a:p>
            <a:r>
              <a:rPr lang="ja-JP" altLang="ja-JP" dirty="0">
                <a:latin typeface="+mn-ea"/>
                <a:ea typeface="+mn-ea"/>
              </a:rPr>
              <a:t>小学生１人当たり１年間で、およそ</a:t>
            </a:r>
            <a:r>
              <a:rPr lang="en-US" altLang="ja-JP" dirty="0">
                <a:latin typeface="+mn-ea"/>
                <a:ea typeface="+mn-ea"/>
              </a:rPr>
              <a:t>9</a:t>
            </a:r>
            <a:r>
              <a:rPr lang="ja-JP" altLang="en-US" dirty="0">
                <a:latin typeface="+mn-ea"/>
                <a:ea typeface="+mn-ea"/>
              </a:rPr>
              <a:t>６</a:t>
            </a:r>
            <a:r>
              <a:rPr lang="ja-JP" altLang="ja-JP" dirty="0">
                <a:latin typeface="+mn-ea"/>
                <a:ea typeface="+mn-ea"/>
              </a:rPr>
              <a:t>万円の教育費が税金で</a:t>
            </a:r>
            <a:r>
              <a:rPr lang="ja-JP" altLang="en-US" dirty="0">
                <a:latin typeface="+mn-ea"/>
                <a:ea typeface="+mn-ea"/>
              </a:rPr>
              <a:t>賄われて</a:t>
            </a:r>
            <a:r>
              <a:rPr lang="ja-JP" altLang="ja-JP" dirty="0">
                <a:latin typeface="+mn-ea"/>
                <a:ea typeface="+mn-ea"/>
              </a:rPr>
              <a:t>います。</a:t>
            </a:r>
            <a:endParaRPr lang="en-US" altLang="ja-JP" dirty="0">
              <a:latin typeface="+mn-ea"/>
              <a:ea typeface="+mn-ea"/>
            </a:endParaRPr>
          </a:p>
          <a:p>
            <a:r>
              <a:rPr lang="en-US" altLang="ja-JP" dirty="0">
                <a:latin typeface="+mn-ea"/>
                <a:ea typeface="+mn-ea"/>
              </a:rPr>
              <a:t>9</a:t>
            </a:r>
            <a:r>
              <a:rPr lang="ja-JP" altLang="en-US" dirty="0">
                <a:latin typeface="+mn-ea"/>
                <a:ea typeface="+mn-ea"/>
              </a:rPr>
              <a:t>６</a:t>
            </a:r>
            <a:r>
              <a:rPr lang="ja-JP" altLang="ja-JP" dirty="0">
                <a:latin typeface="+mn-ea"/>
                <a:ea typeface="+mn-ea"/>
              </a:rPr>
              <a:t>万円、少し金額が大きくてよく分かりませんね。</a:t>
            </a:r>
          </a:p>
          <a:p>
            <a:r>
              <a:rPr lang="ja-JP" altLang="ja-JP" dirty="0">
                <a:latin typeface="+mn-ea"/>
                <a:ea typeface="+mn-ea"/>
              </a:rPr>
              <a:t>これは１年間で</a:t>
            </a:r>
            <a:r>
              <a:rPr lang="en-US" altLang="ja-JP" dirty="0">
                <a:latin typeface="+mn-ea"/>
                <a:ea typeface="+mn-ea"/>
              </a:rPr>
              <a:t>9</a:t>
            </a:r>
            <a:r>
              <a:rPr lang="ja-JP" altLang="en-US" dirty="0">
                <a:latin typeface="+mn-ea"/>
                <a:ea typeface="+mn-ea"/>
              </a:rPr>
              <a:t>６万</a:t>
            </a:r>
            <a:r>
              <a:rPr lang="ja-JP" altLang="ja-JP" dirty="0">
                <a:latin typeface="+mn-ea"/>
                <a:ea typeface="+mn-ea"/>
              </a:rPr>
              <a:t>円なので、月々にしてみましょう。月にしてみるとおよそ</a:t>
            </a:r>
            <a:r>
              <a:rPr lang="ja-JP" altLang="en-US" dirty="0">
                <a:latin typeface="+mn-ea"/>
                <a:ea typeface="+mn-ea"/>
              </a:rPr>
              <a:t>８</a:t>
            </a:r>
            <a:r>
              <a:rPr lang="ja-JP" altLang="ja-JP" dirty="0">
                <a:latin typeface="+mn-ea"/>
                <a:ea typeface="+mn-ea"/>
              </a:rPr>
              <a:t>万円になります。</a:t>
            </a:r>
          </a:p>
          <a:p>
            <a:r>
              <a:rPr lang="ja-JP" altLang="en-US" dirty="0">
                <a:latin typeface="+mn-ea"/>
                <a:ea typeface="+mn-ea"/>
              </a:rPr>
              <a:t>もし、</a:t>
            </a:r>
            <a:r>
              <a:rPr lang="ja-JP" altLang="ja-JP" dirty="0">
                <a:latin typeface="+mn-ea"/>
                <a:ea typeface="+mn-ea"/>
              </a:rPr>
              <a:t>この世界が税金の全くない世界ならば、月に</a:t>
            </a:r>
            <a:r>
              <a:rPr lang="ja-JP" altLang="en-US" dirty="0">
                <a:latin typeface="+mn-ea"/>
                <a:ea typeface="+mn-ea"/>
              </a:rPr>
              <a:t>８</a:t>
            </a:r>
            <a:r>
              <a:rPr lang="ja-JP" altLang="ja-JP" dirty="0">
                <a:latin typeface="+mn-ea"/>
                <a:ea typeface="+mn-ea"/>
              </a:rPr>
              <a:t>万円を持ってこないと</a:t>
            </a:r>
            <a:r>
              <a:rPr lang="ja-JP" altLang="en-US" dirty="0">
                <a:latin typeface="+mn-ea"/>
                <a:ea typeface="+mn-ea"/>
              </a:rPr>
              <a:t>、この</a:t>
            </a:r>
            <a:r>
              <a:rPr lang="ja-JP" altLang="ja-JP" dirty="0">
                <a:latin typeface="+mn-ea"/>
                <a:ea typeface="+mn-ea"/>
              </a:rPr>
              <a:t>小学校では勉強することができないということです。</a:t>
            </a:r>
          </a:p>
          <a:p>
            <a:r>
              <a:rPr lang="ja-JP" altLang="en-US" dirty="0">
                <a:latin typeface="+mn-ea"/>
                <a:ea typeface="+mn-ea"/>
              </a:rPr>
              <a:t>みなさんが勉強するためにたくさんのお金が使われ</a:t>
            </a:r>
            <a:r>
              <a:rPr lang="ja-JP" altLang="ja-JP" dirty="0">
                <a:latin typeface="+mn-ea"/>
                <a:ea typeface="+mn-ea"/>
              </a:rPr>
              <a:t>ているのですね。</a:t>
            </a:r>
            <a:r>
              <a:rPr lang="en-US" altLang="ja-JP" dirty="0">
                <a:latin typeface="+mn-ea"/>
                <a:ea typeface="+mn-ea"/>
              </a:rPr>
              <a:t>【</a:t>
            </a:r>
            <a:r>
              <a:rPr lang="ja-JP" altLang="en-US" dirty="0">
                <a:latin typeface="+mn-ea"/>
                <a:ea typeface="+mn-ea"/>
              </a:rPr>
              <a:t>クリック</a:t>
            </a:r>
            <a:r>
              <a:rPr lang="en-US" altLang="ja-JP" dirty="0">
                <a:latin typeface="+mn-ea"/>
                <a:ea typeface="+mn-ea"/>
              </a:rPr>
              <a:t>】</a:t>
            </a:r>
          </a:p>
        </p:txBody>
      </p:sp>
    </p:spTree>
    <p:extLst>
      <p:ext uri="{BB962C8B-B14F-4D97-AF65-F5344CB8AC3E}">
        <p14:creationId xmlns:p14="http://schemas.microsoft.com/office/powerpoint/2010/main" val="1350497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80182" y="4714470"/>
            <a:ext cx="6037310" cy="4466273"/>
          </a:xfrm>
        </p:spPr>
        <p:txBody>
          <a:bodyPr/>
          <a:lstStyle/>
          <a:p>
            <a:pPr defTabSz="914259">
              <a:defRPr/>
            </a:pP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dirty="0">
                <a:latin typeface="+mn-ea"/>
                <a:ea typeface="+mn-ea"/>
              </a:rPr>
              <a:t>　　　</a:t>
            </a:r>
            <a:endParaRPr lang="en-US" altLang="ja-JP" dirty="0">
              <a:latin typeface="+mn-ea"/>
              <a:ea typeface="+mn-ea"/>
            </a:endParaRPr>
          </a:p>
          <a:p>
            <a:r>
              <a:rPr lang="ja-JP" altLang="en-US" dirty="0">
                <a:latin typeface="+mn-ea"/>
                <a:ea typeface="+mn-ea"/>
              </a:rPr>
              <a:t>ちなみに</a:t>
            </a:r>
            <a:r>
              <a:rPr lang="ja-JP" altLang="ja-JP" dirty="0">
                <a:latin typeface="+mn-ea"/>
                <a:ea typeface="+mn-ea"/>
              </a:rPr>
              <a:t>、</a:t>
            </a:r>
            <a:r>
              <a:rPr lang="ja-JP" altLang="en-US" dirty="0">
                <a:latin typeface="+mn-ea"/>
                <a:ea typeface="+mn-ea"/>
              </a:rPr>
              <a:t>みなさん</a:t>
            </a:r>
            <a:r>
              <a:rPr lang="ja-JP" altLang="ja-JP" dirty="0">
                <a:latin typeface="+mn-ea"/>
                <a:ea typeface="+mn-ea"/>
              </a:rPr>
              <a:t>が小学校に入学してから高校を卒業するまでに、一体いくらぐらいの教育費（税金）が必要になる</a:t>
            </a:r>
            <a:r>
              <a:rPr lang="ja-JP" altLang="en-US" dirty="0">
                <a:latin typeface="+mn-ea"/>
                <a:ea typeface="+mn-ea"/>
              </a:rPr>
              <a:t>でしょうか？</a:t>
            </a:r>
            <a:endParaRPr lang="en-US" altLang="ja-JP" dirty="0">
              <a:latin typeface="+mn-ea"/>
              <a:ea typeface="+mn-ea"/>
            </a:endParaRPr>
          </a:p>
          <a:p>
            <a:r>
              <a:rPr lang="ja-JP" altLang="ja-JP" dirty="0">
                <a:latin typeface="+mn-ea"/>
                <a:ea typeface="+mn-ea"/>
              </a:rPr>
              <a:t>計算してみ</a:t>
            </a:r>
            <a:r>
              <a:rPr lang="ja-JP" altLang="en-US" dirty="0">
                <a:latin typeface="+mn-ea"/>
                <a:ea typeface="+mn-ea"/>
              </a:rPr>
              <a:t>ると、</a:t>
            </a:r>
            <a:r>
              <a:rPr lang="en-US" altLang="ja-JP" dirty="0">
                <a:latin typeface="+mn-ea"/>
                <a:ea typeface="+mn-ea"/>
              </a:rPr>
              <a:t>【</a:t>
            </a:r>
            <a:r>
              <a:rPr lang="ja-JP" altLang="en-US" dirty="0">
                <a:latin typeface="+mn-ea"/>
                <a:ea typeface="+mn-ea"/>
              </a:rPr>
              <a:t>クリック</a:t>
            </a:r>
            <a:r>
              <a:rPr lang="en-US" altLang="ja-JP" dirty="0">
                <a:latin typeface="+mn-ea"/>
                <a:ea typeface="+mn-ea"/>
              </a:rPr>
              <a:t>】12</a:t>
            </a:r>
            <a:r>
              <a:rPr lang="ja-JP" altLang="en-US" dirty="0">
                <a:latin typeface="+mn-ea"/>
                <a:ea typeface="+mn-ea"/>
              </a:rPr>
              <a:t>年間で約</a:t>
            </a:r>
            <a:r>
              <a:rPr lang="en-US" altLang="ja-JP" dirty="0">
                <a:latin typeface="+mn-ea"/>
                <a:ea typeface="+mn-ea"/>
              </a:rPr>
              <a:t>1224</a:t>
            </a:r>
            <a:r>
              <a:rPr lang="ja-JP" altLang="en-US" dirty="0">
                <a:latin typeface="+mn-ea"/>
                <a:ea typeface="+mn-ea"/>
              </a:rPr>
              <a:t>万</a:t>
            </a:r>
            <a:r>
              <a:rPr lang="en-US" altLang="ja-JP" dirty="0">
                <a:latin typeface="+mn-ea"/>
                <a:ea typeface="+mn-ea"/>
              </a:rPr>
              <a:t>9</a:t>
            </a:r>
            <a:r>
              <a:rPr lang="ja-JP" altLang="en-US" dirty="0">
                <a:latin typeface="+mn-ea"/>
                <a:ea typeface="+mn-ea"/>
              </a:rPr>
              <a:t>千円となります。</a:t>
            </a:r>
            <a:endParaRPr lang="en-US" altLang="ja-JP" dirty="0">
              <a:latin typeface="+mn-ea"/>
              <a:ea typeface="+mn-ea"/>
            </a:endParaRPr>
          </a:p>
          <a:p>
            <a:r>
              <a:rPr lang="ja-JP" altLang="ja-JP" dirty="0">
                <a:latin typeface="+mn-ea"/>
                <a:ea typeface="+mn-ea"/>
              </a:rPr>
              <a:t>つまり、小学校に入学してから高校を卒業するまでに１千万円</a:t>
            </a:r>
            <a:r>
              <a:rPr lang="ja-JP" altLang="en-US" dirty="0">
                <a:latin typeface="+mn-ea"/>
                <a:ea typeface="+mn-ea"/>
              </a:rPr>
              <a:t>以上</a:t>
            </a:r>
            <a:r>
              <a:rPr lang="ja-JP" altLang="ja-JP" dirty="0">
                <a:latin typeface="+mn-ea"/>
                <a:ea typeface="+mn-ea"/>
              </a:rPr>
              <a:t>の教育費がかかって、それが税金で賄われているということですね。</a:t>
            </a:r>
            <a:endParaRPr lang="en-US" altLang="ja-JP" dirty="0">
              <a:latin typeface="+mn-ea"/>
              <a:ea typeface="+mn-ea"/>
            </a:endParaRPr>
          </a:p>
          <a:p>
            <a:endParaRPr lang="en-US" altLang="ja-JP" dirty="0">
              <a:latin typeface="+mn-ea"/>
              <a:ea typeface="+mn-ea"/>
            </a:endParaRPr>
          </a:p>
          <a:p>
            <a:r>
              <a:rPr lang="ja-JP" altLang="en-US" dirty="0">
                <a:latin typeface="+mn-ea"/>
                <a:ea typeface="+mn-ea"/>
              </a:rPr>
              <a:t>計算しやすいように１人</a:t>
            </a:r>
            <a:r>
              <a:rPr lang="en-US" altLang="ja-JP" dirty="0">
                <a:latin typeface="+mn-ea"/>
                <a:ea typeface="+mn-ea"/>
              </a:rPr>
              <a:t>1</a:t>
            </a:r>
            <a:r>
              <a:rPr lang="ja-JP" altLang="en-US" dirty="0">
                <a:latin typeface="+mn-ea"/>
                <a:ea typeface="+mn-ea"/>
              </a:rPr>
              <a:t>千万円として考えてみましょう。今日、この教室には〇人いるから、</a:t>
            </a:r>
            <a:endParaRPr lang="en-US" altLang="ja-JP" dirty="0">
              <a:latin typeface="+mn-ea"/>
              <a:ea typeface="+mn-ea"/>
            </a:endParaRPr>
          </a:p>
          <a:p>
            <a:r>
              <a:rPr lang="ja-JP" altLang="en-US" dirty="0">
                <a:latin typeface="+mn-ea"/>
                <a:ea typeface="+mn-ea"/>
              </a:rPr>
              <a:t>１千万</a:t>
            </a:r>
            <a:r>
              <a:rPr lang="en-US" altLang="ja-JP" dirty="0">
                <a:latin typeface="+mn-ea"/>
                <a:ea typeface="+mn-ea"/>
              </a:rPr>
              <a:t>×</a:t>
            </a:r>
            <a:r>
              <a:rPr lang="ja-JP" altLang="en-US" dirty="0">
                <a:latin typeface="+mn-ea"/>
                <a:ea typeface="+mn-ea"/>
              </a:rPr>
              <a:t>〇人で、みなさんが高校を卒業するまでに</a:t>
            </a:r>
            <a:endParaRPr lang="en-US" altLang="ja-JP" dirty="0">
              <a:latin typeface="+mn-ea"/>
              <a:ea typeface="+mn-ea"/>
            </a:endParaRPr>
          </a:p>
          <a:p>
            <a:r>
              <a:rPr lang="ja-JP" altLang="en-US" dirty="0">
                <a:latin typeface="+mn-ea"/>
                <a:ea typeface="+mn-ea"/>
              </a:rPr>
              <a:t>●億●千万円の税金が必要となります。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endParaRPr lang="ja-JP" altLang="ja-JP" dirty="0">
              <a:latin typeface="+mn-ea"/>
              <a:ea typeface="+mn-ea"/>
            </a:endParaRPr>
          </a:p>
          <a:p>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16</a:t>
            </a:fld>
            <a:endParaRPr lang="en-US" altLang="ja-JP"/>
          </a:p>
        </p:txBody>
      </p:sp>
    </p:spTree>
    <p:extLst>
      <p:ext uri="{BB962C8B-B14F-4D97-AF65-F5344CB8AC3E}">
        <p14:creationId xmlns:p14="http://schemas.microsoft.com/office/powerpoint/2010/main" val="797715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a:xfrm>
            <a:off x="82550" y="741363"/>
            <a:ext cx="6572250" cy="3697287"/>
          </a:xfrm>
          <a:ln/>
        </p:spPr>
      </p:sp>
      <p:sp>
        <p:nvSpPr>
          <p:cNvPr id="21507" name="ノート プレースホルダー 2"/>
          <p:cNvSpPr>
            <a:spLocks noGrp="1"/>
          </p:cNvSpPr>
          <p:nvPr>
            <p:ph type="body" idx="1"/>
          </p:nvPr>
        </p:nvSpPr>
        <p:spPr>
          <a:xfrm>
            <a:off x="672477" y="4686538"/>
            <a:ext cx="5510558" cy="460617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kern="1200" dirty="0">
                <a:solidFill>
                  <a:schemeClr val="tx1"/>
                </a:solidFill>
                <a:effectLst/>
                <a:latin typeface="+mn-ea"/>
                <a:ea typeface="+mn-ea"/>
                <a:cs typeface="+mn-cs"/>
              </a:rPr>
              <a:t>では、１億円ってどれくらいだと思いますか？</a:t>
            </a:r>
            <a:endParaRPr kumimoji="1" lang="en-US" altLang="ja-JP" sz="1200" kern="1200" dirty="0">
              <a:solidFill>
                <a:schemeClr val="tx1"/>
              </a:solidFill>
              <a:effectLst/>
              <a:latin typeface="+mn-ea"/>
              <a:ea typeface="+mn-ea"/>
              <a:cs typeface="+mn-cs"/>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en-US" altLang="ja-JP" kern="1200" baseline="0" dirty="0">
                <a:effectLst/>
                <a:latin typeface="+mn-ea"/>
                <a:ea typeface="+mn-ea"/>
              </a:rPr>
              <a:t>【</a:t>
            </a:r>
            <a:r>
              <a:rPr kumimoji="1" lang="ja-JP" altLang="en-US" kern="1200" baseline="0" dirty="0">
                <a:effectLst/>
                <a:latin typeface="+mn-ea"/>
                <a:ea typeface="+mn-ea"/>
              </a:rPr>
              <a:t>クリック</a:t>
            </a:r>
            <a:r>
              <a:rPr kumimoji="1" lang="en-US" altLang="ja-JP" kern="1200" baseline="0" dirty="0">
                <a:effectLst/>
                <a:latin typeface="+mn-ea"/>
                <a:ea typeface="+mn-ea"/>
              </a:rPr>
              <a:t>】100</a:t>
            </a:r>
            <a:r>
              <a:rPr kumimoji="1" lang="ja-JP" altLang="en-US" kern="1200" baseline="0" dirty="0">
                <a:effectLst/>
                <a:latin typeface="+mn-ea"/>
                <a:ea typeface="+mn-ea"/>
              </a:rPr>
              <a:t>万円は</a:t>
            </a:r>
            <a:r>
              <a:rPr kumimoji="1" lang="en-US" altLang="ja-JP" kern="1200" baseline="0" dirty="0">
                <a:effectLst/>
                <a:latin typeface="+mn-ea"/>
                <a:ea typeface="+mn-ea"/>
              </a:rPr>
              <a:t>1</a:t>
            </a:r>
            <a:r>
              <a:rPr kumimoji="1" lang="ja-JP" altLang="en-US" kern="1200" baseline="0" dirty="0">
                <a:effectLst/>
                <a:latin typeface="+mn-ea"/>
                <a:ea typeface="+mn-ea"/>
              </a:rPr>
              <a:t>㎝　</a:t>
            </a:r>
            <a:r>
              <a:rPr kumimoji="1" lang="en-US" altLang="ja-JP" kern="1200" baseline="0" dirty="0">
                <a:effectLst/>
                <a:latin typeface="+mn-ea"/>
                <a:ea typeface="+mn-ea"/>
              </a:rPr>
              <a:t>1000</a:t>
            </a:r>
            <a:r>
              <a:rPr kumimoji="1" lang="ja-JP" altLang="en-US" kern="1200" baseline="0" dirty="0">
                <a:effectLst/>
                <a:latin typeface="+mn-ea"/>
                <a:ea typeface="+mn-ea"/>
              </a:rPr>
              <a:t>万円は</a:t>
            </a:r>
            <a:r>
              <a:rPr kumimoji="1" lang="en-US" altLang="ja-JP" kern="1200" baseline="0" dirty="0">
                <a:effectLst/>
                <a:latin typeface="+mn-ea"/>
                <a:ea typeface="+mn-ea"/>
              </a:rPr>
              <a:t>10</a:t>
            </a:r>
            <a:r>
              <a:rPr kumimoji="1" lang="ja-JP" altLang="en-US" kern="1200" baseline="0" dirty="0">
                <a:effectLst/>
                <a:latin typeface="+mn-ea"/>
                <a:ea typeface="+mn-ea"/>
              </a:rPr>
              <a:t>㎝くらいなので、１億円は１ｍくらいになります。</a:t>
            </a:r>
            <a:endParaRPr kumimoji="1" lang="en-US" altLang="ja-JP" kern="1200" baseline="0" dirty="0">
              <a:effectLst/>
              <a:latin typeface="+mn-ea"/>
              <a:ea typeface="+mn-ea"/>
            </a:endParaRPr>
          </a:p>
          <a:p>
            <a:r>
              <a:rPr kumimoji="1" lang="ja-JP" altLang="en-US" kern="1200" baseline="0" dirty="0">
                <a:effectLst/>
                <a:latin typeface="+mn-ea"/>
                <a:ea typeface="+mn-ea"/>
              </a:rPr>
              <a:t>（１億円レプリカ使用可能な場合：</a:t>
            </a:r>
            <a:r>
              <a:rPr kumimoji="1" lang="ja-JP" altLang="en-US" sz="1200" kern="1200" baseline="0" dirty="0">
                <a:solidFill>
                  <a:schemeClr val="tx1"/>
                </a:solidFill>
                <a:effectLst/>
                <a:latin typeface="+mn-ea"/>
                <a:ea typeface="+mn-ea"/>
                <a:cs typeface="+mn-cs"/>
              </a:rPr>
              <a:t>実は、今日、ここに</a:t>
            </a:r>
            <a:r>
              <a:rPr kumimoji="1" lang="en-US" altLang="ja-JP" sz="1200" kern="1200" baseline="0" dirty="0">
                <a:solidFill>
                  <a:schemeClr val="tx1"/>
                </a:solidFill>
                <a:effectLst/>
                <a:latin typeface="+mn-ea"/>
                <a:ea typeface="+mn-ea"/>
                <a:cs typeface="+mn-cs"/>
              </a:rPr>
              <a:t>1</a:t>
            </a:r>
            <a:r>
              <a:rPr kumimoji="1" lang="ja-JP" altLang="en-US" sz="1200" kern="1200" baseline="0" dirty="0">
                <a:solidFill>
                  <a:schemeClr val="tx1"/>
                </a:solidFill>
                <a:effectLst/>
                <a:latin typeface="+mn-ea"/>
                <a:ea typeface="+mn-ea"/>
                <a:cs typeface="+mn-cs"/>
              </a:rPr>
              <a:t>億円用意してきました。）</a:t>
            </a:r>
            <a:endParaRPr kumimoji="1" lang="ja-JP" altLang="ja-JP" kern="1200" baseline="0" dirty="0">
              <a:effectLst/>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endParaRPr kumimoji="1" lang="en-US" altLang="ja-JP" sz="1200" kern="1200" baseline="0" dirty="0">
              <a:solidFill>
                <a:schemeClr val="tx1"/>
              </a:solidFill>
              <a:effectLst/>
              <a:latin typeface="+mn-ea"/>
              <a:ea typeface="+mn-ea"/>
              <a:cs typeface="+mn-cs"/>
            </a:endParaRPr>
          </a:p>
          <a:p>
            <a:endParaRPr kumimoji="1" lang="en-US" altLang="ja-JP" kern="1200" baseline="0" dirty="0">
              <a:effectLst/>
              <a:latin typeface="+mn-ea"/>
              <a:ea typeface="+mn-ea"/>
            </a:endParaRPr>
          </a:p>
          <a:p>
            <a:endParaRPr kumimoji="1" lang="en-US" altLang="ja-JP" sz="1200" kern="1200" baseline="0" dirty="0">
              <a:solidFill>
                <a:srgbClr val="FF0000"/>
              </a:solidFill>
              <a:effectLst/>
              <a:latin typeface="+mn-ea"/>
              <a:ea typeface="+mn-ea"/>
              <a:cs typeface="+mn-cs"/>
            </a:endParaRPr>
          </a:p>
          <a:p>
            <a:endParaRPr kumimoji="1" lang="ja-JP" altLang="ja-JP" sz="1200" kern="1200" baseline="0" dirty="0">
              <a:solidFill>
                <a:srgbClr val="FF0000"/>
              </a:solidFill>
              <a:effectLst/>
              <a:latin typeface="Arial" charset="0"/>
              <a:ea typeface="ＭＳ Ｐ明朝" charset="-128"/>
              <a:cs typeface="+mn-cs"/>
            </a:endParaRPr>
          </a:p>
          <a:p>
            <a:r>
              <a:rPr kumimoji="1" lang="ja-JP" altLang="ja-JP" sz="1200" kern="1200" baseline="0" dirty="0">
                <a:solidFill>
                  <a:srgbClr val="FF0000"/>
                </a:solidFill>
                <a:effectLst/>
                <a:latin typeface="Arial" charset="0"/>
                <a:ea typeface="ＭＳ Ｐ明朝" charset="-128"/>
                <a:cs typeface="+mn-cs"/>
              </a:rPr>
              <a:t>　</a:t>
            </a:r>
            <a:endParaRPr lang="ja-JP" altLang="en-US" baseline="0" dirty="0">
              <a:latin typeface="Arial" panose="020B0604020202020204" pitchFamily="34" charset="0"/>
              <a:ea typeface="ＭＳ Ｐ明朝" panose="02020600040205080304" pitchFamily="18" charset="-128"/>
            </a:endParaRPr>
          </a:p>
        </p:txBody>
      </p:sp>
      <p:sp>
        <p:nvSpPr>
          <p:cNvPr id="3994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83">
              <a:defRPr kumimoji="1" sz="2400">
                <a:solidFill>
                  <a:schemeClr val="tx1"/>
                </a:solidFill>
                <a:latin typeface="Arial" panose="020B0604020202020204" pitchFamily="34" charset="0"/>
                <a:ea typeface="AR丸ゴシック体M"/>
                <a:cs typeface="AR丸ゴシック体M"/>
              </a:defRPr>
            </a:lvl1pPr>
            <a:lvl2pPr marL="736561" indent="-283293" defTabSz="945883">
              <a:defRPr kumimoji="1" sz="2400">
                <a:solidFill>
                  <a:schemeClr val="tx1"/>
                </a:solidFill>
                <a:latin typeface="Arial" panose="020B0604020202020204" pitchFamily="34" charset="0"/>
                <a:ea typeface="AR丸ゴシック体M"/>
                <a:cs typeface="AR丸ゴシック体M"/>
              </a:defRPr>
            </a:lvl2pPr>
            <a:lvl3pPr marL="1133170" indent="-226634" defTabSz="945883">
              <a:defRPr kumimoji="1" sz="2400">
                <a:solidFill>
                  <a:schemeClr val="tx1"/>
                </a:solidFill>
                <a:latin typeface="Arial" panose="020B0604020202020204" pitchFamily="34" charset="0"/>
                <a:ea typeface="AR丸ゴシック体M"/>
                <a:cs typeface="AR丸ゴシック体M"/>
              </a:defRPr>
            </a:lvl3pPr>
            <a:lvl4pPr marL="1586438" indent="-226634" defTabSz="945883">
              <a:defRPr kumimoji="1" sz="2400">
                <a:solidFill>
                  <a:schemeClr val="tx1"/>
                </a:solidFill>
                <a:latin typeface="Arial" panose="020B0604020202020204" pitchFamily="34" charset="0"/>
                <a:ea typeface="AR丸ゴシック体M"/>
                <a:cs typeface="AR丸ゴシック体M"/>
              </a:defRPr>
            </a:lvl4pPr>
            <a:lvl5pPr marL="2039706" indent="-226634" defTabSz="945883">
              <a:defRPr kumimoji="1" sz="2400">
                <a:solidFill>
                  <a:schemeClr val="tx1"/>
                </a:solidFill>
                <a:latin typeface="Arial" panose="020B0604020202020204" pitchFamily="34" charset="0"/>
                <a:ea typeface="AR丸ゴシック体M"/>
                <a:cs typeface="AR丸ゴシック体M"/>
              </a:defRPr>
            </a:lvl5pPr>
            <a:lvl6pPr marL="2492974" indent="-226634" defTabSz="94588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243" indent="-226634" defTabSz="94588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511" indent="-226634" defTabSz="94588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779" indent="-226634" defTabSz="94588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23B1ECA2-3698-4848-8552-87EE6F1DE29A}" type="slidenum">
              <a:rPr lang="en-US" altLang="ja-JP" sz="1300">
                <a:ea typeface="ＭＳ Ｐゴシック" panose="020B0600070205080204" pitchFamily="50" charset="-128"/>
              </a:rPr>
              <a:pPr/>
              <a:t>17</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1934058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34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194" indent="-284098" defTabSz="94434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914" indent="-226962" defTabSz="94434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597" indent="-226962" defTabSz="94434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280" indent="-226962" defTabSz="94434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375" indent="-226962" defTabSz="9443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7471" indent="-226962" defTabSz="9443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4567" indent="-226962" defTabSz="9443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1662" indent="-226962" defTabSz="9443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AB63435-D0EC-48B5-9471-C6DC842F434F}" type="slidenum">
              <a:rPr lang="en-US" altLang="ja-JP" sz="1300">
                <a:ea typeface="ＭＳ Ｐゴシック" panose="020B0600070205080204" pitchFamily="50" charset="-128"/>
              </a:rPr>
              <a:pPr>
                <a:spcBef>
                  <a:spcPct val="0"/>
                </a:spcBef>
              </a:pPr>
              <a:t>18</a:t>
            </a:fld>
            <a:endParaRPr lang="en-US" altLang="ja-JP" sz="1300">
              <a:ea typeface="ＭＳ Ｐゴシック" panose="020B0600070205080204" pitchFamily="50" charset="-128"/>
            </a:endParaRPr>
          </a:p>
        </p:txBody>
      </p:sp>
      <p:sp>
        <p:nvSpPr>
          <p:cNvPr id="35843" name="Rectangle 2"/>
          <p:cNvSpPr>
            <a:spLocks noGrp="1" noRot="1" noChangeAspect="1" noChangeArrowheads="1" noTextEdit="1"/>
          </p:cNvSpPr>
          <p:nvPr>
            <p:ph type="sldImg"/>
          </p:nvPr>
        </p:nvSpPr>
        <p:spPr>
          <a:xfrm>
            <a:off x="225425" y="998538"/>
            <a:ext cx="6188075" cy="3481387"/>
          </a:xfrm>
          <a:ln/>
        </p:spPr>
      </p:sp>
      <p:sp>
        <p:nvSpPr>
          <p:cNvPr id="24580" name="Rectangle 3"/>
          <p:cNvSpPr>
            <a:spLocks noGrp="1" noChangeArrowheads="1"/>
          </p:cNvSpPr>
          <p:nvPr>
            <p:ph type="body" idx="1"/>
          </p:nvPr>
        </p:nvSpPr>
        <p:spPr>
          <a:xfrm>
            <a:off x="506659" y="4741408"/>
            <a:ext cx="5620298" cy="4186976"/>
          </a:xfrm>
          <a:ln/>
        </p:spPr>
        <p:txBody>
          <a:bodyPr/>
          <a:lstStyle/>
          <a:p>
            <a:pPr marL="0" marR="0" lvl="0" indent="0" algn="l" defTabSz="914400" rtl="0" eaLnBrk="1" fontAlgn="base" latinLnBrk="0" hangingPunct="1">
              <a:lnSpc>
                <a:spcPts val="1400"/>
              </a:lnSpc>
              <a:spcBef>
                <a:spcPts val="0"/>
              </a:spcBef>
              <a:spcAft>
                <a:spcPct val="0"/>
              </a:spcAft>
              <a:buClrTx/>
              <a:buSzTx/>
              <a:buFontTx/>
              <a:buNone/>
              <a:tabLst/>
              <a:defRPr/>
            </a:pPr>
            <a:r>
              <a:rPr kumimoji="1" lang="ja-JP" altLang="ja-JP" sz="1200" kern="1200" baseline="0" dirty="0">
                <a:solidFill>
                  <a:schemeClr val="tx1"/>
                </a:solidFill>
                <a:effectLst/>
                <a:latin typeface="+mn-ea"/>
                <a:ea typeface="+mn-ea"/>
                <a:cs typeface="+mn-cs"/>
              </a:rPr>
              <a:t>では、最後の質問です。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baseline="0" dirty="0">
              <a:solidFill>
                <a:schemeClr val="tx1"/>
              </a:solidFill>
              <a:effectLst/>
              <a:latin typeface="+mn-ea"/>
              <a:ea typeface="+mn-ea"/>
              <a:cs typeface="+mn-cs"/>
            </a:endParaRPr>
          </a:p>
          <a:p>
            <a:pPr eaLnBrk="1" hangingPunct="1">
              <a:lnSpc>
                <a:spcPts val="1400"/>
              </a:lnSpc>
              <a:spcBef>
                <a:spcPts val="0"/>
              </a:spcBef>
              <a:defRPr/>
            </a:pPr>
            <a:r>
              <a:rPr lang="ja-JP" altLang="en-US" spc="80" dirty="0">
                <a:latin typeface="+mn-ea"/>
                <a:ea typeface="+mn-ea"/>
              </a:rPr>
              <a:t>私たちが安全で豊かな暮らしができるようにいろいろなところで使われていることを学びましたが、どのように感じましたか？</a:t>
            </a:r>
            <a:r>
              <a:rPr lang="en-US" altLang="ja-JP" spc="80" dirty="0">
                <a:latin typeface="+mn-ea"/>
                <a:ea typeface="+mn-ea"/>
              </a:rPr>
              <a:t>【</a:t>
            </a:r>
            <a:r>
              <a:rPr lang="ja-JP" altLang="en-US" spc="80" dirty="0">
                <a:latin typeface="+mn-ea"/>
                <a:ea typeface="+mn-ea"/>
              </a:rPr>
              <a:t>クリック</a:t>
            </a:r>
            <a:r>
              <a:rPr lang="en-US" altLang="ja-JP" spc="80" dirty="0">
                <a:latin typeface="+mn-ea"/>
                <a:ea typeface="+mn-ea"/>
              </a:rPr>
              <a:t>】</a:t>
            </a:r>
            <a:r>
              <a:rPr lang="ja-JP" altLang="en-US" spc="80" dirty="0">
                <a:latin typeface="+mn-ea"/>
                <a:ea typeface="+mn-ea"/>
              </a:rPr>
              <a:t>　　</a:t>
            </a:r>
            <a:endParaRPr lang="en-US" altLang="ja-JP" spc="80" dirty="0">
              <a:latin typeface="+mn-ea"/>
              <a:ea typeface="+mn-ea"/>
            </a:endParaRPr>
          </a:p>
          <a:p>
            <a:endParaRPr kumimoji="1" lang="en-US" altLang="ja-JP" strike="noStrike" kern="1200" baseline="0" dirty="0">
              <a:solidFill>
                <a:schemeClr val="tx1"/>
              </a:solidFill>
              <a:effectLst/>
              <a:latin typeface="+mn-ea"/>
              <a:ea typeface="+mn-ea"/>
            </a:endParaRPr>
          </a:p>
          <a:p>
            <a:r>
              <a:rPr kumimoji="1" lang="ja-JP" altLang="en-US" sz="1200" kern="1200" baseline="0" dirty="0">
                <a:solidFill>
                  <a:schemeClr val="tx1"/>
                </a:solidFill>
                <a:effectLst/>
                <a:latin typeface="+mn-ea"/>
                <a:ea typeface="+mn-ea"/>
                <a:cs typeface="+mn-cs"/>
              </a:rPr>
              <a:t>でも、</a:t>
            </a:r>
            <a:r>
              <a:rPr kumimoji="1" lang="ja-JP" altLang="ja-JP" sz="1200" kern="1200" baseline="0" dirty="0">
                <a:solidFill>
                  <a:schemeClr val="tx1"/>
                </a:solidFill>
                <a:effectLst/>
                <a:latin typeface="+mn-ea"/>
                <a:ea typeface="+mn-ea"/>
                <a:cs typeface="+mn-cs"/>
              </a:rPr>
              <a:t>やっぱり税金が</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sz="1200" kern="1200" baseline="0" dirty="0">
                <a:solidFill>
                  <a:schemeClr val="tx1"/>
                </a:solidFill>
                <a:effectLst/>
                <a:latin typeface="+mn-ea"/>
                <a:ea typeface="+mn-ea"/>
                <a:cs typeface="+mn-cs"/>
              </a:rPr>
              <a:t>ない方がいいなと思う人。　</a:t>
            </a:r>
            <a:r>
              <a:rPr kumimoji="1" lang="ja-JP" altLang="en-US" sz="1200" kern="1200" baseline="0" dirty="0">
                <a:solidFill>
                  <a:schemeClr val="tx1"/>
                </a:solidFill>
                <a:effectLst/>
                <a:latin typeface="+mn-ea"/>
                <a:ea typeface="+mn-ea"/>
                <a:cs typeface="+mn-cs"/>
              </a:rPr>
              <a:t>手をあげてください。</a:t>
            </a:r>
            <a:r>
              <a:rPr kumimoji="1" lang="ja-JP" altLang="ja-JP" sz="1200" kern="1200" baseline="0" dirty="0">
                <a:solidFill>
                  <a:schemeClr val="tx1"/>
                </a:solidFill>
                <a:effectLst/>
                <a:latin typeface="+mn-ea"/>
                <a:ea typeface="+mn-ea"/>
                <a:cs typeface="+mn-cs"/>
              </a:rPr>
              <a:t>　 　　</a:t>
            </a:r>
            <a:endParaRPr kumimoji="1" lang="en-US" altLang="ja-JP" sz="1200" kern="1200" baseline="0" dirty="0">
              <a:solidFill>
                <a:schemeClr val="tx1"/>
              </a:solidFill>
              <a:effectLst/>
              <a:latin typeface="+mn-ea"/>
              <a:ea typeface="+mn-ea"/>
              <a:cs typeface="+mn-cs"/>
            </a:endParaRPr>
          </a:p>
          <a:p>
            <a:r>
              <a:rPr kumimoji="1" lang="ja-JP" altLang="ja-JP" sz="1200" kern="1200" baseline="0" dirty="0">
                <a:solidFill>
                  <a:schemeClr val="tx1"/>
                </a:solidFill>
                <a:effectLst/>
                <a:latin typeface="+mn-ea"/>
                <a:ea typeface="+mn-ea"/>
                <a:cs typeface="+mn-cs"/>
              </a:rPr>
              <a:t>税金がある方がいいなと思う人。</a:t>
            </a:r>
            <a:r>
              <a:rPr kumimoji="1" lang="ja-JP" altLang="en-US" sz="1200" kern="1200" baseline="0" dirty="0">
                <a:solidFill>
                  <a:schemeClr val="tx1"/>
                </a:solidFill>
                <a:effectLst/>
                <a:latin typeface="+mn-ea"/>
                <a:ea typeface="+mn-ea"/>
                <a:cs typeface="+mn-cs"/>
              </a:rPr>
              <a:t>　手をあげてください</a:t>
            </a:r>
            <a:r>
              <a:rPr kumimoji="1" lang="ja-JP" altLang="ja-JP" sz="1200" kern="1200" baseline="0" dirty="0">
                <a:solidFill>
                  <a:schemeClr val="tx1"/>
                </a:solidFill>
                <a:effectLst/>
                <a:latin typeface="+mn-ea"/>
                <a:ea typeface="+mn-ea"/>
                <a:cs typeface="+mn-cs"/>
              </a:rPr>
              <a:t> </a:t>
            </a:r>
            <a:r>
              <a:rPr kumimoji="1" lang="ja-JP" altLang="en-US" sz="1200" kern="1200" baseline="0" dirty="0">
                <a:solidFill>
                  <a:schemeClr val="tx1"/>
                </a:solidFill>
                <a:effectLst/>
                <a:latin typeface="+mn-ea"/>
                <a:ea typeface="+mn-ea"/>
                <a:cs typeface="+mn-cs"/>
              </a:rPr>
              <a:t>。</a:t>
            </a:r>
            <a:r>
              <a:rPr kumimoji="1" lang="ja-JP" altLang="ja-JP" sz="1200" kern="1200" baseline="0" dirty="0">
                <a:solidFill>
                  <a:schemeClr val="tx1"/>
                </a:solidFill>
                <a:effectLst/>
                <a:latin typeface="+mn-ea"/>
                <a:ea typeface="+mn-ea"/>
                <a:cs typeface="+mn-cs"/>
              </a:rPr>
              <a:t>　　　　</a:t>
            </a:r>
          </a:p>
          <a:p>
            <a:r>
              <a:rPr kumimoji="1" lang="en-US" altLang="ja-JP" sz="1200" kern="1200" baseline="0" dirty="0">
                <a:solidFill>
                  <a:schemeClr val="tx1"/>
                </a:solidFill>
                <a:effectLst/>
                <a:latin typeface="+mn-ea"/>
                <a:ea typeface="+mn-ea"/>
                <a:cs typeface="+mn-cs"/>
              </a:rPr>
              <a:t> </a:t>
            </a:r>
            <a:endParaRPr kumimoji="1" lang="ja-JP" altLang="ja-JP" sz="1200" kern="1200" baseline="0" dirty="0">
              <a:solidFill>
                <a:schemeClr val="tx1"/>
              </a:solidFill>
              <a:effectLst/>
              <a:latin typeface="+mn-ea"/>
              <a:ea typeface="+mn-ea"/>
              <a:cs typeface="+mn-cs"/>
            </a:endParaRPr>
          </a:p>
          <a:p>
            <a:r>
              <a:rPr kumimoji="1" lang="ja-JP" altLang="en-US" sz="1200" kern="1200" spc="80" dirty="0">
                <a:solidFill>
                  <a:schemeClr val="tx1"/>
                </a:solidFill>
                <a:latin typeface="+mn-ea"/>
                <a:ea typeface="+mn-ea"/>
                <a:cs typeface="+mn-cs"/>
              </a:rPr>
              <a:t>ありがとうございました。</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en-US" altLang="ja-JP" strike="noStrike" kern="1200" baseline="0" dirty="0">
              <a:solidFill>
                <a:schemeClr val="tx1"/>
              </a:solidFill>
              <a:effectLst/>
              <a:latin typeface="+mn-ea"/>
              <a:ea typeface="+mn-ea"/>
            </a:endParaRPr>
          </a:p>
          <a:p>
            <a:pPr eaLnBrk="1" hangingPunct="1">
              <a:lnSpc>
                <a:spcPts val="1400"/>
              </a:lnSpc>
              <a:spcBef>
                <a:spcPts val="0"/>
              </a:spcBef>
              <a:defRPr/>
            </a:pPr>
            <a:endParaRPr lang="en-US" altLang="ja-JP" spc="80" dirty="0">
              <a:latin typeface="+mn-ea"/>
              <a:ea typeface="+mn-ea"/>
            </a:endParaRPr>
          </a:p>
        </p:txBody>
      </p:sp>
      <p:sp>
        <p:nvSpPr>
          <p:cNvPr id="35846" name="テキスト ボックス 7"/>
          <p:cNvSpPr txBox="1">
            <a:spLocks noChangeArrowheads="1"/>
          </p:cNvSpPr>
          <p:nvPr/>
        </p:nvSpPr>
        <p:spPr bwMode="auto">
          <a:xfrm>
            <a:off x="215248" y="6641718"/>
            <a:ext cx="294606" cy="46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8" tIns="45674" rIns="91348" bIns="45674">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0"/>
              </a:spcBef>
            </a:pPr>
            <a:endParaRPr lang="ja-JP" altLang="en-US" sz="2400">
              <a:ea typeface="AR丸ゴシック体M"/>
            </a:endParaRPr>
          </a:p>
        </p:txBody>
      </p:sp>
    </p:spTree>
    <p:extLst>
      <p:ext uri="{BB962C8B-B14F-4D97-AF65-F5344CB8AC3E}">
        <p14:creationId xmlns:p14="http://schemas.microsoft.com/office/powerpoint/2010/main" val="4017823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4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87" indent="-281719" defTabSz="93644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318"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1160"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6002"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270"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538"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806"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9074"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A5246AB-8CE2-4EEE-B787-DBF1115C2AD9}" type="slidenum">
              <a:rPr lang="en-US" altLang="ja-JP" sz="1300">
                <a:ea typeface="ＭＳ Ｐゴシック" panose="020B0600070205080204" pitchFamily="50" charset="-128"/>
              </a:rPr>
              <a:pPr>
                <a:spcBef>
                  <a:spcPct val="0"/>
                </a:spcBef>
              </a:pPr>
              <a:t>19</a:t>
            </a:fld>
            <a:endParaRPr lang="en-US" altLang="ja-JP" sz="1300">
              <a:ea typeface="ＭＳ Ｐゴシック" panose="020B0600070205080204" pitchFamily="50" charset="-128"/>
            </a:endParaRPr>
          </a:p>
        </p:txBody>
      </p:sp>
      <p:sp>
        <p:nvSpPr>
          <p:cNvPr id="41987" name="Rectangle 2"/>
          <p:cNvSpPr>
            <a:spLocks noGrp="1" noRot="1" noChangeAspect="1" noChangeArrowheads="1" noTextEdit="1"/>
          </p:cNvSpPr>
          <p:nvPr>
            <p:ph type="sldImg"/>
          </p:nvPr>
        </p:nvSpPr>
        <p:spPr>
          <a:xfrm>
            <a:off x="82550" y="741363"/>
            <a:ext cx="6572250" cy="3697287"/>
          </a:xfrm>
          <a:ln/>
        </p:spPr>
      </p:sp>
      <p:sp>
        <p:nvSpPr>
          <p:cNvPr id="28676" name="Rectangle 3"/>
          <p:cNvSpPr>
            <a:spLocks noGrp="1" noChangeArrowheads="1"/>
          </p:cNvSpPr>
          <p:nvPr>
            <p:ph type="body" idx="1"/>
          </p:nvPr>
        </p:nvSpPr>
        <p:spPr>
          <a:xfrm>
            <a:off x="659907" y="4683387"/>
            <a:ext cx="5615492" cy="4680234"/>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a:solidFill>
                  <a:schemeClr val="tx1"/>
                </a:solidFill>
                <a:effectLst/>
                <a:latin typeface="+mn-ea"/>
                <a:ea typeface="+mn-ea"/>
                <a:cs typeface="+mn-cs"/>
              </a:rPr>
              <a:t>税金は、</a:t>
            </a:r>
            <a:r>
              <a:rPr kumimoji="1" lang="ja-JP" altLang="en-US" sz="1200" kern="1200" dirty="0">
                <a:solidFill>
                  <a:schemeClr val="tx1"/>
                </a:solidFill>
                <a:effectLst/>
                <a:latin typeface="+mn-ea"/>
                <a:ea typeface="+mn-ea"/>
                <a:cs typeface="+mn-cs"/>
              </a:rPr>
              <a:t>人々が</a:t>
            </a:r>
            <a:r>
              <a:rPr kumimoji="1" lang="ja-JP" altLang="ja-JP" sz="1200" kern="1200" dirty="0">
                <a:solidFill>
                  <a:schemeClr val="tx1"/>
                </a:solidFill>
                <a:effectLst/>
                <a:latin typeface="+mn-ea"/>
                <a:ea typeface="+mn-ea"/>
                <a:cs typeface="+mn-cs"/>
              </a:rPr>
              <a:t>助け合って、よりよい暮らしができるようにするために必要なものです。</a:t>
            </a:r>
            <a:endParaRPr kumimoji="1" lang="en-US"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cs typeface="+mn-cs"/>
            </a:endParaRPr>
          </a:p>
          <a:p>
            <a:r>
              <a:rPr kumimoji="1" lang="ja-JP" altLang="ja-JP" sz="1200" kern="1200" dirty="0">
                <a:solidFill>
                  <a:schemeClr val="tx1"/>
                </a:solidFill>
                <a:effectLst/>
                <a:latin typeface="+mn-ea"/>
                <a:ea typeface="+mn-ea"/>
                <a:cs typeface="+mn-cs"/>
              </a:rPr>
              <a:t>税金は、</a:t>
            </a:r>
            <a:r>
              <a:rPr kumimoji="1" lang="ja-JP" altLang="en-US" sz="1200" kern="1200" dirty="0">
                <a:solidFill>
                  <a:schemeClr val="tx1"/>
                </a:solidFill>
                <a:effectLst/>
                <a:latin typeface="+mn-ea"/>
                <a:ea typeface="+mn-ea"/>
                <a:cs typeface="+mn-cs"/>
              </a:rPr>
              <a:t>皆さん</a:t>
            </a:r>
            <a:r>
              <a:rPr kumimoji="1" lang="ja-JP" altLang="ja-JP" sz="1200" kern="1200" dirty="0">
                <a:solidFill>
                  <a:schemeClr val="tx1"/>
                </a:solidFill>
                <a:effectLst/>
                <a:latin typeface="+mn-ea"/>
                <a:ea typeface="+mn-ea"/>
                <a:cs typeface="+mn-cs"/>
              </a:rPr>
              <a:t>から集め</a:t>
            </a:r>
            <a:r>
              <a:rPr kumimoji="1" lang="ja-JP" altLang="en-US" sz="1200" kern="1200" dirty="0">
                <a:solidFill>
                  <a:schemeClr val="tx1"/>
                </a:solidFill>
                <a:effectLst/>
                <a:latin typeface="+mn-ea"/>
                <a:ea typeface="+mn-ea"/>
                <a:cs typeface="+mn-cs"/>
              </a:rPr>
              <a:t>て皆さんのために使う</a:t>
            </a:r>
            <a:r>
              <a:rPr kumimoji="1" lang="ja-JP" altLang="ja-JP" sz="1200" kern="1200" dirty="0">
                <a:solidFill>
                  <a:schemeClr val="tx1"/>
                </a:solidFill>
                <a:effectLst/>
                <a:latin typeface="+mn-ea"/>
                <a:ea typeface="+mn-ea"/>
                <a:cs typeface="+mn-cs"/>
              </a:rPr>
              <a:t>会費のようなものだということを覚えておいてください。</a:t>
            </a:r>
            <a:endParaRPr kumimoji="1" lang="en-US" altLang="ja-JP" sz="1200" kern="1200" dirty="0">
              <a:solidFill>
                <a:schemeClr val="tx1"/>
              </a:solidFill>
              <a:effectLst/>
              <a:latin typeface="+mn-ea"/>
              <a:ea typeface="+mn-ea"/>
              <a:cs typeface="+mn-cs"/>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cs typeface="+mn-cs"/>
            </a:endParaRPr>
          </a:p>
          <a:p>
            <a:pPr eaLnBrk="1" hangingPunct="1">
              <a:lnSpc>
                <a:spcPts val="1497"/>
              </a:lnSpc>
              <a:spcBef>
                <a:spcPts val="0"/>
              </a:spcBef>
              <a:defRPr/>
            </a:pPr>
            <a:endParaRPr lang="ja-JP" altLang="en-US" sz="1100" spc="79" dirty="0">
              <a:latin typeface="+mn-ea"/>
              <a:ea typeface="+mn-ea"/>
            </a:endParaRPr>
          </a:p>
        </p:txBody>
      </p:sp>
    </p:spTree>
    <p:extLst>
      <p:ext uri="{BB962C8B-B14F-4D97-AF65-F5344CB8AC3E}">
        <p14:creationId xmlns:p14="http://schemas.microsoft.com/office/powerpoint/2010/main" val="315896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ea"/>
                <a:ea typeface="+mn-ea"/>
                <a:cs typeface="+mn-cs"/>
              </a:rPr>
              <a:t>それでは、税金についての授業をはじめます。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endParaRPr kumimoji="1" lang="en-US" altLang="ja-JP" sz="1200" kern="1200" dirty="0">
              <a:solidFill>
                <a:schemeClr val="tx1"/>
              </a:solidFill>
              <a:effectLst/>
              <a:latin typeface="+mn-ea"/>
              <a:ea typeface="+mn-ea"/>
              <a:cs typeface="+mn-cs"/>
            </a:endParaRPr>
          </a:p>
          <a:p>
            <a:r>
              <a:rPr kumimoji="1" lang="ja-JP" altLang="ja-JP" sz="1200" kern="1200" dirty="0">
                <a:solidFill>
                  <a:schemeClr val="tx1"/>
                </a:solidFill>
                <a:effectLst/>
                <a:latin typeface="+mn-ea"/>
                <a:ea typeface="+mn-ea"/>
                <a:cs typeface="+mn-cs"/>
              </a:rPr>
              <a:t>今日のめあては</a:t>
            </a:r>
            <a:r>
              <a:rPr kumimoji="1" lang="ja-JP" altLang="en-US"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cs typeface="+mn-cs"/>
            </a:endParaRPr>
          </a:p>
          <a:p>
            <a:r>
              <a:rPr kumimoji="1" lang="ja-JP" altLang="ja-JP" sz="1200" kern="1200" dirty="0">
                <a:solidFill>
                  <a:schemeClr val="tx1"/>
                </a:solidFill>
                <a:effectLst/>
                <a:latin typeface="+mn-ea"/>
                <a:ea typeface="+mn-ea"/>
                <a:cs typeface="+mn-cs"/>
              </a:rPr>
              <a:t>「税金の大切さ</a:t>
            </a:r>
            <a:r>
              <a:rPr kumimoji="1" lang="ja-JP" altLang="en-US" sz="1200" kern="1200" dirty="0">
                <a:solidFill>
                  <a:schemeClr val="tx1"/>
                </a:solidFill>
                <a:effectLst/>
                <a:latin typeface="+mn-ea"/>
                <a:ea typeface="+mn-ea"/>
                <a:cs typeface="+mn-cs"/>
              </a:rPr>
              <a:t>を</a:t>
            </a:r>
            <a:r>
              <a:rPr kumimoji="1" lang="ja-JP" altLang="ja-JP" sz="1200" kern="1200" dirty="0">
                <a:solidFill>
                  <a:schemeClr val="tx1"/>
                </a:solidFill>
                <a:effectLst/>
                <a:latin typeface="+mn-ea"/>
                <a:ea typeface="+mn-ea"/>
                <a:cs typeface="+mn-cs"/>
              </a:rPr>
              <a:t>知る」ということです。</a:t>
            </a:r>
            <a:r>
              <a:rPr kumimoji="1" lang="ja-JP" altLang="en-US" sz="1200" kern="1200" dirty="0">
                <a:solidFill>
                  <a:schemeClr val="tx1"/>
                </a:solidFill>
                <a:effectLst/>
                <a:latin typeface="+mn-ea"/>
                <a:ea typeface="+mn-ea"/>
                <a:cs typeface="+mn-cs"/>
              </a:rPr>
              <a:t>そのために「税金ってなんだろう」</a:t>
            </a:r>
            <a:endParaRPr kumimoji="1" lang="ja-JP" altLang="ja-JP" sz="1200" kern="1200" dirty="0">
              <a:solidFill>
                <a:schemeClr val="tx1"/>
              </a:solidFill>
              <a:effectLst/>
              <a:latin typeface="+mn-ea"/>
              <a:ea typeface="+mn-ea"/>
              <a:cs typeface="+mn-cs"/>
            </a:endParaRPr>
          </a:p>
          <a:p>
            <a:r>
              <a:rPr kumimoji="1" lang="ja-JP" altLang="en-US" sz="1200" kern="1200" dirty="0">
                <a:solidFill>
                  <a:schemeClr val="tx1"/>
                </a:solidFill>
                <a:effectLst/>
                <a:latin typeface="+mn-ea"/>
                <a:ea typeface="+mn-ea"/>
                <a:cs typeface="+mn-cs"/>
              </a:rPr>
              <a:t>ということを</a:t>
            </a:r>
            <a:r>
              <a:rPr kumimoji="1" lang="ja-JP" altLang="ja-JP" sz="1200" kern="1200" dirty="0">
                <a:solidFill>
                  <a:schemeClr val="tx1"/>
                </a:solidFill>
                <a:effectLst/>
                <a:latin typeface="+mn-ea"/>
                <a:ea typeface="+mn-ea"/>
                <a:cs typeface="+mn-cs"/>
              </a:rPr>
              <a:t>一緒に勉強していき</a:t>
            </a:r>
            <a:r>
              <a:rPr kumimoji="1" lang="ja-JP" altLang="en-US" sz="1200" kern="1200" dirty="0">
                <a:solidFill>
                  <a:schemeClr val="tx1"/>
                </a:solidFill>
                <a:effectLst/>
                <a:latin typeface="+mn-ea"/>
                <a:ea typeface="+mn-ea"/>
                <a:cs typeface="+mn-cs"/>
              </a:rPr>
              <a:t>ましょう</a:t>
            </a:r>
            <a:r>
              <a:rPr kumimoji="1" lang="ja-JP" altLang="ja-JP" sz="1200" kern="1200" dirty="0">
                <a:solidFill>
                  <a:schemeClr val="tx1"/>
                </a:solidFill>
                <a:effectLst/>
                <a:latin typeface="+mn-ea"/>
                <a:ea typeface="+mn-ea"/>
                <a:cs typeface="+mn-cs"/>
              </a:rPr>
              <a:t>。</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cs typeface="+mn-cs"/>
            </a:endParaRPr>
          </a:p>
          <a:p>
            <a:pPr eaLnBrk="1" hangingPunct="1">
              <a:lnSpc>
                <a:spcPts val="1497"/>
              </a:lnSpc>
              <a:spcBef>
                <a:spcPts val="0"/>
              </a:spcBef>
              <a:defRPr/>
            </a:pPr>
            <a:endParaRPr lang="ja-JP" altLang="en-US" b="1" kern="0" dirty="0">
              <a:solidFill>
                <a:schemeClr val="bg1"/>
              </a:solidFill>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2</a:t>
            </a:fld>
            <a:endParaRPr lang="en-US" altLang="ja-JP"/>
          </a:p>
        </p:txBody>
      </p:sp>
    </p:spTree>
    <p:extLst>
      <p:ext uri="{BB962C8B-B14F-4D97-AF65-F5344CB8AC3E}">
        <p14:creationId xmlns:p14="http://schemas.microsoft.com/office/powerpoint/2010/main" val="3123741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最後に、今年度の和歌山県の予算（私たち和歌山県民のために使う税金）を見ていきたいと思います。</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クリック</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私たちの暮らしに必要な多くのものを支えているのは、「税金」です。それは安全を守るものであったり、健康を守るものであったり、教育に関するものであったり、様々です。</a:t>
            </a:r>
            <a:endParaRPr kumimoji="1" lang="en-US" altLang="ja-JP" sz="1200" b="0" i="0" u="none" strike="noStrike" kern="1200" cap="none" spc="0" normalizeH="0" baseline="0" noProof="0" dirty="0">
              <a:ln>
                <a:noFill/>
              </a:ln>
              <a:solidFill>
                <a:srgbClr val="000000"/>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和歌山県では、和歌山県民のために使うお金である「歳出」のトップは教育費です。</a:t>
            </a:r>
            <a:endParaRPr kumimoji="1" lang="en-US" altLang="ja-JP" sz="1200" b="0" i="0" u="none" strike="noStrike" kern="1200" cap="none" spc="0" normalizeH="0" baseline="0" noProof="0" dirty="0">
              <a:ln>
                <a:noFill/>
              </a:ln>
              <a:solidFill>
                <a:srgbClr val="000000"/>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そして、まちの中にも税金で作られた施設やサービスがたくさんあります。</a:t>
            </a:r>
            <a:endParaRPr kumimoji="1" lang="en-US" altLang="ja-JP" sz="1200" b="0" i="0" u="none" strike="noStrike" kern="1200" cap="none" spc="0" normalizeH="0" baseline="0" noProof="0" dirty="0">
              <a:ln>
                <a:noFill/>
              </a:ln>
              <a:solidFill>
                <a:srgbClr val="000000"/>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興味を持ってもらえた方は、〇〇市（町村）では、どのようなものに税金がつかわれているのか、図書館で調べたり、市役所や役場で働く人に聞いてみたりして、ぜひ調べてみてください。</a:t>
            </a:r>
            <a:endParaRPr kumimoji="1" lang="en-US" altLang="ja-JP" sz="1200" b="0" i="0" u="none" strike="noStrike" kern="1200" cap="none" spc="0" normalizeH="0" baseline="0" noProof="0" dirty="0">
              <a:ln>
                <a:noFill/>
              </a:ln>
              <a:solidFill>
                <a:srgbClr val="000000"/>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そして、これからもみんなで使うものは大切に使用していくようにしましょう！</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クリック</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20</a:t>
            </a:fld>
            <a:endParaRPr lang="ja-JP" altLang="en-US"/>
          </a:p>
        </p:txBody>
      </p:sp>
    </p:spTree>
    <p:extLst>
      <p:ext uri="{BB962C8B-B14F-4D97-AF65-F5344CB8AC3E}">
        <p14:creationId xmlns:p14="http://schemas.microsoft.com/office/powerpoint/2010/main" val="205332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2477" y="4686538"/>
            <a:ext cx="5390810" cy="502014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最後に</a:t>
            </a:r>
            <a:r>
              <a:rPr kumimoji="1" lang="ja-JP"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一番身近なものを見てみましょう。今日、学んだように、</a:t>
            </a:r>
            <a:r>
              <a:rPr kumimoji="1" lang="ja-JP" altLang="ja-JP" sz="1200" kern="1200" dirty="0">
                <a:solidFill>
                  <a:schemeClr val="tx1"/>
                </a:solidFill>
                <a:effectLst/>
                <a:latin typeface="+mn-ea"/>
                <a:ea typeface="+mn-ea"/>
                <a:cs typeface="+mn-cs"/>
              </a:rPr>
              <a:t>学校や学校の備品など</a:t>
            </a:r>
            <a:r>
              <a:rPr kumimoji="1" lang="ja-JP" altLang="en-US" sz="1200" kern="1200" dirty="0">
                <a:solidFill>
                  <a:schemeClr val="tx1"/>
                </a:solidFill>
                <a:effectLst/>
                <a:latin typeface="+mn-ea"/>
                <a:ea typeface="+mn-ea"/>
                <a:cs typeface="+mn-cs"/>
              </a:rPr>
              <a:t>も</a:t>
            </a:r>
            <a:r>
              <a:rPr kumimoji="1" lang="ja-JP" altLang="ja-JP" sz="1200" kern="1200" dirty="0">
                <a:solidFill>
                  <a:schemeClr val="tx1"/>
                </a:solidFill>
                <a:effectLst/>
                <a:latin typeface="+mn-ea"/>
                <a:ea typeface="+mn-ea"/>
                <a:cs typeface="+mn-cs"/>
              </a:rPr>
              <a:t>税金で買</a:t>
            </a:r>
            <a:r>
              <a:rPr kumimoji="1" lang="ja-JP" altLang="en-US" sz="1200" kern="1200" dirty="0">
                <a:solidFill>
                  <a:schemeClr val="tx1"/>
                </a:solidFill>
                <a:effectLst/>
                <a:latin typeface="+mn-ea"/>
                <a:ea typeface="+mn-ea"/>
                <a:cs typeface="+mn-cs"/>
              </a:rPr>
              <a:t>った</a:t>
            </a:r>
            <a:r>
              <a:rPr kumimoji="1" lang="ja-JP" altLang="ja-JP" sz="1200" kern="1200" dirty="0">
                <a:solidFill>
                  <a:schemeClr val="tx1"/>
                </a:solidFill>
                <a:effectLst/>
                <a:latin typeface="+mn-ea"/>
                <a:ea typeface="+mn-ea"/>
                <a:cs typeface="+mn-cs"/>
              </a:rPr>
              <a:t>、みんなのものです</a:t>
            </a:r>
            <a:r>
              <a:rPr kumimoji="1" lang="ja-JP" altLang="en-US" sz="1200" kern="1200" dirty="0">
                <a:solidFill>
                  <a:schemeClr val="tx1"/>
                </a:solidFill>
                <a:effectLst/>
                <a:latin typeface="+mn-ea"/>
                <a:ea typeface="+mn-ea"/>
                <a:cs typeface="+mn-cs"/>
              </a:rPr>
              <a:t>。みんなの机の中にある教科書の裏を見てください。</a:t>
            </a:r>
            <a:endParaRPr kumimoji="1" lang="en-US"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effectLst/>
                <a:latin typeface="+mn-ea"/>
                <a:ea typeface="+mn-ea"/>
                <a:cs typeface="+mn-cs"/>
              </a:rPr>
              <a:t>「この教科書はこれからの日本を担う皆さんへの期待を込め、税金によって無償で支給されています。」と書いてあると思います。</a:t>
            </a:r>
            <a:endParaRPr kumimoji="1" lang="en-US"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effectLst/>
                <a:latin typeface="+mn-ea"/>
                <a:ea typeface="+mn-ea"/>
                <a:cs typeface="+mn-cs"/>
              </a:rPr>
              <a:t>（児童に読んでもらうこともオススメします。）</a:t>
            </a:r>
            <a:endParaRPr kumimoji="1" lang="ja-JP" altLang="ja-JP" sz="1200" kern="1200" dirty="0">
              <a:solidFill>
                <a:schemeClr val="tx1"/>
              </a:solidFill>
              <a:effectLst/>
              <a:latin typeface="+mn-ea"/>
              <a:ea typeface="+mn-ea"/>
              <a:cs typeface="+mn-cs"/>
            </a:endParaRPr>
          </a:p>
          <a:p>
            <a:r>
              <a:rPr kumimoji="1" lang="ja-JP" altLang="en-US" sz="1200" kern="1200" dirty="0">
                <a:solidFill>
                  <a:schemeClr val="tx1"/>
                </a:solidFill>
                <a:effectLst/>
                <a:latin typeface="+mn-ea"/>
                <a:ea typeface="+mn-ea"/>
                <a:cs typeface="+mn-cs"/>
              </a:rPr>
              <a:t>教科書を始め、学校にあるものも</a:t>
            </a:r>
            <a:r>
              <a:rPr kumimoji="1" lang="ja-JP" altLang="ja-JP" sz="1200" kern="1200" dirty="0">
                <a:solidFill>
                  <a:schemeClr val="tx1"/>
                </a:solidFill>
                <a:effectLst/>
                <a:latin typeface="+mn-ea"/>
                <a:ea typeface="+mn-ea"/>
                <a:cs typeface="+mn-cs"/>
              </a:rPr>
              <a:t>大切に使ってください。</a:t>
            </a:r>
            <a:endParaRPr kumimoji="1" lang="en-US" altLang="ja-JP" sz="1200" kern="1200" dirty="0">
              <a:solidFill>
                <a:schemeClr val="tx1"/>
              </a:solidFill>
              <a:effectLst/>
              <a:latin typeface="+mn-ea"/>
              <a:ea typeface="+mn-ea"/>
              <a:cs typeface="+mn-cs"/>
            </a:endParaRPr>
          </a:p>
          <a:p>
            <a:endParaRPr kumimoji="1" lang="ja-JP"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strike="noStrike" kern="1200" dirty="0">
                <a:solidFill>
                  <a:schemeClr val="tx1"/>
                </a:solidFill>
                <a:effectLst/>
                <a:latin typeface="+mn-ea"/>
                <a:ea typeface="+mn-ea"/>
                <a:cs typeface="+mn-cs"/>
              </a:rPr>
              <a:t>また、和歌山県版の「わたしたちのくらしと税金」では、先ほど紹介した「和歌山県の予算」をはじめ、和歌山県内の公共施設や、「紀の国森づくり税」について詳しく紹介させていただいています。今日の授業や、「わたしたちのくらしと税金」で学んだみなさんは、もう、立派な税金博士です。これからも、まちの中の公共施設を探したり、ニュースや新聞をみたりして、税金がどう使われているかなど、興味や関心をもってください。</a:t>
            </a:r>
            <a:endParaRPr kumimoji="1" lang="en-US" altLang="ja-JP" sz="1200" strike="noStrike" kern="1200" dirty="0">
              <a:solidFill>
                <a:schemeClr val="tx1"/>
              </a:solidFill>
              <a:effectLst/>
              <a:latin typeface="+mn-ea"/>
              <a:ea typeface="+mn-ea"/>
              <a:cs typeface="+mn-cs"/>
            </a:endParaRPr>
          </a:p>
          <a:p>
            <a:endParaRPr kumimoji="1" lang="en-US" altLang="ja-JP" sz="1200" strike="noStrike" kern="1200" dirty="0">
              <a:solidFill>
                <a:schemeClr val="tx1"/>
              </a:solidFill>
              <a:effectLst/>
              <a:latin typeface="+mn-ea"/>
              <a:ea typeface="+mn-ea"/>
              <a:cs typeface="+mn-cs"/>
            </a:endParaRPr>
          </a:p>
          <a:p>
            <a:r>
              <a:rPr kumimoji="1" lang="en-US" altLang="ja-JP" sz="1200" strike="noStrike" kern="1200" dirty="0">
                <a:solidFill>
                  <a:schemeClr val="tx1"/>
                </a:solidFill>
                <a:effectLst/>
                <a:latin typeface="+mn-ea"/>
                <a:ea typeface="+mn-ea"/>
                <a:cs typeface="+mn-cs"/>
              </a:rPr>
              <a:t>※</a:t>
            </a:r>
            <a:r>
              <a:rPr kumimoji="1" lang="ja-JP" altLang="en-US" sz="1200" strike="noStrike" kern="1200" dirty="0">
                <a:solidFill>
                  <a:schemeClr val="tx1"/>
                </a:solidFill>
                <a:effectLst/>
                <a:latin typeface="+mn-ea"/>
                <a:ea typeface="+mn-ea"/>
                <a:cs typeface="+mn-cs"/>
              </a:rPr>
              <a:t>　⇒１人１台端末（タブレット）より、</a:t>
            </a:r>
            <a:endParaRPr kumimoji="1" lang="en-US" altLang="ja-JP" sz="1200" strike="noStrike" kern="1200" dirty="0">
              <a:solidFill>
                <a:schemeClr val="tx1"/>
              </a:solidFill>
              <a:effectLst/>
              <a:latin typeface="+mn-ea"/>
              <a:ea typeface="+mn-ea"/>
              <a:cs typeface="+mn-cs"/>
            </a:endParaRPr>
          </a:p>
          <a:p>
            <a:r>
              <a:rPr kumimoji="1" lang="ja-JP" altLang="en-US" sz="1200" strike="noStrike" kern="1200" dirty="0">
                <a:solidFill>
                  <a:schemeClr val="tx1"/>
                </a:solidFill>
                <a:effectLst/>
                <a:latin typeface="+mn-ea"/>
                <a:ea typeface="+mn-ea"/>
                <a:cs typeface="+mn-cs"/>
              </a:rPr>
              <a:t>　　 　　</a:t>
            </a:r>
            <a:r>
              <a:rPr kumimoji="1" lang="en-US" altLang="ja-JP" sz="1200" strike="noStrike" kern="1200" dirty="0">
                <a:solidFill>
                  <a:schemeClr val="tx1"/>
                </a:solidFill>
                <a:effectLst/>
                <a:latin typeface="+mn-ea"/>
                <a:ea typeface="+mn-ea"/>
                <a:cs typeface="+mn-cs"/>
              </a:rPr>
              <a:t>【</a:t>
            </a:r>
            <a:r>
              <a:rPr kumimoji="1" lang="ja-JP" altLang="en-US" sz="1200" strike="noStrike" kern="1200" dirty="0">
                <a:solidFill>
                  <a:schemeClr val="tx1"/>
                </a:solidFill>
                <a:effectLst/>
                <a:latin typeface="+mn-ea"/>
                <a:ea typeface="+mn-ea"/>
                <a:cs typeface="+mn-cs"/>
              </a:rPr>
              <a:t>検索</a:t>
            </a:r>
            <a:r>
              <a:rPr kumimoji="1" lang="en-US" altLang="ja-JP" sz="1200" strike="noStrike" kern="1200" dirty="0">
                <a:solidFill>
                  <a:schemeClr val="tx1"/>
                </a:solidFill>
                <a:effectLst/>
                <a:latin typeface="+mn-ea"/>
                <a:ea typeface="+mn-ea"/>
                <a:cs typeface="+mn-cs"/>
              </a:rPr>
              <a:t>】</a:t>
            </a:r>
            <a:r>
              <a:rPr kumimoji="1" lang="ja-JP" altLang="en-US" sz="1200" strike="noStrike" kern="1200" dirty="0">
                <a:solidFill>
                  <a:schemeClr val="tx1"/>
                </a:solidFill>
                <a:effectLst/>
                <a:latin typeface="+mn-ea"/>
                <a:ea typeface="+mn-ea"/>
                <a:cs typeface="+mn-cs"/>
              </a:rPr>
              <a:t>大阪国税局租税教育　⇒　小学生用租税教育教材</a:t>
            </a:r>
            <a:endParaRPr kumimoji="1" lang="en-US" altLang="ja-JP" sz="1200" strike="noStrike" kern="1200" dirty="0">
              <a:solidFill>
                <a:schemeClr val="tx1"/>
              </a:solidFill>
              <a:effectLst/>
              <a:latin typeface="+mn-ea"/>
              <a:ea typeface="+mn-ea"/>
              <a:cs typeface="+mn-cs"/>
            </a:endParaRPr>
          </a:p>
          <a:p>
            <a:r>
              <a:rPr kumimoji="1" lang="ja-JP" altLang="en-US" sz="1200" strike="noStrike" kern="1200" dirty="0">
                <a:solidFill>
                  <a:schemeClr val="tx1"/>
                </a:solidFill>
                <a:effectLst/>
                <a:latin typeface="+mn-ea"/>
                <a:ea typeface="+mn-ea"/>
                <a:cs typeface="+mn-cs"/>
              </a:rPr>
              <a:t>　　　        　　「わたしたちのくらしと税金」をダウンロードしてもらう。</a:t>
            </a:r>
            <a:endParaRPr kumimoji="1" lang="en-US" altLang="ja-JP" sz="1200" strike="noStrike" kern="1200" dirty="0">
              <a:solidFill>
                <a:schemeClr val="tx1"/>
              </a:solidFill>
              <a:effectLst/>
              <a:latin typeface="+mn-ea"/>
              <a:ea typeface="+mn-ea"/>
              <a:cs typeface="+mn-cs"/>
            </a:endParaRPr>
          </a:p>
          <a:p>
            <a:r>
              <a:rPr kumimoji="1" lang="ja-JP" altLang="en-US" sz="1200" strike="noStrike" kern="1200" dirty="0">
                <a:solidFill>
                  <a:schemeClr val="tx1"/>
                </a:solidFill>
                <a:effectLst/>
                <a:latin typeface="+mn-ea"/>
                <a:ea typeface="+mn-ea"/>
                <a:cs typeface="+mn-cs"/>
              </a:rPr>
              <a:t>　</a:t>
            </a:r>
            <a:endParaRPr kumimoji="1" lang="en-US" altLang="ja-JP" sz="1200" kern="1200" dirty="0">
              <a:solidFill>
                <a:schemeClr val="tx1"/>
              </a:solidFill>
              <a:effectLst/>
              <a:latin typeface="+mn-ea"/>
              <a:ea typeface="+mn-ea"/>
              <a:cs typeface="+mn-cs"/>
            </a:endParaRPr>
          </a:p>
          <a:p>
            <a:r>
              <a:rPr kumimoji="1" lang="ja-JP" altLang="ja-JP" sz="1200" kern="1200" dirty="0">
                <a:solidFill>
                  <a:schemeClr val="tx1"/>
                </a:solidFill>
                <a:effectLst/>
                <a:latin typeface="+mn-ea"/>
                <a:ea typeface="+mn-ea"/>
                <a:cs typeface="+mn-cs"/>
              </a:rPr>
              <a:t>それでは、これで終わります。勉強に運動に頑張ってください。ありがとうございました。</a:t>
            </a:r>
          </a:p>
        </p:txBody>
      </p:sp>
      <p:sp>
        <p:nvSpPr>
          <p:cNvPr id="4" name="スライド番号プレースホルダー 3"/>
          <p:cNvSpPr>
            <a:spLocks noGrp="1"/>
          </p:cNvSpPr>
          <p:nvPr>
            <p:ph type="sldNum" sz="quarter" idx="10"/>
          </p:nvPr>
        </p:nvSpPr>
        <p:spPr/>
        <p:txBody>
          <a:bodyPr/>
          <a:lstStyle/>
          <a:p>
            <a:fld id="{A8410D63-9F56-401B-B25E-C2E88444281D}" type="slidenum">
              <a:rPr kumimoji="1" lang="ja-JP" altLang="en-US" smtClean="0"/>
              <a:t>21</a:t>
            </a:fld>
            <a:endParaRPr kumimoji="1" lang="ja-JP" altLang="en-US"/>
          </a:p>
        </p:txBody>
      </p:sp>
    </p:spTree>
    <p:extLst>
      <p:ext uri="{BB962C8B-B14F-4D97-AF65-F5344CB8AC3E}">
        <p14:creationId xmlns:p14="http://schemas.microsoft.com/office/powerpoint/2010/main" val="340075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142">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8503" indent="-294565" defTabSz="979142">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8136" indent="-235326" defTabSz="979142">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3717" indent="-235326" defTabSz="979142">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9302" indent="-235326" defTabSz="979142">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3237" indent="-235326" defTabSz="97914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87175" indent="-235326" defTabSz="97914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1112" indent="-235326" defTabSz="97914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5049" indent="-235326" defTabSz="97914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4FF7B5B-7E1E-4CFB-9F83-59CEA30AAB42}" type="slidenum">
              <a:rPr lang="en-US" altLang="ja-JP" sz="1300">
                <a:ea typeface="ＭＳ Ｐゴシック" panose="020B0600070205080204" pitchFamily="50" charset="-128"/>
              </a:rPr>
              <a:pPr>
                <a:spcBef>
                  <a:spcPct val="0"/>
                </a:spcBef>
              </a:pPr>
              <a:t>22</a:t>
            </a:fld>
            <a:endParaRPr lang="en-US" altLang="ja-JP" sz="1300">
              <a:ea typeface="ＭＳ Ｐゴシック" panose="020B0600070205080204" pitchFamily="50" charset="-128"/>
            </a:endParaRPr>
          </a:p>
        </p:txBody>
      </p:sp>
      <p:sp>
        <p:nvSpPr>
          <p:cNvPr id="21508" name="Rectangle 2"/>
          <p:cNvSpPr>
            <a:spLocks noGrp="1" noRot="1" noChangeAspect="1" noChangeArrowheads="1" noTextEdit="1"/>
          </p:cNvSpPr>
          <p:nvPr>
            <p:ph type="sldImg"/>
          </p:nvPr>
        </p:nvSpPr>
        <p:spPr>
          <a:xfrm>
            <a:off x="227013" y="346075"/>
            <a:ext cx="6402387" cy="3602038"/>
          </a:xfrm>
          <a:ln/>
        </p:spPr>
      </p:sp>
      <p:sp>
        <p:nvSpPr>
          <p:cNvPr id="18437" name="Rectangle 3"/>
          <p:cNvSpPr>
            <a:spLocks noGrp="1" noChangeArrowheads="1"/>
          </p:cNvSpPr>
          <p:nvPr>
            <p:ph type="body" idx="1"/>
          </p:nvPr>
        </p:nvSpPr>
        <p:spPr>
          <a:xfrm>
            <a:off x="641907" y="4185741"/>
            <a:ext cx="5572597" cy="4780459"/>
          </a:xfrm>
          <a:ln/>
        </p:spPr>
        <p:txBody>
          <a:bodyPr lIns="99079" tIns="49538" rIns="99079" bIns="49538"/>
          <a:lstStyle/>
          <a:p>
            <a:pPr>
              <a:lnSpc>
                <a:spcPts val="1565"/>
              </a:lnSpc>
              <a:defRPr/>
            </a:pPr>
            <a:r>
              <a:rPr lang="en-US" altLang="ja-JP" spc="83" dirty="0">
                <a:latin typeface="+mn-ea"/>
                <a:ea typeface="+mn-ea"/>
              </a:rPr>
              <a:t>※</a:t>
            </a:r>
            <a:r>
              <a:rPr lang="ja-JP" altLang="en-US" spc="83" dirty="0">
                <a:latin typeface="+mn-ea"/>
                <a:ea typeface="+mn-ea"/>
              </a:rPr>
              <a:t>時間があまった場合等に活用してください</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クイズ</a:t>
            </a:r>
            <a:r>
              <a:rPr lang="en-US" altLang="ja-JP" spc="83" dirty="0">
                <a:latin typeface="+mn-ea"/>
                <a:ea typeface="+mn-ea"/>
              </a:rPr>
              <a:t>】</a:t>
            </a:r>
          </a:p>
          <a:p>
            <a:pPr>
              <a:lnSpc>
                <a:spcPts val="1565"/>
              </a:lnSpc>
              <a:defRPr/>
            </a:pPr>
            <a:r>
              <a:rPr lang="ja-JP" altLang="en-US" spc="83" dirty="0">
                <a:latin typeface="+mn-ea"/>
                <a:ea typeface="+mn-ea"/>
              </a:rPr>
              <a:t>それでは、問題です。世界には様々な税金がありますが、次のうち、実際には　ない　税金はどれでしょうか？</a:t>
            </a:r>
            <a:endParaRPr lang="en-US" altLang="ja-JP" spc="83" dirty="0">
              <a:latin typeface="+mn-ea"/>
              <a:ea typeface="+mn-ea"/>
            </a:endParaRPr>
          </a:p>
          <a:p>
            <a:pPr>
              <a:lnSpc>
                <a:spcPts val="1565"/>
              </a:lnSpc>
              <a:defRPr/>
            </a:pPr>
            <a:r>
              <a:rPr lang="ja-JP" altLang="en-US" spc="83" dirty="0">
                <a:latin typeface="+mn-ea"/>
                <a:ea typeface="+mn-ea"/>
              </a:rPr>
              <a:t>①ポテトチップス税　②ソーセージ税　③ソーダ税</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正解発表</a:t>
            </a:r>
            <a:r>
              <a:rPr lang="en-US" altLang="ja-JP" spc="83" dirty="0">
                <a:latin typeface="+mn-ea"/>
                <a:ea typeface="+mn-ea"/>
              </a:rPr>
              <a:t>】</a:t>
            </a:r>
          </a:p>
          <a:p>
            <a:pPr>
              <a:lnSpc>
                <a:spcPts val="1565"/>
              </a:lnSpc>
              <a:defRPr/>
            </a:pPr>
            <a:r>
              <a:rPr lang="ja-JP" altLang="en-US" spc="83" dirty="0">
                <a:latin typeface="+mn-ea"/>
                <a:ea typeface="+mn-ea"/>
              </a:rPr>
              <a:t>正解は　②番です。</a:t>
            </a:r>
            <a:endParaRPr lang="en-US" altLang="ja-JP" spc="83" dirty="0">
              <a:latin typeface="+mn-ea"/>
              <a:ea typeface="+mn-ea"/>
            </a:endParaRPr>
          </a:p>
          <a:p>
            <a:pPr>
              <a:lnSpc>
                <a:spcPts val="1565"/>
              </a:lnSpc>
              <a:defRPr/>
            </a:pPr>
            <a:r>
              <a:rPr lang="ja-JP" altLang="en-US" spc="83" dirty="0">
                <a:latin typeface="+mn-ea"/>
                <a:ea typeface="+mn-ea"/>
              </a:rPr>
              <a:t>①番のポテトチップス税はヨーロッパのハンガリーで</a:t>
            </a:r>
            <a:r>
              <a:rPr lang="en-US" altLang="ja-JP" spc="83" dirty="0">
                <a:latin typeface="+mn-ea"/>
                <a:ea typeface="+mn-ea"/>
              </a:rPr>
              <a:t>2011</a:t>
            </a:r>
            <a:r>
              <a:rPr lang="ja-JP" altLang="en-US" spc="83" dirty="0">
                <a:latin typeface="+mn-ea"/>
                <a:ea typeface="+mn-ea"/>
              </a:rPr>
              <a:t>年に導入されました。また、③番のソーダ税は、フランスで</a:t>
            </a:r>
            <a:r>
              <a:rPr lang="en-US" altLang="ja-JP" spc="83" dirty="0">
                <a:latin typeface="+mn-ea"/>
                <a:ea typeface="+mn-ea"/>
              </a:rPr>
              <a:t>2012</a:t>
            </a:r>
            <a:r>
              <a:rPr lang="ja-JP" altLang="en-US" spc="83" dirty="0">
                <a:latin typeface="+mn-ea"/>
                <a:ea typeface="+mn-ea"/>
              </a:rPr>
              <a:t>年に導入されました。どちらも「国民の健康を守る」ことを目的とされ、塩分や糖分を多く含む食べ物に税金をかけることによって、肥満や生活習慣病を予防する効果があります。</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まとめ</a:t>
            </a:r>
            <a:r>
              <a:rPr lang="en-US" altLang="ja-JP" spc="83" dirty="0">
                <a:latin typeface="+mn-ea"/>
                <a:ea typeface="+mn-ea"/>
              </a:rPr>
              <a:t>】</a:t>
            </a:r>
          </a:p>
          <a:p>
            <a:pPr>
              <a:lnSpc>
                <a:spcPts val="1565"/>
              </a:lnSpc>
              <a:defRPr/>
            </a:pPr>
            <a:r>
              <a:rPr lang="ja-JP" altLang="en-US" spc="83" dirty="0">
                <a:latin typeface="+mn-ea"/>
                <a:ea typeface="+mn-ea"/>
              </a:rPr>
              <a:t>現在の日本にはポテトチップス税やソーダ税はありませんが、みなさんも健康に気を付けた食生活をおくりましょうね。</a:t>
            </a:r>
            <a:endParaRPr lang="en-US" altLang="ja-JP" spc="83" dirty="0">
              <a:latin typeface="+mn-ea"/>
              <a:ea typeface="+mn-ea"/>
            </a:endParaRPr>
          </a:p>
          <a:p>
            <a:pPr>
              <a:lnSpc>
                <a:spcPts val="1565"/>
              </a:lnSpc>
              <a:defRPr/>
            </a:pPr>
            <a:endParaRPr lang="ja-JP" altLang="en-US" spc="83" dirty="0">
              <a:latin typeface="+mn-ea"/>
            </a:endParaRPr>
          </a:p>
        </p:txBody>
      </p:sp>
    </p:spTree>
    <p:extLst>
      <p:ext uri="{BB962C8B-B14F-4D97-AF65-F5344CB8AC3E}">
        <p14:creationId xmlns:p14="http://schemas.microsoft.com/office/powerpoint/2010/main" val="397147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142">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8503" indent="-294565" defTabSz="979142">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8136" indent="-235326" defTabSz="979142">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3717" indent="-235326" defTabSz="979142">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9302" indent="-235326" defTabSz="979142">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3237" indent="-235326" defTabSz="97914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87175" indent="-235326" defTabSz="97914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1112" indent="-235326" defTabSz="97914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5049" indent="-235326" defTabSz="97914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4FF7B5B-7E1E-4CFB-9F83-59CEA30AAB42}" type="slidenum">
              <a:rPr lang="en-US" altLang="ja-JP" sz="1300">
                <a:ea typeface="ＭＳ Ｐゴシック" panose="020B0600070205080204" pitchFamily="50" charset="-128"/>
              </a:rPr>
              <a:pPr>
                <a:spcBef>
                  <a:spcPct val="0"/>
                </a:spcBef>
              </a:pPr>
              <a:t>23</a:t>
            </a:fld>
            <a:endParaRPr lang="en-US" altLang="ja-JP" sz="1300">
              <a:ea typeface="ＭＳ Ｐゴシック" panose="020B0600070205080204" pitchFamily="50" charset="-128"/>
            </a:endParaRPr>
          </a:p>
        </p:txBody>
      </p:sp>
      <p:sp>
        <p:nvSpPr>
          <p:cNvPr id="21508" name="Rectangle 2"/>
          <p:cNvSpPr>
            <a:spLocks noGrp="1" noRot="1" noChangeAspect="1" noChangeArrowheads="1" noTextEdit="1"/>
          </p:cNvSpPr>
          <p:nvPr>
            <p:ph type="sldImg"/>
          </p:nvPr>
        </p:nvSpPr>
        <p:spPr>
          <a:xfrm>
            <a:off x="236538" y="346075"/>
            <a:ext cx="6384925" cy="3592513"/>
          </a:xfrm>
          <a:ln/>
        </p:spPr>
      </p:sp>
      <p:sp>
        <p:nvSpPr>
          <p:cNvPr id="18437" name="Rectangle 3"/>
          <p:cNvSpPr>
            <a:spLocks noGrp="1" noChangeArrowheads="1"/>
          </p:cNvSpPr>
          <p:nvPr>
            <p:ph type="body" idx="1"/>
          </p:nvPr>
        </p:nvSpPr>
        <p:spPr>
          <a:xfrm>
            <a:off x="642701" y="4185742"/>
            <a:ext cx="5572597" cy="4612184"/>
          </a:xfrm>
          <a:ln/>
        </p:spPr>
        <p:txBody>
          <a:bodyPr lIns="99079" tIns="49538" rIns="99079" bIns="49538"/>
          <a:lstStyle/>
          <a:p>
            <a:pPr>
              <a:lnSpc>
                <a:spcPts val="1565"/>
              </a:lnSpc>
              <a:defRPr/>
            </a:pPr>
            <a:r>
              <a:rPr lang="en-US" altLang="ja-JP" spc="83" dirty="0">
                <a:latin typeface="+mn-ea"/>
                <a:ea typeface="+mn-ea"/>
              </a:rPr>
              <a:t>【</a:t>
            </a:r>
            <a:r>
              <a:rPr lang="ja-JP" altLang="en-US" spc="83" dirty="0">
                <a:latin typeface="+mn-ea"/>
                <a:ea typeface="+mn-ea"/>
              </a:rPr>
              <a:t>クイズ</a:t>
            </a:r>
            <a:r>
              <a:rPr lang="en-US" altLang="ja-JP" spc="83" dirty="0">
                <a:latin typeface="+mn-ea"/>
                <a:ea typeface="+mn-ea"/>
              </a:rPr>
              <a:t>】</a:t>
            </a:r>
          </a:p>
          <a:p>
            <a:pPr>
              <a:lnSpc>
                <a:spcPts val="1565"/>
              </a:lnSpc>
              <a:defRPr/>
            </a:pPr>
            <a:r>
              <a:rPr lang="ja-JP" altLang="en-US" spc="83" dirty="0">
                <a:latin typeface="+mn-ea"/>
                <a:ea typeface="+mn-ea"/>
              </a:rPr>
              <a:t>それでは、次の問題です。</a:t>
            </a:r>
            <a:r>
              <a:rPr lang="en-US" altLang="ja-JP" spc="83" dirty="0">
                <a:latin typeface="+mn-ea"/>
                <a:ea typeface="+mn-ea"/>
              </a:rPr>
              <a:t>18</a:t>
            </a:r>
            <a:r>
              <a:rPr lang="ja-JP" altLang="en-US" spc="83" dirty="0">
                <a:latin typeface="+mn-ea"/>
                <a:ea typeface="+mn-ea"/>
              </a:rPr>
              <a:t>世紀のイギリスでトランプに税金がかけられていたとき、税金を納めた証明をトランプに表示していました。いったいどのマークだったでしょうか？</a:t>
            </a:r>
            <a:endParaRPr lang="en-US" altLang="ja-JP" spc="83" dirty="0">
              <a:latin typeface="+mn-ea"/>
              <a:ea typeface="+mn-ea"/>
            </a:endParaRPr>
          </a:p>
          <a:p>
            <a:pPr>
              <a:lnSpc>
                <a:spcPts val="1565"/>
              </a:lnSpc>
              <a:defRPr/>
            </a:pPr>
            <a:r>
              <a:rPr lang="ja-JP" altLang="en-US" spc="83" dirty="0">
                <a:latin typeface="+mn-ea"/>
                <a:ea typeface="+mn-ea"/>
              </a:rPr>
              <a:t>①ジョーカー　②ハートのキング　③スペードのエース</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正解発表</a:t>
            </a:r>
            <a:r>
              <a:rPr lang="en-US" altLang="ja-JP" spc="83" dirty="0">
                <a:latin typeface="+mn-ea"/>
                <a:ea typeface="+mn-ea"/>
              </a:rPr>
              <a:t>】</a:t>
            </a:r>
          </a:p>
          <a:p>
            <a:pPr>
              <a:lnSpc>
                <a:spcPts val="1565"/>
              </a:lnSpc>
              <a:defRPr/>
            </a:pPr>
            <a:r>
              <a:rPr lang="ja-JP" altLang="en-US" spc="83" dirty="0">
                <a:latin typeface="+mn-ea"/>
                <a:ea typeface="+mn-ea"/>
              </a:rPr>
              <a:t>正解は　　③番です。</a:t>
            </a:r>
            <a:endParaRPr lang="en-US" altLang="ja-JP" spc="83" dirty="0">
              <a:latin typeface="+mn-ea"/>
              <a:ea typeface="+mn-ea"/>
            </a:endParaRPr>
          </a:p>
          <a:p>
            <a:pPr>
              <a:lnSpc>
                <a:spcPts val="1565"/>
              </a:lnSpc>
              <a:defRPr/>
            </a:pPr>
            <a:r>
              <a:rPr lang="ja-JP" altLang="en-US" spc="83" dirty="0">
                <a:latin typeface="+mn-ea"/>
                <a:ea typeface="+mn-ea"/>
              </a:rPr>
              <a:t>「このトランプには確かに税金を納めていますよ」という証明として、スペードのエースだけはイギリス政府が印刷し、それを業者が買って１組そろえて販売していました。そのうち、スペードのエースの偽物が出回るようになったため、イギリス政府は簡単には偽造できないような複雑なデザインにしていきました。</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まとめ</a:t>
            </a:r>
            <a:r>
              <a:rPr lang="en-US" altLang="ja-JP" spc="83" dirty="0">
                <a:latin typeface="+mn-ea"/>
                <a:ea typeface="+mn-ea"/>
              </a:rPr>
              <a:t>】</a:t>
            </a:r>
          </a:p>
          <a:p>
            <a:pPr>
              <a:lnSpc>
                <a:spcPts val="1565"/>
              </a:lnSpc>
              <a:defRPr/>
            </a:pPr>
            <a:r>
              <a:rPr lang="ja-JP" altLang="en-US" spc="83" dirty="0">
                <a:latin typeface="+mn-ea"/>
                <a:ea typeface="+mn-ea"/>
              </a:rPr>
              <a:t>現在のトランプでもスペードのエースだけが美しく複雑なデザインであることは、その頃の名残りだそうです。</a:t>
            </a:r>
            <a:endParaRPr lang="en-US" altLang="ja-JP" spc="83" dirty="0">
              <a:latin typeface="+mn-ea"/>
              <a:ea typeface="+mn-ea"/>
            </a:endParaRPr>
          </a:p>
          <a:p>
            <a:pPr>
              <a:lnSpc>
                <a:spcPts val="1565"/>
              </a:lnSpc>
              <a:defRPr/>
            </a:pPr>
            <a:r>
              <a:rPr lang="ja-JP" altLang="en-US" spc="83" dirty="0">
                <a:latin typeface="+mn-ea"/>
                <a:ea typeface="+mn-ea"/>
              </a:rPr>
              <a:t>今度トランプで遊ぶときは、ぜひスペードのエースの札を確認してみてくださいね</a:t>
            </a:r>
          </a:p>
        </p:txBody>
      </p:sp>
    </p:spTree>
    <p:extLst>
      <p:ext uri="{BB962C8B-B14F-4D97-AF65-F5344CB8AC3E}">
        <p14:creationId xmlns:p14="http://schemas.microsoft.com/office/powerpoint/2010/main" val="3660495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142">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8503" indent="-294565" defTabSz="979142">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8136" indent="-235326" defTabSz="979142">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3717" indent="-235326" defTabSz="979142">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9302" indent="-235326" defTabSz="979142">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3237" indent="-235326" defTabSz="97914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87175" indent="-235326" defTabSz="97914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1112" indent="-235326" defTabSz="97914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5049" indent="-235326" defTabSz="97914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4FF7B5B-7E1E-4CFB-9F83-59CEA30AAB42}" type="slidenum">
              <a:rPr lang="en-US" altLang="ja-JP" sz="1300">
                <a:ea typeface="ＭＳ Ｐゴシック" panose="020B0600070205080204" pitchFamily="50" charset="-128"/>
              </a:rPr>
              <a:pPr>
                <a:spcBef>
                  <a:spcPct val="0"/>
                </a:spcBef>
              </a:pPr>
              <a:t>24</a:t>
            </a:fld>
            <a:endParaRPr lang="en-US" altLang="ja-JP" sz="1300">
              <a:ea typeface="ＭＳ Ｐゴシック" panose="020B0600070205080204" pitchFamily="50" charset="-128"/>
            </a:endParaRPr>
          </a:p>
        </p:txBody>
      </p:sp>
      <p:sp>
        <p:nvSpPr>
          <p:cNvPr id="21508" name="Rectangle 2"/>
          <p:cNvSpPr>
            <a:spLocks noGrp="1" noRot="1" noChangeAspect="1" noChangeArrowheads="1" noTextEdit="1"/>
          </p:cNvSpPr>
          <p:nvPr>
            <p:ph type="sldImg"/>
          </p:nvPr>
        </p:nvSpPr>
        <p:spPr>
          <a:xfrm>
            <a:off x="338138" y="449263"/>
            <a:ext cx="6181725" cy="3478212"/>
          </a:xfrm>
          <a:ln/>
        </p:spPr>
      </p:sp>
      <p:sp>
        <p:nvSpPr>
          <p:cNvPr id="18437" name="Rectangle 3"/>
          <p:cNvSpPr>
            <a:spLocks noGrp="1" noChangeArrowheads="1"/>
          </p:cNvSpPr>
          <p:nvPr>
            <p:ph type="body" idx="1"/>
          </p:nvPr>
        </p:nvSpPr>
        <p:spPr>
          <a:xfrm>
            <a:off x="491448" y="4082408"/>
            <a:ext cx="6028415" cy="5061592"/>
          </a:xfrm>
          <a:ln/>
        </p:spPr>
        <p:txBody>
          <a:bodyPr lIns="99079" tIns="49538" rIns="99079" bIns="49538"/>
          <a:lstStyle/>
          <a:p>
            <a:pPr>
              <a:lnSpc>
                <a:spcPts val="1565"/>
              </a:lnSpc>
              <a:defRPr/>
            </a:pPr>
            <a:r>
              <a:rPr lang="en-US" altLang="ja-JP" spc="83" dirty="0">
                <a:latin typeface="+mn-ea"/>
                <a:ea typeface="+mn-ea"/>
              </a:rPr>
              <a:t>【</a:t>
            </a:r>
            <a:r>
              <a:rPr lang="ja-JP" altLang="en-US" spc="83" dirty="0">
                <a:latin typeface="+mn-ea"/>
                <a:ea typeface="+mn-ea"/>
              </a:rPr>
              <a:t>クイズ</a:t>
            </a:r>
            <a:r>
              <a:rPr lang="en-US" altLang="ja-JP" spc="83" dirty="0">
                <a:latin typeface="+mn-ea"/>
                <a:ea typeface="+mn-ea"/>
              </a:rPr>
              <a:t>】</a:t>
            </a:r>
          </a:p>
          <a:p>
            <a:pPr>
              <a:lnSpc>
                <a:spcPts val="1565"/>
              </a:lnSpc>
              <a:defRPr/>
            </a:pPr>
            <a:r>
              <a:rPr lang="ja-JP" altLang="en-US" spc="83" dirty="0">
                <a:latin typeface="+mn-ea"/>
                <a:ea typeface="+mn-ea"/>
              </a:rPr>
              <a:t>それでは、</a:t>
            </a:r>
            <a:r>
              <a:rPr lang="ja-JP" altLang="en-US" u="sng" spc="83" dirty="0">
                <a:latin typeface="+mn-ea"/>
                <a:ea typeface="+mn-ea"/>
              </a:rPr>
              <a:t>最後の問題です</a:t>
            </a:r>
            <a:r>
              <a:rPr lang="ja-JP" altLang="en-US" spc="83" dirty="0">
                <a:latin typeface="+mn-ea"/>
                <a:ea typeface="+mn-ea"/>
              </a:rPr>
              <a:t>。日本に暮らす人が、１人当たり１日卵１個分（約６０ｇ）のごみを減らすと、１年間でどのくらいの税金を節約できるでしょうか？　</a:t>
            </a:r>
            <a:endParaRPr lang="en-US" altLang="ja-JP" spc="83" dirty="0">
              <a:latin typeface="+mn-ea"/>
              <a:ea typeface="+mn-ea"/>
            </a:endParaRPr>
          </a:p>
          <a:p>
            <a:pPr>
              <a:lnSpc>
                <a:spcPts val="1565"/>
              </a:lnSpc>
              <a:defRPr/>
            </a:pPr>
            <a:r>
              <a:rPr lang="ja-JP" altLang="en-US" spc="83" dirty="0">
                <a:latin typeface="+mn-ea"/>
                <a:ea typeface="+mn-ea"/>
              </a:rPr>
              <a:t>①約１８億円　②約１８０億円　③約１８００億円</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正解発表</a:t>
            </a:r>
            <a:r>
              <a:rPr lang="en-US" altLang="ja-JP" spc="83" dirty="0">
                <a:latin typeface="+mn-ea"/>
                <a:ea typeface="+mn-ea"/>
              </a:rPr>
              <a:t>】</a:t>
            </a:r>
          </a:p>
          <a:p>
            <a:pPr>
              <a:lnSpc>
                <a:spcPts val="1565"/>
              </a:lnSpc>
              <a:defRPr/>
            </a:pPr>
            <a:r>
              <a:rPr lang="ja-JP" altLang="en-US" spc="83" dirty="0">
                <a:latin typeface="+mn-ea"/>
                <a:ea typeface="+mn-ea"/>
              </a:rPr>
              <a:t>正解は　　③番です。　　計算式でいうと、１人が減らせるごみの量は、</a:t>
            </a:r>
            <a:r>
              <a:rPr lang="en-US" altLang="ja-JP" spc="83" dirty="0">
                <a:latin typeface="+mn-ea"/>
                <a:ea typeface="+mn-ea"/>
              </a:rPr>
              <a:t>60</a:t>
            </a:r>
            <a:r>
              <a:rPr lang="ja-JP" altLang="en-US" spc="83" dirty="0" err="1">
                <a:latin typeface="+mn-ea"/>
                <a:ea typeface="+mn-ea"/>
              </a:rPr>
              <a:t>ｇ</a:t>
            </a:r>
            <a:r>
              <a:rPr lang="en-US" altLang="ja-JP" spc="83" dirty="0">
                <a:latin typeface="+mn-ea"/>
                <a:ea typeface="+mn-ea"/>
              </a:rPr>
              <a:t>×365</a:t>
            </a:r>
            <a:r>
              <a:rPr lang="ja-JP" altLang="en-US" spc="83" dirty="0">
                <a:latin typeface="+mn-ea"/>
                <a:ea typeface="+mn-ea"/>
              </a:rPr>
              <a:t>日　で、約</a:t>
            </a:r>
            <a:r>
              <a:rPr lang="en-US" altLang="ja-JP" spc="83" dirty="0">
                <a:latin typeface="+mn-ea"/>
                <a:ea typeface="+mn-ea"/>
              </a:rPr>
              <a:t>22kg</a:t>
            </a:r>
            <a:r>
              <a:rPr lang="ja-JP" altLang="en-US" spc="83" dirty="0">
                <a:latin typeface="+mn-ea"/>
                <a:ea typeface="+mn-ea"/>
              </a:rPr>
              <a:t>です。　日本で減らせるごみの量は、</a:t>
            </a:r>
            <a:r>
              <a:rPr lang="en-US" altLang="ja-JP" spc="83" dirty="0">
                <a:latin typeface="+mn-ea"/>
                <a:ea typeface="+mn-ea"/>
              </a:rPr>
              <a:t>2023</a:t>
            </a:r>
            <a:r>
              <a:rPr lang="ja-JP" altLang="en-US" spc="83" dirty="0">
                <a:latin typeface="+mn-ea"/>
                <a:ea typeface="+mn-ea"/>
              </a:rPr>
              <a:t>年の日本の人口　約１億</a:t>
            </a:r>
            <a:r>
              <a:rPr lang="en-US" altLang="ja-JP" spc="83" dirty="0">
                <a:latin typeface="+mn-ea"/>
                <a:ea typeface="+mn-ea"/>
              </a:rPr>
              <a:t>2435</a:t>
            </a:r>
            <a:r>
              <a:rPr lang="ja-JP" altLang="en-US" spc="83" dirty="0">
                <a:latin typeface="+mn-ea"/>
                <a:ea typeface="+mn-ea"/>
              </a:rPr>
              <a:t>万人</a:t>
            </a:r>
            <a:r>
              <a:rPr lang="en-US" altLang="ja-JP" spc="83" dirty="0">
                <a:latin typeface="+mn-ea"/>
                <a:ea typeface="+mn-ea"/>
              </a:rPr>
              <a:t>×</a:t>
            </a:r>
            <a:r>
              <a:rPr lang="ja-JP" altLang="en-US" spc="83" dirty="0">
                <a:latin typeface="+mn-ea"/>
                <a:ea typeface="+mn-ea"/>
              </a:rPr>
              <a:t>約２２</a:t>
            </a:r>
            <a:r>
              <a:rPr lang="en-US" altLang="ja-JP" spc="83" dirty="0">
                <a:latin typeface="+mn-ea"/>
                <a:ea typeface="+mn-ea"/>
              </a:rPr>
              <a:t>kg</a:t>
            </a:r>
            <a:r>
              <a:rPr lang="ja-JP" altLang="en-US" spc="83" dirty="0">
                <a:latin typeface="+mn-ea"/>
                <a:ea typeface="+mn-ea"/>
              </a:rPr>
              <a:t>　で、約</a:t>
            </a:r>
            <a:r>
              <a:rPr lang="en-US" altLang="ja-JP" spc="83" dirty="0">
                <a:latin typeface="+mn-ea"/>
                <a:ea typeface="+mn-ea"/>
              </a:rPr>
              <a:t>274</a:t>
            </a:r>
            <a:r>
              <a:rPr lang="ja-JP" altLang="en-US" spc="83" dirty="0">
                <a:latin typeface="+mn-ea"/>
                <a:ea typeface="+mn-ea"/>
              </a:rPr>
              <a:t>万トン　　そして、１トン当たりのごみ処理費用は、</a:t>
            </a:r>
            <a:r>
              <a:rPr lang="en-US" altLang="ja-JP" spc="83" dirty="0">
                <a:latin typeface="+mn-ea"/>
                <a:ea typeface="+mn-ea"/>
              </a:rPr>
              <a:t>2023</a:t>
            </a:r>
            <a:r>
              <a:rPr lang="ja-JP" altLang="en-US" spc="83" dirty="0">
                <a:latin typeface="+mn-ea"/>
                <a:ea typeface="+mn-ea"/>
              </a:rPr>
              <a:t>年に税金で賄ったごみ処理費用 ２兆</a:t>
            </a:r>
            <a:r>
              <a:rPr lang="en-US" altLang="ja-JP" spc="83" dirty="0">
                <a:latin typeface="+mn-ea"/>
                <a:ea typeface="+mn-ea"/>
              </a:rPr>
              <a:t>6002</a:t>
            </a:r>
            <a:r>
              <a:rPr lang="ja-JP" altLang="en-US" spc="83" dirty="0">
                <a:latin typeface="+mn-ea"/>
                <a:ea typeface="+mn-ea"/>
              </a:rPr>
              <a:t>億円 </a:t>
            </a:r>
            <a:r>
              <a:rPr lang="en-US" altLang="ja-JP" spc="83" dirty="0">
                <a:latin typeface="+mn-ea"/>
                <a:ea typeface="+mn-ea"/>
              </a:rPr>
              <a:t>÷ 1</a:t>
            </a:r>
            <a:r>
              <a:rPr lang="ja-JP" altLang="en-US" spc="83" dirty="0">
                <a:latin typeface="+mn-ea"/>
                <a:ea typeface="+mn-ea"/>
              </a:rPr>
              <a:t>年間のごみの総量 </a:t>
            </a:r>
            <a:r>
              <a:rPr lang="en-US" altLang="ja-JP" spc="83" dirty="0">
                <a:latin typeface="+mn-ea"/>
                <a:ea typeface="+mn-ea"/>
              </a:rPr>
              <a:t>3897</a:t>
            </a:r>
            <a:r>
              <a:rPr lang="ja-JP" altLang="en-US" spc="83" dirty="0">
                <a:latin typeface="+mn-ea"/>
                <a:ea typeface="+mn-ea"/>
              </a:rPr>
              <a:t>万トン　で、約</a:t>
            </a:r>
            <a:r>
              <a:rPr lang="en-US" altLang="ja-JP" spc="83" dirty="0">
                <a:latin typeface="+mn-ea"/>
                <a:ea typeface="+mn-ea"/>
              </a:rPr>
              <a:t>66700</a:t>
            </a:r>
            <a:r>
              <a:rPr lang="ja-JP" altLang="en-US" spc="83" dirty="0">
                <a:latin typeface="+mn-ea"/>
                <a:ea typeface="+mn-ea"/>
              </a:rPr>
              <a:t>円となります。</a:t>
            </a:r>
            <a:endParaRPr lang="en-US" altLang="ja-JP" spc="83" dirty="0">
              <a:latin typeface="+mn-ea"/>
              <a:ea typeface="+mn-ea"/>
            </a:endParaRPr>
          </a:p>
          <a:p>
            <a:pPr>
              <a:lnSpc>
                <a:spcPts val="1565"/>
              </a:lnSpc>
              <a:defRPr/>
            </a:pPr>
            <a:r>
              <a:rPr lang="ja-JP" altLang="en-US" spc="83" dirty="0">
                <a:latin typeface="+mn-ea"/>
                <a:ea typeface="+mn-ea"/>
              </a:rPr>
              <a:t>そのため、１トン当たりのごみ処理費用 約</a:t>
            </a:r>
            <a:r>
              <a:rPr lang="en-US" altLang="ja-JP" spc="83" dirty="0">
                <a:latin typeface="+mn-ea"/>
                <a:ea typeface="+mn-ea"/>
              </a:rPr>
              <a:t>66700</a:t>
            </a:r>
            <a:r>
              <a:rPr lang="ja-JP" altLang="en-US" spc="83" dirty="0">
                <a:latin typeface="+mn-ea"/>
                <a:ea typeface="+mn-ea"/>
              </a:rPr>
              <a:t>円　</a:t>
            </a:r>
            <a:r>
              <a:rPr lang="en-US" altLang="ja-JP" spc="83" dirty="0">
                <a:latin typeface="+mn-ea"/>
                <a:ea typeface="+mn-ea"/>
              </a:rPr>
              <a:t>×</a:t>
            </a:r>
            <a:r>
              <a:rPr lang="ja-JP" altLang="en-US" spc="83" dirty="0">
                <a:latin typeface="+mn-ea"/>
                <a:ea typeface="+mn-ea"/>
              </a:rPr>
              <a:t>　減らすことができるごみ処理費用 約</a:t>
            </a:r>
            <a:r>
              <a:rPr lang="en-US" altLang="ja-JP" spc="83" dirty="0">
                <a:latin typeface="+mn-ea"/>
                <a:ea typeface="+mn-ea"/>
              </a:rPr>
              <a:t>274</a:t>
            </a:r>
            <a:r>
              <a:rPr lang="ja-JP" altLang="en-US" spc="83" dirty="0">
                <a:latin typeface="+mn-ea"/>
                <a:ea typeface="+mn-ea"/>
              </a:rPr>
              <a:t>万円 　で、答えは　約</a:t>
            </a:r>
            <a:r>
              <a:rPr lang="en-US" altLang="ja-JP" spc="83" dirty="0">
                <a:latin typeface="+mn-ea"/>
                <a:ea typeface="+mn-ea"/>
              </a:rPr>
              <a:t>1800</a:t>
            </a:r>
            <a:r>
              <a:rPr lang="ja-JP" altLang="en-US" spc="83" dirty="0">
                <a:latin typeface="+mn-ea"/>
                <a:ea typeface="+mn-ea"/>
              </a:rPr>
              <a:t>億円となります。</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まとめ</a:t>
            </a:r>
            <a:r>
              <a:rPr lang="en-US" altLang="ja-JP" spc="83" dirty="0">
                <a:latin typeface="+mn-ea"/>
                <a:ea typeface="+mn-ea"/>
              </a:rPr>
              <a:t>】</a:t>
            </a:r>
          </a:p>
          <a:p>
            <a:pPr>
              <a:lnSpc>
                <a:spcPts val="1565"/>
              </a:lnSpc>
              <a:defRPr/>
            </a:pPr>
            <a:r>
              <a:rPr lang="en-US" altLang="ja-JP" spc="83" dirty="0">
                <a:latin typeface="+mn-ea"/>
                <a:ea typeface="+mn-ea"/>
              </a:rPr>
              <a:t>1800</a:t>
            </a:r>
            <a:r>
              <a:rPr lang="ja-JP" altLang="en-US" spc="83" dirty="0">
                <a:latin typeface="+mn-ea"/>
                <a:ea typeface="+mn-ea"/>
              </a:rPr>
              <a:t>億円もの税金をねん出することができたら、そのお金を困っている人のためなどに使うという事もできます。ごみを減らすということだけでも、税金に関わるということが言えるのです。</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最終まとめ</a:t>
            </a:r>
            <a:r>
              <a:rPr lang="en-US" altLang="ja-JP" spc="83" dirty="0">
                <a:latin typeface="+mn-ea"/>
                <a:ea typeface="+mn-ea"/>
              </a:rPr>
              <a:t>】</a:t>
            </a:r>
          </a:p>
          <a:p>
            <a:pPr>
              <a:lnSpc>
                <a:spcPts val="1565"/>
              </a:lnSpc>
              <a:defRPr/>
            </a:pPr>
            <a:r>
              <a:rPr lang="ja-JP" altLang="en-US" spc="83" dirty="0">
                <a:latin typeface="+mn-ea"/>
                <a:ea typeface="+mn-ea"/>
              </a:rPr>
              <a:t>それでは、税金クイズを終わります。　一生懸命考えて、積極的に参加してくれてありがとうございました。少しでも興味を持ってもらえたことがあったら、ぜひ調べてみてくださいね。　今日はありがとうございました。</a:t>
            </a:r>
            <a:endParaRPr lang="en-US" altLang="ja-JP" spc="83" dirty="0">
              <a:latin typeface="+mn-ea"/>
              <a:ea typeface="+mn-ea"/>
            </a:endParaRPr>
          </a:p>
          <a:p>
            <a:pPr>
              <a:lnSpc>
                <a:spcPts val="1565"/>
              </a:lnSpc>
              <a:defRPr/>
            </a:pPr>
            <a:endParaRPr lang="ja-JP" altLang="en-US" spc="83" dirty="0">
              <a:latin typeface="+mn-ea"/>
            </a:endParaRPr>
          </a:p>
        </p:txBody>
      </p:sp>
    </p:spTree>
    <p:extLst>
      <p:ext uri="{BB962C8B-B14F-4D97-AF65-F5344CB8AC3E}">
        <p14:creationId xmlns:p14="http://schemas.microsoft.com/office/powerpoint/2010/main" val="304917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5100" y="468313"/>
            <a:ext cx="6467475" cy="3638550"/>
          </a:xfrm>
        </p:spPr>
      </p:sp>
      <p:sp>
        <p:nvSpPr>
          <p:cNvPr id="3" name="ノート プレースホルダー 2"/>
          <p:cNvSpPr>
            <a:spLocks noGrp="1"/>
          </p:cNvSpPr>
          <p:nvPr>
            <p:ph type="body" idx="1"/>
          </p:nvPr>
        </p:nvSpPr>
        <p:spPr/>
        <p:txBody>
          <a:bodyPr/>
          <a:lstStyle/>
          <a:p>
            <a:r>
              <a:rPr lang="ja-JP" altLang="en-US" dirty="0">
                <a:latin typeface="+mn-ea"/>
                <a:ea typeface="+mn-ea"/>
              </a:rPr>
              <a:t>みなさん</a:t>
            </a:r>
            <a:r>
              <a:rPr lang="ja-JP" altLang="ja-JP" dirty="0">
                <a:latin typeface="+mn-ea"/>
                <a:ea typeface="+mn-ea"/>
              </a:rPr>
              <a:t>に質問します。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r>
              <a:rPr lang="ja-JP" altLang="en-US" dirty="0">
                <a:latin typeface="+mn-ea"/>
                <a:ea typeface="+mn-ea"/>
              </a:rPr>
              <a:t>「税金」って聞いたことありますか？</a:t>
            </a:r>
            <a:r>
              <a:rPr lang="en-US" altLang="ja-JP" dirty="0">
                <a:latin typeface="+mn-ea"/>
                <a:ea typeface="+mn-ea"/>
              </a:rPr>
              <a:t>【</a:t>
            </a:r>
            <a:r>
              <a:rPr lang="ja-JP" altLang="en-US" dirty="0">
                <a:latin typeface="+mn-ea"/>
                <a:ea typeface="+mn-ea"/>
              </a:rPr>
              <a:t>クリック</a:t>
            </a:r>
            <a:r>
              <a:rPr lang="en-US" altLang="ja-JP" dirty="0">
                <a:latin typeface="+mn-ea"/>
                <a:ea typeface="+mn-ea"/>
              </a:rPr>
              <a:t>】</a:t>
            </a:r>
            <a:endParaRPr lang="ja-JP" altLang="ja-JP" dirty="0">
              <a:latin typeface="+mn-ea"/>
              <a:ea typeface="+mn-ea"/>
            </a:endParaRPr>
          </a:p>
          <a:p>
            <a:r>
              <a:rPr lang="ja-JP" altLang="en-US" dirty="0">
                <a:latin typeface="+mn-ea"/>
                <a:ea typeface="+mn-ea"/>
              </a:rPr>
              <a:t>では、</a:t>
            </a:r>
            <a:r>
              <a:rPr lang="ja-JP" altLang="ja-JP" dirty="0">
                <a:latin typeface="+mn-ea"/>
                <a:ea typeface="+mn-ea"/>
              </a:rPr>
              <a:t>この中で「税金」を払ったこと</a:t>
            </a:r>
            <a:r>
              <a:rPr lang="ja-JP" altLang="en-US" dirty="0">
                <a:latin typeface="+mn-ea"/>
                <a:ea typeface="+mn-ea"/>
              </a:rPr>
              <a:t>が</a:t>
            </a:r>
            <a:r>
              <a:rPr lang="ja-JP" altLang="ja-JP" dirty="0">
                <a:latin typeface="+mn-ea"/>
                <a:ea typeface="+mn-ea"/>
              </a:rPr>
              <a:t>ある人はいますか？</a:t>
            </a:r>
          </a:p>
          <a:p>
            <a:r>
              <a:rPr lang="ja-JP" altLang="ja-JP" dirty="0">
                <a:latin typeface="+mn-ea"/>
                <a:ea typeface="+mn-ea"/>
              </a:rPr>
              <a:t>払ったこと</a:t>
            </a:r>
            <a:r>
              <a:rPr lang="ja-JP" altLang="en-US" dirty="0">
                <a:latin typeface="+mn-ea"/>
                <a:ea typeface="+mn-ea"/>
              </a:rPr>
              <a:t>が</a:t>
            </a:r>
            <a:r>
              <a:rPr lang="ja-JP" altLang="ja-JP" dirty="0">
                <a:latin typeface="+mn-ea"/>
                <a:ea typeface="+mn-ea"/>
              </a:rPr>
              <a:t>ある</a:t>
            </a:r>
            <a:r>
              <a:rPr lang="ja-JP" altLang="en-US" dirty="0">
                <a:latin typeface="+mn-ea"/>
                <a:ea typeface="+mn-ea"/>
              </a:rPr>
              <a:t>よ　という</a:t>
            </a:r>
            <a:r>
              <a:rPr lang="ja-JP" altLang="ja-JP" dirty="0">
                <a:latin typeface="+mn-ea"/>
                <a:ea typeface="+mn-ea"/>
              </a:rPr>
              <a:t>人は手をあげてください。</a:t>
            </a:r>
            <a:endParaRPr lang="en-US" altLang="ja-JP" dirty="0">
              <a:latin typeface="+mn-ea"/>
              <a:ea typeface="+mn-ea"/>
            </a:endParaRPr>
          </a:p>
          <a:p>
            <a:r>
              <a:rPr lang="ja-JP" altLang="en-US" dirty="0">
                <a:latin typeface="+mn-ea"/>
                <a:ea typeface="+mn-ea"/>
              </a:rPr>
              <a:t>ありがとうございます。</a:t>
            </a:r>
            <a:endParaRPr lang="en-US" altLang="ja-JP" dirty="0">
              <a:latin typeface="+mn-ea"/>
              <a:ea typeface="+mn-ea"/>
            </a:endParaRPr>
          </a:p>
          <a:p>
            <a:r>
              <a:rPr lang="ja-JP" altLang="en-US" dirty="0">
                <a:latin typeface="+mn-ea"/>
                <a:ea typeface="+mn-ea"/>
              </a:rPr>
              <a:t>では</a:t>
            </a:r>
            <a:r>
              <a:rPr lang="ja-JP" altLang="ja-JP" dirty="0">
                <a:latin typeface="+mn-ea"/>
                <a:ea typeface="+mn-ea"/>
              </a:rPr>
              <a:t>どんな「税金」を払ったことがありますか？</a:t>
            </a:r>
            <a:r>
              <a:rPr lang="en-US" altLang="ja-JP" dirty="0">
                <a:latin typeface="+mn-ea"/>
                <a:ea typeface="+mn-ea"/>
              </a:rPr>
              <a:t>(</a:t>
            </a:r>
            <a:r>
              <a:rPr lang="ja-JP" altLang="en-US" dirty="0">
                <a:latin typeface="+mn-ea"/>
                <a:ea typeface="+mn-ea"/>
              </a:rPr>
              <a:t>何人か聞いてみる</a:t>
            </a:r>
            <a:r>
              <a:rPr lang="en-US" altLang="ja-JP" dirty="0">
                <a:latin typeface="+mn-ea"/>
                <a:ea typeface="+mn-ea"/>
              </a:rPr>
              <a:t>)</a:t>
            </a:r>
          </a:p>
          <a:p>
            <a:r>
              <a:rPr lang="en-US" altLang="ja-JP" dirty="0">
                <a:latin typeface="+mn-ea"/>
                <a:ea typeface="+mn-ea"/>
              </a:rPr>
              <a:t>【</a:t>
            </a:r>
            <a:r>
              <a:rPr lang="ja-JP" altLang="en-US" dirty="0">
                <a:latin typeface="+mn-ea"/>
                <a:ea typeface="+mn-ea"/>
              </a:rPr>
              <a:t>クリック</a:t>
            </a:r>
            <a:r>
              <a:rPr lang="en-US" altLang="ja-JP" dirty="0">
                <a:latin typeface="+mn-ea"/>
                <a:ea typeface="+mn-ea"/>
              </a:rPr>
              <a:t>】</a:t>
            </a:r>
            <a:endParaRPr lang="ja-JP" altLang="ja-JP" dirty="0">
              <a:latin typeface="+mn-ea"/>
              <a:ea typeface="+mn-ea"/>
            </a:endParaRPr>
          </a:p>
          <a:p>
            <a:r>
              <a:rPr lang="ja-JP" altLang="ja-JP" dirty="0">
                <a:latin typeface="+mn-ea"/>
                <a:ea typeface="+mn-ea"/>
              </a:rPr>
              <a:t>買い物をした時に払っていますね。</a:t>
            </a:r>
            <a:r>
              <a:rPr lang="en-US" altLang="ja-JP" dirty="0">
                <a:latin typeface="+mn-ea"/>
                <a:ea typeface="+mn-ea"/>
              </a:rPr>
              <a:t>【</a:t>
            </a:r>
            <a:r>
              <a:rPr lang="ja-JP" altLang="en-US" dirty="0">
                <a:latin typeface="+mn-ea"/>
                <a:ea typeface="+mn-ea"/>
              </a:rPr>
              <a:t>クリック</a:t>
            </a:r>
            <a:r>
              <a:rPr lang="en-US" altLang="ja-JP" dirty="0">
                <a:latin typeface="+mn-ea"/>
                <a:ea typeface="+mn-ea"/>
              </a:rPr>
              <a:t>】</a:t>
            </a:r>
            <a:endParaRPr lang="ja-JP" altLang="ja-JP" dirty="0">
              <a:latin typeface="+mn-ea"/>
              <a:ea typeface="+mn-ea"/>
            </a:endParaRPr>
          </a:p>
          <a:p>
            <a:r>
              <a:rPr lang="ja-JP" altLang="ja-JP" dirty="0">
                <a:latin typeface="+mn-ea"/>
                <a:ea typeface="+mn-ea"/>
              </a:rPr>
              <a:t>そう、消費税ですね。</a:t>
            </a:r>
            <a:endParaRPr lang="en-US" altLang="ja-JP" dirty="0">
              <a:latin typeface="+mn-ea"/>
              <a:ea typeface="+mn-ea"/>
            </a:endParaRPr>
          </a:p>
          <a:p>
            <a:r>
              <a:rPr lang="ja-JP" altLang="ja-JP" dirty="0">
                <a:latin typeface="+mn-ea"/>
                <a:ea typeface="+mn-ea"/>
              </a:rPr>
              <a:t>みんな買い物をしたら消費税を払っていますね。</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endParaRPr lang="en-US" altLang="ja-JP" dirty="0">
              <a:latin typeface="+mn-ea"/>
              <a:ea typeface="+mn-ea"/>
            </a:endParaRPr>
          </a:p>
          <a:p>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3</a:t>
            </a:fld>
            <a:endParaRPr lang="en-US" altLang="ja-JP"/>
          </a:p>
        </p:txBody>
      </p:sp>
    </p:spTree>
    <p:extLst>
      <p:ext uri="{BB962C8B-B14F-4D97-AF65-F5344CB8AC3E}">
        <p14:creationId xmlns:p14="http://schemas.microsoft.com/office/powerpoint/2010/main" val="242992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8" y="590550"/>
            <a:ext cx="6654800" cy="3743325"/>
          </a:xfrm>
        </p:spPr>
      </p:sp>
      <p:sp>
        <p:nvSpPr>
          <p:cNvPr id="3" name="ノート プレースホルダー 2"/>
          <p:cNvSpPr>
            <a:spLocks noGrp="1"/>
          </p:cNvSpPr>
          <p:nvPr>
            <p:ph type="body" idx="1"/>
          </p:nvPr>
        </p:nvSpPr>
        <p:spPr/>
        <p:txBody>
          <a:bodyPr/>
          <a:lstStyle/>
          <a:p>
            <a:r>
              <a:rPr lang="ja-JP" altLang="en-US" dirty="0">
                <a:latin typeface="+mn-ea"/>
                <a:ea typeface="+mn-ea"/>
              </a:rPr>
              <a:t>ところでその消費税は何パーセントか知っていますか？</a:t>
            </a:r>
            <a:r>
              <a:rPr lang="en-US" altLang="ja-JP" dirty="0">
                <a:latin typeface="+mn-ea"/>
                <a:ea typeface="+mn-ea"/>
              </a:rPr>
              <a:t>(</a:t>
            </a:r>
            <a:r>
              <a:rPr lang="ja-JP" altLang="en-US" dirty="0">
                <a:latin typeface="+mn-ea"/>
                <a:ea typeface="+mn-ea"/>
              </a:rPr>
              <a:t>何人か聞いてみる</a:t>
            </a:r>
            <a:r>
              <a:rPr lang="en-US" altLang="ja-JP" dirty="0">
                <a:latin typeface="+mn-ea"/>
                <a:ea typeface="+mn-ea"/>
              </a:rPr>
              <a:t>)</a:t>
            </a:r>
          </a:p>
          <a:p>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dirty="0">
                <a:latin typeface="+mn-ea"/>
                <a:ea typeface="+mn-ea"/>
              </a:rPr>
              <a:t>そう！</a:t>
            </a:r>
            <a:r>
              <a:rPr lang="en-US" altLang="ja-JP" dirty="0">
                <a:latin typeface="+mn-ea"/>
                <a:ea typeface="+mn-ea"/>
              </a:rPr>
              <a:t>10</a:t>
            </a:r>
            <a:r>
              <a:rPr lang="ja-JP" altLang="en-US" dirty="0">
                <a:latin typeface="+mn-ea"/>
                <a:ea typeface="+mn-ea"/>
              </a:rPr>
              <a:t>％ですね。</a:t>
            </a:r>
            <a:endParaRPr lang="en-US" altLang="ja-JP" dirty="0">
              <a:latin typeface="+mn-ea"/>
              <a:ea typeface="+mn-ea"/>
            </a:endParaRPr>
          </a:p>
          <a:p>
            <a:r>
              <a:rPr lang="ja-JP" altLang="en-US" dirty="0">
                <a:latin typeface="+mn-ea"/>
                <a:ea typeface="+mn-ea"/>
              </a:rPr>
              <a:t>消費税は平成元年に導入されました。はじめは</a:t>
            </a:r>
            <a:r>
              <a:rPr lang="en-US" altLang="ja-JP" dirty="0">
                <a:latin typeface="+mn-ea"/>
                <a:ea typeface="+mn-ea"/>
              </a:rPr>
              <a:t>3</a:t>
            </a:r>
            <a:r>
              <a:rPr lang="ja-JP" altLang="en-US" dirty="0">
                <a:latin typeface="+mn-ea"/>
                <a:ea typeface="+mn-ea"/>
              </a:rPr>
              <a:t>パーセントでしたが、現在は</a:t>
            </a:r>
            <a:r>
              <a:rPr lang="en-US" altLang="ja-JP" dirty="0">
                <a:latin typeface="+mn-ea"/>
                <a:ea typeface="+mn-ea"/>
              </a:rPr>
              <a:t>10</a:t>
            </a:r>
            <a:r>
              <a:rPr lang="ja-JP" altLang="en-US" dirty="0">
                <a:latin typeface="+mn-ea"/>
                <a:ea typeface="+mn-ea"/>
              </a:rPr>
              <a:t>パーセントの税率になっています。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r>
              <a:rPr lang="ja-JP" altLang="en-US" dirty="0">
                <a:latin typeface="+mn-ea"/>
                <a:ea typeface="+mn-ea"/>
              </a:rPr>
              <a:t>また、飲食料品は軽減税率として、消費税は</a:t>
            </a:r>
            <a:r>
              <a:rPr lang="en-US" altLang="ja-JP" dirty="0">
                <a:latin typeface="+mn-ea"/>
                <a:ea typeface="+mn-ea"/>
              </a:rPr>
              <a:t>8</a:t>
            </a:r>
            <a:r>
              <a:rPr lang="ja-JP" altLang="en-US" dirty="0">
                <a:latin typeface="+mn-ea"/>
                <a:ea typeface="+mn-ea"/>
              </a:rPr>
              <a:t>パーセントです。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r>
              <a:rPr lang="ja-JP" altLang="en-US" dirty="0">
                <a:latin typeface="+mn-ea"/>
                <a:ea typeface="+mn-ea"/>
              </a:rPr>
              <a:t>買い物をしたら、レシートをよく見てみてください。</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r>
              <a:rPr lang="en-US" altLang="ja-JP" dirty="0">
                <a:latin typeface="+mn-ea"/>
                <a:ea typeface="+mn-ea"/>
              </a:rPr>
              <a:t>10</a:t>
            </a:r>
            <a:r>
              <a:rPr lang="ja-JP" altLang="en-US" dirty="0">
                <a:latin typeface="+mn-ea"/>
                <a:ea typeface="+mn-ea"/>
              </a:rPr>
              <a:t>％部分と</a:t>
            </a:r>
            <a:r>
              <a:rPr lang="en-US" altLang="ja-JP" dirty="0">
                <a:latin typeface="+mn-ea"/>
                <a:ea typeface="+mn-ea"/>
              </a:rPr>
              <a:t>8</a:t>
            </a:r>
            <a:r>
              <a:rPr lang="ja-JP" altLang="en-US" dirty="0">
                <a:latin typeface="+mn-ea"/>
                <a:ea typeface="+mn-ea"/>
              </a:rPr>
              <a:t>％部分が、区分されて税金が計算されていることがわかります。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4</a:t>
            </a:fld>
            <a:endParaRPr lang="en-US" altLang="ja-JP"/>
          </a:p>
        </p:txBody>
      </p:sp>
    </p:spTree>
    <p:extLst>
      <p:ext uri="{BB962C8B-B14F-4D97-AF65-F5344CB8AC3E}">
        <p14:creationId xmlns:p14="http://schemas.microsoft.com/office/powerpoint/2010/main" val="312123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72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874" indent="-281675" defTabSz="93472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143" indent="-225027" defTabSz="93472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0915" indent="-225027" defTabSz="93472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5687" indent="-225027" defTabSz="93472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8885" indent="-225027" defTabSz="93472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083" indent="-225027" defTabSz="93472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281" indent="-225027" defTabSz="93472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8480" indent="-225027" defTabSz="93472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DCEE455-67A3-4FF7-BD73-118ED9F6C7E1}" type="slidenum">
              <a:rPr lang="en-US" altLang="ja-JP" sz="1300">
                <a:ea typeface="ＭＳ Ｐゴシック" panose="020B0600070205080204" pitchFamily="50" charset="-128"/>
              </a:rPr>
              <a:pPr>
                <a:spcBef>
                  <a:spcPct val="0"/>
                </a:spcBef>
              </a:pPr>
              <a:t>5</a:t>
            </a:fld>
            <a:endParaRPr lang="en-US" altLang="ja-JP" sz="1300">
              <a:ea typeface="ＭＳ Ｐゴシック" panose="020B0600070205080204" pitchFamily="50" charset="-128"/>
            </a:endParaRPr>
          </a:p>
        </p:txBody>
      </p:sp>
      <p:sp>
        <p:nvSpPr>
          <p:cNvPr id="29699"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743092" y="4778599"/>
            <a:ext cx="5187967" cy="3719893"/>
          </a:xfrm>
          <a:ln/>
        </p:spPr>
        <p:txBody>
          <a:bodyPr/>
          <a:lstStyle/>
          <a:p>
            <a:pPr eaLnBrk="1" hangingPunct="1">
              <a:lnSpc>
                <a:spcPts val="1400"/>
              </a:lnSpc>
              <a:spcBef>
                <a:spcPts val="0"/>
              </a:spcBef>
              <a:defRPr/>
            </a:pPr>
            <a:r>
              <a:rPr lang="ja-JP" altLang="en-US" spc="79" dirty="0">
                <a:latin typeface="+mn-ea"/>
                <a:ea typeface="+mn-ea"/>
              </a:rPr>
              <a:t>では次に、世界の消費税を見てみましょう。</a:t>
            </a:r>
            <a:endParaRPr lang="en-US" altLang="ja-JP" spc="79" dirty="0">
              <a:latin typeface="+mn-ea"/>
              <a:ea typeface="+mn-ea"/>
            </a:endParaRPr>
          </a:p>
          <a:p>
            <a:pPr eaLnBrk="1" hangingPunct="1">
              <a:lnSpc>
                <a:spcPts val="1400"/>
              </a:lnSpc>
              <a:spcBef>
                <a:spcPts val="0"/>
              </a:spcBef>
              <a:defRPr/>
            </a:pPr>
            <a:r>
              <a:rPr lang="en-US" altLang="ja-JP" spc="79" dirty="0">
                <a:latin typeface="+mn-ea"/>
                <a:ea typeface="+mn-ea"/>
              </a:rPr>
              <a:t>【</a:t>
            </a:r>
            <a:r>
              <a:rPr lang="ja-JP" altLang="en-US" spc="79" dirty="0">
                <a:latin typeface="+mn-ea"/>
                <a:ea typeface="+mn-ea"/>
              </a:rPr>
              <a:t>クリック</a:t>
            </a:r>
            <a:r>
              <a:rPr lang="en-US" altLang="ja-JP" spc="79" dirty="0">
                <a:latin typeface="+mn-ea"/>
                <a:ea typeface="+mn-ea"/>
              </a:rPr>
              <a:t>】</a:t>
            </a:r>
            <a:r>
              <a:rPr lang="ja-JP" altLang="en-US" spc="79" dirty="0">
                <a:latin typeface="+mn-ea"/>
                <a:ea typeface="+mn-ea"/>
              </a:rPr>
              <a:t>皆さんにとって、消費税の</a:t>
            </a:r>
            <a:r>
              <a:rPr lang="en-US" altLang="ja-JP" spc="79" dirty="0">
                <a:latin typeface="+mn-ea"/>
                <a:ea typeface="+mn-ea"/>
              </a:rPr>
              <a:t>10</a:t>
            </a:r>
            <a:r>
              <a:rPr lang="ja-JP" altLang="en-US" spc="79" dirty="0">
                <a:latin typeface="+mn-ea"/>
                <a:ea typeface="+mn-ea"/>
              </a:rPr>
              <a:t>％は高いですか？低いですか？</a:t>
            </a:r>
            <a:r>
              <a:rPr lang="en-US" altLang="ja-JP" spc="79" dirty="0">
                <a:latin typeface="+mn-ea"/>
                <a:ea typeface="+mn-ea"/>
              </a:rPr>
              <a:t>【</a:t>
            </a:r>
            <a:r>
              <a:rPr lang="ja-JP" altLang="en-US" spc="79" dirty="0">
                <a:latin typeface="+mn-ea"/>
                <a:ea typeface="+mn-ea"/>
              </a:rPr>
              <a:t>クリック</a:t>
            </a:r>
            <a:r>
              <a:rPr lang="en-US" altLang="ja-JP" spc="79" dirty="0">
                <a:latin typeface="+mn-ea"/>
                <a:ea typeface="+mn-ea"/>
              </a:rPr>
              <a:t>】</a:t>
            </a:r>
          </a:p>
          <a:p>
            <a:pPr eaLnBrk="1" hangingPunct="1">
              <a:lnSpc>
                <a:spcPts val="1400"/>
              </a:lnSpc>
              <a:spcBef>
                <a:spcPts val="0"/>
              </a:spcBef>
              <a:defRPr/>
            </a:pPr>
            <a:r>
              <a:rPr lang="ja-JP" altLang="en-US" spc="79" dirty="0">
                <a:latin typeface="+mn-ea"/>
                <a:ea typeface="+mn-ea"/>
              </a:rPr>
              <a:t>高いと感じる人、手をあげてください。</a:t>
            </a:r>
            <a:endParaRPr lang="en-US" altLang="ja-JP" spc="79" dirty="0">
              <a:latin typeface="+mn-ea"/>
              <a:ea typeface="+mn-ea"/>
            </a:endParaRPr>
          </a:p>
          <a:p>
            <a:pPr eaLnBrk="1" hangingPunct="1">
              <a:lnSpc>
                <a:spcPts val="1400"/>
              </a:lnSpc>
              <a:spcBef>
                <a:spcPts val="0"/>
              </a:spcBef>
              <a:defRPr/>
            </a:pPr>
            <a:r>
              <a:rPr lang="ja-JP" altLang="en-US" spc="79" dirty="0">
                <a:latin typeface="+mn-ea"/>
                <a:ea typeface="+mn-ea"/>
              </a:rPr>
              <a:t>低いと感じる人、手をあげてください。　ありがとうございました。</a:t>
            </a:r>
            <a:endParaRPr lang="en-US" altLang="ja-JP" spc="79" dirty="0">
              <a:latin typeface="+mn-ea"/>
              <a:ea typeface="+mn-ea"/>
            </a:endParaRPr>
          </a:p>
          <a:p>
            <a:pPr eaLnBrk="1" hangingPunct="1">
              <a:lnSpc>
                <a:spcPts val="1400"/>
              </a:lnSpc>
              <a:spcBef>
                <a:spcPts val="0"/>
              </a:spcBef>
              <a:defRPr/>
            </a:pPr>
            <a:r>
              <a:rPr lang="en-US" altLang="ja-JP" spc="79" dirty="0">
                <a:latin typeface="+mn-ea"/>
                <a:ea typeface="+mn-ea"/>
              </a:rPr>
              <a:t>【</a:t>
            </a:r>
            <a:r>
              <a:rPr lang="ja-JP" altLang="en-US" spc="79" dirty="0">
                <a:latin typeface="+mn-ea"/>
                <a:ea typeface="+mn-ea"/>
              </a:rPr>
              <a:t>クリック</a:t>
            </a:r>
            <a:r>
              <a:rPr lang="en-US" altLang="ja-JP" spc="79" dirty="0">
                <a:latin typeface="+mn-ea"/>
                <a:ea typeface="+mn-ea"/>
              </a:rPr>
              <a:t>】</a:t>
            </a:r>
            <a:r>
              <a:rPr lang="ja-JP" altLang="en-US" spc="79" dirty="0">
                <a:latin typeface="+mn-ea"/>
                <a:ea typeface="+mn-ea"/>
              </a:rPr>
              <a:t>消費税は全世界</a:t>
            </a:r>
            <a:r>
              <a:rPr lang="en-US" altLang="ja-JP" spc="79" dirty="0">
                <a:latin typeface="+mn-ea"/>
                <a:ea typeface="+mn-ea"/>
              </a:rPr>
              <a:t>150</a:t>
            </a:r>
            <a:r>
              <a:rPr lang="ja-JP" altLang="en-US" spc="79" dirty="0">
                <a:latin typeface="+mn-ea"/>
                <a:ea typeface="+mn-ea"/>
              </a:rPr>
              <a:t>以上の国にあります。</a:t>
            </a:r>
            <a:r>
              <a:rPr lang="en-US" altLang="ja-JP" spc="79" dirty="0">
                <a:latin typeface="+mn-ea"/>
                <a:ea typeface="+mn-ea"/>
              </a:rPr>
              <a:t>【</a:t>
            </a:r>
            <a:r>
              <a:rPr lang="ja-JP" altLang="en-US" spc="79" dirty="0">
                <a:latin typeface="+mn-ea"/>
                <a:ea typeface="+mn-ea"/>
              </a:rPr>
              <a:t>クリック</a:t>
            </a:r>
            <a:r>
              <a:rPr lang="en-US" altLang="ja-JP" spc="79" dirty="0">
                <a:latin typeface="+mn-ea"/>
                <a:ea typeface="+mn-ea"/>
              </a:rPr>
              <a:t>】</a:t>
            </a:r>
            <a:endParaRPr lang="ja-JP" altLang="en-US" spc="79" dirty="0">
              <a:latin typeface="+mn-ea"/>
              <a:ea typeface="+mn-ea"/>
            </a:endParaRPr>
          </a:p>
          <a:p>
            <a:pPr eaLnBrk="1" hangingPunct="1">
              <a:lnSpc>
                <a:spcPts val="1400"/>
              </a:lnSpc>
              <a:spcBef>
                <a:spcPts val="0"/>
              </a:spcBef>
              <a:defRPr/>
            </a:pPr>
            <a:r>
              <a:rPr lang="ja-JP" altLang="en-US" spc="79" dirty="0">
                <a:latin typeface="+mn-ea"/>
                <a:ea typeface="+mn-ea"/>
              </a:rPr>
              <a:t>どうでしょうか？日本の消費税の税率</a:t>
            </a:r>
            <a:r>
              <a:rPr lang="en-US" altLang="ja-JP" spc="79" dirty="0">
                <a:latin typeface="+mn-ea"/>
                <a:ea typeface="+mn-ea"/>
              </a:rPr>
              <a:t>10</a:t>
            </a:r>
            <a:r>
              <a:rPr lang="ja-JP" altLang="en-US" spc="79" dirty="0">
                <a:latin typeface="+mn-ea"/>
                <a:ea typeface="+mn-ea"/>
              </a:rPr>
              <a:t>％は、世界の国と比べて高いでしょうか？それとも低いでしょうか？</a:t>
            </a:r>
            <a:endParaRPr lang="en-US" altLang="ja-JP" spc="79" dirty="0">
              <a:latin typeface="+mn-ea"/>
              <a:ea typeface="+mn-ea"/>
            </a:endParaRPr>
          </a:p>
          <a:p>
            <a:pPr eaLnBrk="1" hangingPunct="1">
              <a:lnSpc>
                <a:spcPts val="1400"/>
              </a:lnSpc>
              <a:spcBef>
                <a:spcPts val="0"/>
              </a:spcBef>
              <a:defRPr/>
            </a:pPr>
            <a:r>
              <a:rPr lang="ja-JP" altLang="en-US" dirty="0">
                <a:latin typeface="+mn-ea"/>
                <a:ea typeface="+mn-ea"/>
              </a:rPr>
              <a:t>主にヨーロッパの国では</a:t>
            </a:r>
            <a:r>
              <a:rPr lang="en-US" altLang="ja-JP" dirty="0">
                <a:latin typeface="+mn-ea"/>
                <a:ea typeface="+mn-ea"/>
              </a:rPr>
              <a:t>20</a:t>
            </a:r>
            <a:r>
              <a:rPr lang="ja-JP" altLang="en-US" dirty="0">
                <a:latin typeface="+mn-ea"/>
                <a:ea typeface="+mn-ea"/>
              </a:rPr>
              <a:t>パーセントを超える国は珍しくなく、日本の消費税は低い方だそうです。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p>
        </p:txBody>
      </p:sp>
    </p:spTree>
    <p:extLst>
      <p:ext uri="{BB962C8B-B14F-4D97-AF65-F5344CB8AC3E}">
        <p14:creationId xmlns:p14="http://schemas.microsoft.com/office/powerpoint/2010/main" val="147533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8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87" indent="-281719" defTabSz="9348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318"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1160"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6002"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270"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538"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806"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9074"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DCEE455-67A3-4FF7-BD73-118ED9F6C7E1}" type="slidenum">
              <a:rPr lang="en-US" altLang="ja-JP" sz="1300">
                <a:ea typeface="ＭＳ Ｐゴシック" panose="020B0600070205080204" pitchFamily="50" charset="-128"/>
              </a:rPr>
              <a:pPr>
                <a:spcBef>
                  <a:spcPct val="0"/>
                </a:spcBef>
              </a:pPr>
              <a:t>6</a:t>
            </a:fld>
            <a:endParaRPr lang="en-US" altLang="ja-JP" sz="1300">
              <a:ea typeface="ＭＳ Ｐゴシック" panose="020B0600070205080204" pitchFamily="50" charset="-128"/>
            </a:endParaRPr>
          </a:p>
        </p:txBody>
      </p:sp>
      <p:sp>
        <p:nvSpPr>
          <p:cNvPr id="29699"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647338" y="4680235"/>
            <a:ext cx="5615492" cy="5041102"/>
          </a:xfrm>
          <a:ln/>
        </p:spPr>
        <p:txBody>
          <a:bodyPr/>
          <a:lstStyle/>
          <a:p>
            <a:pPr eaLnBrk="1" hangingPunct="1">
              <a:lnSpc>
                <a:spcPts val="1400"/>
              </a:lnSpc>
              <a:spcBef>
                <a:spcPts val="0"/>
              </a:spcBef>
              <a:defRPr/>
            </a:pPr>
            <a:r>
              <a:rPr lang="en-US" altLang="ja-JP" spc="79" dirty="0">
                <a:latin typeface="+mn-ea"/>
                <a:ea typeface="+mn-ea"/>
              </a:rPr>
              <a:t>【</a:t>
            </a:r>
            <a:r>
              <a:rPr lang="ja-JP" altLang="en-US" spc="79" dirty="0">
                <a:latin typeface="+mn-ea"/>
                <a:ea typeface="+mn-ea"/>
              </a:rPr>
              <a:t>クリック</a:t>
            </a:r>
            <a:r>
              <a:rPr lang="en-US" altLang="ja-JP" spc="79" dirty="0">
                <a:latin typeface="+mn-ea"/>
                <a:ea typeface="+mn-ea"/>
              </a:rPr>
              <a:t>】</a:t>
            </a:r>
            <a:r>
              <a:rPr lang="ja-JP" altLang="en-US" spc="79" dirty="0">
                <a:latin typeface="+mn-ea"/>
                <a:ea typeface="+mn-ea"/>
              </a:rPr>
              <a:t>負担の大きいヨーロッパでは税率が高い分、医療や介護などの福祉サービスが充実しています。</a:t>
            </a:r>
            <a:r>
              <a:rPr lang="en-US" altLang="ja-JP" spc="79" dirty="0">
                <a:latin typeface="+mn-ea"/>
                <a:ea typeface="+mn-ea"/>
              </a:rPr>
              <a:t>【</a:t>
            </a:r>
            <a:r>
              <a:rPr lang="ja-JP" altLang="en-US" spc="79" dirty="0">
                <a:latin typeface="+mn-ea"/>
                <a:ea typeface="+mn-ea"/>
              </a:rPr>
              <a:t>クリック</a:t>
            </a:r>
            <a:r>
              <a:rPr lang="en-US" altLang="ja-JP" spc="79" dirty="0">
                <a:latin typeface="+mn-ea"/>
                <a:ea typeface="+mn-ea"/>
              </a:rPr>
              <a:t>】</a:t>
            </a:r>
          </a:p>
          <a:p>
            <a:pPr eaLnBrk="1" hangingPunct="1">
              <a:lnSpc>
                <a:spcPts val="1400"/>
              </a:lnSpc>
              <a:spcBef>
                <a:spcPts val="0"/>
              </a:spcBef>
              <a:defRPr/>
            </a:pPr>
            <a:r>
              <a:rPr lang="ja-JP" altLang="en-US" spc="79" dirty="0">
                <a:latin typeface="+mn-ea"/>
                <a:ea typeface="+mn-ea"/>
              </a:rPr>
              <a:t>消費税が</a:t>
            </a:r>
            <a:r>
              <a:rPr lang="en-US" altLang="ja-JP" spc="79" dirty="0">
                <a:latin typeface="+mn-ea"/>
                <a:ea typeface="+mn-ea"/>
              </a:rPr>
              <a:t>25</a:t>
            </a:r>
            <a:r>
              <a:rPr lang="ja-JP" altLang="en-US" spc="79" dirty="0">
                <a:latin typeface="+mn-ea"/>
                <a:ea typeface="+mn-ea"/>
              </a:rPr>
              <a:t>パーセントのデンマークでは、大学までの教育費は無料ですし、医療費も無料です。</a:t>
            </a:r>
            <a:r>
              <a:rPr lang="en-US" altLang="ja-JP" spc="79" dirty="0">
                <a:latin typeface="+mn-ea"/>
                <a:ea typeface="+mn-ea"/>
              </a:rPr>
              <a:t>【</a:t>
            </a:r>
            <a:r>
              <a:rPr lang="ja-JP" altLang="en-US" spc="79" dirty="0">
                <a:latin typeface="+mn-ea"/>
                <a:ea typeface="+mn-ea"/>
              </a:rPr>
              <a:t>クリック</a:t>
            </a:r>
            <a:r>
              <a:rPr lang="en-US" altLang="ja-JP" spc="79" dirty="0">
                <a:latin typeface="+mn-ea"/>
                <a:ea typeface="+mn-ea"/>
              </a:rPr>
              <a:t>】</a:t>
            </a:r>
          </a:p>
          <a:p>
            <a:pPr eaLnBrk="1" hangingPunct="1">
              <a:lnSpc>
                <a:spcPts val="1400"/>
              </a:lnSpc>
              <a:spcBef>
                <a:spcPts val="0"/>
              </a:spcBef>
              <a:defRPr/>
            </a:pPr>
            <a:r>
              <a:rPr lang="ja-JP" altLang="en-US" spc="79" dirty="0">
                <a:latin typeface="+mn-ea"/>
                <a:ea typeface="+mn-ea"/>
              </a:rPr>
              <a:t>こういった、医療や介護、年金などに使われる税金を「社会保障費」というのですが、消費税が</a:t>
            </a:r>
            <a:r>
              <a:rPr lang="en-US" altLang="ja-JP" spc="79" dirty="0">
                <a:latin typeface="+mn-ea"/>
                <a:ea typeface="+mn-ea"/>
              </a:rPr>
              <a:t>10</a:t>
            </a:r>
            <a:r>
              <a:rPr lang="ja-JP" altLang="en-US" spc="79" dirty="0">
                <a:latin typeface="+mn-ea"/>
                <a:ea typeface="+mn-ea"/>
              </a:rPr>
              <a:t>％になることで増えた税金は、社会保障の充実や、子育て支援のためのお金に充てられます。</a:t>
            </a:r>
            <a:endParaRPr lang="en-US" altLang="ja-JP" spc="79" dirty="0">
              <a:latin typeface="+mn-ea"/>
              <a:ea typeface="+mn-ea"/>
            </a:endParaRPr>
          </a:p>
          <a:p>
            <a:pPr eaLnBrk="1" hangingPunct="1">
              <a:lnSpc>
                <a:spcPts val="1400"/>
              </a:lnSpc>
              <a:spcBef>
                <a:spcPts val="0"/>
              </a:spcBef>
              <a:defRPr/>
            </a:pPr>
            <a:r>
              <a:rPr lang="ja-JP" altLang="en-US" spc="79" dirty="0">
                <a:latin typeface="+mn-ea"/>
                <a:ea typeface="+mn-ea"/>
              </a:rPr>
              <a:t>ただ単に税率が低いからいいとか高いから悪いとかではなく、どれだけの負担でどれだけの保障を受けるか、そのバランスを考える必要があります。</a:t>
            </a:r>
            <a:endParaRPr lang="en-US" altLang="ja-JP" spc="79" dirty="0">
              <a:latin typeface="+mn-ea"/>
              <a:ea typeface="+mn-ea"/>
            </a:endParaRPr>
          </a:p>
          <a:p>
            <a:pPr eaLnBrk="1" hangingPunct="1">
              <a:lnSpc>
                <a:spcPts val="140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lang="ja-JP" altLang="en-US" spc="79" dirty="0">
              <a:latin typeface="+mn-ea"/>
              <a:ea typeface="+mn-ea"/>
            </a:endParaRPr>
          </a:p>
        </p:txBody>
      </p:sp>
    </p:spTree>
    <p:extLst>
      <p:ext uri="{BB962C8B-B14F-4D97-AF65-F5344CB8AC3E}">
        <p14:creationId xmlns:p14="http://schemas.microsoft.com/office/powerpoint/2010/main" val="428039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8038466-F831-4C23-B1CE-7E58B7AE77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41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249" indent="-284119" defTabSz="94441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998" indent="-226978" defTabSz="94441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716" indent="-226978" defTabSz="94441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432" indent="-226978" defTabSz="94441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562" indent="-226978" defTabSz="94441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7692" indent="-226978" defTabSz="94441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4820" indent="-226978" defTabSz="94441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1950" indent="-226978" defTabSz="94441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7B11B10-763E-4ADB-845C-008193728933}" type="slidenum">
              <a:rPr lang="en-US" altLang="ja-JP" sz="1300">
                <a:ea typeface="ＭＳ Ｐゴシック" panose="020B0600070205080204" pitchFamily="50" charset="-128"/>
              </a:rPr>
              <a:pPr>
                <a:spcBef>
                  <a:spcPct val="0"/>
                </a:spcBef>
              </a:pPr>
              <a:t>7</a:t>
            </a:fld>
            <a:endParaRPr lang="en-US" altLang="ja-JP" sz="1300">
              <a:ea typeface="ＭＳ Ｐゴシック" panose="020B0600070205080204" pitchFamily="50" charset="-128"/>
            </a:endParaRPr>
          </a:p>
        </p:txBody>
      </p:sp>
      <p:sp>
        <p:nvSpPr>
          <p:cNvPr id="13315" name="Rectangle 2">
            <a:extLst>
              <a:ext uri="{FF2B5EF4-FFF2-40B4-BE49-F238E27FC236}">
                <a16:creationId xmlns:a16="http://schemas.microsoft.com/office/drawing/2014/main" id="{2EF0A1F7-2A80-4528-A583-7508AFAD3DE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48E3CE9D-D921-48FA-AEDF-64BD35E198D4}"/>
              </a:ext>
            </a:extLst>
          </p:cNvPr>
          <p:cNvSpPr>
            <a:spLocks noGrp="1" noChangeArrowheads="1"/>
          </p:cNvSpPr>
          <p:nvPr>
            <p:ph type="body" idx="1"/>
          </p:nvPr>
        </p:nvSpPr>
        <p:spPr>
          <a:xfrm>
            <a:off x="310761" y="4655452"/>
            <a:ext cx="6176151" cy="4925855"/>
          </a:xfrm>
          <a:ln/>
        </p:spPr>
        <p:txBody>
          <a:bodyPr/>
          <a:lstStyle/>
          <a:p>
            <a:pPr eaLnBrk="1" hangingPunct="1">
              <a:lnSpc>
                <a:spcPts val="1510"/>
              </a:lnSpc>
              <a:spcBef>
                <a:spcPts val="0"/>
              </a:spcBef>
              <a:defRPr/>
            </a:pPr>
            <a:r>
              <a:rPr lang="ja-JP" altLang="en-US" spc="80" dirty="0">
                <a:latin typeface="+mn-ea"/>
                <a:ea typeface="+mn-ea"/>
              </a:rPr>
              <a:t>ではここでクイズです。　</a:t>
            </a:r>
            <a:endParaRPr lang="en-US" altLang="ja-JP" b="1" spc="80" dirty="0">
              <a:latin typeface="+mn-ea"/>
              <a:ea typeface="+mn-ea"/>
            </a:endParaRPr>
          </a:p>
          <a:p>
            <a:pPr eaLnBrk="1" hangingPunct="1">
              <a:lnSpc>
                <a:spcPts val="1510"/>
              </a:lnSpc>
              <a:spcBef>
                <a:spcPts val="0"/>
              </a:spcBef>
              <a:defRPr/>
            </a:pP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spc="80" dirty="0">
                <a:latin typeface="+mn-ea"/>
                <a:ea typeface="+mn-ea"/>
              </a:rPr>
              <a:t>皆さんは、いつから税金の制度があるか、知っていますか？　</a:t>
            </a:r>
            <a:endParaRPr lang="ja-JP" altLang="en-US" b="1" spc="80" dirty="0">
              <a:latin typeface="+mn-ea"/>
              <a:ea typeface="+mn-ea"/>
            </a:endParaRPr>
          </a:p>
          <a:p>
            <a:pPr eaLnBrk="1" hangingPunct="1">
              <a:lnSpc>
                <a:spcPts val="1510"/>
              </a:lnSpc>
              <a:spcBef>
                <a:spcPts val="0"/>
              </a:spcBef>
              <a:defRPr/>
            </a:pP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spc="80" dirty="0">
                <a:latin typeface="+mn-ea"/>
                <a:ea typeface="+mn-ea"/>
              </a:rPr>
              <a:t>①弥生時代　　②飛鳥時代　　③江戸時代　</a:t>
            </a:r>
            <a:endParaRPr lang="en-US" altLang="ja-JP" spc="80" dirty="0">
              <a:latin typeface="+mn-ea"/>
              <a:ea typeface="+mn-ea"/>
            </a:endParaRPr>
          </a:p>
          <a:p>
            <a:pPr eaLnBrk="1" hangingPunct="1">
              <a:lnSpc>
                <a:spcPts val="1510"/>
              </a:lnSpc>
              <a:spcBef>
                <a:spcPts val="0"/>
              </a:spcBef>
              <a:defRPr/>
            </a:pPr>
            <a:endParaRPr lang="en-US" altLang="ja-JP" spc="80" dirty="0">
              <a:latin typeface="+mn-ea"/>
              <a:ea typeface="+mn-ea"/>
            </a:endParaRPr>
          </a:p>
          <a:p>
            <a:pPr eaLnBrk="1" hangingPunct="1">
              <a:lnSpc>
                <a:spcPts val="1510"/>
              </a:lnSpc>
              <a:spcBef>
                <a:spcPts val="0"/>
              </a:spcBef>
              <a:defRPr/>
            </a:pPr>
            <a:r>
              <a:rPr lang="en-US" altLang="ja-JP" spc="80" dirty="0">
                <a:latin typeface="+mn-ea"/>
                <a:ea typeface="+mn-ea"/>
              </a:rPr>
              <a:t>※</a:t>
            </a:r>
            <a:r>
              <a:rPr lang="ja-JP" altLang="en-US" spc="80" dirty="0">
                <a:latin typeface="+mn-ea"/>
                <a:ea typeface="+mn-ea"/>
              </a:rPr>
              <a:t>　歴史を学習していない場合は、①約</a:t>
            </a:r>
            <a:r>
              <a:rPr lang="en-US" altLang="ja-JP" spc="80" dirty="0">
                <a:latin typeface="+mn-ea"/>
                <a:ea typeface="+mn-ea"/>
              </a:rPr>
              <a:t>2000</a:t>
            </a:r>
            <a:r>
              <a:rPr lang="ja-JP" altLang="en-US" spc="80" dirty="0">
                <a:latin typeface="+mn-ea"/>
                <a:ea typeface="+mn-ea"/>
              </a:rPr>
              <a:t>年前②約</a:t>
            </a:r>
            <a:r>
              <a:rPr lang="en-US" altLang="ja-JP" spc="80" dirty="0">
                <a:latin typeface="+mn-ea"/>
                <a:ea typeface="+mn-ea"/>
              </a:rPr>
              <a:t>1400</a:t>
            </a:r>
            <a:r>
              <a:rPr lang="ja-JP" altLang="en-US" spc="80" dirty="0">
                <a:latin typeface="+mn-ea"/>
                <a:ea typeface="+mn-ea"/>
              </a:rPr>
              <a:t>年前③約</a:t>
            </a:r>
            <a:r>
              <a:rPr lang="en-US" altLang="ja-JP" spc="80" dirty="0">
                <a:latin typeface="+mn-ea"/>
                <a:ea typeface="+mn-ea"/>
              </a:rPr>
              <a:t>300</a:t>
            </a:r>
            <a:r>
              <a:rPr lang="ja-JP" altLang="en-US" spc="80" dirty="0">
                <a:latin typeface="+mn-ea"/>
                <a:ea typeface="+mn-ea"/>
              </a:rPr>
              <a:t>年前　と、聞いてみてください。そして、改めて歴史を学んだときは、「いろんな時代での税の取り扱われ方がどのように歴史に影響していたかを学んで欲しい」と、申し添えてください。</a:t>
            </a:r>
            <a:endParaRPr lang="en-US" altLang="ja-JP" spc="80" dirty="0">
              <a:latin typeface="+mn-ea"/>
              <a:ea typeface="+mn-ea"/>
            </a:endParaRPr>
          </a:p>
          <a:p>
            <a:pPr eaLnBrk="1" hangingPunct="1">
              <a:lnSpc>
                <a:spcPts val="1510"/>
              </a:lnSpc>
              <a:spcBef>
                <a:spcPts val="0"/>
              </a:spcBef>
              <a:defRPr/>
            </a:pPr>
            <a:endParaRPr lang="en-US" altLang="ja-JP" spc="80" dirty="0">
              <a:latin typeface="+mn-ea"/>
              <a:ea typeface="+mn-ea"/>
            </a:endParaRPr>
          </a:p>
          <a:p>
            <a:pPr eaLnBrk="1" hangingPunct="1">
              <a:lnSpc>
                <a:spcPts val="1510"/>
              </a:lnSpc>
              <a:spcBef>
                <a:spcPts val="0"/>
              </a:spcBef>
              <a:defRPr/>
            </a:pPr>
            <a:r>
              <a:rPr lang="ja-JP" altLang="en-US" spc="80" dirty="0">
                <a:latin typeface="+mn-ea"/>
                <a:ea typeface="+mn-ea"/>
              </a:rPr>
              <a:t>正解は、</a:t>
            </a: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spc="80" dirty="0">
                <a:latin typeface="+mn-ea"/>
                <a:ea typeface="+mn-ea"/>
              </a:rPr>
              <a:t>　②「飛鳥時代」です。　</a:t>
            </a:r>
            <a:endParaRPr lang="ja-JP" altLang="en-US" b="1" spc="80" dirty="0">
              <a:latin typeface="+mn-ea"/>
              <a:ea typeface="+mn-ea"/>
            </a:endParaRPr>
          </a:p>
          <a:p>
            <a:pPr eaLnBrk="1" hangingPunct="1">
              <a:lnSpc>
                <a:spcPts val="1510"/>
              </a:lnSpc>
              <a:spcBef>
                <a:spcPts val="0"/>
              </a:spcBef>
              <a:defRPr/>
            </a:pPr>
            <a:r>
              <a:rPr lang="ja-JP" altLang="en-US" spc="80" dirty="0">
                <a:latin typeface="+mn-ea"/>
                <a:ea typeface="+mn-ea"/>
              </a:rPr>
              <a:t>３世紀初めの弥生時代に邪馬台国という国があり、卑弥呼が国を治めていた弥生の時代から、税はあったといわれていますが、制度として仕組みが出来たのは飛鳥時代です。</a:t>
            </a:r>
            <a:endParaRPr lang="en-US" altLang="ja-JP" spc="80" dirty="0">
              <a:latin typeface="+mn-ea"/>
              <a:ea typeface="+mn-ea"/>
            </a:endParaRPr>
          </a:p>
          <a:p>
            <a:pPr eaLnBrk="1" hangingPunct="1">
              <a:lnSpc>
                <a:spcPts val="1510"/>
              </a:lnSpc>
              <a:spcBef>
                <a:spcPts val="0"/>
              </a:spcBef>
              <a:defRPr/>
            </a:pP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dirty="0">
                <a:latin typeface="+mn-ea"/>
                <a:ea typeface="+mn-ea"/>
              </a:rPr>
              <a:t>弥生時代は</a:t>
            </a:r>
            <a:r>
              <a:rPr lang="ja-JP" altLang="en-US" spc="80" dirty="0">
                <a:latin typeface="+mn-ea"/>
                <a:ea typeface="+mn-ea"/>
              </a:rPr>
              <a:t>税として食べ物が集められていたそうです。</a:t>
            </a:r>
            <a:endParaRPr lang="en-US" altLang="ja-JP" spc="80" dirty="0">
              <a:latin typeface="+mn-ea"/>
              <a:ea typeface="+mn-ea"/>
            </a:endParaRPr>
          </a:p>
          <a:p>
            <a:pPr eaLnBrk="1" hangingPunct="1">
              <a:lnSpc>
                <a:spcPts val="1510"/>
              </a:lnSpc>
              <a:spcBef>
                <a:spcPts val="0"/>
              </a:spcBef>
              <a:defRPr/>
            </a:pPr>
            <a:r>
              <a:rPr lang="ja-JP" altLang="en-US" spc="80" dirty="0">
                <a:latin typeface="+mn-ea"/>
                <a:ea typeface="+mn-ea"/>
              </a:rPr>
              <a:t>その後、飛鳥時代に行なわれた「大化の改新」（</a:t>
            </a:r>
            <a:r>
              <a:rPr lang="en-US" altLang="ja-JP" spc="80" dirty="0">
                <a:latin typeface="+mn-ea"/>
                <a:ea typeface="+mn-ea"/>
              </a:rPr>
              <a:t>645</a:t>
            </a:r>
            <a:r>
              <a:rPr lang="ja-JP" altLang="en-US" spc="80" dirty="0">
                <a:latin typeface="+mn-ea"/>
                <a:ea typeface="+mn-ea"/>
              </a:rPr>
              <a:t>年）という政治の改革によって、土地や人々は国家のものとなり、農民が国に納める税の制度も統一されました。農作物だけでなく、</a:t>
            </a: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spc="80" dirty="0">
                <a:latin typeface="+mn-ea"/>
                <a:ea typeface="+mn-ea"/>
              </a:rPr>
              <a:t>布や絹も税として納められるようになりました。</a:t>
            </a:r>
            <a:endParaRPr lang="en-US" altLang="ja-JP" spc="80" dirty="0">
              <a:latin typeface="+mn-ea"/>
              <a:ea typeface="+mn-ea"/>
            </a:endParaRPr>
          </a:p>
          <a:p>
            <a:pPr eaLnBrk="1" hangingPunct="1">
              <a:lnSpc>
                <a:spcPts val="1510"/>
              </a:lnSpc>
              <a:spcBef>
                <a:spcPts val="0"/>
              </a:spcBef>
              <a:defRPr/>
            </a:pPr>
            <a:r>
              <a:rPr lang="ja-JP" altLang="en-US" spc="80" dirty="0">
                <a:latin typeface="+mn-ea"/>
                <a:ea typeface="+mn-ea"/>
              </a:rPr>
              <a:t>その後、室町時代から江戸時代にかけて、税の中心は、</a:t>
            </a: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spc="80" dirty="0">
                <a:latin typeface="+mn-ea"/>
                <a:ea typeface="+mn-ea"/>
              </a:rPr>
              <a:t>農業をしている人たちの年貢となりました。　</a:t>
            </a:r>
            <a:endParaRPr lang="en-US" altLang="ja-JP" spc="80" dirty="0">
              <a:latin typeface="+mn-ea"/>
              <a:ea typeface="+mn-ea"/>
            </a:endParaRPr>
          </a:p>
          <a:p>
            <a:pPr eaLnBrk="1" hangingPunct="1">
              <a:lnSpc>
                <a:spcPts val="1510"/>
              </a:lnSpc>
              <a:spcBef>
                <a:spcPts val="0"/>
              </a:spcBef>
              <a:defRPr/>
            </a:pPr>
            <a:r>
              <a:rPr lang="ja-JP" altLang="en-US" spc="80" dirty="0">
                <a:latin typeface="+mn-ea"/>
                <a:ea typeface="+mn-ea"/>
              </a:rPr>
              <a:t>でも、年貢は、収穫のよい年、悪い年によって納められる量に違いが出てしまっていました。</a:t>
            </a:r>
            <a:endParaRPr lang="en-US" altLang="ja-JP" spc="80" dirty="0">
              <a:latin typeface="+mn-ea"/>
              <a:ea typeface="+mn-ea"/>
            </a:endParaRPr>
          </a:p>
          <a:p>
            <a:pPr eaLnBrk="1" hangingPunct="1">
              <a:lnSpc>
                <a:spcPts val="1510"/>
              </a:lnSpc>
              <a:spcBef>
                <a:spcPts val="0"/>
              </a:spcBef>
              <a:defRPr/>
            </a:pPr>
            <a:r>
              <a:rPr lang="ja-JP" altLang="en-US" spc="80" dirty="0">
                <a:latin typeface="+mn-ea"/>
                <a:ea typeface="+mn-ea"/>
              </a:rPr>
              <a:t>そこで明治時代以降、できるだけ同じ量の税を毎年集められるよう、年貢中心のしくみから収穫に関係ない仕組みに変わっていきました。</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eaLnBrk="1" hangingPunct="1">
              <a:lnSpc>
                <a:spcPts val="1510"/>
              </a:lnSpc>
              <a:spcBef>
                <a:spcPts val="0"/>
              </a:spcBef>
              <a:defRPr/>
            </a:pPr>
            <a:r>
              <a:rPr lang="ja-JP" altLang="en-US" spc="80" dirty="0">
                <a:latin typeface="+mn-ea"/>
                <a:ea typeface="+mn-ea"/>
              </a:rPr>
              <a:t>今ある税の仕組みができていったのです。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endParaRPr lang="en-US" altLang="ja-JP" spc="80" dirty="0">
              <a:latin typeface="+mn-ea"/>
              <a:ea typeface="+mn-ea"/>
            </a:endParaRPr>
          </a:p>
        </p:txBody>
      </p:sp>
    </p:spTree>
    <p:extLst>
      <p:ext uri="{BB962C8B-B14F-4D97-AF65-F5344CB8AC3E}">
        <p14:creationId xmlns:p14="http://schemas.microsoft.com/office/powerpoint/2010/main" val="140218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ts val="1400"/>
              </a:lnSpc>
              <a:spcBef>
                <a:spcPts val="0"/>
              </a:spcBef>
              <a:spcAft>
                <a:spcPct val="0"/>
              </a:spcAft>
              <a:buClrTx/>
              <a:buSzTx/>
              <a:buFontTx/>
              <a:buNone/>
              <a:tabLst/>
              <a:defRPr/>
            </a:pPr>
            <a:r>
              <a:rPr lang="ja-JP" altLang="en-US" spc="79" dirty="0">
                <a:latin typeface="+mn-ea"/>
                <a:ea typeface="+mn-ea"/>
              </a:rPr>
              <a:t>では代表的な税金を紹介しましょう。　</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pPr marL="0" marR="0" lvl="0" indent="0" algn="l" defTabSz="914400" rtl="0" eaLnBrk="1" fontAlgn="base" latinLnBrk="0" hangingPunct="1">
              <a:lnSpc>
                <a:spcPts val="1400"/>
              </a:lnSpc>
              <a:spcBef>
                <a:spcPts val="0"/>
              </a:spcBef>
              <a:spcAft>
                <a:spcPct val="0"/>
              </a:spcAft>
              <a:buClrTx/>
              <a:buSzTx/>
              <a:buFontTx/>
              <a:buNone/>
              <a:tabLst/>
              <a:defRPr/>
            </a:pPr>
            <a:r>
              <a:rPr kumimoji="1" lang="ja-JP" altLang="ja-JP" kern="1200" dirty="0">
                <a:solidFill>
                  <a:schemeClr val="tx1"/>
                </a:solidFill>
                <a:effectLst/>
                <a:latin typeface="+mn-ea"/>
                <a:ea typeface="+mn-ea"/>
              </a:rPr>
              <a:t>働いてお金をもら</a:t>
            </a:r>
            <a:r>
              <a:rPr kumimoji="1" lang="ja-JP" altLang="en-US" kern="1200" dirty="0">
                <a:solidFill>
                  <a:schemeClr val="tx1"/>
                </a:solidFill>
                <a:effectLst/>
                <a:latin typeface="+mn-ea"/>
                <a:ea typeface="+mn-ea"/>
              </a:rPr>
              <a:t>っている人は、</a:t>
            </a:r>
            <a:r>
              <a:rPr kumimoji="1" lang="ja-JP" altLang="ja-JP" kern="1200" dirty="0">
                <a:solidFill>
                  <a:schemeClr val="tx1"/>
                </a:solidFill>
                <a:effectLst/>
                <a:latin typeface="+mn-ea"/>
                <a:ea typeface="+mn-ea"/>
              </a:rPr>
              <a:t>そのもらったお金の中から「所得税」</a:t>
            </a:r>
            <a:r>
              <a:rPr kumimoji="1" lang="ja-JP" altLang="en-US" kern="1200" dirty="0">
                <a:solidFill>
                  <a:schemeClr val="tx1"/>
                </a:solidFill>
                <a:effectLst/>
                <a:latin typeface="+mn-ea"/>
                <a:ea typeface="+mn-ea"/>
              </a:rPr>
              <a:t>や「住民税」</a:t>
            </a:r>
            <a:r>
              <a:rPr kumimoji="1" lang="ja-JP" altLang="ja-JP" kern="1200" dirty="0">
                <a:solidFill>
                  <a:schemeClr val="tx1"/>
                </a:solidFill>
                <a:effectLst/>
                <a:latin typeface="+mn-ea"/>
                <a:ea typeface="+mn-ea"/>
              </a:rPr>
              <a:t>という税金を納めます。</a:t>
            </a:r>
            <a:endParaRPr kumimoji="1" lang="en-US" altLang="ja-JP" kern="1200" dirty="0">
              <a:solidFill>
                <a:schemeClr val="tx1"/>
              </a:solidFill>
              <a:effectLst/>
              <a:latin typeface="+mn-ea"/>
              <a:ea typeface="+mn-ea"/>
            </a:endParaRPr>
          </a:p>
          <a:p>
            <a:pPr marL="0" marR="0" lvl="0" indent="0" algn="l" defTabSz="914400" rtl="0" eaLnBrk="1" fontAlgn="base" latinLnBrk="0" hangingPunct="1">
              <a:lnSpc>
                <a:spcPts val="1400"/>
              </a:lnSpc>
              <a:spcBef>
                <a:spcPts val="0"/>
              </a:spcBef>
              <a:spcAft>
                <a:spcPct val="0"/>
              </a:spcAft>
              <a:buClrTx/>
              <a:buSzTx/>
              <a:buFontTx/>
              <a:buNone/>
              <a:tabLst/>
              <a:defRPr/>
            </a:pPr>
            <a:r>
              <a:rPr kumimoji="1" lang="ja-JP" altLang="en-US" kern="1200" dirty="0">
                <a:solidFill>
                  <a:schemeClr val="tx1"/>
                </a:solidFill>
                <a:effectLst/>
                <a:latin typeface="+mn-ea"/>
                <a:ea typeface="+mn-ea"/>
              </a:rPr>
              <a:t>みなさん</a:t>
            </a:r>
            <a:r>
              <a:rPr kumimoji="1" lang="ja-JP" altLang="ja-JP" kern="1200" dirty="0">
                <a:solidFill>
                  <a:schemeClr val="tx1"/>
                </a:solidFill>
                <a:effectLst/>
                <a:latin typeface="+mn-ea"/>
                <a:ea typeface="+mn-ea"/>
              </a:rPr>
              <a:t>の先生</a:t>
            </a:r>
            <a:r>
              <a:rPr kumimoji="1" lang="ja-JP" altLang="en-US" kern="1200" dirty="0">
                <a:solidFill>
                  <a:schemeClr val="tx1"/>
                </a:solidFill>
                <a:effectLst/>
                <a:latin typeface="+mn-ea"/>
                <a:ea typeface="+mn-ea"/>
              </a:rPr>
              <a:t>も</a:t>
            </a:r>
            <a:r>
              <a:rPr kumimoji="1" lang="ja-JP" altLang="ja-JP" kern="1200" dirty="0">
                <a:solidFill>
                  <a:schemeClr val="tx1"/>
                </a:solidFill>
                <a:effectLst/>
                <a:latin typeface="+mn-ea"/>
                <a:ea typeface="+mn-ea"/>
              </a:rPr>
              <a:t>毎月給料をもらっていますが、その中から</a:t>
            </a:r>
            <a:r>
              <a:rPr kumimoji="1" lang="ja-JP" altLang="en-US" kern="1200" dirty="0">
                <a:solidFill>
                  <a:schemeClr val="tx1"/>
                </a:solidFill>
                <a:effectLst/>
                <a:latin typeface="+mn-ea"/>
                <a:ea typeface="+mn-ea"/>
              </a:rPr>
              <a:t>それらの税金を納めて</a:t>
            </a:r>
            <a:r>
              <a:rPr kumimoji="1" lang="ja-JP" altLang="ja-JP" kern="1200" dirty="0">
                <a:solidFill>
                  <a:schemeClr val="tx1"/>
                </a:solidFill>
                <a:effectLst/>
                <a:latin typeface="+mn-ea"/>
                <a:ea typeface="+mn-ea"/>
              </a:rPr>
              <a:t>います。</a:t>
            </a:r>
            <a:endParaRPr kumimoji="1" lang="en-US" altLang="ja-JP" kern="1200" dirty="0">
              <a:solidFill>
                <a:schemeClr val="tx1"/>
              </a:solidFill>
              <a:effectLst/>
              <a:latin typeface="+mn-ea"/>
              <a:ea typeface="+mn-ea"/>
            </a:endParaRPr>
          </a:p>
          <a:p>
            <a:r>
              <a:rPr kumimoji="1" lang="ja-JP" altLang="ja-JP" kern="1200" dirty="0">
                <a:solidFill>
                  <a:schemeClr val="tx1"/>
                </a:solidFill>
                <a:effectLst/>
                <a:latin typeface="+mn-ea"/>
                <a:ea typeface="+mn-ea"/>
              </a:rPr>
              <a:t>他にも、</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kern="1200" dirty="0">
                <a:solidFill>
                  <a:schemeClr val="tx1"/>
                </a:solidFill>
                <a:effectLst/>
                <a:latin typeface="+mn-ea"/>
                <a:ea typeface="+mn-ea"/>
              </a:rPr>
              <a:t>お酒</a:t>
            </a:r>
            <a:r>
              <a:rPr kumimoji="1" lang="ja-JP" altLang="en-US" kern="1200" dirty="0">
                <a:solidFill>
                  <a:schemeClr val="tx1"/>
                </a:solidFill>
                <a:effectLst/>
                <a:latin typeface="+mn-ea"/>
                <a:ea typeface="+mn-ea"/>
              </a:rPr>
              <a:t>には「酒税」という税金が、</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kern="1200" dirty="0">
                <a:solidFill>
                  <a:schemeClr val="tx1"/>
                </a:solidFill>
                <a:effectLst/>
                <a:latin typeface="+mn-ea"/>
                <a:ea typeface="+mn-ea"/>
              </a:rPr>
              <a:t>たばこには「たばこ税」という税金が、</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kern="1200" dirty="0">
                <a:solidFill>
                  <a:schemeClr val="tx1"/>
                </a:solidFill>
                <a:effectLst/>
                <a:latin typeface="+mn-ea"/>
                <a:ea typeface="+mn-ea"/>
              </a:rPr>
              <a:t>自動車に</a:t>
            </a:r>
            <a:r>
              <a:rPr kumimoji="1" lang="ja-JP" altLang="en-US" kern="1200" dirty="0">
                <a:solidFill>
                  <a:schemeClr val="tx1"/>
                </a:solidFill>
                <a:effectLst/>
                <a:latin typeface="+mn-ea"/>
                <a:ea typeface="+mn-ea"/>
              </a:rPr>
              <a:t>は「自動車税」という</a:t>
            </a:r>
            <a:r>
              <a:rPr kumimoji="1" lang="ja-JP" altLang="ja-JP" kern="1200" dirty="0">
                <a:solidFill>
                  <a:schemeClr val="tx1"/>
                </a:solidFill>
                <a:effectLst/>
                <a:latin typeface="+mn-ea"/>
                <a:ea typeface="+mn-ea"/>
              </a:rPr>
              <a:t>税金がかか</a:t>
            </a:r>
            <a:r>
              <a:rPr kumimoji="1" lang="ja-JP" altLang="en-US" kern="1200" dirty="0">
                <a:solidFill>
                  <a:schemeClr val="tx1"/>
                </a:solidFill>
                <a:effectLst/>
                <a:latin typeface="+mn-ea"/>
                <a:ea typeface="+mn-ea"/>
              </a:rPr>
              <a:t>っています。</a:t>
            </a:r>
            <a:endParaRPr kumimoji="1" lang="en-US" altLang="ja-JP" kern="1200" dirty="0">
              <a:solidFill>
                <a:schemeClr val="tx1"/>
              </a:solidFill>
              <a:effectLst/>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kern="1200" dirty="0">
                <a:solidFill>
                  <a:schemeClr val="tx1"/>
                </a:solidFill>
                <a:effectLst/>
                <a:latin typeface="+mn-ea"/>
                <a:ea typeface="+mn-ea"/>
              </a:rPr>
              <a:t>会社も、もうけがでると、そこから「法人税」という税金を納めています。</a:t>
            </a: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kern="1200" dirty="0">
                <a:solidFill>
                  <a:schemeClr val="tx1"/>
                </a:solidFill>
                <a:effectLst/>
                <a:latin typeface="+mn-ea"/>
                <a:ea typeface="+mn-ea"/>
              </a:rPr>
              <a:t>　</a:t>
            </a:r>
            <a:r>
              <a:rPr kumimoji="1" lang="ja-JP" altLang="en-US" sz="1200" kern="1200" dirty="0">
                <a:solidFill>
                  <a:schemeClr val="tx1"/>
                </a:solidFill>
                <a:effectLst/>
                <a:latin typeface="+mn-ea"/>
                <a:ea typeface="+mn-ea"/>
              </a:rPr>
              <a:t>ガソリンには揮発油税がかかっています。</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endParaRPr kumimoji="1" lang="ja-JP" altLang="ja-JP" kern="1200" dirty="0">
              <a:solidFill>
                <a:schemeClr val="tx1"/>
              </a:solidFill>
              <a:effectLst/>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8</a:t>
            </a:fld>
            <a:endParaRPr lang="en-US" altLang="ja-JP"/>
          </a:p>
        </p:txBody>
      </p:sp>
    </p:spTree>
    <p:extLst>
      <p:ext uri="{BB962C8B-B14F-4D97-AF65-F5344CB8AC3E}">
        <p14:creationId xmlns:p14="http://schemas.microsoft.com/office/powerpoint/2010/main" val="415785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他にも</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r>
              <a:rPr kumimoji="1" lang="ja-JP" altLang="en-US" dirty="0">
                <a:latin typeface="+mn-ea"/>
                <a:ea typeface="+mn-ea"/>
              </a:rPr>
              <a:t>家や土地、山などには</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r>
              <a:rPr kumimoji="1" lang="ja-JP" altLang="en-US" dirty="0">
                <a:latin typeface="+mn-ea"/>
                <a:ea typeface="+mn-ea"/>
              </a:rPr>
              <a:t>固定資産税という税金がかかります。</a:t>
            </a:r>
            <a:endParaRPr kumimoji="1" lang="en-US" altLang="ja-JP" dirty="0">
              <a:latin typeface="+mn-ea"/>
              <a:ea typeface="+mn-ea"/>
            </a:endParaRPr>
          </a:p>
          <a:p>
            <a:r>
              <a:rPr lang="en-US" altLang="ja-JP" dirty="0">
                <a:latin typeface="+mn-ea"/>
                <a:ea typeface="+mn-ea"/>
              </a:rPr>
              <a:t>【</a:t>
            </a:r>
            <a:r>
              <a:rPr lang="ja-JP" altLang="en-US" dirty="0">
                <a:latin typeface="+mn-ea"/>
                <a:ea typeface="+mn-ea"/>
              </a:rPr>
              <a:t>クリック</a:t>
            </a:r>
            <a:r>
              <a:rPr lang="en-US" altLang="ja-JP" dirty="0">
                <a:latin typeface="+mn-ea"/>
                <a:ea typeface="+mn-ea"/>
              </a:rPr>
              <a:t>】</a:t>
            </a:r>
            <a:r>
              <a:rPr kumimoji="1" lang="ja-JP" altLang="en-US" dirty="0">
                <a:latin typeface="+mn-ea"/>
                <a:ea typeface="+mn-ea"/>
              </a:rPr>
              <a:t>また、ゴルフに行くと、</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r>
              <a:rPr kumimoji="1" lang="ja-JP" altLang="en-US" dirty="0">
                <a:latin typeface="+mn-ea"/>
                <a:ea typeface="+mn-ea"/>
              </a:rPr>
              <a:t>ゴルフ場利用税がかかります。</a:t>
            </a:r>
            <a:endParaRPr kumimoji="1" lang="en-US" altLang="ja-JP" dirty="0">
              <a:latin typeface="+mn-ea"/>
              <a:ea typeface="+mn-ea"/>
            </a:endParaRPr>
          </a:p>
          <a:p>
            <a:r>
              <a:rPr lang="en-US" altLang="ja-JP" dirty="0">
                <a:latin typeface="+mn-ea"/>
                <a:ea typeface="+mn-ea"/>
              </a:rPr>
              <a:t>【</a:t>
            </a:r>
            <a:r>
              <a:rPr lang="ja-JP" altLang="en-US" dirty="0">
                <a:latin typeface="+mn-ea"/>
                <a:ea typeface="+mn-ea"/>
              </a:rPr>
              <a:t>クリック</a:t>
            </a:r>
            <a:r>
              <a:rPr lang="en-US" altLang="ja-JP" dirty="0">
                <a:latin typeface="+mn-ea"/>
                <a:ea typeface="+mn-ea"/>
              </a:rPr>
              <a:t>】</a:t>
            </a:r>
            <a:r>
              <a:rPr kumimoji="1" lang="ja-JP" altLang="en-US" dirty="0">
                <a:latin typeface="+mn-ea"/>
                <a:ea typeface="+mn-ea"/>
              </a:rPr>
              <a:t>旅行などに行って、温泉に入ったことはありますか？</a:t>
            </a:r>
            <a:endParaRPr kumimoji="1" lang="en-US" altLang="ja-JP" dirty="0">
              <a:latin typeface="+mn-ea"/>
              <a:ea typeface="+mn-ea"/>
            </a:endParaRPr>
          </a:p>
          <a:p>
            <a:r>
              <a:rPr kumimoji="1" lang="ja-JP" altLang="en-US" dirty="0">
                <a:latin typeface="+mn-ea"/>
                <a:ea typeface="+mn-ea"/>
              </a:rPr>
              <a:t>温泉を利用すると、</a:t>
            </a: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kumimoji="1" lang="ja-JP" altLang="en-US" dirty="0">
                <a:latin typeface="+mn-ea"/>
                <a:ea typeface="+mn-ea"/>
              </a:rPr>
              <a:t>入湯税という税金がかかります。</a:t>
            </a:r>
            <a:endParaRPr kumimoji="1" lang="en-US" altLang="ja-JP" dirty="0">
              <a:latin typeface="+mn-ea"/>
              <a:ea typeface="+mn-ea"/>
            </a:endParaRPr>
          </a:p>
          <a:p>
            <a:r>
              <a:rPr kumimoji="1" lang="ja-JP" altLang="en-US" dirty="0">
                <a:latin typeface="+mn-ea"/>
                <a:ea typeface="+mn-ea"/>
              </a:rPr>
              <a:t>消費税だけでなく、いろいろな種類の税金があることを知っておいてくださいね。</a:t>
            </a:r>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9</a:t>
            </a:fld>
            <a:endParaRPr lang="en-US" altLang="ja-JP"/>
          </a:p>
        </p:txBody>
      </p:sp>
    </p:spTree>
    <p:extLst>
      <p:ext uri="{BB962C8B-B14F-4D97-AF65-F5344CB8AC3E}">
        <p14:creationId xmlns:p14="http://schemas.microsoft.com/office/powerpoint/2010/main" val="195057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9BD24-FD59-4077-BC0D-35D5CFEC978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9225940-58E2-4C6C-BA7E-122A4C4CE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782715F-A969-4F92-8EED-7B6DC294C9D2}"/>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6A0A1A60-F06F-413B-AD12-D5D986B949B8}"/>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2CD078BB-6B2F-4F82-92AE-1A5B8DDF9728}"/>
              </a:ext>
            </a:extLst>
          </p:cNvPr>
          <p:cNvSpPr>
            <a:spLocks noGrp="1"/>
          </p:cNvSpPr>
          <p:nvPr>
            <p:ph type="sldNum" sz="quarter" idx="12"/>
          </p:nvPr>
        </p:nvSpPr>
        <p:spPr/>
        <p:txBody>
          <a:bodyPr/>
          <a:lstStyle/>
          <a:p>
            <a:pPr>
              <a:defRPr/>
            </a:pPr>
            <a:fld id="{4449F113-174A-44F6-B1AA-1539256D890F}" type="slidenum">
              <a:rPr lang="en-US" altLang="ja-JP" smtClean="0"/>
              <a:pPr>
                <a:defRPr/>
              </a:pPr>
              <a:t>‹#›</a:t>
            </a:fld>
            <a:endParaRPr lang="en-US" altLang="ja-JP"/>
          </a:p>
        </p:txBody>
      </p:sp>
    </p:spTree>
    <p:extLst>
      <p:ext uri="{BB962C8B-B14F-4D97-AF65-F5344CB8AC3E}">
        <p14:creationId xmlns:p14="http://schemas.microsoft.com/office/powerpoint/2010/main" val="1834802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6678D0-75AD-4BE5-8E9A-E302A8A76E0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E25655-CD60-4FEB-AB9B-30C08CA2C4B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533D13-9933-4C65-88F3-36515739C86F}"/>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353DAFAF-DEA0-4364-9695-918745C447CA}"/>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9AE9354A-1C84-40C8-8491-F4E5EDED67C2}"/>
              </a:ext>
            </a:extLst>
          </p:cNvPr>
          <p:cNvSpPr>
            <a:spLocks noGrp="1"/>
          </p:cNvSpPr>
          <p:nvPr>
            <p:ph type="sldNum" sz="quarter" idx="12"/>
          </p:nvPr>
        </p:nvSpPr>
        <p:spPr/>
        <p:txBody>
          <a:bodyPr/>
          <a:lstStyle/>
          <a:p>
            <a:pPr>
              <a:defRPr/>
            </a:pPr>
            <a:fld id="{79C727F1-A7CB-422B-9970-8D04C71B9749}" type="slidenum">
              <a:rPr lang="en-US" altLang="ja-JP" smtClean="0"/>
              <a:pPr>
                <a:defRPr/>
              </a:pPr>
              <a:t>‹#›</a:t>
            </a:fld>
            <a:endParaRPr lang="en-US" altLang="ja-JP"/>
          </a:p>
        </p:txBody>
      </p:sp>
    </p:spTree>
    <p:extLst>
      <p:ext uri="{BB962C8B-B14F-4D97-AF65-F5344CB8AC3E}">
        <p14:creationId xmlns:p14="http://schemas.microsoft.com/office/powerpoint/2010/main" val="89984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3EE4DD-4E4F-4F12-A24C-30A45013E89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5564041-FC50-428B-A13A-02E1A1CB094C}"/>
              </a:ext>
            </a:extLst>
          </p:cNvPr>
          <p:cNvSpPr>
            <a:spLocks noGrp="1"/>
          </p:cNvSpPr>
          <p:nvPr>
            <p:ph type="dt" sz="half" idx="10"/>
          </p:nvPr>
        </p:nvSpPr>
        <p:spPr/>
        <p:txBody>
          <a:bodyPr/>
          <a:lstStyle/>
          <a:p>
            <a:pPr>
              <a:defRPr/>
            </a:pPr>
            <a:endParaRPr lang="en-US" altLang="ja-JP"/>
          </a:p>
        </p:txBody>
      </p:sp>
      <p:sp>
        <p:nvSpPr>
          <p:cNvPr id="4" name="フッター プレースホルダー 3">
            <a:extLst>
              <a:ext uri="{FF2B5EF4-FFF2-40B4-BE49-F238E27FC236}">
                <a16:creationId xmlns:a16="http://schemas.microsoft.com/office/drawing/2014/main" id="{A42DA9AB-532D-4946-B420-B3BFE0F2A5D1}"/>
              </a:ext>
            </a:extLst>
          </p:cNvPr>
          <p:cNvSpPr>
            <a:spLocks noGrp="1"/>
          </p:cNvSpPr>
          <p:nvPr>
            <p:ph type="ftr" sz="quarter" idx="11"/>
          </p:nvPr>
        </p:nvSpPr>
        <p:spPr/>
        <p:txBody>
          <a:bodyPr/>
          <a:lstStyle/>
          <a:p>
            <a:pPr>
              <a:defRPr/>
            </a:pPr>
            <a:endParaRPr lang="en-US" altLang="ja-JP"/>
          </a:p>
        </p:txBody>
      </p:sp>
      <p:sp>
        <p:nvSpPr>
          <p:cNvPr id="5" name="スライド番号プレースホルダー 4">
            <a:extLst>
              <a:ext uri="{FF2B5EF4-FFF2-40B4-BE49-F238E27FC236}">
                <a16:creationId xmlns:a16="http://schemas.microsoft.com/office/drawing/2014/main" id="{E3375978-E677-4FF7-85F7-81BCFD9AF052}"/>
              </a:ext>
            </a:extLst>
          </p:cNvPr>
          <p:cNvSpPr>
            <a:spLocks noGrp="1"/>
          </p:cNvSpPr>
          <p:nvPr>
            <p:ph type="sldNum" sz="quarter" idx="12"/>
          </p:nvPr>
        </p:nvSpPr>
        <p:spPr/>
        <p:txBody>
          <a:bodyPr/>
          <a:lstStyle/>
          <a:p>
            <a:pPr>
              <a:defRPr/>
            </a:pPr>
            <a:fld id="{4203DEB8-9C44-4A1D-9DD9-2CD856982D52}" type="slidenum">
              <a:rPr lang="en-US" altLang="ja-JP" smtClean="0"/>
              <a:pPr>
                <a:defRPr/>
              </a:pPr>
              <a:t>‹#›</a:t>
            </a:fld>
            <a:endParaRPr lang="en-US" altLang="ja-JP"/>
          </a:p>
        </p:txBody>
      </p:sp>
    </p:spTree>
    <p:extLst>
      <p:ext uri="{BB962C8B-B14F-4D97-AF65-F5344CB8AC3E}">
        <p14:creationId xmlns:p14="http://schemas.microsoft.com/office/powerpoint/2010/main" val="338641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68DF391-B850-4537-82F4-B56F7F9A06F4}"/>
              </a:ext>
            </a:extLst>
          </p:cNvPr>
          <p:cNvSpPr>
            <a:spLocks noGrp="1"/>
          </p:cNvSpPr>
          <p:nvPr>
            <p:ph type="dt" sz="half" idx="10"/>
          </p:nvPr>
        </p:nvSpPr>
        <p:spPr/>
        <p:txBody>
          <a:bodyPr/>
          <a:lstStyle/>
          <a:p>
            <a:pPr>
              <a:defRPr/>
            </a:pPr>
            <a:endParaRPr lang="en-US" altLang="ja-JP"/>
          </a:p>
        </p:txBody>
      </p:sp>
      <p:sp>
        <p:nvSpPr>
          <p:cNvPr id="3" name="フッター プレースホルダー 2">
            <a:extLst>
              <a:ext uri="{FF2B5EF4-FFF2-40B4-BE49-F238E27FC236}">
                <a16:creationId xmlns:a16="http://schemas.microsoft.com/office/drawing/2014/main" id="{E88EA15D-C00F-4EE9-BE35-F908A9892AA0}"/>
              </a:ext>
            </a:extLst>
          </p:cNvPr>
          <p:cNvSpPr>
            <a:spLocks noGrp="1"/>
          </p:cNvSpPr>
          <p:nvPr>
            <p:ph type="ftr" sz="quarter" idx="11"/>
          </p:nvPr>
        </p:nvSpPr>
        <p:spPr/>
        <p:txBody>
          <a:bodyPr/>
          <a:lstStyle/>
          <a:p>
            <a:pPr>
              <a:defRPr/>
            </a:pPr>
            <a:endParaRPr lang="en-US" altLang="ja-JP"/>
          </a:p>
        </p:txBody>
      </p:sp>
      <p:sp>
        <p:nvSpPr>
          <p:cNvPr id="4" name="スライド番号プレースホルダー 3">
            <a:extLst>
              <a:ext uri="{FF2B5EF4-FFF2-40B4-BE49-F238E27FC236}">
                <a16:creationId xmlns:a16="http://schemas.microsoft.com/office/drawing/2014/main" id="{04477E6B-1E30-41C5-83E1-5CB27B7FEDB2}"/>
              </a:ext>
            </a:extLst>
          </p:cNvPr>
          <p:cNvSpPr>
            <a:spLocks noGrp="1"/>
          </p:cNvSpPr>
          <p:nvPr>
            <p:ph type="sldNum" sz="quarter" idx="12"/>
          </p:nvPr>
        </p:nvSpPr>
        <p:spPr/>
        <p:txBody>
          <a:bodyPr/>
          <a:lstStyle/>
          <a:p>
            <a:pPr>
              <a:defRPr/>
            </a:pPr>
            <a:fld id="{1E9712F3-D676-4F15-99E1-0345599CB9C5}" type="slidenum">
              <a:rPr lang="en-US" altLang="ja-JP" smtClean="0"/>
              <a:pPr>
                <a:defRPr/>
              </a:pPr>
              <a:t>‹#›</a:t>
            </a:fld>
            <a:endParaRPr lang="en-US" altLang="ja-JP"/>
          </a:p>
        </p:txBody>
      </p:sp>
    </p:spTree>
    <p:extLst>
      <p:ext uri="{BB962C8B-B14F-4D97-AF65-F5344CB8AC3E}">
        <p14:creationId xmlns:p14="http://schemas.microsoft.com/office/powerpoint/2010/main" val="211042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AACE17B-A1A6-4E5C-8802-52FD9D70895F}" type="slidenum">
              <a:rPr lang="en-US" altLang="ja-JP"/>
              <a:pPr>
                <a:defRPr/>
              </a:pPr>
              <a:t>‹#›</a:t>
            </a:fld>
            <a:endParaRPr lang="en-US" altLang="ja-JP"/>
          </a:p>
        </p:txBody>
      </p:sp>
    </p:spTree>
    <p:extLst>
      <p:ext uri="{BB962C8B-B14F-4D97-AF65-F5344CB8AC3E}">
        <p14:creationId xmlns:p14="http://schemas.microsoft.com/office/powerpoint/2010/main" val="185944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AndTx">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609600"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09600" y="3938589"/>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half" idx="3"/>
          </p:nvPr>
        </p:nvSpPr>
        <p:spPr>
          <a:xfrm>
            <a:off x="6197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8C07BFA3-1F5E-4694-92EE-2807FD8AB0F7}" type="slidenum">
              <a:rPr lang="en-US" altLang="ja-JP"/>
              <a:pPr>
                <a:defRPr/>
              </a:pPr>
              <a:t>‹#›</a:t>
            </a:fld>
            <a:endParaRPr lang="en-US" altLang="ja-JP"/>
          </a:p>
        </p:txBody>
      </p:sp>
    </p:spTree>
    <p:extLst>
      <p:ext uri="{BB962C8B-B14F-4D97-AF65-F5344CB8AC3E}">
        <p14:creationId xmlns:p14="http://schemas.microsoft.com/office/powerpoint/2010/main" val="17003218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CA236AC-5787-4611-8609-A8D9012505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396CAF-6894-4A77-9F20-FE89261FC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0B46A27-A38E-407C-96A3-0675EFDAE2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FA3F50E2-B74E-4313-AFA4-6714BAF23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AC749171-6654-4475-A562-26403A4A1A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0816FD5-A7B1-48A1-8498-77AB01294762}" type="slidenum">
              <a:rPr lang="en-US" altLang="ja-JP" smtClean="0"/>
              <a:pPr>
                <a:defRPr/>
              </a:pPr>
              <a:t>‹#›</a:t>
            </a:fld>
            <a:endParaRPr lang="en-US" altLang="ja-JP"/>
          </a:p>
        </p:txBody>
      </p:sp>
    </p:spTree>
    <p:extLst>
      <p:ext uri="{BB962C8B-B14F-4D97-AF65-F5344CB8AC3E}">
        <p14:creationId xmlns:p14="http://schemas.microsoft.com/office/powerpoint/2010/main" val="358744737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9" r:id="rId3"/>
    <p:sldLayoutId id="2147483670" r:id="rId4"/>
    <p:sldLayoutId id="2147483675" r:id="rId5"/>
    <p:sldLayoutId id="2147483676" r:id="rId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4.png"/><Relationship Id="rId12"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38.png"/><Relationship Id="rId5" Type="http://schemas.openxmlformats.org/officeDocument/2006/relationships/slideLayout" Target="../slideLayouts/slideLayout4.xml"/><Relationship Id="rId10" Type="http://schemas.openxmlformats.org/officeDocument/2006/relationships/image" Target="../media/image8.png"/><Relationship Id="rId4" Type="http://schemas.openxmlformats.org/officeDocument/2006/relationships/audio" Target="../media/media2.mp3"/><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4.xml"/><Relationship Id="rId7" Type="http://schemas.openxmlformats.org/officeDocument/2006/relationships/image" Target="../media/image48.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4.png"/><Relationship Id="rId4" Type="http://schemas.openxmlformats.org/officeDocument/2006/relationships/image" Target="../media/image45.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8.png"/><Relationship Id="rId3" Type="http://schemas.openxmlformats.org/officeDocument/2006/relationships/audio" Target="../media/media1.mp3"/><Relationship Id="rId7" Type="http://schemas.openxmlformats.org/officeDocument/2006/relationships/notesSlide" Target="../notesSlides/notesSlide15.xml"/><Relationship Id="rId12" Type="http://schemas.openxmlformats.org/officeDocument/2006/relationships/image" Target="../media/image52.png"/><Relationship Id="rId2" Type="http://schemas.microsoft.com/office/2007/relationships/media" Target="../media/media1.mp3"/><Relationship Id="rId1" Type="http://schemas.openxmlformats.org/officeDocument/2006/relationships/tags" Target="../tags/tag11.xml"/><Relationship Id="rId6" Type="http://schemas.openxmlformats.org/officeDocument/2006/relationships/slideLayout" Target="../slideLayouts/slideLayout5.xml"/><Relationship Id="rId11" Type="http://schemas.openxmlformats.org/officeDocument/2006/relationships/image" Target="../media/image51.png"/><Relationship Id="rId5" Type="http://schemas.openxmlformats.org/officeDocument/2006/relationships/audio" Target="../media/media2.mp3"/><Relationship Id="rId10" Type="http://schemas.openxmlformats.org/officeDocument/2006/relationships/image" Target="../media/image16.png"/><Relationship Id="rId4" Type="http://schemas.microsoft.com/office/2007/relationships/media" Target="../media/media2.mp3"/><Relationship Id="rId9" Type="http://schemas.openxmlformats.org/officeDocument/2006/relationships/image" Target="../media/image15.png"/><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59.png"/><Relationship Id="rId4" Type="http://schemas.openxmlformats.org/officeDocument/2006/relationships/image" Target="../media/image54.jpeg"/><Relationship Id="rId9"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56.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8.xml"/><Relationship Id="rId7" Type="http://schemas.openxmlformats.org/officeDocument/2006/relationships/image" Target="../media/image48.png"/><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4.png"/><Relationship Id="rId4" Type="http://schemas.openxmlformats.org/officeDocument/2006/relationships/image" Target="../media/image45.pn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8.png"/><Relationship Id="rId3" Type="http://schemas.openxmlformats.org/officeDocument/2006/relationships/audio" Target="../media/media1.mp3"/><Relationship Id="rId7" Type="http://schemas.openxmlformats.org/officeDocument/2006/relationships/notesSlide" Target="../notesSlides/notesSlide22.xml"/><Relationship Id="rId12" Type="http://schemas.openxmlformats.org/officeDocument/2006/relationships/image" Target="../media/image67.png"/><Relationship Id="rId2" Type="http://schemas.microsoft.com/office/2007/relationships/media" Target="../media/media1.mp3"/><Relationship Id="rId1" Type="http://schemas.openxmlformats.org/officeDocument/2006/relationships/tags" Target="../tags/tag15.xml"/><Relationship Id="rId6" Type="http://schemas.openxmlformats.org/officeDocument/2006/relationships/slideLayout" Target="../slideLayouts/slideLayout4.xml"/><Relationship Id="rId11" Type="http://schemas.openxmlformats.org/officeDocument/2006/relationships/image" Target="../media/image66.png"/><Relationship Id="rId5" Type="http://schemas.openxmlformats.org/officeDocument/2006/relationships/audio" Target="../media/media2.mp3"/><Relationship Id="rId10" Type="http://schemas.openxmlformats.org/officeDocument/2006/relationships/image" Target="../media/image15.png"/><Relationship Id="rId4" Type="http://schemas.microsoft.com/office/2007/relationships/media" Target="../media/media2.mp3"/><Relationship Id="rId9" Type="http://schemas.openxmlformats.org/officeDocument/2006/relationships/image" Target="../media/image16.png"/><Relationship Id="rId1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70.png"/><Relationship Id="rId3" Type="http://schemas.openxmlformats.org/officeDocument/2006/relationships/audio" Target="../media/media1.mp3"/><Relationship Id="rId7" Type="http://schemas.openxmlformats.org/officeDocument/2006/relationships/notesSlide" Target="../notesSlides/notesSlide23.xml"/><Relationship Id="rId12" Type="http://schemas.openxmlformats.org/officeDocument/2006/relationships/image" Target="../media/image8.png"/><Relationship Id="rId2" Type="http://schemas.microsoft.com/office/2007/relationships/media" Target="../media/media1.mp3"/><Relationship Id="rId1" Type="http://schemas.openxmlformats.org/officeDocument/2006/relationships/tags" Target="../tags/tag16.xml"/><Relationship Id="rId6" Type="http://schemas.openxmlformats.org/officeDocument/2006/relationships/slideLayout" Target="../slideLayouts/slideLayout4.xml"/><Relationship Id="rId11" Type="http://schemas.openxmlformats.org/officeDocument/2006/relationships/image" Target="../media/image69.png"/><Relationship Id="rId5" Type="http://schemas.openxmlformats.org/officeDocument/2006/relationships/audio" Target="../media/media2.mp3"/><Relationship Id="rId10" Type="http://schemas.openxmlformats.org/officeDocument/2006/relationships/image" Target="../media/image15.png"/><Relationship Id="rId4" Type="http://schemas.microsoft.com/office/2007/relationships/media" Target="../media/media2.mp3"/><Relationship Id="rId9" Type="http://schemas.openxmlformats.org/officeDocument/2006/relationships/image" Target="../media/image16.png"/><Relationship Id="rId14" Type="http://schemas.openxmlformats.org/officeDocument/2006/relationships/image" Target="../media/image71.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72.png"/><Relationship Id="rId3" Type="http://schemas.openxmlformats.org/officeDocument/2006/relationships/audio" Target="../media/media1.mp3"/><Relationship Id="rId7" Type="http://schemas.openxmlformats.org/officeDocument/2006/relationships/notesSlide" Target="../notesSlides/notesSlide24.xml"/><Relationship Id="rId12" Type="http://schemas.openxmlformats.org/officeDocument/2006/relationships/hyperlink" Target="https://www.irasutoya.com/2013/09/blog-post_5250.html" TargetMode="External"/><Relationship Id="rId2" Type="http://schemas.microsoft.com/office/2007/relationships/media" Target="../media/media1.mp3"/><Relationship Id="rId1" Type="http://schemas.openxmlformats.org/officeDocument/2006/relationships/tags" Target="../tags/tag17.xml"/><Relationship Id="rId6" Type="http://schemas.openxmlformats.org/officeDocument/2006/relationships/slideLayout" Target="../slideLayouts/slideLayout4.xml"/><Relationship Id="rId11" Type="http://schemas.openxmlformats.org/officeDocument/2006/relationships/image" Target="../media/image21.png"/><Relationship Id="rId5" Type="http://schemas.openxmlformats.org/officeDocument/2006/relationships/audio" Target="../media/media2.mp3"/><Relationship Id="rId15" Type="http://schemas.openxmlformats.org/officeDocument/2006/relationships/image" Target="../media/image8.png"/><Relationship Id="rId10" Type="http://schemas.openxmlformats.org/officeDocument/2006/relationships/image" Target="../media/image15.png"/><Relationship Id="rId4" Type="http://schemas.microsoft.com/office/2007/relationships/media" Target="../media/media2.mp3"/><Relationship Id="rId9" Type="http://schemas.openxmlformats.org/officeDocument/2006/relationships/image" Target="../media/image16.png"/><Relationship Id="rId14"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1.mp3"/><Relationship Id="rId7" Type="http://schemas.openxmlformats.org/officeDocument/2006/relationships/image" Target="../media/image9.png"/><Relationship Id="rId2" Type="http://schemas.microsoft.com/office/2007/relationships/media" Target="../media/media1.mp3"/><Relationship Id="rId1" Type="http://schemas.openxmlformats.org/officeDocument/2006/relationships/tags" Target="../tags/tag4.xml"/><Relationship Id="rId6" Type="http://schemas.openxmlformats.org/officeDocument/2006/relationships/image" Target="../media/image8.png"/><Relationship Id="rId11" Type="http://schemas.openxmlformats.org/officeDocument/2006/relationships/chart" Target="../charts/chart1.xml"/><Relationship Id="rId5" Type="http://schemas.openxmlformats.org/officeDocument/2006/relationships/notesSlide" Target="../notesSlides/notesSlide5.xml"/><Relationship Id="rId10" Type="http://schemas.openxmlformats.org/officeDocument/2006/relationships/image" Target="../media/image11.png"/><Relationship Id="rId4" Type="http://schemas.openxmlformats.org/officeDocument/2006/relationships/slideLayout" Target="../slideLayouts/slideLayout5.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chart" Target="../charts/char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audio" Target="../media/media1.mp3"/><Relationship Id="rId7" Type="http://schemas.openxmlformats.org/officeDocument/2006/relationships/notesSlide" Target="../notesSlides/notesSlide7.xml"/><Relationship Id="rId12" Type="http://schemas.openxmlformats.org/officeDocument/2006/relationships/image" Target="../media/image18.jpeg"/><Relationship Id="rId17" Type="http://schemas.openxmlformats.org/officeDocument/2006/relationships/image" Target="../media/image22.png"/><Relationship Id="rId2" Type="http://schemas.microsoft.com/office/2007/relationships/media" Target="../media/media1.mp3"/><Relationship Id="rId16" Type="http://schemas.openxmlformats.org/officeDocument/2006/relationships/image" Target="../media/image21.png"/><Relationship Id="rId1" Type="http://schemas.openxmlformats.org/officeDocument/2006/relationships/tags" Target="../tags/tag6.xml"/><Relationship Id="rId6" Type="http://schemas.openxmlformats.org/officeDocument/2006/relationships/slideLayout" Target="../slideLayouts/slideLayout4.xml"/><Relationship Id="rId11" Type="http://schemas.openxmlformats.org/officeDocument/2006/relationships/image" Target="../media/image17.gif"/><Relationship Id="rId5" Type="http://schemas.openxmlformats.org/officeDocument/2006/relationships/audio" Target="../media/media2.mp3"/><Relationship Id="rId15" Type="http://schemas.openxmlformats.org/officeDocument/2006/relationships/image" Target="../media/image8.png"/><Relationship Id="rId10" Type="http://schemas.openxmlformats.org/officeDocument/2006/relationships/image" Target="../media/image16.png"/><Relationship Id="rId4" Type="http://schemas.microsoft.com/office/2007/relationships/media" Target="../media/media2.mp3"/><Relationship Id="rId9" Type="http://schemas.openxmlformats.org/officeDocument/2006/relationships/image" Target="../media/image15.png"/><Relationship Id="rId14" Type="http://schemas.openxmlformats.org/officeDocument/2006/relationships/image" Target="../media/image20.gif"/></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notesSlide" Target="../notesSlides/notesSlide8.xml"/><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audio" Target="../media/audio1.wav"/><Relationship Id="rId9" Type="http://schemas.openxmlformats.org/officeDocument/2006/relationships/image" Target="../media/image27.png"/><Relationship Id="rId14"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9.xml"/><Relationship Id="rId7"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4000">
              <a:schemeClr val="accent2">
                <a:lumMod val="20000"/>
                <a:lumOff val="80000"/>
              </a:schemeClr>
            </a:gs>
            <a:gs pos="83000">
              <a:schemeClr val="accent2">
                <a:lumMod val="40000"/>
                <a:lumOff val="6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4433FFA-65B9-403F-B62D-8D1C53FF36C0}"/>
              </a:ext>
            </a:extLst>
          </p:cNvPr>
          <p:cNvPicPr>
            <a:picLocks noChangeAspect="1"/>
          </p:cNvPicPr>
          <p:nvPr/>
        </p:nvPicPr>
        <p:blipFill>
          <a:blip r:embed="rId3">
            <a:clrChange>
              <a:clrFrom>
                <a:srgbClr val="EBF8C3"/>
              </a:clrFrom>
              <a:clrTo>
                <a:srgbClr val="EBF8C3">
                  <a:alpha val="0"/>
                </a:srgbClr>
              </a:clrTo>
            </a:clrChang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1750871" y="185453"/>
            <a:ext cx="8362465" cy="5160580"/>
          </a:xfrm>
          <a:prstGeom prst="rect">
            <a:avLst/>
          </a:prstGeom>
        </p:spPr>
      </p:pic>
      <p:pic>
        <p:nvPicPr>
          <p:cNvPr id="6" name="図 5">
            <a:extLst>
              <a:ext uri="{FF2B5EF4-FFF2-40B4-BE49-F238E27FC236}">
                <a16:creationId xmlns:a16="http://schemas.microsoft.com/office/drawing/2014/main" id="{CA4561E0-0D58-4A27-B133-1ACF8FAAEDF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605159" y="3918592"/>
            <a:ext cx="2646356" cy="2019567"/>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p:spPr>
      </p:pic>
      <p:sp>
        <p:nvSpPr>
          <p:cNvPr id="3" name="正方形/長方形 2">
            <a:extLst>
              <a:ext uri="{FF2B5EF4-FFF2-40B4-BE49-F238E27FC236}">
                <a16:creationId xmlns:a16="http://schemas.microsoft.com/office/drawing/2014/main" id="{F504ACCA-0D2D-4055-A244-B6E22472F974}"/>
              </a:ext>
            </a:extLst>
          </p:cNvPr>
          <p:cNvSpPr/>
          <p:nvPr/>
        </p:nvSpPr>
        <p:spPr>
          <a:xfrm>
            <a:off x="2332261" y="5029027"/>
            <a:ext cx="7527477" cy="1835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dirty="0">
                <a:solidFill>
                  <a:schemeClr val="accent4">
                    <a:lumMod val="50000"/>
                  </a:schemeClr>
                </a:solidFill>
                <a:latin typeface="UD デジタル 教科書体 NK-B" panose="02020700000000000000" pitchFamily="18" charset="-128"/>
                <a:ea typeface="UD デジタル 教科書体 NK-B" panose="02020700000000000000" pitchFamily="18" charset="-128"/>
              </a:rPr>
              <a:t>令和８年度　和歌山県版</a:t>
            </a:r>
            <a:endParaRPr kumimoji="1" lang="en-US" altLang="ja-JP" sz="1900" dirty="0">
              <a:solidFill>
                <a:schemeClr val="accent4">
                  <a:lumMod val="50000"/>
                </a:schemeClr>
              </a:solidFill>
              <a:latin typeface="UD デジタル 教科書体 NK-B" panose="02020700000000000000" pitchFamily="18" charset="-128"/>
              <a:ea typeface="UD デジタル 教科書体 NK-B" panose="02020700000000000000" pitchFamily="18" charset="-128"/>
            </a:endParaRPr>
          </a:p>
          <a:p>
            <a:pPr algn="ctr"/>
            <a:r>
              <a:rPr lang="ja-JP" altLang="en-US" sz="4000" dirty="0">
                <a:solidFill>
                  <a:schemeClr val="accent4">
                    <a:lumMod val="50000"/>
                  </a:schemeClr>
                </a:solidFill>
                <a:latin typeface="UD デジタル 教科書体 NK-B" panose="02020700000000000000" pitchFamily="18" charset="-128"/>
                <a:ea typeface="UD デジタル 教科書体 NK-B" panose="02020700000000000000" pitchFamily="18" charset="-128"/>
              </a:rPr>
              <a:t>わたしたちのくらしと税金</a:t>
            </a:r>
            <a:endParaRPr lang="en-US" altLang="ja-JP" sz="4000" dirty="0">
              <a:solidFill>
                <a:schemeClr val="accent4">
                  <a:lumMod val="50000"/>
                </a:schemeClr>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300" dirty="0">
                <a:solidFill>
                  <a:schemeClr val="accent4">
                    <a:lumMod val="50000"/>
                  </a:schemeClr>
                </a:solidFill>
                <a:latin typeface="UD デジタル 教科書体 NK-B" panose="02020700000000000000" pitchFamily="18" charset="-128"/>
                <a:ea typeface="UD デジタル 教科書体 NK-B" panose="02020700000000000000" pitchFamily="18" charset="-128"/>
              </a:rPr>
              <a:t>小学生用租税教育教材</a:t>
            </a:r>
            <a:endParaRPr kumimoji="1" lang="en-US" altLang="ja-JP" sz="1300" dirty="0">
              <a:solidFill>
                <a:schemeClr val="accent4">
                  <a:lumMod val="50000"/>
                </a:schemeClr>
              </a:solidFill>
              <a:latin typeface="UD デジタル 教科書体 NK-B" panose="02020700000000000000" pitchFamily="18" charset="-128"/>
              <a:ea typeface="UD デジタル 教科書体 NK-B" panose="02020700000000000000" pitchFamily="18" charset="-128"/>
            </a:endParaRPr>
          </a:p>
          <a:p>
            <a:pPr algn="ctr"/>
            <a:r>
              <a:rPr lang="ja-JP" altLang="en-US" sz="1300" dirty="0">
                <a:solidFill>
                  <a:schemeClr val="accent4">
                    <a:lumMod val="50000"/>
                  </a:schemeClr>
                </a:solidFill>
                <a:latin typeface="UD デジタル 教科書体 NK-B" panose="02020700000000000000" pitchFamily="18" charset="-128"/>
                <a:ea typeface="UD デジタル 教科書体 NK-B" panose="02020700000000000000" pitchFamily="18" charset="-128"/>
              </a:rPr>
              <a:t>（和歌山県租税教育推進連絡協議会）</a:t>
            </a:r>
            <a:endParaRPr kumimoji="1" lang="ja-JP" altLang="en-US" sz="1300" dirty="0">
              <a:solidFill>
                <a:schemeClr val="accent4">
                  <a:lumMod val="50000"/>
                </a:schemeClr>
              </a:solidFill>
              <a:latin typeface="UD デジタル 教科書体 NK-B" panose="02020700000000000000" pitchFamily="18" charset="-128"/>
              <a:ea typeface="UD デジタル 教科書体 NK-B" panose="02020700000000000000" pitchFamily="18" charset="-128"/>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fill="hold" nodeType="clickEffect" p14:presetBounceEnd="15000">
                                      <p:stCondLst>
                                        <p:cond delay="0"/>
                                      </p:stCondLst>
                                      <p:endCondLst>
                                        <p:cond evt="onNext" delay="0">
                                          <p:tgtEl>
                                            <p:sldTgt/>
                                          </p:tgtEl>
                                        </p:cond>
                                      </p:endCondLst>
                                      <p:childTnLst>
                                        <p:animMotion origin="layout" path="M 0.00039 -0.12847 L 0.00039 -0.12824 C -0.00052 -0.14144 -0.00169 -0.1544 -0.00234 -0.16736 C -0.00273 -0.17801 -0.00247 -0.18889 -0.00312 -0.19954 C -0.00351 -0.20625 -0.00521 -0.21273 -0.0056 -0.21968 L -0.00807 -0.25185 C -0.00963 -0.29375 -0.00807 -0.26227 -0.00989 -0.28403 C -0.01106 -0.29931 -0.01002 -0.29097 -0.01159 -0.3007 C -0.01211 -0.31134 -0.01211 -0.32222 -0.01328 -0.33287 C -0.01341 -0.33658 -0.01497 -0.3382 -0.01575 -0.34121 C -0.01718 -0.34792 -0.01849 -0.35394 -0.01992 -0.35972 C -0.02031 -0.37037 -0.02031 -0.38125 -0.02096 -0.3919 C -0.02096 -0.39421 -0.02161 -0.3963 -0.02174 -0.39861 C -0.02317 -0.41574 -0.02174 -0.40509 -0.02343 -0.41551 C -0.02343 -0.41574 -0.02356 -0.4338 -0.02513 -0.43912 C -0.02552 -0.44051 -0.0263 -0.44144 -0.02682 -0.44236 C -0.02734 -0.44746 -0.02786 -0.45255 -0.02851 -0.45764 C -0.02864 -0.46042 -0.02851 -0.46343 -0.02929 -0.46597 C -0.02994 -0.46829 -0.03112 -0.46921 -0.0319 -0.47107 C -0.03281 -0.47384 -0.03333 -0.47708 -0.03424 -0.47963 C -0.03593 -0.4831 -0.0414 -0.49445 -0.0444 -0.49815 C -0.04544 -0.49908 -0.04622 -0.49931 -0.047 -0.49977 C -0.0483 -0.50162 -0.04922 -0.50347 -0.05039 -0.50486 C -0.05156 -0.50625 -0.05286 -0.50671 -0.05377 -0.50833 C -0.05534 -0.51065 -0.05651 -0.51435 -0.05794 -0.51667 C -0.05898 -0.51829 -0.06054 -0.51875 -0.06133 -0.52014 C -0.06562 -0.52546 -0.06692 -0.53102 -0.07239 -0.53519 L -0.07656 -0.53866 C -0.08034 -0.5463 -0.07591 -0.5382 -0.08073 -0.54375 C -0.08268 -0.5456 -0.08398 -0.54908 -0.08593 -0.55046 C -0.08659 -0.55093 -0.08776 -0.55139 -0.08854 -0.55208 C -0.08945 -0.55324 -0.09062 -0.55463 -0.09179 -0.55556 C -0.09323 -0.55648 -0.09466 -0.55648 -0.09609 -0.55718 C -0.09674 -0.55764 -0.09765 -0.55833 -0.09869 -0.5588 C -0.10599 -0.57014 -0.09817 -0.56019 -0.11458 -0.56736 C -0.1233 -0.57107 -0.11927 -0.57338 -0.12734 -0.5757 C -0.13554 -0.57801 -0.14883 -0.57963 -0.15768 -0.58079 C -0.16367 -0.58866 -0.15885 -0.58333 -0.172 -0.5875 C -0.18476 -0.59167 -0.18554 -0.59398 -0.20156 -0.59607 C -0.21289 -0.59746 -0.22409 -0.59722 -0.23541 -0.59769 C -0.26015 -0.60996 -0.24284 -0.60208 -0.30547 -0.59769 C -0.30794 -0.59746 -0.31002 -0.5956 -0.31224 -0.59445 C -0.32578 -0.58634 -0.31471 -0.59283 -0.32487 -0.58426 C -0.3358 -0.57523 -0.32461 -0.58611 -0.33437 -0.57755 C -0.33593 -0.57593 -0.3375 -0.57384 -0.33932 -0.57246 C -0.34049 -0.57153 -0.34153 -0.57153 -0.34271 -0.5706 C -0.34388 -0.56991 -0.34492 -0.56829 -0.34622 -0.56736 C -0.34687 -0.56667 -0.34791 -0.56644 -0.34869 -0.56574 C -0.35924 -0.55486 -0.34791 -0.56528 -0.35547 -0.55718 C -0.3625 -0.54954 -0.3608 -0.55116 -0.36797 -0.54699 C -0.37148 -0.53704 -0.36771 -0.54653 -0.37317 -0.53866 C -0.37864 -0.53102 -0.37239 -0.53519 -0.37903 -0.53195 C -0.38502 -0.52408 -0.37747 -0.53333 -0.3858 -0.52523 C -0.38659 -0.52431 -0.38763 -0.52315 -0.38815 -0.52176 C -0.38945 -0.51968 -0.39023 -0.51667 -0.39153 -0.51505 C -0.39284 -0.51366 -0.3944 -0.51389 -0.39609 -0.51343 C -0.40117 -0.50718 -0.40364 -0.5044 -0.40859 -0.49468 C -0.4095 -0.49306 -0.41015 -0.49121 -0.41106 -0.48982 C -0.41315 -0.48658 -0.41471 -0.48634 -0.41692 -0.48496 C -0.41849 -0.48357 -0.41979 -0.48241 -0.42135 -0.48125 C -0.42304 -0.47847 -0.42474 -0.4757 -0.42643 -0.47292 C -0.42682 -0.47176 -0.42721 -0.46991 -0.42812 -0.46945 C -0.42968 -0.46829 -0.43138 -0.46829 -0.43307 -0.46783 C -0.44036 -0.46296 -0.43151 -0.46968 -0.43724 -0.46273 C -0.43802 -0.46181 -0.43906 -0.46134 -0.43984 -0.46111 C -0.44258 -0.45972 -0.44544 -0.4588 -0.4483 -0.45764 C -0.45442 -0.45139 -0.44922 -0.45556 -0.45924 -0.45255 C -0.46041 -0.45232 -0.46146 -0.45116 -0.46263 -0.45093 C -0.46523 -0.45023 -0.46771 -0.44977 -0.47031 -0.44931 C -0.47109 -0.44861 -0.47187 -0.44792 -0.47265 -0.44746 C -0.475 -0.44676 -0.47721 -0.44583 -0.47955 -0.44583 C -0.49778 -0.44583 -0.51627 -0.44699 -0.53463 -0.44746 C -0.53854 -0.44931 -0.54297 -0.4507 -0.547 -0.45255 C -0.55078 -0.45417 -0.55455 -0.45671 -0.55807 -0.45764 C -0.56302 -0.45903 -0.56823 -0.4588 -0.5733 -0.45926 C -0.59049 -0.4581 -0.60768 -0.45926 -0.62474 -0.45602 C -0.62799 -0.45533 -0.63021 -0.44977 -0.63333 -0.44746 C -0.63476 -0.4463 -0.63606 -0.4456 -0.6375 -0.44421 C -0.63828 -0.44329 -0.63919 -0.4419 -0.63997 -0.44074 C -0.64401 -0.42847 -0.63906 -0.44144 -0.64414 -0.43403 C -0.64557 -0.43218 -0.64661 -0.42963 -0.64765 -0.42732 C -0.64948 -0.42292 -0.64909 -0.4206 -0.65182 -0.41713 C -0.65312 -0.41551 -0.65455 -0.41482 -0.65599 -0.41366 C -0.6569 -0.41158 -0.65807 -0.40695 -0.6595 -0.40533 C -0.66015 -0.4044 -0.66106 -0.40417 -0.66198 -0.40371 C -0.66224 -0.40185 -0.66237 -0.4 -0.66276 -0.39861 C -0.66315 -0.39722 -0.6638 -0.3963 -0.66445 -0.39514 C -0.6664 -0.39213 -0.66836 -0.38958 -0.67044 -0.38681 C -0.6707 -0.38519 -0.67083 -0.38333 -0.67122 -0.38171 C -0.67383 -0.37269 -0.67396 -0.37269 -0.67721 -0.36644 C -0.67773 -0.36435 -0.67812 -0.36181 -0.6789 -0.35972 C -0.68541 -0.33958 -0.68359 -0.34352 -0.68815 -0.33449 C -0.68867 -0.33102 -0.68906 -0.32755 -0.68984 -0.325 C -0.69075 -0.31968 -0.69323 -0.31088 -0.69323 -0.31065 C -0.69726 -0.27107 -0.69596 -0.28796 -0.69414 -0.21644 C -0.69401 -0.21273 -0.69284 -0.20972 -0.69244 -0.20625 C -0.69205 -0.20347 -0.69192 -0.20046 -0.69153 -0.19769 C -0.69049 -0.19005 -0.69049 -0.19329 -0.68815 -0.18426 C -0.6875 -0.18148 -0.68711 -0.17871 -0.68646 -0.17593 C -0.68437 -0.15533 -0.68763 -0.18033 -0.68229 -0.15903 C -0.68138 -0.15533 -0.68125 -0.15093 -0.6806 -0.14722 C -0.67929 -0.14005 -0.6789 -0.14028 -0.6763 -0.13542 C -0.67317 -0.11597 -0.67682 -0.13333 -0.67122 -0.11852 C -0.67044 -0.11644 -0.67044 -0.11389 -0.66953 -0.11181 C -0.66953 -0.11158 -0.66172 -0.09607 -0.6595 -0.09167 L -0.65429 -0.08125 C -0.65351 -0.07963 -0.65299 -0.07708 -0.65182 -0.07616 L -0.64922 -0.07454 C -0.64609 -0.06458 -0.64974 -0.07338 -0.64258 -0.06806 C -0.64166 -0.06759 -0.64153 -0.06528 -0.64075 -0.06435 C -0.63867 -0.06181 -0.63411 -0.05764 -0.63411 -0.05741 C -0.63346 -0.05602 -0.63333 -0.05371 -0.63229 -0.05255 C -0.63112 -0.05116 -0.62604 -0.04861 -0.62383 -0.04769 C -0.61784 -0.04144 -0.61627 -0.03912 -0.61041 -0.03588 C -0.60911 -0.03496 -0.60755 -0.03472 -0.60612 -0.03426 C -0.60013 -0.03102 -0.60794 -0.0338 -0.59935 -0.02894 C -0.59778 -0.02801 -0.59609 -0.02801 -0.59427 -0.02755 C -0.59297 -0.02708 -0.59153 -0.02593 -0.59023 -0.0257 C -0.58541 -0.02477 -0.5806 -0.02454 -0.57578 -0.02384 C -0.57461 -0.02338 -0.57369 -0.02222 -0.57239 -0.02222 C -0.55364 -0.02222 -0.53476 -0.02269 -0.51588 -0.02384 C -0.51458 -0.02408 -0.51354 -0.02662 -0.51263 -0.02755 C -0.51015 -0.02917 -0.50729 -0.03079 -0.50468 -0.03241 C -0.50403 -0.03287 -0.50299 -0.03333 -0.50234 -0.03426 C -0.4901 -0.0463 -0.51041 -0.02546 -0.49466 -0.04445 C -0.49349 -0.04583 -0.49192 -0.04653 -0.49049 -0.04769 C -0.48932 -0.0507 -0.48711 -0.05741 -0.48541 -0.05949 C -0.48411 -0.06134 -0.48242 -0.06181 -0.48112 -0.06273 C -0.47734 -0.07431 -0.48242 -0.06088 -0.47435 -0.0713 C -0.47265 -0.07338 -0.47161 -0.07685 -0.47031 -0.07963 L -0.46679 -0.08634 C -0.46653 -0.08912 -0.46679 -0.09236 -0.46588 -0.09491 C -0.46549 -0.09653 -0.46406 -0.09537 -0.46341 -0.09653 C -0.46289 -0.09769 -0.46302 -0.10023 -0.46263 -0.10185 C -0.46172 -0.10417 -0.46028 -0.10602 -0.45924 -0.10857 C -0.45872 -0.10949 -0.45781 -0.11019 -0.45742 -0.11181 C -0.45703 -0.11389 -0.45677 -0.11667 -0.45586 -0.11852 C -0.45521 -0.11968 -0.45416 -0.11968 -0.45338 -0.12014 C -0.45273 -0.1213 -0.45221 -0.12269 -0.45169 -0.12361 C -0.45091 -0.12454 -0.44974 -0.12384 -0.44896 -0.12546 C -0.44856 -0.12639 -0.44896 -0.12917 -0.4483 -0.13033 C -0.447 -0.13195 -0.44544 -0.13148 -0.44388 -0.13195 C -0.4401 -0.13982 -0.44244 -0.13565 -0.43646 -0.14375 C -0.43646 -0.14352 -0.43138 -0.15046 -0.43138 -0.15023 L -0.42474 -0.15556 C -0.42383 -0.15625 -0.42304 -0.15648 -0.422 -0.15718 C -0.42096 -0.15833 -0.41979 -0.15972 -0.41862 -0.16065 C -0.41731 -0.16181 -0.41588 -0.16296 -0.41445 -0.16412 C -0.40351 -0.16343 -0.39271 -0.16343 -0.38164 -0.16227 C -0.37695 -0.16181 -0.37239 -0.16158 -0.36797 -0.15903 C -0.36562 -0.15764 -0.36419 -0.15278 -0.36224 -0.15046 C -0.36028 -0.14861 -0.35599 -0.14653 -0.35377 -0.14537 C -0.35 -0.14005 -0.3483 -0.13681 -0.34349 -0.13357 C -0.34179 -0.13241 -0.3401 -0.13148 -0.33841 -0.13033 C -0.33724 -0.1294 -0.33619 -0.12778 -0.33515 -0.12685 C -0.33177 -0.12431 -0.32487 -0.12014 -0.32487 -0.12014 C -0.31679 -0.1081 -0.32708 -0.12246 -0.31653 -0.11181 C -0.31588 -0.11088 -0.31549 -0.10903 -0.31471 -0.10857 C -0.3125 -0.10602 -0.30976 -0.10486 -0.30729 -0.10324 C -0.30547 -0.10232 -0.30377 -0.10185 -0.30221 -0.1 C -0.30065 -0.09815 -0.29935 -0.09653 -0.29778 -0.09491 C -0.29518 -0.09213 -0.28815 -0.08773 -0.28606 -0.08634 L -0.28346 -0.08496 L -0.28099 -0.0831 C -0.27539 -0.08542 -0.27565 -0.08611 -0.26836 -0.0831 C -0.26705 -0.08241 -0.26614 -0.08033 -0.26497 -0.07963 C -0.26211 -0.07755 -0.25872 -0.07662 -0.2556 -0.07454 C -0.25442 -0.07384 -0.25351 -0.07176 -0.25208 -0.0713 C -0.24974 -0.07014 -0.24713 -0.07014 -0.24466 -0.06945 C -0.23854 -0.06134 -0.24596 -0.07014 -0.23281 -0.06273 C -0.23177 -0.06227 -0.23125 -0.05996 -0.23021 -0.05949 C -0.22838 -0.05833 -0.22643 -0.05833 -0.22435 -0.05764 C -0.21666 -0.05255 -0.22877 -0.06042 -0.21771 -0.0544 C -0.21601 -0.05347 -0.21419 -0.05208 -0.21263 -0.05116 L -0.21002 -0.04931 C -0.2095 -0.04815 -0.20911 -0.04653 -0.2082 -0.04583 C -0.20468 -0.04259 -0.20195 -0.04259 -0.19817 -0.04074 C -0.19726 -0.04051 -0.19648 -0.04005 -0.19583 -0.03912 C -0.19492 -0.0375 -0.19414 -0.03496 -0.1931 -0.03426 C -0.19023 -0.03148 -0.18372 -0.02986 -0.18047 -0.02894 C -0.17955 -0.02847 -0.17877 -0.02801 -0.17799 -0.02755 C -0.17682 -0.02662 -0.17591 -0.02454 -0.17461 -0.02384 C -0.17252 -0.02315 -0.1707 -0.02315 -0.16875 -0.02222 C -0.16705 -0.0213 -0.16536 -0.01991 -0.16367 -0.01898 C -0.16237 -0.01829 -0.16119 -0.01829 -0.16028 -0.01736 C -0.1595 -0.01644 -0.15924 -0.01435 -0.15846 -0.01389 C -0.15403 -0.01111 -0.14922 -0.01111 -0.14518 -0.00718 C -0.14388 -0.00602 -0.14284 -0.0044 -0.14153 -0.00394 C -0.13932 -0.00232 -0.13698 -0.00162 -0.13502 -0.00023 C -0.13294 0.00046 -0.13086 0.00185 -0.1289 0.00301 C -0.12669 0.00417 -0.12448 0.00509 -0.12213 0.00625 C -0.12057 0.00717 -0.11888 0.00903 -0.11718 0.00972 C -0.1151 0.01065 -0.11315 0.01088 -0.11119 0.01157 C -0.10494 0.01551 -0.1125 0.01111 -0.10013 0.01481 C -0.09948 0.01504 -0.09869 0.01643 -0.09765 0.01643 C -0.0901 0.01736 -0.08255 0.01736 -0.07487 0.01829 C -0.06953 0.02176 -0.07474 0.01921 -0.06562 0.01829 C -0.05716 0.01736 -0.04883 0.01713 -0.04023 0.01643 C -0.03945 0.01597 -0.03867 0.01551 -0.03789 0.01481 C -0.03619 0.01389 -0.03515 0.01204 -0.03346 0.01157 C -0.02994 0.01018 -0.0263 0.01042 -0.02239 0.00972 C -0.01784 -0.0044 -0.02461 0.01296 -0.01758 0.00301 C -0.0151 -0.00023 -0.01159 -0.0088 -0.01159 -0.00857 C -0.00755 -0.03287 -0.01067 -0.01158 -0.00898 -0.05949 C -0.00846 -0.07708 -0.00898 -0.06597 -0.00651 -0.07616 C -0.00442 -0.08496 -0.00729 -0.07801 -0.0039 -0.08496 C -0.00377 -0.08634 -0.00338 -0.0882 -0.00312 -0.08982 C -0.0026 -0.09213 -0.00143 -0.09398 -0.00143 -0.09653 C -0.00104 -0.11551 -0.00143 -0.13472 -0.00143 -0.15394 " pathEditMode="relative" rAng="0" ptsTypes="AAAAAAAAAAAAAAAAAAAAAAAAAAAAAAAAAAAAAAAAAAAAAAAAAAAAAAAAAAAAAAAAAAAAAAAAAAAAAAAAAAAAAAAAAAAAAAAAAAAAAAAAAAAAAAAAAAAAAAAAAAAAAAAAAAAAAAAAAAAAAAAAAAAAAAAAAAAAAAAAAAAAAAAAAAAAAAAAAAAAAAAAAAAAAAAAAAAAAAAAAAAAAAAAA" p14:bounceEnd="15000">
                                          <p:cBhvr>
                                            <p:cTn id="6" dur="20000" fill="hold"/>
                                            <p:tgtEl>
                                              <p:spTgt spid="6"/>
                                            </p:tgtEl>
                                            <p:attrNameLst>
                                              <p:attrName>ppt_x</p:attrName>
                                              <p:attrName>ppt_y</p:attrName>
                                            </p:attrNameLst>
                                          </p:cBhvr>
                                          <p:rCtr x="-34818" y="-16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fill="hold" nodeType="clickEffect">
                                      <p:stCondLst>
                                        <p:cond delay="0"/>
                                      </p:stCondLst>
                                      <p:endCondLst>
                                        <p:cond evt="onNext" delay="0">
                                          <p:tgtEl>
                                            <p:sldTgt/>
                                          </p:tgtEl>
                                        </p:cond>
                                      </p:endCondLst>
                                      <p:childTnLst>
                                        <p:animMotion origin="layout" path="M 0.00039 -0.12847 L 0.00039 -0.12824 C -0.00052 -0.14144 -0.00169 -0.1544 -0.00234 -0.16736 C -0.00273 -0.17801 -0.00247 -0.18889 -0.00312 -0.19954 C -0.00351 -0.20625 -0.00521 -0.21273 -0.0056 -0.21968 L -0.00807 -0.25185 C -0.00963 -0.29375 -0.00807 -0.26227 -0.00989 -0.28403 C -0.01106 -0.29931 -0.01002 -0.29097 -0.01159 -0.3007 C -0.01211 -0.31134 -0.01211 -0.32222 -0.01328 -0.33287 C -0.01341 -0.33658 -0.01497 -0.3382 -0.01575 -0.34121 C -0.01718 -0.34792 -0.01849 -0.35394 -0.01992 -0.35972 C -0.02031 -0.37037 -0.02031 -0.38125 -0.02096 -0.3919 C -0.02096 -0.39421 -0.02161 -0.3963 -0.02174 -0.39861 C -0.02317 -0.41574 -0.02174 -0.40509 -0.02343 -0.41551 C -0.02343 -0.41574 -0.02356 -0.4338 -0.02513 -0.43912 C -0.02552 -0.44051 -0.0263 -0.44144 -0.02682 -0.44236 C -0.02734 -0.44746 -0.02786 -0.45255 -0.02851 -0.45764 C -0.02864 -0.46042 -0.02851 -0.46343 -0.02929 -0.46597 C -0.02994 -0.46829 -0.03112 -0.46921 -0.0319 -0.47107 C -0.03281 -0.47384 -0.03333 -0.47708 -0.03424 -0.47963 C -0.03593 -0.4831 -0.0414 -0.49445 -0.0444 -0.49815 C -0.04544 -0.49908 -0.04622 -0.49931 -0.047 -0.49977 C -0.0483 -0.50162 -0.04922 -0.50347 -0.05039 -0.50486 C -0.05156 -0.50625 -0.05286 -0.50671 -0.05377 -0.50833 C -0.05534 -0.51065 -0.05651 -0.51435 -0.05794 -0.51667 C -0.05898 -0.51829 -0.06054 -0.51875 -0.06133 -0.52014 C -0.06562 -0.52546 -0.06692 -0.53102 -0.07239 -0.53519 L -0.07656 -0.53866 C -0.08034 -0.5463 -0.07591 -0.5382 -0.08073 -0.54375 C -0.08268 -0.5456 -0.08398 -0.54908 -0.08593 -0.55046 C -0.08659 -0.55093 -0.08776 -0.55139 -0.08854 -0.55208 C -0.08945 -0.55324 -0.09062 -0.55463 -0.09179 -0.55556 C -0.09323 -0.55648 -0.09466 -0.55648 -0.09609 -0.55718 C -0.09674 -0.55764 -0.09765 -0.55833 -0.09869 -0.5588 C -0.10599 -0.57014 -0.09817 -0.56019 -0.11458 -0.56736 C -0.1233 -0.57107 -0.11927 -0.57338 -0.12734 -0.5757 C -0.13554 -0.57801 -0.14883 -0.57963 -0.15768 -0.58079 C -0.16367 -0.58866 -0.15885 -0.58333 -0.172 -0.5875 C -0.18476 -0.59167 -0.18554 -0.59398 -0.20156 -0.59607 C -0.21289 -0.59746 -0.22409 -0.59722 -0.23541 -0.59769 C -0.26015 -0.60996 -0.24284 -0.60208 -0.30547 -0.59769 C -0.30794 -0.59746 -0.31002 -0.5956 -0.31224 -0.59445 C -0.32578 -0.58634 -0.31471 -0.59283 -0.32487 -0.58426 C -0.3358 -0.57523 -0.32461 -0.58611 -0.33437 -0.57755 C -0.33593 -0.57593 -0.3375 -0.57384 -0.33932 -0.57246 C -0.34049 -0.57153 -0.34153 -0.57153 -0.34271 -0.5706 C -0.34388 -0.56991 -0.34492 -0.56829 -0.34622 -0.56736 C -0.34687 -0.56667 -0.34791 -0.56644 -0.34869 -0.56574 C -0.35924 -0.55486 -0.34791 -0.56528 -0.35547 -0.55718 C -0.3625 -0.54954 -0.3608 -0.55116 -0.36797 -0.54699 C -0.37148 -0.53704 -0.36771 -0.54653 -0.37317 -0.53866 C -0.37864 -0.53102 -0.37239 -0.53519 -0.37903 -0.53195 C -0.38502 -0.52408 -0.37747 -0.53333 -0.3858 -0.52523 C -0.38659 -0.52431 -0.38763 -0.52315 -0.38815 -0.52176 C -0.38945 -0.51968 -0.39023 -0.51667 -0.39153 -0.51505 C -0.39284 -0.51366 -0.3944 -0.51389 -0.39609 -0.51343 C -0.40117 -0.50718 -0.40364 -0.5044 -0.40859 -0.49468 C -0.4095 -0.49306 -0.41015 -0.49121 -0.41106 -0.48982 C -0.41315 -0.48658 -0.41471 -0.48634 -0.41692 -0.48496 C -0.41849 -0.48357 -0.41979 -0.48241 -0.42135 -0.48125 C -0.42304 -0.47847 -0.42474 -0.4757 -0.42643 -0.47292 C -0.42682 -0.47176 -0.42721 -0.46991 -0.42812 -0.46945 C -0.42968 -0.46829 -0.43138 -0.46829 -0.43307 -0.46783 C -0.44036 -0.46296 -0.43151 -0.46968 -0.43724 -0.46273 C -0.43802 -0.46181 -0.43906 -0.46134 -0.43984 -0.46111 C -0.44258 -0.45972 -0.44544 -0.4588 -0.4483 -0.45764 C -0.45442 -0.45139 -0.44922 -0.45556 -0.45924 -0.45255 C -0.46041 -0.45232 -0.46146 -0.45116 -0.46263 -0.45093 C -0.46523 -0.45023 -0.46771 -0.44977 -0.47031 -0.44931 C -0.47109 -0.44861 -0.47187 -0.44792 -0.47265 -0.44746 C -0.475 -0.44676 -0.47721 -0.44583 -0.47955 -0.44583 C -0.49778 -0.44583 -0.51627 -0.44699 -0.53463 -0.44746 C -0.53854 -0.44931 -0.54297 -0.4507 -0.547 -0.45255 C -0.55078 -0.45417 -0.55455 -0.45671 -0.55807 -0.45764 C -0.56302 -0.45903 -0.56823 -0.4588 -0.5733 -0.45926 C -0.59049 -0.4581 -0.60768 -0.45926 -0.62474 -0.45602 C -0.62799 -0.45533 -0.63021 -0.44977 -0.63333 -0.44746 C -0.63476 -0.4463 -0.63606 -0.4456 -0.6375 -0.44421 C -0.63828 -0.44329 -0.63919 -0.4419 -0.63997 -0.44074 C -0.64401 -0.42847 -0.63906 -0.44144 -0.64414 -0.43403 C -0.64557 -0.43218 -0.64661 -0.42963 -0.64765 -0.42732 C -0.64948 -0.42292 -0.64909 -0.4206 -0.65182 -0.41713 C -0.65312 -0.41551 -0.65455 -0.41482 -0.65599 -0.41366 C -0.6569 -0.41158 -0.65807 -0.40695 -0.6595 -0.40533 C -0.66015 -0.4044 -0.66106 -0.40417 -0.66198 -0.40371 C -0.66224 -0.40185 -0.66237 -0.4 -0.66276 -0.39861 C -0.66315 -0.39722 -0.6638 -0.3963 -0.66445 -0.39514 C -0.6664 -0.39213 -0.66836 -0.38958 -0.67044 -0.38681 C -0.6707 -0.38519 -0.67083 -0.38333 -0.67122 -0.38171 C -0.67383 -0.37269 -0.67396 -0.37269 -0.67721 -0.36644 C -0.67773 -0.36435 -0.67812 -0.36181 -0.6789 -0.35972 C -0.68541 -0.33958 -0.68359 -0.34352 -0.68815 -0.33449 C -0.68867 -0.33102 -0.68906 -0.32755 -0.68984 -0.325 C -0.69075 -0.31968 -0.69323 -0.31088 -0.69323 -0.31065 C -0.69726 -0.27107 -0.69596 -0.28796 -0.69414 -0.21644 C -0.69401 -0.21273 -0.69284 -0.20972 -0.69244 -0.20625 C -0.69205 -0.20347 -0.69192 -0.20046 -0.69153 -0.19769 C -0.69049 -0.19005 -0.69049 -0.19329 -0.68815 -0.18426 C -0.6875 -0.18148 -0.68711 -0.17871 -0.68646 -0.17593 C -0.68437 -0.15533 -0.68763 -0.18033 -0.68229 -0.15903 C -0.68138 -0.15533 -0.68125 -0.15093 -0.6806 -0.14722 C -0.67929 -0.14005 -0.6789 -0.14028 -0.6763 -0.13542 C -0.67317 -0.11597 -0.67682 -0.13333 -0.67122 -0.11852 C -0.67044 -0.11644 -0.67044 -0.11389 -0.66953 -0.11181 C -0.66953 -0.11158 -0.66172 -0.09607 -0.6595 -0.09167 L -0.65429 -0.08125 C -0.65351 -0.07963 -0.65299 -0.07708 -0.65182 -0.07616 L -0.64922 -0.07454 C -0.64609 -0.06458 -0.64974 -0.07338 -0.64258 -0.06806 C -0.64166 -0.06759 -0.64153 -0.06528 -0.64075 -0.06435 C -0.63867 -0.06181 -0.63411 -0.05764 -0.63411 -0.05741 C -0.63346 -0.05602 -0.63333 -0.05371 -0.63229 -0.05255 C -0.63112 -0.05116 -0.62604 -0.04861 -0.62383 -0.04769 C -0.61784 -0.04144 -0.61627 -0.03912 -0.61041 -0.03588 C -0.60911 -0.03496 -0.60755 -0.03472 -0.60612 -0.03426 C -0.60013 -0.03102 -0.60794 -0.0338 -0.59935 -0.02894 C -0.59778 -0.02801 -0.59609 -0.02801 -0.59427 -0.02755 C -0.59297 -0.02708 -0.59153 -0.02593 -0.59023 -0.0257 C -0.58541 -0.02477 -0.5806 -0.02454 -0.57578 -0.02384 C -0.57461 -0.02338 -0.57369 -0.02222 -0.57239 -0.02222 C -0.55364 -0.02222 -0.53476 -0.02269 -0.51588 -0.02384 C -0.51458 -0.02408 -0.51354 -0.02662 -0.51263 -0.02755 C -0.51015 -0.02917 -0.50729 -0.03079 -0.50468 -0.03241 C -0.50403 -0.03287 -0.50299 -0.03333 -0.50234 -0.03426 C -0.4901 -0.0463 -0.51041 -0.02546 -0.49466 -0.04445 C -0.49349 -0.04583 -0.49192 -0.04653 -0.49049 -0.04769 C -0.48932 -0.0507 -0.48711 -0.05741 -0.48541 -0.05949 C -0.48411 -0.06134 -0.48242 -0.06181 -0.48112 -0.06273 C -0.47734 -0.07431 -0.48242 -0.06088 -0.47435 -0.0713 C -0.47265 -0.07338 -0.47161 -0.07685 -0.47031 -0.07963 L -0.46679 -0.08634 C -0.46653 -0.08912 -0.46679 -0.09236 -0.46588 -0.09491 C -0.46549 -0.09653 -0.46406 -0.09537 -0.46341 -0.09653 C -0.46289 -0.09769 -0.46302 -0.10023 -0.46263 -0.10185 C -0.46172 -0.10417 -0.46028 -0.10602 -0.45924 -0.10857 C -0.45872 -0.10949 -0.45781 -0.11019 -0.45742 -0.11181 C -0.45703 -0.11389 -0.45677 -0.11667 -0.45586 -0.11852 C -0.45521 -0.11968 -0.45416 -0.11968 -0.45338 -0.12014 C -0.45273 -0.1213 -0.45221 -0.12269 -0.45169 -0.12361 C -0.45091 -0.12454 -0.44974 -0.12384 -0.44896 -0.12546 C -0.44856 -0.12639 -0.44896 -0.12917 -0.4483 -0.13033 C -0.447 -0.13195 -0.44544 -0.13148 -0.44388 -0.13195 C -0.4401 -0.13982 -0.44244 -0.13565 -0.43646 -0.14375 C -0.43646 -0.14352 -0.43138 -0.15046 -0.43138 -0.15023 L -0.42474 -0.15556 C -0.42383 -0.15625 -0.42304 -0.15648 -0.422 -0.15718 C -0.42096 -0.15833 -0.41979 -0.15972 -0.41862 -0.16065 C -0.41731 -0.16181 -0.41588 -0.16296 -0.41445 -0.16412 C -0.40351 -0.16343 -0.39271 -0.16343 -0.38164 -0.16227 C -0.37695 -0.16181 -0.37239 -0.16158 -0.36797 -0.15903 C -0.36562 -0.15764 -0.36419 -0.15278 -0.36224 -0.15046 C -0.36028 -0.14861 -0.35599 -0.14653 -0.35377 -0.14537 C -0.35 -0.14005 -0.3483 -0.13681 -0.34349 -0.13357 C -0.34179 -0.13241 -0.3401 -0.13148 -0.33841 -0.13033 C -0.33724 -0.1294 -0.33619 -0.12778 -0.33515 -0.12685 C -0.33177 -0.12431 -0.32487 -0.12014 -0.32487 -0.12014 C -0.31679 -0.1081 -0.32708 -0.12246 -0.31653 -0.11181 C -0.31588 -0.11088 -0.31549 -0.10903 -0.31471 -0.10857 C -0.3125 -0.10602 -0.30976 -0.10486 -0.30729 -0.10324 C -0.30547 -0.10232 -0.30377 -0.10185 -0.30221 -0.1 C -0.30065 -0.09815 -0.29935 -0.09653 -0.29778 -0.09491 C -0.29518 -0.09213 -0.28815 -0.08773 -0.28606 -0.08634 L -0.28346 -0.08496 L -0.28099 -0.0831 C -0.27539 -0.08542 -0.27565 -0.08611 -0.26836 -0.0831 C -0.26705 -0.08241 -0.26614 -0.08033 -0.26497 -0.07963 C -0.26211 -0.07755 -0.25872 -0.07662 -0.2556 -0.07454 C -0.25442 -0.07384 -0.25351 -0.07176 -0.25208 -0.0713 C -0.24974 -0.07014 -0.24713 -0.07014 -0.24466 -0.06945 C -0.23854 -0.06134 -0.24596 -0.07014 -0.23281 -0.06273 C -0.23177 -0.06227 -0.23125 -0.05996 -0.23021 -0.05949 C -0.22838 -0.05833 -0.22643 -0.05833 -0.22435 -0.05764 C -0.21666 -0.05255 -0.22877 -0.06042 -0.21771 -0.0544 C -0.21601 -0.05347 -0.21419 -0.05208 -0.21263 -0.05116 L -0.21002 -0.04931 C -0.2095 -0.04815 -0.20911 -0.04653 -0.2082 -0.04583 C -0.20468 -0.04259 -0.20195 -0.04259 -0.19817 -0.04074 C -0.19726 -0.04051 -0.19648 -0.04005 -0.19583 -0.03912 C -0.19492 -0.0375 -0.19414 -0.03496 -0.1931 -0.03426 C -0.19023 -0.03148 -0.18372 -0.02986 -0.18047 -0.02894 C -0.17955 -0.02847 -0.17877 -0.02801 -0.17799 -0.02755 C -0.17682 -0.02662 -0.17591 -0.02454 -0.17461 -0.02384 C -0.17252 -0.02315 -0.1707 -0.02315 -0.16875 -0.02222 C -0.16705 -0.0213 -0.16536 -0.01991 -0.16367 -0.01898 C -0.16237 -0.01829 -0.16119 -0.01829 -0.16028 -0.01736 C -0.1595 -0.01644 -0.15924 -0.01435 -0.15846 -0.01389 C -0.15403 -0.01111 -0.14922 -0.01111 -0.14518 -0.00718 C -0.14388 -0.00602 -0.14284 -0.0044 -0.14153 -0.00394 C -0.13932 -0.00232 -0.13698 -0.00162 -0.13502 -0.00023 C -0.13294 0.00046 -0.13086 0.00185 -0.1289 0.00301 C -0.12669 0.00417 -0.12448 0.00509 -0.12213 0.00625 C -0.12057 0.00717 -0.11888 0.00903 -0.11718 0.00972 C -0.1151 0.01065 -0.11315 0.01088 -0.11119 0.01157 C -0.10494 0.01551 -0.1125 0.01111 -0.10013 0.01481 C -0.09948 0.01504 -0.09869 0.01643 -0.09765 0.01643 C -0.0901 0.01736 -0.08255 0.01736 -0.07487 0.01829 C -0.06953 0.02176 -0.07474 0.01921 -0.06562 0.01829 C -0.05716 0.01736 -0.04883 0.01713 -0.04023 0.01643 C -0.03945 0.01597 -0.03867 0.01551 -0.03789 0.01481 C -0.03619 0.01389 -0.03515 0.01204 -0.03346 0.01157 C -0.02994 0.01018 -0.0263 0.01042 -0.02239 0.00972 C -0.01784 -0.0044 -0.02461 0.01296 -0.01758 0.00301 C -0.0151 -0.00023 -0.01159 -0.0088 -0.01159 -0.00857 C -0.00755 -0.03287 -0.01067 -0.01158 -0.00898 -0.05949 C -0.00846 -0.07708 -0.00898 -0.06597 -0.00651 -0.07616 C -0.00442 -0.08496 -0.00729 -0.07801 -0.0039 -0.08496 C -0.00377 -0.08634 -0.00338 -0.0882 -0.00312 -0.08982 C -0.0026 -0.09213 -0.00143 -0.09398 -0.00143 -0.09653 C -0.00104 -0.11551 -0.00143 -0.13472 -0.00143 -0.15394 " pathEditMode="relative" rAng="0" ptsTypes="AAAAAAAAAAAAAAAAAAAAAAAAAAAAAAAAAAAAAAAAAAAAAAAAAAAAAAAAAAAAAAAAAAAAAAAAAAAAAAAAAAAAAAAAAAAAAAAAAAAAAAAAAAAAAAAAAAAAAAAAAAAAAAAAAAAAAAAAAAAAAAAAAAAAAAAAAAAAAAAAAAAAAAAAAAAAAAAAAAAAAAAAAAAAAAAAAAAAAAAAAAAAAAAAA">
                                          <p:cBhvr>
                                            <p:cTn id="6" dur="20000" fill="hold"/>
                                            <p:tgtEl>
                                              <p:spTgt spid="6"/>
                                            </p:tgtEl>
                                            <p:attrNameLst>
                                              <p:attrName>ppt_x</p:attrName>
                                              <p:attrName>ppt_y</p:attrName>
                                            </p:attrNameLst>
                                          </p:cBhvr>
                                          <p:rCtr x="-34818" y="-16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386016" y="2408071"/>
            <a:ext cx="2787318" cy="3591370"/>
            <a:chOff x="2136776" y="2643188"/>
            <a:chExt cx="2549524" cy="3591370"/>
          </a:xfrm>
        </p:grpSpPr>
        <p:grpSp>
          <p:nvGrpSpPr>
            <p:cNvPr id="2" name="Group 7"/>
            <p:cNvGrpSpPr>
              <a:grpSpLocks/>
            </p:cNvGrpSpPr>
            <p:nvPr/>
          </p:nvGrpSpPr>
          <p:grpSpPr bwMode="auto">
            <a:xfrm>
              <a:off x="2136776" y="2643188"/>
              <a:ext cx="2519363" cy="900112"/>
              <a:chOff x="794" y="1706"/>
              <a:chExt cx="2358" cy="749"/>
            </a:xfrm>
          </p:grpSpPr>
          <p:sp>
            <p:nvSpPr>
              <p:cNvPr id="13330"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①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 </a:t>
                </a:r>
                <a:r>
                  <a:rPr lang="en-US" altLang="ja-JP" sz="2400" dirty="0">
                    <a:solidFill>
                      <a:prstClr val="black"/>
                    </a:solidFill>
                    <a:latin typeface="HG丸ｺﾞｼｯｸM-PRO" panose="020F0600000000000000" pitchFamily="50" charset="-128"/>
                    <a:ea typeface="HG丸ｺﾞｼｯｸM-PRO" panose="020F0600000000000000" pitchFamily="50" charset="-128"/>
                  </a:rPr>
                  <a:t>20</a:t>
                </a:r>
                <a:r>
                  <a:rPr lang="ja-JP" altLang="en-US" sz="2400" dirty="0">
                    <a:solidFill>
                      <a:prstClr val="black"/>
                    </a:solidFill>
                    <a:latin typeface="HG丸ｺﾞｼｯｸM-PRO" panose="020F0600000000000000" pitchFamily="50" charset="-128"/>
                    <a:ea typeface="HG丸ｺﾞｼｯｸM-PRO" panose="020F0600000000000000" pitchFamily="50" charset="-128"/>
                  </a:rPr>
                  <a:t> 種類</a:t>
                </a:r>
              </a:p>
            </p:txBody>
          </p:sp>
          <p:pic>
            <p:nvPicPr>
              <p:cNvPr id="13331" name="Picture 9"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10"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2136776" y="5286375"/>
              <a:ext cx="2519363" cy="948183"/>
              <a:chOff x="567" y="3611"/>
              <a:chExt cx="2358" cy="789"/>
            </a:xfrm>
          </p:grpSpPr>
          <p:sp>
            <p:nvSpPr>
              <p:cNvPr id="13327" name="AutoShape 6"/>
              <p:cNvSpPr>
                <a:spLocks noChangeArrowheads="1"/>
              </p:cNvSpPr>
              <p:nvPr/>
            </p:nvSpPr>
            <p:spPr bwMode="auto">
              <a:xfrm>
                <a:off x="657" y="3801"/>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③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a:t>
                </a:r>
                <a:r>
                  <a:rPr lang="en-US" altLang="ja-JP" sz="2400" dirty="0">
                    <a:solidFill>
                      <a:prstClr val="black"/>
                    </a:solidFill>
                    <a:latin typeface="HG丸ｺﾞｼｯｸM-PRO" panose="020F0600000000000000" pitchFamily="50" charset="-128"/>
                    <a:ea typeface="HG丸ｺﾞｼｯｸM-PRO" panose="020F0600000000000000" pitchFamily="50" charset="-128"/>
                  </a:rPr>
                  <a:t>1,500</a:t>
                </a:r>
                <a:r>
                  <a:rPr lang="ja-JP" altLang="en-US" sz="2400" dirty="0">
                    <a:solidFill>
                      <a:prstClr val="black"/>
                    </a:solidFill>
                    <a:latin typeface="HG丸ｺﾞｼｯｸM-PRO" panose="020F0600000000000000" pitchFamily="50" charset="-128"/>
                    <a:ea typeface="HG丸ｺﾞｼｯｸM-PRO" panose="020F0600000000000000" pitchFamily="50" charset="-128"/>
                  </a:rPr>
                  <a:t>種類</a:t>
                </a:r>
              </a:p>
            </p:txBody>
          </p:sp>
          <p:pic>
            <p:nvPicPr>
              <p:cNvPr id="13328" name="Picture 11"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2"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2166938" y="4000501"/>
              <a:ext cx="2519362" cy="900113"/>
              <a:chOff x="793" y="2818"/>
              <a:chExt cx="2359" cy="725"/>
            </a:xfrm>
          </p:grpSpPr>
          <p:sp>
            <p:nvSpPr>
              <p:cNvPr id="13324" name="AutoShape 14"/>
              <p:cNvSpPr>
                <a:spLocks noChangeArrowheads="1"/>
              </p:cNvSpPr>
              <p:nvPr/>
            </p:nvSpPr>
            <p:spPr bwMode="auto">
              <a:xfrm>
                <a:off x="884" y="2953"/>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②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 </a:t>
                </a:r>
                <a:r>
                  <a:rPr lang="en-US" altLang="ja-JP" sz="2400" dirty="0">
                    <a:solidFill>
                      <a:prstClr val="black"/>
                    </a:solidFill>
                    <a:latin typeface="HG丸ｺﾞｼｯｸM-PRO" panose="020F0600000000000000" pitchFamily="50" charset="-128"/>
                    <a:ea typeface="HG丸ｺﾞｼｯｸM-PRO" panose="020F0600000000000000" pitchFamily="50" charset="-128"/>
                  </a:rPr>
                  <a:t>50</a:t>
                </a:r>
                <a:r>
                  <a:rPr lang="ja-JP" altLang="en-US" sz="2400" dirty="0">
                    <a:solidFill>
                      <a:prstClr val="black"/>
                    </a:solidFill>
                    <a:latin typeface="HG丸ｺﾞｼｯｸM-PRO" panose="020F0600000000000000" pitchFamily="50" charset="-128"/>
                    <a:ea typeface="HG丸ｺﾞｼｯｸM-PRO" panose="020F0600000000000000" pitchFamily="50" charset="-128"/>
                  </a:rPr>
                  <a:t> 種類</a:t>
                </a:r>
              </a:p>
            </p:txBody>
          </p:sp>
          <p:pic>
            <p:nvPicPr>
              <p:cNvPr id="13325" name="Picture 15"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6"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8022" name="AutoShape 57"/>
          <p:cNvSpPr>
            <a:spLocks noChangeArrowheads="1"/>
          </p:cNvSpPr>
          <p:nvPr/>
        </p:nvSpPr>
        <p:spPr bwMode="auto">
          <a:xfrm>
            <a:off x="4593530" y="3275002"/>
            <a:ext cx="7272683" cy="2207781"/>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0"/>
              </a:spcBef>
              <a:buFontTx/>
              <a:buNone/>
            </a:pPr>
            <a:r>
              <a:rPr lang="en-US" altLang="ja-JP" sz="2400" dirty="0">
                <a:solidFill>
                  <a:prstClr val="black"/>
                </a:solidFill>
                <a:ea typeface="AR丸ゴシック体M"/>
              </a:rPr>
              <a:t> </a:t>
            </a:r>
          </a:p>
          <a:p>
            <a:pPr eaLnBrk="1" hangingPunct="1">
              <a:lnSpc>
                <a:spcPct val="150000"/>
              </a:lnSpc>
              <a:spcBef>
                <a:spcPct val="0"/>
              </a:spcBef>
              <a:buFontTx/>
              <a:buNone/>
            </a:pPr>
            <a:r>
              <a:rPr lang="en-US" altLang="ja-JP" sz="2400" dirty="0">
                <a:solidFill>
                  <a:prstClr val="black"/>
                </a:solidFill>
                <a:ea typeface="AR丸ゴシック体M"/>
              </a:rPr>
              <a:t> </a:t>
            </a:r>
            <a:r>
              <a:rPr lang="ja-JP" altLang="en-US" sz="2400" dirty="0">
                <a:solidFill>
                  <a:prstClr val="black"/>
                </a:solidFill>
                <a:ea typeface="AR丸ゴシック体M"/>
              </a:rPr>
              <a:t>　</a:t>
            </a:r>
            <a:r>
              <a:rPr lang="ja-JP" altLang="en-US" sz="2400" dirty="0">
                <a:solidFill>
                  <a:prstClr val="black"/>
                </a:solidFill>
                <a:latin typeface="HG丸ｺﾞｼｯｸM-PRO" panose="020F0600000000000000" pitchFamily="50" charset="-128"/>
                <a:ea typeface="HG丸ｺﾞｼｯｸM-PRO" panose="020F0600000000000000" pitchFamily="50" charset="-128"/>
              </a:rPr>
              <a:t>正解は②約</a:t>
            </a:r>
            <a:r>
              <a:rPr lang="en-US" altLang="ja-JP" sz="2400" dirty="0">
                <a:solidFill>
                  <a:prstClr val="black"/>
                </a:solidFill>
                <a:latin typeface="HG丸ｺﾞｼｯｸM-PRO" panose="020F0600000000000000" pitchFamily="50" charset="-128"/>
                <a:ea typeface="HG丸ｺﾞｼｯｸM-PRO" panose="020F0600000000000000" pitchFamily="50" charset="-128"/>
              </a:rPr>
              <a:t>50</a:t>
            </a:r>
            <a:r>
              <a:rPr lang="ja-JP" altLang="en-US" sz="2400" dirty="0">
                <a:solidFill>
                  <a:prstClr val="black"/>
                </a:solidFill>
                <a:latin typeface="HG丸ｺﾞｼｯｸM-PRO" panose="020F0600000000000000" pitchFamily="50" charset="-128"/>
                <a:ea typeface="HG丸ｺﾞｼｯｸM-PRO" panose="020F0600000000000000" pitchFamily="50" charset="-128"/>
              </a:rPr>
              <a:t>種類です。</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400" dirty="0">
                <a:solidFill>
                  <a:prstClr val="black"/>
                </a:solidFill>
                <a:latin typeface="AR丸ゴシック体M"/>
                <a:ea typeface="HG丸ｺﾞｼｯｸM-PRO" panose="020F0600000000000000" pitchFamily="50" charset="-128"/>
              </a:rPr>
              <a:t>　</a:t>
            </a:r>
            <a:r>
              <a:rPr lang="ja-JP" altLang="en-US" sz="2400" dirty="0">
                <a:solidFill>
                  <a:prstClr val="black"/>
                </a:solidFill>
                <a:latin typeface="HG丸ｺﾞｼｯｸM-PRO" panose="020F0600000000000000" pitchFamily="50" charset="-128"/>
                <a:ea typeface="HG丸ｺﾞｼｯｸM-PRO" panose="020F0600000000000000" pitchFamily="50" charset="-128"/>
              </a:rPr>
              <a:t>現在、都道府県や市町村で独自に定められている税金があり、地域によって数が違います。</a:t>
            </a:r>
          </a:p>
          <a:p>
            <a:pPr eaLnBrk="1" hangingPunct="1">
              <a:lnSpc>
                <a:spcPct val="150000"/>
              </a:lnSpc>
              <a:spcBef>
                <a:spcPct val="0"/>
              </a:spcBef>
              <a:buFontTx/>
              <a:buNone/>
            </a:pPr>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p>
        </p:txBody>
      </p:sp>
      <p:sp>
        <p:nvSpPr>
          <p:cNvPr id="28732" name="AutoShape 60"/>
          <p:cNvSpPr>
            <a:spLocks noChangeArrowheads="1"/>
          </p:cNvSpPr>
          <p:nvPr/>
        </p:nvSpPr>
        <p:spPr bwMode="auto">
          <a:xfrm>
            <a:off x="649289" y="3875266"/>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solidFill>
                <a:prstClr val="black"/>
              </a:solidFill>
            </a:endParaRPr>
          </a:p>
        </p:txBody>
      </p:sp>
      <p:grpSp>
        <p:nvGrpSpPr>
          <p:cNvPr id="6" name="グループ化 5"/>
          <p:cNvGrpSpPr/>
          <p:nvPr/>
        </p:nvGrpSpPr>
        <p:grpSpPr>
          <a:xfrm>
            <a:off x="599209" y="510754"/>
            <a:ext cx="11277600" cy="1143000"/>
            <a:chOff x="497305" y="1196975"/>
            <a:chExt cx="11277600" cy="1143000"/>
          </a:xfrm>
        </p:grpSpPr>
        <p:sp>
          <p:nvSpPr>
            <p:cNvPr id="128029" name="AutoShape 29"/>
            <p:cNvSpPr>
              <a:spLocks noChangeArrowheads="1"/>
            </p:cNvSpPr>
            <p:nvPr/>
          </p:nvSpPr>
          <p:spPr bwMode="auto">
            <a:xfrm>
              <a:off x="497305" y="1341438"/>
              <a:ext cx="11277600"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solidFill>
                  <a:prstClr val="black"/>
                </a:solidFill>
                <a:ea typeface="AR丸ゴシック体M"/>
              </a:endParaRPr>
            </a:p>
          </p:txBody>
        </p:sp>
        <p:sp>
          <p:nvSpPr>
            <p:cNvPr id="128031" name="Rectangle 31"/>
            <p:cNvSpPr>
              <a:spLocks noChangeArrowheads="1"/>
            </p:cNvSpPr>
            <p:nvPr/>
          </p:nvSpPr>
          <p:spPr bwMode="auto">
            <a:xfrm>
              <a:off x="1732547" y="1196975"/>
              <a:ext cx="96894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現在、日本には何種類くらいの税金があるでしょう？</a:t>
              </a:r>
            </a:p>
          </p:txBody>
        </p:sp>
      </p:grpSp>
      <p:pic>
        <p:nvPicPr>
          <p:cNvPr id="26" name="出題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505486" y="185316"/>
            <a:ext cx="609600" cy="609600"/>
          </a:xfrm>
          <a:prstGeom prst="rect">
            <a:avLst/>
          </a:prstGeom>
        </p:spPr>
      </p:pic>
      <p:pic>
        <p:nvPicPr>
          <p:cNvPr id="25" name="図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69543" y="1101612"/>
            <a:ext cx="2800350" cy="2800350"/>
          </a:xfrm>
          <a:prstGeom prst="rect">
            <a:avLst/>
          </a:prstGeom>
        </p:spPr>
      </p:pic>
      <p:sp>
        <p:nvSpPr>
          <p:cNvPr id="7" name="テキスト ボックス 6"/>
          <p:cNvSpPr txBox="1"/>
          <p:nvPr/>
        </p:nvSpPr>
        <p:spPr>
          <a:xfrm>
            <a:off x="5605279" y="2239459"/>
            <a:ext cx="3907139" cy="584775"/>
          </a:xfrm>
          <a:prstGeom prst="rect">
            <a:avLst/>
          </a:prstGeom>
          <a:solidFill>
            <a:srgbClr val="CFE9FA"/>
          </a:solidFill>
        </p:spPr>
        <p:txBody>
          <a:bodyPr wrap="square" rtlCol="0">
            <a:spAutoFit/>
          </a:bodyPr>
          <a:lstStyle/>
          <a:p>
            <a:r>
              <a:rPr lang="ja-JP" altLang="en-US" sz="3200" dirty="0"/>
              <a:t> 紀の国森づくり税</a:t>
            </a:r>
            <a:endParaRPr kumimoji="1" lang="ja-JP" altLang="en-US" sz="3200" dirty="0"/>
          </a:p>
        </p:txBody>
      </p:sp>
      <p:sp>
        <p:nvSpPr>
          <p:cNvPr id="28" name="AutoShape 30"/>
          <p:cNvSpPr>
            <a:spLocks noChangeArrowheads="1"/>
          </p:cNvSpPr>
          <p:nvPr/>
        </p:nvSpPr>
        <p:spPr bwMode="auto">
          <a:xfrm>
            <a:off x="789094" y="794916"/>
            <a:ext cx="936625" cy="574675"/>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pic>
        <p:nvPicPr>
          <p:cNvPr id="27"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2810286" y="2872709"/>
            <a:ext cx="609600" cy="609600"/>
          </a:xfrm>
          <a:prstGeom prst="rect">
            <a:avLst/>
          </a:prstGeom>
        </p:spPr>
      </p:pic>
      <p:pic>
        <p:nvPicPr>
          <p:cNvPr id="29" name="図 28" descr="挿絵 が含まれている画像&#10;&#10;自動的に生成された説明">
            <a:extLst>
              <a:ext uri="{FF2B5EF4-FFF2-40B4-BE49-F238E27FC236}">
                <a16:creationId xmlns:a16="http://schemas.microsoft.com/office/drawing/2014/main" id="{C676D1FA-34C0-4C50-92D4-7AE264CE801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883434" y="4525152"/>
            <a:ext cx="2279660" cy="2362121"/>
          </a:xfrm>
          <a:prstGeom prst="rect">
            <a:avLst/>
          </a:prstGeom>
        </p:spPr>
      </p:pic>
    </p:spTree>
    <p:extLst>
      <p:ext uri="{BB962C8B-B14F-4D97-AF65-F5344CB8AC3E}">
        <p14:creationId xmlns:p14="http://schemas.microsoft.com/office/powerpoint/2010/main" val="1936040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80">
                                          <p:stCondLst>
                                            <p:cond delay="0"/>
                                          </p:stCondLst>
                                        </p:cTn>
                                        <p:tgtEl>
                                          <p:spTgt spid="28"/>
                                        </p:tgtEl>
                                      </p:cBhvr>
                                    </p:animEffect>
                                    <p:anim calcmode="lin" valueType="num">
                                      <p:cBhvr>
                                        <p:cTn id="2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9" dur="26">
                                          <p:stCondLst>
                                            <p:cond delay="650"/>
                                          </p:stCondLst>
                                        </p:cTn>
                                        <p:tgtEl>
                                          <p:spTgt spid="28"/>
                                        </p:tgtEl>
                                      </p:cBhvr>
                                      <p:to x="100000" y="60000"/>
                                    </p:animScale>
                                    <p:animScale>
                                      <p:cBhvr>
                                        <p:cTn id="30" dur="166" decel="50000">
                                          <p:stCondLst>
                                            <p:cond delay="676"/>
                                          </p:stCondLst>
                                        </p:cTn>
                                        <p:tgtEl>
                                          <p:spTgt spid="28"/>
                                        </p:tgtEl>
                                      </p:cBhvr>
                                      <p:to x="100000" y="100000"/>
                                    </p:animScale>
                                    <p:animScale>
                                      <p:cBhvr>
                                        <p:cTn id="31" dur="26">
                                          <p:stCondLst>
                                            <p:cond delay="1312"/>
                                          </p:stCondLst>
                                        </p:cTn>
                                        <p:tgtEl>
                                          <p:spTgt spid="28"/>
                                        </p:tgtEl>
                                      </p:cBhvr>
                                      <p:to x="100000" y="80000"/>
                                    </p:animScale>
                                    <p:animScale>
                                      <p:cBhvr>
                                        <p:cTn id="32" dur="166" decel="50000">
                                          <p:stCondLst>
                                            <p:cond delay="1338"/>
                                          </p:stCondLst>
                                        </p:cTn>
                                        <p:tgtEl>
                                          <p:spTgt spid="28"/>
                                        </p:tgtEl>
                                      </p:cBhvr>
                                      <p:to x="100000" y="100000"/>
                                    </p:animScale>
                                    <p:animScale>
                                      <p:cBhvr>
                                        <p:cTn id="33" dur="26">
                                          <p:stCondLst>
                                            <p:cond delay="1642"/>
                                          </p:stCondLst>
                                        </p:cTn>
                                        <p:tgtEl>
                                          <p:spTgt spid="28"/>
                                        </p:tgtEl>
                                      </p:cBhvr>
                                      <p:to x="100000" y="90000"/>
                                    </p:animScale>
                                    <p:animScale>
                                      <p:cBhvr>
                                        <p:cTn id="34" dur="166" decel="50000">
                                          <p:stCondLst>
                                            <p:cond delay="1668"/>
                                          </p:stCondLst>
                                        </p:cTn>
                                        <p:tgtEl>
                                          <p:spTgt spid="28"/>
                                        </p:tgtEl>
                                      </p:cBhvr>
                                      <p:to x="100000" y="100000"/>
                                    </p:animScale>
                                    <p:animScale>
                                      <p:cBhvr>
                                        <p:cTn id="35" dur="26">
                                          <p:stCondLst>
                                            <p:cond delay="1808"/>
                                          </p:stCondLst>
                                        </p:cTn>
                                        <p:tgtEl>
                                          <p:spTgt spid="28"/>
                                        </p:tgtEl>
                                      </p:cBhvr>
                                      <p:to x="100000" y="95000"/>
                                    </p:animScale>
                                    <p:animScale>
                                      <p:cBhvr>
                                        <p:cTn id="36" dur="166" decel="50000">
                                          <p:stCondLst>
                                            <p:cond delay="1834"/>
                                          </p:stCondLst>
                                        </p:cTn>
                                        <p:tgtEl>
                                          <p:spTgt spid="28"/>
                                        </p:tgtEl>
                                      </p:cBhvr>
                                      <p:to x="100000" y="100000"/>
                                    </p:animScale>
                                  </p:childTnLst>
                                </p:cTn>
                              </p:par>
                              <p:par>
                                <p:cTn id="37" presetID="1" presetClass="mediacall" presetSubtype="0" fill="hold" nodeType="withEffect">
                                  <p:stCondLst>
                                    <p:cond delay="0"/>
                                  </p:stCondLst>
                                  <p:childTnLst>
                                    <p:cmd type="call" cmd="playFrom(0.0)">
                                      <p:cBhvr>
                                        <p:cTn id="38" dur="1724" fill="hold"/>
                                        <p:tgtEl>
                                          <p:spTgt spid="26"/>
                                        </p:tgtEl>
                                      </p:cBhvr>
                                    </p:cmd>
                                  </p:childTnLst>
                                </p:cTn>
                              </p:par>
                              <p:par>
                                <p:cTn id="39" presetID="10"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28732"/>
                                        </p:tgtEl>
                                        <p:attrNameLst>
                                          <p:attrName>style.visibility</p:attrName>
                                        </p:attrNameLst>
                                      </p:cBhvr>
                                      <p:to>
                                        <p:strVal val="visible"/>
                                      </p:to>
                                    </p:set>
                                    <p:anim calcmode="lin" valueType="num">
                                      <p:cBhvr>
                                        <p:cTn id="50" dur="250" fill="hold"/>
                                        <p:tgtEl>
                                          <p:spTgt spid="28732"/>
                                        </p:tgtEl>
                                        <p:attrNameLst>
                                          <p:attrName>ppt_w</p:attrName>
                                        </p:attrNameLst>
                                      </p:cBhvr>
                                      <p:tavLst>
                                        <p:tav tm="0">
                                          <p:val>
                                            <p:fltVal val="0"/>
                                          </p:val>
                                        </p:tav>
                                        <p:tav tm="100000">
                                          <p:val>
                                            <p:strVal val="#ppt_w"/>
                                          </p:val>
                                        </p:tav>
                                      </p:tavLst>
                                    </p:anim>
                                    <p:anim calcmode="lin" valueType="num">
                                      <p:cBhvr>
                                        <p:cTn id="51" dur="250" fill="hold"/>
                                        <p:tgtEl>
                                          <p:spTgt spid="28732"/>
                                        </p:tgtEl>
                                        <p:attrNameLst>
                                          <p:attrName>ppt_h</p:attrName>
                                        </p:attrNameLst>
                                      </p:cBhvr>
                                      <p:tavLst>
                                        <p:tav tm="0">
                                          <p:val>
                                            <p:fltVal val="0"/>
                                          </p:val>
                                        </p:tav>
                                        <p:tav tm="100000">
                                          <p:val>
                                            <p:strVal val="#ppt_h"/>
                                          </p:val>
                                        </p:tav>
                                      </p:tavLst>
                                    </p:anim>
                                  </p:childTnLst>
                                </p:cTn>
                              </p:par>
                              <p:par>
                                <p:cTn id="52" presetID="1" presetClass="mediacall" presetSubtype="0" fill="hold" nodeType="withEffect">
                                  <p:stCondLst>
                                    <p:cond delay="0"/>
                                  </p:stCondLst>
                                  <p:childTnLst>
                                    <p:cmd type="call" cmd="playFrom(0.0)">
                                      <p:cBhvr>
                                        <p:cTn id="53" dur="1776" fill="hold"/>
                                        <p:tgtEl>
                                          <p:spTgt spid="27"/>
                                        </p:tgtEl>
                                      </p:cBhvr>
                                    </p:cmd>
                                  </p:childTnLst>
                                </p:cTn>
                              </p:par>
                              <p:par>
                                <p:cTn id="54" presetID="3" presetClass="entr" presetSubtype="10" fill="hold" grpId="0" nodeType="withEffect">
                                  <p:stCondLst>
                                    <p:cond delay="0"/>
                                  </p:stCondLst>
                                  <p:childTnLst>
                                    <p:set>
                                      <p:cBhvr>
                                        <p:cTn id="55" dur="1" fill="hold">
                                          <p:stCondLst>
                                            <p:cond delay="0"/>
                                          </p:stCondLst>
                                        </p:cTn>
                                        <p:tgtEl>
                                          <p:spTgt spid="128022"/>
                                        </p:tgtEl>
                                        <p:attrNameLst>
                                          <p:attrName>style.visibility</p:attrName>
                                        </p:attrNameLst>
                                      </p:cBhvr>
                                      <p:to>
                                        <p:strVal val="visible"/>
                                      </p:to>
                                    </p:set>
                                    <p:animEffect transition="in" filter="blinds(horizontal)">
                                      <p:cBhvr>
                                        <p:cTn id="56" dur="500"/>
                                        <p:tgtEl>
                                          <p:spTgt spid="128022"/>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69" fill="hold" display="0">
                  <p:stCondLst>
                    <p:cond delay="indefinite"/>
                  </p:stCondLst>
                  <p:endCondLst>
                    <p:cond evt="onStopAudio" delay="0">
                      <p:tgtEl>
                        <p:sldTgt/>
                      </p:tgtEl>
                    </p:cond>
                  </p:endCondLst>
                </p:cTn>
                <p:tgtEl>
                  <p:spTgt spid="26"/>
                </p:tgtEl>
              </p:cMediaNode>
            </p:audio>
            <p:audio>
              <p:cMediaNode vol="80000">
                <p:cTn id="70" fill="hold" display="0">
                  <p:stCondLst>
                    <p:cond delay="indefinite"/>
                  </p:stCondLst>
                  <p:endCondLst>
                    <p:cond evt="onStopAudio" delay="0">
                      <p:tgtEl>
                        <p:sldTgt/>
                      </p:tgtEl>
                    </p:cond>
                  </p:endCondLst>
                </p:cTn>
                <p:tgtEl>
                  <p:spTgt spid="27"/>
                </p:tgtEl>
              </p:cMediaNode>
            </p:audio>
          </p:childTnLst>
        </p:cTn>
      </p:par>
    </p:tnLst>
    <p:bldLst>
      <p:bldP spid="128022" grpId="0" animBg="1"/>
      <p:bldP spid="28732" grpId="0" animBg="1"/>
      <p:bldP spid="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55794F79-2B33-464F-AF82-26D261168DA4}"/>
              </a:ext>
            </a:extLst>
          </p:cNvPr>
          <p:cNvSpPr>
            <a:spLocks noGrp="1"/>
          </p:cNvSpPr>
          <p:nvPr>
            <p:ph type="title"/>
          </p:nvPr>
        </p:nvSpPr>
        <p:spPr>
          <a:xfrm>
            <a:off x="838200" y="365125"/>
            <a:ext cx="10515600" cy="1325563"/>
          </a:xfrm>
        </p:spPr>
        <p:txBody>
          <a:bodyPr/>
          <a:lstStyle/>
          <a:p>
            <a:r>
              <a:rPr lang="ja-JP" altLang="en-US" b="1" dirty="0">
                <a:solidFill>
                  <a:srgbClr val="0070C0"/>
                </a:solidFill>
                <a:latin typeface="HG丸ｺﾞｼｯｸM-PRO" panose="020F0600000000000000" pitchFamily="50" charset="-128"/>
                <a:ea typeface="HG丸ｺﾞｼｯｸM-PRO" panose="020F0600000000000000" pitchFamily="50" charset="-128"/>
              </a:rPr>
              <a:t>～ アニメを見よう ～</a:t>
            </a:r>
          </a:p>
        </p:txBody>
      </p:sp>
      <p:sp>
        <p:nvSpPr>
          <p:cNvPr id="2" name="正方形/長方形 1">
            <a:extLst>
              <a:ext uri="{FF2B5EF4-FFF2-40B4-BE49-F238E27FC236}">
                <a16:creationId xmlns:a16="http://schemas.microsoft.com/office/drawing/2014/main" id="{D8484B5D-151F-4F60-8C6A-F8F64C6FDBBF}"/>
              </a:ext>
            </a:extLst>
          </p:cNvPr>
          <p:cNvSpPr/>
          <p:nvPr/>
        </p:nvSpPr>
        <p:spPr>
          <a:xfrm>
            <a:off x="1689672" y="5876960"/>
            <a:ext cx="3616751" cy="82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アニメ上映（約１５分）</a:t>
            </a:r>
          </a:p>
        </p:txBody>
      </p:sp>
      <p:sp>
        <p:nvSpPr>
          <p:cNvPr id="3" name="正方形/長方形 2">
            <a:extLst>
              <a:ext uri="{FF2B5EF4-FFF2-40B4-BE49-F238E27FC236}">
                <a16:creationId xmlns:a16="http://schemas.microsoft.com/office/drawing/2014/main" id="{DF530F79-38B3-457F-9F92-D4930E33FEA4}"/>
              </a:ext>
            </a:extLst>
          </p:cNvPr>
          <p:cNvSpPr/>
          <p:nvPr/>
        </p:nvSpPr>
        <p:spPr>
          <a:xfrm>
            <a:off x="1995667" y="1287035"/>
            <a:ext cx="8477574" cy="4961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u="sng" dirty="0">
                <a:solidFill>
                  <a:srgbClr val="FF0066"/>
                </a:solidFill>
                <a:latin typeface="HGP創英角ﾎﾟｯﾌﾟ体" panose="040B0A00000000000000" pitchFamily="50" charset="-128"/>
                <a:ea typeface="HGP創英角ﾎﾟｯﾌﾟ体" panose="040B0A00000000000000" pitchFamily="50" charset="-128"/>
              </a:rPr>
              <a:t>「税金がなくなった世界」</a:t>
            </a:r>
            <a:r>
              <a:rPr kumimoji="1" lang="ja-JP" altLang="en-US" sz="6000" dirty="0">
                <a:solidFill>
                  <a:srgbClr val="FF0066"/>
                </a:solidFill>
                <a:latin typeface="HGP創英角ﾎﾟｯﾌﾟ体" panose="040B0A00000000000000" pitchFamily="50" charset="-128"/>
                <a:ea typeface="HGP創英角ﾎﾟｯﾌﾟ体" panose="040B0A00000000000000" pitchFamily="50" charset="-128"/>
              </a:rPr>
              <a:t>では、何が変わったかな</a:t>
            </a:r>
            <a:r>
              <a:rPr lang="ja-JP" altLang="en-US" sz="6000" dirty="0">
                <a:solidFill>
                  <a:srgbClr val="FF0066"/>
                </a:solidFill>
                <a:latin typeface="HGP創英角ﾎﾟｯﾌﾟ体" panose="040B0A00000000000000" pitchFamily="50" charset="-128"/>
                <a:ea typeface="HGP創英角ﾎﾟｯﾌﾟ体" panose="040B0A00000000000000" pitchFamily="50" charset="-128"/>
              </a:rPr>
              <a:t>？考えながら見てみよう！</a:t>
            </a:r>
            <a:endParaRPr lang="en-US" altLang="ja-JP" sz="6000" dirty="0">
              <a:solidFill>
                <a:srgbClr val="FF0066"/>
              </a:solidFill>
              <a:latin typeface="HGP創英角ﾎﾟｯﾌﾟ体" panose="040B0A00000000000000" pitchFamily="50" charset="-128"/>
              <a:ea typeface="HGP創英角ﾎﾟｯﾌﾟ体" panose="040B0A00000000000000" pitchFamily="50" charset="-128"/>
            </a:endParaRPr>
          </a:p>
          <a:p>
            <a:pPr algn="ctr"/>
            <a:endParaRPr kumimoji="1" lang="ja-JP" altLang="en-US" sz="6000" dirty="0">
              <a:solidFill>
                <a:srgbClr val="FF0066"/>
              </a:solidFill>
              <a:latin typeface="HGP創英角ﾎﾟｯﾌﾟ体" panose="040B0A00000000000000" pitchFamily="50" charset="-128"/>
              <a:ea typeface="HGP創英角ﾎﾟｯﾌﾟ体" panose="040B0A00000000000000" pitchFamily="50" charset="-128"/>
            </a:endParaRPr>
          </a:p>
        </p:txBody>
      </p:sp>
      <p:pic>
        <p:nvPicPr>
          <p:cNvPr id="6" name="図 5">
            <a:extLst>
              <a:ext uri="{FF2B5EF4-FFF2-40B4-BE49-F238E27FC236}">
                <a16:creationId xmlns:a16="http://schemas.microsoft.com/office/drawing/2014/main" id="{47E68FCD-2A90-FE8E-1C3A-F8B08266D010}"/>
              </a:ext>
            </a:extLst>
          </p:cNvPr>
          <p:cNvPicPr>
            <a:picLocks noChangeAspect="1"/>
          </p:cNvPicPr>
          <p:nvPr/>
        </p:nvPicPr>
        <p:blipFill>
          <a:blip r:embed="rId3"/>
          <a:stretch>
            <a:fillRect/>
          </a:stretch>
        </p:blipFill>
        <p:spPr>
          <a:xfrm>
            <a:off x="9912889" y="4745926"/>
            <a:ext cx="1979233" cy="2006997"/>
          </a:xfrm>
          <a:prstGeom prst="rect">
            <a:avLst/>
          </a:prstGeom>
        </p:spPr>
      </p:pic>
    </p:spTree>
    <p:extLst>
      <p:ext uri="{BB962C8B-B14F-4D97-AF65-F5344CB8AC3E}">
        <p14:creationId xmlns:p14="http://schemas.microsoft.com/office/powerpoint/2010/main" val="3915451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110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0E503-111B-4048-892A-1986F62FC008}"/>
              </a:ext>
            </a:extLst>
          </p:cNvPr>
          <p:cNvSpPr>
            <a:spLocks noGrp="1"/>
          </p:cNvSpPr>
          <p:nvPr>
            <p:ph type="title"/>
          </p:nvPr>
        </p:nvSpPr>
        <p:spPr>
          <a:xfrm>
            <a:off x="640085" y="4522156"/>
            <a:ext cx="6244191" cy="1363215"/>
          </a:xfrm>
        </p:spPr>
        <p:txBody>
          <a:bodyPr vert="horz" lIns="91440" tIns="45720" rIns="91440" bIns="45720" rtlCol="0" anchor="t">
            <a:normAutofit/>
          </a:bodyPr>
          <a:lstStyle/>
          <a:p>
            <a:r>
              <a:rPr kumimoji="1" lang="ja-JP" altLang="en-US" kern="1200" dirty="0">
                <a:solidFill>
                  <a:schemeClr val="tx1"/>
                </a:solidFill>
                <a:latin typeface="+mj-lt"/>
                <a:ea typeface="+mj-ea"/>
                <a:cs typeface="+mj-cs"/>
              </a:rPr>
              <a:t>税金がなくなると何が変わった？</a:t>
            </a:r>
            <a:endParaRPr kumimoji="1" lang="en-US" altLang="ja-JP" kern="1200" dirty="0">
              <a:solidFill>
                <a:schemeClr val="tx1"/>
              </a:solidFill>
              <a:latin typeface="+mj-lt"/>
              <a:ea typeface="+mj-ea"/>
              <a:cs typeface="+mj-cs"/>
            </a:endParaRPr>
          </a:p>
        </p:txBody>
      </p:sp>
      <p:sp>
        <p:nvSpPr>
          <p:cNvPr id="20" name="Freeform: Shape 22">
            <a:extLst>
              <a:ext uri="{FF2B5EF4-FFF2-40B4-BE49-F238E27FC236}">
                <a16:creationId xmlns:a16="http://schemas.microsoft.com/office/drawing/2014/main" id="{0C498D70-E3F3-491D-AD66-F47DEC818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292608"/>
            <a:ext cx="1762956" cy="3182112"/>
          </a:xfrm>
          <a:custGeom>
            <a:avLst/>
            <a:gdLst>
              <a:gd name="connsiteX0" fmla="*/ 171900 w 1762956"/>
              <a:gd name="connsiteY0" fmla="*/ 0 h 3182112"/>
              <a:gd name="connsiteX1" fmla="*/ 1762956 w 1762956"/>
              <a:gd name="connsiteY1" fmla="*/ 1591056 h 3182112"/>
              <a:gd name="connsiteX2" fmla="*/ 171900 w 1762956"/>
              <a:gd name="connsiteY2" fmla="*/ 3182112 h 3182112"/>
              <a:gd name="connsiteX3" fmla="*/ 9224 w 1762956"/>
              <a:gd name="connsiteY3" fmla="*/ 3173898 h 3182112"/>
              <a:gd name="connsiteX4" fmla="*/ 0 w 1762956"/>
              <a:gd name="connsiteY4" fmla="*/ 3172490 h 3182112"/>
              <a:gd name="connsiteX5" fmla="*/ 0 w 1762956"/>
              <a:gd name="connsiteY5" fmla="*/ 9622 h 3182112"/>
              <a:gd name="connsiteX6" fmla="*/ 9224 w 1762956"/>
              <a:gd name="connsiteY6" fmla="*/ 8215 h 3182112"/>
              <a:gd name="connsiteX7" fmla="*/ 171900 w 1762956"/>
              <a:gd name="connsiteY7" fmla="*/ 0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956" h="3182112">
                <a:moveTo>
                  <a:pt x="171900" y="0"/>
                </a:moveTo>
                <a:cubicBezTo>
                  <a:pt x="1050616" y="0"/>
                  <a:pt x="1762956" y="712340"/>
                  <a:pt x="1762956" y="1591056"/>
                </a:cubicBezTo>
                <a:cubicBezTo>
                  <a:pt x="1762956" y="2469772"/>
                  <a:pt x="1050616" y="3182112"/>
                  <a:pt x="171900" y="3182112"/>
                </a:cubicBezTo>
                <a:cubicBezTo>
                  <a:pt x="116980" y="3182112"/>
                  <a:pt x="62710" y="3179330"/>
                  <a:pt x="9224" y="3173898"/>
                </a:cubicBezTo>
                <a:lnTo>
                  <a:pt x="0" y="3172490"/>
                </a:lnTo>
                <a:lnTo>
                  <a:pt x="0" y="9622"/>
                </a:lnTo>
                <a:lnTo>
                  <a:pt x="9224" y="8215"/>
                </a:lnTo>
                <a:cubicBezTo>
                  <a:pt x="62710" y="2783"/>
                  <a:pt x="116980" y="0"/>
                  <a:pt x="1719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4">
            <a:extLst>
              <a:ext uri="{FF2B5EF4-FFF2-40B4-BE49-F238E27FC236}">
                <a16:creationId xmlns:a16="http://schemas.microsoft.com/office/drawing/2014/main" id="{593AFE2C-42B2-4C01-B3C4-EFFC4FA67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8307" y="2926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6">
            <a:extLst>
              <a:ext uri="{FF2B5EF4-FFF2-40B4-BE49-F238E27FC236}">
                <a16:creationId xmlns:a16="http://schemas.microsoft.com/office/drawing/2014/main" id="{59C1EA7D-CC54-4A0A-B26F-2D24CAF26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5776" y="2926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8">
            <a:extLst>
              <a:ext uri="{FF2B5EF4-FFF2-40B4-BE49-F238E27FC236}">
                <a16:creationId xmlns:a16="http://schemas.microsoft.com/office/drawing/2014/main" id="{8791BC3C-724D-4C71-96CA-E85CE9C86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3245" y="302170"/>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30">
            <a:extLst>
              <a:ext uri="{FF2B5EF4-FFF2-40B4-BE49-F238E27FC236}">
                <a16:creationId xmlns:a16="http://schemas.microsoft.com/office/drawing/2014/main" id="{6F813F29-DA0C-4A27-95C9-47F5D0690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9027" y="338505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39F66804-1CC4-4C70-B440-D0033952B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429044" y="3319690"/>
            <a:ext cx="1762956" cy="3182112"/>
          </a:xfrm>
          <a:custGeom>
            <a:avLst/>
            <a:gdLst>
              <a:gd name="connsiteX0" fmla="*/ 171900 w 1762956"/>
              <a:gd name="connsiteY0" fmla="*/ 0 h 3182112"/>
              <a:gd name="connsiteX1" fmla="*/ 1762956 w 1762956"/>
              <a:gd name="connsiteY1" fmla="*/ 1591056 h 3182112"/>
              <a:gd name="connsiteX2" fmla="*/ 171900 w 1762956"/>
              <a:gd name="connsiteY2" fmla="*/ 3182112 h 3182112"/>
              <a:gd name="connsiteX3" fmla="*/ 9224 w 1762956"/>
              <a:gd name="connsiteY3" fmla="*/ 3173898 h 3182112"/>
              <a:gd name="connsiteX4" fmla="*/ 0 w 1762956"/>
              <a:gd name="connsiteY4" fmla="*/ 3172490 h 3182112"/>
              <a:gd name="connsiteX5" fmla="*/ 0 w 1762956"/>
              <a:gd name="connsiteY5" fmla="*/ 9622 h 3182112"/>
              <a:gd name="connsiteX6" fmla="*/ 9224 w 1762956"/>
              <a:gd name="connsiteY6" fmla="*/ 8215 h 3182112"/>
              <a:gd name="connsiteX7" fmla="*/ 171900 w 1762956"/>
              <a:gd name="connsiteY7" fmla="*/ 0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956" h="3182112">
                <a:moveTo>
                  <a:pt x="171900" y="0"/>
                </a:moveTo>
                <a:cubicBezTo>
                  <a:pt x="1050616" y="0"/>
                  <a:pt x="1762956" y="712340"/>
                  <a:pt x="1762956" y="1591056"/>
                </a:cubicBezTo>
                <a:cubicBezTo>
                  <a:pt x="1762956" y="2469772"/>
                  <a:pt x="1050616" y="3182112"/>
                  <a:pt x="171900" y="3182112"/>
                </a:cubicBezTo>
                <a:cubicBezTo>
                  <a:pt x="116980" y="3182112"/>
                  <a:pt x="62710" y="3179330"/>
                  <a:pt x="9224" y="3173898"/>
                </a:cubicBezTo>
                <a:lnTo>
                  <a:pt x="0" y="3172490"/>
                </a:lnTo>
                <a:lnTo>
                  <a:pt x="0" y="9622"/>
                </a:lnTo>
                <a:lnTo>
                  <a:pt x="9224" y="8215"/>
                </a:lnTo>
                <a:cubicBezTo>
                  <a:pt x="62710" y="2783"/>
                  <a:pt x="116980" y="0"/>
                  <a:pt x="1719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図 2">
            <a:extLst>
              <a:ext uri="{FF2B5EF4-FFF2-40B4-BE49-F238E27FC236}">
                <a16:creationId xmlns:a16="http://schemas.microsoft.com/office/drawing/2014/main" id="{78B6E521-4B7A-407F-8A7B-EDD4367AAF7E}"/>
              </a:ext>
            </a:extLst>
          </p:cNvPr>
          <p:cNvPicPr>
            <a:picLocks noChangeAspect="1"/>
          </p:cNvPicPr>
          <p:nvPr/>
        </p:nvPicPr>
        <p:blipFill>
          <a:blip r:embed="rId3"/>
          <a:stretch>
            <a:fillRect/>
          </a:stretch>
        </p:blipFill>
        <p:spPr>
          <a:xfrm>
            <a:off x="7118904" y="3456717"/>
            <a:ext cx="3042168" cy="3072650"/>
          </a:xfrm>
          <a:prstGeom prst="rect">
            <a:avLst/>
          </a:prstGeom>
        </p:spPr>
      </p:pic>
      <p:pic>
        <p:nvPicPr>
          <p:cNvPr id="4" name="図 3">
            <a:extLst>
              <a:ext uri="{FF2B5EF4-FFF2-40B4-BE49-F238E27FC236}">
                <a16:creationId xmlns:a16="http://schemas.microsoft.com/office/drawing/2014/main" id="{2E07A174-9CFB-4F8B-878E-1FD4935DA3F0}"/>
              </a:ext>
            </a:extLst>
          </p:cNvPr>
          <p:cNvPicPr>
            <a:picLocks noChangeAspect="1"/>
          </p:cNvPicPr>
          <p:nvPr/>
        </p:nvPicPr>
        <p:blipFill rotWithShape="1">
          <a:blip r:embed="rId4"/>
          <a:srcRect l="44774"/>
          <a:stretch/>
        </p:blipFill>
        <p:spPr>
          <a:xfrm>
            <a:off x="0" y="362446"/>
            <a:ext cx="1690179" cy="3066554"/>
          </a:xfrm>
          <a:prstGeom prst="rect">
            <a:avLst/>
          </a:prstGeom>
        </p:spPr>
      </p:pic>
      <p:pic>
        <p:nvPicPr>
          <p:cNvPr id="5" name="図 4">
            <a:extLst>
              <a:ext uri="{FF2B5EF4-FFF2-40B4-BE49-F238E27FC236}">
                <a16:creationId xmlns:a16="http://schemas.microsoft.com/office/drawing/2014/main" id="{5AA6C85E-73B3-464D-88FE-34BEF19101BA}"/>
              </a:ext>
            </a:extLst>
          </p:cNvPr>
          <p:cNvPicPr>
            <a:picLocks noChangeAspect="1"/>
          </p:cNvPicPr>
          <p:nvPr/>
        </p:nvPicPr>
        <p:blipFill>
          <a:blip r:embed="rId5"/>
          <a:stretch>
            <a:fillRect/>
          </a:stretch>
        </p:blipFill>
        <p:spPr>
          <a:xfrm>
            <a:off x="5443991" y="346154"/>
            <a:ext cx="3042168" cy="3066554"/>
          </a:xfrm>
          <a:prstGeom prst="rect">
            <a:avLst/>
          </a:prstGeom>
        </p:spPr>
      </p:pic>
      <p:pic>
        <p:nvPicPr>
          <p:cNvPr id="6" name="図 5">
            <a:extLst>
              <a:ext uri="{FF2B5EF4-FFF2-40B4-BE49-F238E27FC236}">
                <a16:creationId xmlns:a16="http://schemas.microsoft.com/office/drawing/2014/main" id="{9C299D4A-766B-45A6-8F91-7FC764C41EB8}"/>
              </a:ext>
            </a:extLst>
          </p:cNvPr>
          <p:cNvPicPr>
            <a:picLocks noChangeAspect="1"/>
          </p:cNvPicPr>
          <p:nvPr/>
        </p:nvPicPr>
        <p:blipFill>
          <a:blip r:embed="rId6"/>
          <a:stretch>
            <a:fillRect/>
          </a:stretch>
        </p:blipFill>
        <p:spPr>
          <a:xfrm>
            <a:off x="2067703" y="362446"/>
            <a:ext cx="3042168" cy="3084843"/>
          </a:xfrm>
          <a:prstGeom prst="rect">
            <a:avLst/>
          </a:prstGeom>
        </p:spPr>
      </p:pic>
      <p:pic>
        <p:nvPicPr>
          <p:cNvPr id="7" name="図 6">
            <a:extLst>
              <a:ext uri="{FF2B5EF4-FFF2-40B4-BE49-F238E27FC236}">
                <a16:creationId xmlns:a16="http://schemas.microsoft.com/office/drawing/2014/main" id="{A1B6A43E-81A4-44F8-9322-84A61A036420}"/>
              </a:ext>
            </a:extLst>
          </p:cNvPr>
          <p:cNvPicPr>
            <a:picLocks noChangeAspect="1"/>
          </p:cNvPicPr>
          <p:nvPr/>
        </p:nvPicPr>
        <p:blipFill rotWithShape="1">
          <a:blip r:embed="rId7"/>
          <a:srcRect r="46260"/>
          <a:stretch/>
        </p:blipFill>
        <p:spPr>
          <a:xfrm>
            <a:off x="10491630" y="3412483"/>
            <a:ext cx="1700370" cy="3042168"/>
          </a:xfrm>
          <a:prstGeom prst="rect">
            <a:avLst/>
          </a:prstGeom>
        </p:spPr>
      </p:pic>
      <p:pic>
        <p:nvPicPr>
          <p:cNvPr id="8" name="図 7">
            <a:extLst>
              <a:ext uri="{FF2B5EF4-FFF2-40B4-BE49-F238E27FC236}">
                <a16:creationId xmlns:a16="http://schemas.microsoft.com/office/drawing/2014/main" id="{70857E56-B4C6-4046-B240-C1950888AC04}"/>
              </a:ext>
            </a:extLst>
          </p:cNvPr>
          <p:cNvPicPr>
            <a:picLocks noChangeAspect="1"/>
          </p:cNvPicPr>
          <p:nvPr/>
        </p:nvPicPr>
        <p:blipFill>
          <a:blip r:embed="rId8"/>
          <a:stretch>
            <a:fillRect/>
          </a:stretch>
        </p:blipFill>
        <p:spPr>
          <a:xfrm>
            <a:off x="8860635" y="353973"/>
            <a:ext cx="3048264" cy="3078747"/>
          </a:xfrm>
          <a:prstGeom prst="rect">
            <a:avLst/>
          </a:prstGeom>
        </p:spPr>
      </p:pic>
    </p:spTree>
    <p:extLst>
      <p:ext uri="{BB962C8B-B14F-4D97-AF65-F5344CB8AC3E}">
        <p14:creationId xmlns:p14="http://schemas.microsoft.com/office/powerpoint/2010/main" val="3000414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p:cNvGrpSpPr/>
          <p:nvPr/>
        </p:nvGrpSpPr>
        <p:grpSpPr>
          <a:xfrm>
            <a:off x="484811" y="119792"/>
            <a:ext cx="11628000" cy="6618415"/>
            <a:chOff x="484811" y="119792"/>
            <a:chExt cx="11628000" cy="6618415"/>
          </a:xfrm>
        </p:grpSpPr>
        <p:grpSp>
          <p:nvGrpSpPr>
            <p:cNvPr id="5" name="グループ化 4"/>
            <p:cNvGrpSpPr/>
            <p:nvPr/>
          </p:nvGrpSpPr>
          <p:grpSpPr>
            <a:xfrm>
              <a:off x="484811" y="119792"/>
              <a:ext cx="11628000" cy="6618415"/>
              <a:chOff x="359382" y="115331"/>
              <a:chExt cx="11628000" cy="6618415"/>
            </a:xfrm>
          </p:grpSpPr>
          <p:sp>
            <p:nvSpPr>
              <p:cNvPr id="28" name="角丸四角形 27"/>
              <p:cNvSpPr/>
              <p:nvPr/>
            </p:nvSpPr>
            <p:spPr>
              <a:xfrm>
                <a:off x="489392" y="115331"/>
                <a:ext cx="11305256" cy="6467640"/>
              </a:xfrm>
              <a:prstGeom prst="roundRect">
                <a:avLst>
                  <a:gd name="adj" fmla="val 2078"/>
                </a:avLst>
              </a:prstGeom>
              <a:blipFill>
                <a:blip r:embed="rId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603396" y="263227"/>
                <a:ext cx="11089232" cy="6409707"/>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359382" y="5949974"/>
                <a:ext cx="11628000" cy="783772"/>
                <a:chOff x="359382" y="5949974"/>
                <a:chExt cx="11628000" cy="783772"/>
              </a:xfrm>
            </p:grpSpPr>
            <p:grpSp>
              <p:nvGrpSpPr>
                <p:cNvPr id="31" name="グループ化 30"/>
                <p:cNvGrpSpPr/>
                <p:nvPr/>
              </p:nvGrpSpPr>
              <p:grpSpPr>
                <a:xfrm>
                  <a:off x="9922440" y="5949974"/>
                  <a:ext cx="1008112" cy="576064"/>
                  <a:chOff x="9984432" y="5661248"/>
                  <a:chExt cx="1008112" cy="576064"/>
                </a:xfrm>
              </p:grpSpPr>
              <p:sp>
                <p:nvSpPr>
                  <p:cNvPr id="36" name="角丸四角形 35"/>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片側の 2 つの角を切り取った四角形 36"/>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正方形/長方形 31"/>
                <p:cNvSpPr/>
                <p:nvPr/>
              </p:nvSpPr>
              <p:spPr>
                <a:xfrm>
                  <a:off x="1384484" y="6382022"/>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328700" y="6382022"/>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521840" y="6382022"/>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片側の 2 つの角を切り取った四角形 34"/>
                <p:cNvSpPr/>
                <p:nvPr/>
              </p:nvSpPr>
              <p:spPr>
                <a:xfrm rot="10800000">
                  <a:off x="359382" y="6526602"/>
                  <a:ext cx="11628000" cy="207144"/>
                </a:xfrm>
                <a:prstGeom prst="snip2SameRect">
                  <a:avLst>
                    <a:gd name="adj1" fmla="val 23450"/>
                    <a:gd name="adj2" fmla="val 0"/>
                  </a:avLst>
                </a:prstGeom>
                <a:blipFill>
                  <a:blip r:embed="rId4"/>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1750" name="正方形/長方形 6"/>
            <p:cNvSpPr>
              <a:spLocks noChangeArrowheads="1"/>
            </p:cNvSpPr>
            <p:nvPr/>
          </p:nvSpPr>
          <p:spPr bwMode="auto">
            <a:xfrm>
              <a:off x="5300328" y="965316"/>
              <a:ext cx="1342210" cy="5555607"/>
            </a:xfrm>
            <a:prstGeom prst="rect">
              <a:avLst/>
            </a:prstGeom>
            <a:solidFill>
              <a:srgbClr val="74E53B"/>
            </a:solidFill>
            <a:ln w="9525" algn="ctr">
              <a:solidFill>
                <a:schemeClr val="tx1"/>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火事</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学費</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ゴミ</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道路</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信号</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けが人</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橋</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公園</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交番</a:t>
              </a:r>
            </a:p>
          </p:txBody>
        </p:sp>
        <p:grpSp>
          <p:nvGrpSpPr>
            <p:cNvPr id="46" name="グループ化 45"/>
            <p:cNvGrpSpPr/>
            <p:nvPr/>
          </p:nvGrpSpPr>
          <p:grpSpPr>
            <a:xfrm>
              <a:off x="6976029" y="263227"/>
              <a:ext cx="3681717" cy="817890"/>
              <a:chOff x="6976029" y="263227"/>
              <a:chExt cx="3681717" cy="817890"/>
            </a:xfrm>
          </p:grpSpPr>
          <p:sp>
            <p:nvSpPr>
              <p:cNvPr id="45" name="正方形/長方形 44"/>
              <p:cNvSpPr/>
              <p:nvPr/>
            </p:nvSpPr>
            <p:spPr>
              <a:xfrm>
                <a:off x="6976029" y="404975"/>
                <a:ext cx="3681717" cy="5900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txBox="1">
                <a:spLocks/>
              </p:cNvSpPr>
              <p:nvPr/>
            </p:nvSpPr>
            <p:spPr bwMode="auto">
              <a:xfrm>
                <a:off x="7077051" y="263227"/>
                <a:ext cx="3467964" cy="81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algn="l"/>
                <a:r>
                  <a:rPr lang="ja-JP" altLang="en-US" sz="3600" b="1" kern="0" dirty="0">
                    <a:solidFill>
                      <a:srgbClr val="0070C0"/>
                    </a:solidFill>
                    <a:latin typeface="HG丸ｺﾞｼｯｸM-PRO" panose="020F0600000000000000" pitchFamily="50" charset="-128"/>
                    <a:ea typeface="HG丸ｺﾞｼｯｸM-PRO" panose="020F0600000000000000" pitchFamily="50" charset="-128"/>
                  </a:rPr>
                  <a:t>税金がないとき</a:t>
                </a:r>
              </a:p>
            </p:txBody>
          </p:sp>
        </p:grpSp>
        <p:grpSp>
          <p:nvGrpSpPr>
            <p:cNvPr id="44" name="グループ化 43"/>
            <p:cNvGrpSpPr/>
            <p:nvPr/>
          </p:nvGrpSpPr>
          <p:grpSpPr>
            <a:xfrm>
              <a:off x="1232579" y="270486"/>
              <a:ext cx="3681717" cy="817890"/>
              <a:chOff x="1232579" y="270486"/>
              <a:chExt cx="3681717" cy="817890"/>
            </a:xfrm>
          </p:grpSpPr>
          <p:sp>
            <p:nvSpPr>
              <p:cNvPr id="8" name="正方形/長方形 7"/>
              <p:cNvSpPr/>
              <p:nvPr/>
            </p:nvSpPr>
            <p:spPr>
              <a:xfrm>
                <a:off x="1232579" y="401311"/>
                <a:ext cx="3681717" cy="5900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タイトル 1"/>
              <p:cNvSpPr txBox="1">
                <a:spLocks/>
              </p:cNvSpPr>
              <p:nvPr/>
            </p:nvSpPr>
            <p:spPr bwMode="auto">
              <a:xfrm>
                <a:off x="1336992" y="270486"/>
                <a:ext cx="3467964" cy="81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algn="l"/>
                <a:r>
                  <a:rPr lang="ja-JP" altLang="en-US" sz="3600" b="1" kern="0" dirty="0">
                    <a:solidFill>
                      <a:srgbClr val="0070C0"/>
                    </a:solidFill>
                    <a:latin typeface="HG丸ｺﾞｼｯｸM-PRO" panose="020F0600000000000000" pitchFamily="50" charset="-128"/>
                    <a:ea typeface="HG丸ｺﾞｼｯｸM-PRO" panose="020F0600000000000000" pitchFamily="50" charset="-128"/>
                  </a:rPr>
                  <a:t>税金があるとき</a:t>
                </a:r>
              </a:p>
            </p:txBody>
          </p:sp>
        </p:grpSp>
      </p:grpSp>
      <p:sp>
        <p:nvSpPr>
          <p:cNvPr id="6" name="正方形/長方形 5"/>
          <p:cNvSpPr/>
          <p:nvPr/>
        </p:nvSpPr>
        <p:spPr bwMode="auto">
          <a:xfrm>
            <a:off x="6413499" y="1089480"/>
            <a:ext cx="4795069" cy="5527139"/>
          </a:xfrm>
          <a:prstGeom prst="rect">
            <a:avLst/>
          </a:prstGeom>
          <a:noFill/>
          <a:ln w="9525" cap="flat" cmpd="sng" algn="ctr">
            <a:noFill/>
            <a:prstDash val="solid"/>
            <a:round/>
            <a:headEnd type="none" w="med" len="med"/>
            <a:tailEnd type="none" w="med" len="med"/>
          </a:ln>
          <a:effectLst/>
        </p:spPr>
        <p:txBody>
          <a:bodyPr/>
          <a:lstStyle/>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火を消すのに</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お金がいる</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授業料を</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自分で払う</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道に</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放りっぱなし</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通行料がいる</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信号機がなく</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危険</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救急車には</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お金がいる</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壊れたまま</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公園がなくなる</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利用料がいる</a:t>
            </a:r>
          </a:p>
        </p:txBody>
      </p:sp>
      <p:sp>
        <p:nvSpPr>
          <p:cNvPr id="31749" name="正方形/長方形 4"/>
          <p:cNvSpPr>
            <a:spLocks noChangeArrowheads="1"/>
          </p:cNvSpPr>
          <p:nvPr/>
        </p:nvSpPr>
        <p:spPr bwMode="auto">
          <a:xfrm>
            <a:off x="734297" y="1089480"/>
            <a:ext cx="4576821" cy="5527139"/>
          </a:xfrm>
          <a:prstGeom prst="rect">
            <a:avLst/>
          </a:prstGeom>
          <a:noFill/>
          <a:ln w="9525" algn="ctr">
            <a:no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火を消してもらえる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授業料がいらない</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ゴミを集めてくれる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国や市町村などが管理</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交通ルールが守られる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救急車が来てくれる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修理・点検してくれる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国や市町村などが管理</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警察官が助けてくれる</a:t>
            </a:r>
          </a:p>
        </p:txBody>
      </p:sp>
    </p:spTree>
    <p:custDataLst>
      <p:tags r:id="rId1"/>
    </p:custDataLst>
    <p:extLst>
      <p:ext uri="{BB962C8B-B14F-4D97-AF65-F5344CB8AC3E}">
        <p14:creationId xmlns:p14="http://schemas.microsoft.com/office/powerpoint/2010/main" val="1188583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fade">
                                      <p:cBhvr>
                                        <p:cTn id="7" dur="500"/>
                                        <p:tgtEl>
                                          <p:spTgt spid="317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49">
                                            <p:txEl>
                                              <p:pRg st="1" end="1"/>
                                            </p:txEl>
                                          </p:spTgt>
                                        </p:tgtEl>
                                        <p:attrNameLst>
                                          <p:attrName>style.visibility</p:attrName>
                                        </p:attrNameLst>
                                      </p:cBhvr>
                                      <p:to>
                                        <p:strVal val="visible"/>
                                      </p:to>
                                    </p:set>
                                    <p:animEffect transition="in" filter="fade">
                                      <p:cBhvr>
                                        <p:cTn id="17" dur="500"/>
                                        <p:tgtEl>
                                          <p:spTgt spid="3174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749">
                                            <p:txEl>
                                              <p:pRg st="2" end="2"/>
                                            </p:txEl>
                                          </p:spTgt>
                                        </p:tgtEl>
                                        <p:attrNameLst>
                                          <p:attrName>style.visibility</p:attrName>
                                        </p:attrNameLst>
                                      </p:cBhvr>
                                      <p:to>
                                        <p:strVal val="visible"/>
                                      </p:to>
                                    </p:set>
                                    <p:animEffect transition="in" filter="fade">
                                      <p:cBhvr>
                                        <p:cTn id="27" dur="500"/>
                                        <p:tgtEl>
                                          <p:spTgt spid="3174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749">
                                            <p:txEl>
                                              <p:pRg st="3" end="3"/>
                                            </p:txEl>
                                          </p:spTgt>
                                        </p:tgtEl>
                                        <p:attrNameLst>
                                          <p:attrName>style.visibility</p:attrName>
                                        </p:attrNameLst>
                                      </p:cBhvr>
                                      <p:to>
                                        <p:strVal val="visible"/>
                                      </p:to>
                                    </p:set>
                                    <p:animEffect transition="in" filter="fade">
                                      <p:cBhvr>
                                        <p:cTn id="37" dur="500"/>
                                        <p:tgtEl>
                                          <p:spTgt spid="3174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749">
                                            <p:txEl>
                                              <p:pRg st="4" end="4"/>
                                            </p:txEl>
                                          </p:spTgt>
                                        </p:tgtEl>
                                        <p:attrNameLst>
                                          <p:attrName>style.visibility</p:attrName>
                                        </p:attrNameLst>
                                      </p:cBhvr>
                                      <p:to>
                                        <p:strVal val="visible"/>
                                      </p:to>
                                    </p:set>
                                    <p:animEffect transition="in" filter="fade">
                                      <p:cBhvr>
                                        <p:cTn id="47" dur="500"/>
                                        <p:tgtEl>
                                          <p:spTgt spid="3174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1749">
                                            <p:txEl>
                                              <p:pRg st="5" end="5"/>
                                            </p:txEl>
                                          </p:spTgt>
                                        </p:tgtEl>
                                        <p:attrNameLst>
                                          <p:attrName>style.visibility</p:attrName>
                                        </p:attrNameLst>
                                      </p:cBhvr>
                                      <p:to>
                                        <p:strVal val="visible"/>
                                      </p:to>
                                    </p:set>
                                    <p:animEffect transition="in" filter="fade">
                                      <p:cBhvr>
                                        <p:cTn id="57" dur="500"/>
                                        <p:tgtEl>
                                          <p:spTgt spid="31749">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fade">
                                      <p:cBhvr>
                                        <p:cTn id="62" dur="500"/>
                                        <p:tgtEl>
                                          <p:spTgt spid="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1749">
                                            <p:txEl>
                                              <p:pRg st="6" end="6"/>
                                            </p:txEl>
                                          </p:spTgt>
                                        </p:tgtEl>
                                        <p:attrNameLst>
                                          <p:attrName>style.visibility</p:attrName>
                                        </p:attrNameLst>
                                      </p:cBhvr>
                                      <p:to>
                                        <p:strVal val="visible"/>
                                      </p:to>
                                    </p:set>
                                    <p:animEffect transition="in" filter="fade">
                                      <p:cBhvr>
                                        <p:cTn id="67" dur="500"/>
                                        <p:tgtEl>
                                          <p:spTgt spid="31749">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6" end="6"/>
                                            </p:txEl>
                                          </p:spTgt>
                                        </p:tgtEl>
                                        <p:attrNameLst>
                                          <p:attrName>style.visibility</p:attrName>
                                        </p:attrNameLst>
                                      </p:cBhvr>
                                      <p:to>
                                        <p:strVal val="visible"/>
                                      </p:to>
                                    </p:set>
                                    <p:animEffect transition="in" filter="fade">
                                      <p:cBhvr>
                                        <p:cTn id="72" dur="500"/>
                                        <p:tgtEl>
                                          <p:spTgt spid="6">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1749">
                                            <p:txEl>
                                              <p:pRg st="7" end="7"/>
                                            </p:txEl>
                                          </p:spTgt>
                                        </p:tgtEl>
                                        <p:attrNameLst>
                                          <p:attrName>style.visibility</p:attrName>
                                        </p:attrNameLst>
                                      </p:cBhvr>
                                      <p:to>
                                        <p:strVal val="visible"/>
                                      </p:to>
                                    </p:set>
                                    <p:animEffect transition="in" filter="fade">
                                      <p:cBhvr>
                                        <p:cTn id="77" dur="500"/>
                                        <p:tgtEl>
                                          <p:spTgt spid="31749">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500"/>
                                        <p:tgtEl>
                                          <p:spTgt spid="6">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1749">
                                            <p:txEl>
                                              <p:pRg st="8" end="8"/>
                                            </p:txEl>
                                          </p:spTgt>
                                        </p:tgtEl>
                                        <p:attrNameLst>
                                          <p:attrName>style.visibility</p:attrName>
                                        </p:attrNameLst>
                                      </p:cBhvr>
                                      <p:to>
                                        <p:strVal val="visible"/>
                                      </p:to>
                                    </p:set>
                                    <p:animEffect transition="in" filter="fade">
                                      <p:cBhvr>
                                        <p:cTn id="87" dur="500"/>
                                        <p:tgtEl>
                                          <p:spTgt spid="31749">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
                                            <p:txEl>
                                              <p:pRg st="8" end="8"/>
                                            </p:txEl>
                                          </p:spTgt>
                                        </p:tgtEl>
                                        <p:attrNameLst>
                                          <p:attrName>style.visibility</p:attrName>
                                        </p:attrNameLst>
                                      </p:cBhvr>
                                      <p:to>
                                        <p:strVal val="visible"/>
                                      </p:to>
                                    </p:set>
                                    <p:animEffect transition="in" filter="fade">
                                      <p:cBhvr>
                                        <p:cTn id="9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5B9B9B9-93B8-4735-8D0F-76C02793EBEE}"/>
              </a:ext>
            </a:extLst>
          </p:cNvPr>
          <p:cNvGrpSpPr/>
          <p:nvPr/>
        </p:nvGrpSpPr>
        <p:grpSpPr>
          <a:xfrm>
            <a:off x="3130008" y="4238097"/>
            <a:ext cx="2994288" cy="2607379"/>
            <a:chOff x="4468312" y="4031172"/>
            <a:chExt cx="2994288" cy="2607379"/>
          </a:xfrm>
        </p:grpSpPr>
        <p:sp>
          <p:nvSpPr>
            <p:cNvPr id="34828" name="Rectangle 23"/>
            <p:cNvSpPr>
              <a:spLocks noChangeArrowheads="1"/>
            </p:cNvSpPr>
            <p:nvPr/>
          </p:nvSpPr>
          <p:spPr bwMode="auto">
            <a:xfrm>
              <a:off x="5004961" y="6130280"/>
              <a:ext cx="2020570" cy="50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ごみ処理費用</a:t>
              </a:r>
            </a:p>
          </p:txBody>
        </p:sp>
        <p:pic>
          <p:nvPicPr>
            <p:cNvPr id="54" name="Picture 35">
              <a:extLst>
                <a:ext uri="{FF2B5EF4-FFF2-40B4-BE49-F238E27FC236}">
                  <a16:creationId xmlns:a16="http://schemas.microsoft.com/office/drawing/2014/main" id="{62747D7F-864B-4D8D-8024-58FFCA304128}"/>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4468312" y="4031172"/>
              <a:ext cx="2994288" cy="209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 name="Picture 4">
            <a:extLst>
              <a:ext uri="{FF2B5EF4-FFF2-40B4-BE49-F238E27FC236}">
                <a16:creationId xmlns:a16="http://schemas.microsoft.com/office/drawing/2014/main" id="{D8368B3A-AD3E-43D6-A033-5B1595B5847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76964" y="505618"/>
            <a:ext cx="25654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2"/>
          <p:cNvGrpSpPr>
            <a:grpSpLocks/>
          </p:cNvGrpSpPr>
          <p:nvPr/>
        </p:nvGrpSpPr>
        <p:grpSpPr bwMode="auto">
          <a:xfrm>
            <a:off x="7823303" y="216746"/>
            <a:ext cx="2305050" cy="2416175"/>
            <a:chOff x="4105" y="184"/>
            <a:chExt cx="1452" cy="1522"/>
          </a:xfrm>
        </p:grpSpPr>
        <p:pic>
          <p:nvPicPr>
            <p:cNvPr id="34837" name="Picture 35" descr="医者k"/>
            <p:cNvPicPr>
              <a:picLocks noChangeAspect="1" noChangeArrowheads="1"/>
            </p:cNvPicPr>
            <p:nvPr/>
          </p:nvPicPr>
          <p:blipFill>
            <a:blip r:embed="rId6">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4105" y="184"/>
              <a:ext cx="1452"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8" name="Rectangle 36"/>
            <p:cNvSpPr>
              <a:spLocks noChangeArrowheads="1"/>
            </p:cNvSpPr>
            <p:nvPr/>
          </p:nvSpPr>
          <p:spPr bwMode="auto">
            <a:xfrm>
              <a:off x="4603" y="1406"/>
              <a:ext cx="59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医療</a:t>
              </a:r>
            </a:p>
          </p:txBody>
        </p:sp>
      </p:grpSp>
      <p:grpSp>
        <p:nvGrpSpPr>
          <p:cNvPr id="14" name="グループ化 13"/>
          <p:cNvGrpSpPr/>
          <p:nvPr/>
        </p:nvGrpSpPr>
        <p:grpSpPr>
          <a:xfrm>
            <a:off x="8020260" y="4102479"/>
            <a:ext cx="2352438" cy="2742997"/>
            <a:chOff x="6958990" y="4102479"/>
            <a:chExt cx="2352438" cy="2742997"/>
          </a:xfrm>
        </p:grpSpPr>
        <p:pic>
          <p:nvPicPr>
            <p:cNvPr id="3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10880"/>
            <a:stretch/>
          </p:blipFill>
          <p:spPr bwMode="auto">
            <a:xfrm>
              <a:off x="6958990" y="4102479"/>
              <a:ext cx="2352438" cy="236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23"/>
            <p:cNvSpPr>
              <a:spLocks noChangeArrowheads="1"/>
            </p:cNvSpPr>
            <p:nvPr/>
          </p:nvSpPr>
          <p:spPr bwMode="auto">
            <a:xfrm>
              <a:off x="7823303" y="6337205"/>
              <a:ext cx="664529" cy="50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警察</a:t>
              </a:r>
            </a:p>
          </p:txBody>
        </p:sp>
      </p:grpSp>
      <p:grpSp>
        <p:nvGrpSpPr>
          <p:cNvPr id="5" name="Group 45"/>
          <p:cNvGrpSpPr>
            <a:grpSpLocks noChangeAspect="1"/>
          </p:cNvGrpSpPr>
          <p:nvPr/>
        </p:nvGrpSpPr>
        <p:grpSpPr bwMode="auto">
          <a:xfrm>
            <a:off x="8698659" y="2302843"/>
            <a:ext cx="3048333" cy="2001046"/>
            <a:chOff x="3605" y="1701"/>
            <a:chExt cx="1452" cy="1320"/>
          </a:xfrm>
        </p:grpSpPr>
        <p:sp>
          <p:nvSpPr>
            <p:cNvPr id="34835" name="Rectangle 22"/>
            <p:cNvSpPr>
              <a:spLocks noChangeArrowheads="1"/>
            </p:cNvSpPr>
            <p:nvPr/>
          </p:nvSpPr>
          <p:spPr bwMode="auto">
            <a:xfrm>
              <a:off x="4092" y="2748"/>
              <a:ext cx="59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b="1" dirty="0">
                  <a:latin typeface="HG丸ｺﾞｼｯｸM-PRO" panose="020F0600000000000000" pitchFamily="50" charset="-128"/>
                  <a:ea typeface="HG丸ｺﾞｼｯｸM-PRO" panose="020F0600000000000000" pitchFamily="50" charset="-128"/>
                </a:rPr>
                <a:t>学校</a:t>
              </a:r>
            </a:p>
          </p:txBody>
        </p:sp>
        <p:pic>
          <p:nvPicPr>
            <p:cNvPr id="34836" name="Picture 38" descr="学校"/>
            <p:cNvPicPr>
              <a:picLocks noChangeAspect="1" noChangeArrowheads="1"/>
            </p:cNvPicPr>
            <p:nvPr/>
          </p:nvPicPr>
          <p:blipFill>
            <a:blip r:embed="rId8" cstate="print">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3605" y="1701"/>
              <a:ext cx="1452"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 name="Picture 5">
            <a:extLst>
              <a:ext uri="{FF2B5EF4-FFF2-40B4-BE49-F238E27FC236}">
                <a16:creationId xmlns:a16="http://schemas.microsoft.com/office/drawing/2014/main" id="{00B916FD-BD75-40B4-94E1-7F6053B4863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392306" y="160337"/>
            <a:ext cx="2678113"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図 52">
            <a:extLst>
              <a:ext uri="{FF2B5EF4-FFF2-40B4-BE49-F238E27FC236}">
                <a16:creationId xmlns:a16="http://schemas.microsoft.com/office/drawing/2014/main" id="{6C817129-2F5A-4759-99D7-2690A553FD7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94539" y="3156250"/>
            <a:ext cx="3159127" cy="3762970"/>
          </a:xfrm>
          <a:prstGeom prst="rect">
            <a:avLst/>
          </a:prstGeom>
        </p:spPr>
      </p:pic>
    </p:spTree>
    <p:custDataLst>
      <p:tags r:id="rId1"/>
    </p:custDataLst>
    <p:extLst>
      <p:ext uri="{BB962C8B-B14F-4D97-AF65-F5344CB8AC3E}">
        <p14:creationId xmlns:p14="http://schemas.microsoft.com/office/powerpoint/2010/main" val="553949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strVal val="4*#ppt_w"/>
                                          </p:val>
                                        </p:tav>
                                        <p:tav tm="100000">
                                          <p:val>
                                            <p:strVal val="#ppt_w"/>
                                          </p:val>
                                        </p:tav>
                                      </p:tavLst>
                                    </p:anim>
                                    <p:anim calcmode="lin" valueType="num">
                                      <p:cBhvr>
                                        <p:cTn id="8" dur="500" fill="hold"/>
                                        <p:tgtEl>
                                          <p:spTgt spid="51"/>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strVal val="4*#ppt_w"/>
                                          </p:val>
                                        </p:tav>
                                        <p:tav tm="100000">
                                          <p:val>
                                            <p:strVal val="#ppt_w"/>
                                          </p:val>
                                        </p:tav>
                                      </p:tavLst>
                                    </p:anim>
                                    <p:anim calcmode="lin" valueType="num">
                                      <p:cBhvr>
                                        <p:cTn id="14" dur="500" fill="hold"/>
                                        <p:tgtEl>
                                          <p:spTgt spid="52"/>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4*#ppt_w"/>
                                          </p:val>
                                        </p:tav>
                                        <p:tav tm="100000">
                                          <p:val>
                                            <p:strVal val="#ppt_w"/>
                                          </p:val>
                                        </p:tav>
                                      </p:tavLst>
                                    </p:anim>
                                    <p:anim calcmode="lin" valueType="num">
                                      <p:cBhvr>
                                        <p:cTn id="20" dur="5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strVal val="4*#ppt_w"/>
                                          </p:val>
                                        </p:tav>
                                        <p:tav tm="100000">
                                          <p:val>
                                            <p:strVal val="#ppt_w"/>
                                          </p:val>
                                        </p:tav>
                                      </p:tavLst>
                                    </p:anim>
                                    <p:anim calcmode="lin" valueType="num">
                                      <p:cBhvr>
                                        <p:cTn id="26"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strVal val="4*#ppt_w"/>
                                          </p:val>
                                        </p:tav>
                                        <p:tav tm="100000">
                                          <p:val>
                                            <p:strVal val="#ppt_w"/>
                                          </p:val>
                                        </p:tav>
                                      </p:tavLst>
                                    </p:anim>
                                    <p:anim calcmode="lin" valueType="num">
                                      <p:cBhvr>
                                        <p:cTn id="32"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strVal val="4*#ppt_w"/>
                                          </p:val>
                                        </p:tav>
                                        <p:tav tm="100000">
                                          <p:val>
                                            <p:strVal val="#ppt_w"/>
                                          </p:val>
                                        </p:tav>
                                      </p:tavLst>
                                    </p:anim>
                                    <p:anim calcmode="lin" valueType="num">
                                      <p:cBhvr>
                                        <p:cTn id="38" dur="500" fill="hold"/>
                                        <p:tgtEl>
                                          <p:spTgt spid="5"/>
                                        </p:tgtEl>
                                        <p:attrNameLst>
                                          <p:attrName>ppt_h</p:attrName>
                                        </p:attrNameLst>
                                      </p:cBhvr>
                                      <p:tavLst>
                                        <p:tav tm="0">
                                          <p:val>
                                            <p:strVal val="4*#ppt_h"/>
                                          </p:val>
                                        </p:tav>
                                        <p:tav tm="100000">
                                          <p:val>
                                            <p:strVal val="#ppt_h"/>
                                          </p:val>
                                        </p:tav>
                                      </p:tavLst>
                                    </p:anim>
                                  </p:childTnLst>
                                </p:cTn>
                              </p:par>
                            </p:childTnLst>
                          </p:cTn>
                        </p:par>
                        <p:par>
                          <p:cTn id="39" fill="hold">
                            <p:stCondLst>
                              <p:cond delay="500"/>
                            </p:stCondLst>
                            <p:childTnLst>
                              <p:par>
                                <p:cTn id="40" presetID="42" presetClass="path" presetSubtype="0" accel="50000" decel="50000" fill="hold" nodeType="afterEffect">
                                  <p:stCondLst>
                                    <p:cond delay="0"/>
                                  </p:stCondLst>
                                  <p:childTnLst>
                                    <p:animMotion origin="layout" path="M -1.45833E-6 -2.96296E-6 L -0.30456 0.00047 " pathEditMode="relative" rAng="0" ptsTypes="AA">
                                      <p:cBhvr>
                                        <p:cTn id="41" dur="2000" fill="hold"/>
                                        <p:tgtEl>
                                          <p:spTgt spid="5"/>
                                        </p:tgtEl>
                                        <p:attrNameLst>
                                          <p:attrName>ppt_x</p:attrName>
                                          <p:attrName>ppt_y</p:attrName>
                                        </p:attrNameLst>
                                      </p:cBhvr>
                                      <p:rCtr x="-15234" y="23"/>
                                    </p:animMotion>
                                  </p:childTnLst>
                                </p:cTn>
                              </p:par>
                              <p:par>
                                <p:cTn id="42" presetID="6" presetClass="emph" presetSubtype="0" fill="hold" nodeType="withEffect">
                                  <p:stCondLst>
                                    <p:cond delay="2000"/>
                                  </p:stCondLst>
                                  <p:childTnLst>
                                    <p:animScale>
                                      <p:cBhvr>
                                        <p:cTn id="43" dur="2000" fill="hold"/>
                                        <p:tgtEl>
                                          <p:spTgt spid="5"/>
                                        </p:tgtEl>
                                      </p:cBhvr>
                                      <p:by x="150000" y="150000"/>
                                    </p:animScale>
                                  </p:childTnLst>
                                </p:cTn>
                              </p:par>
                            </p:childTnLst>
                          </p:cTn>
                        </p:par>
                        <p:par>
                          <p:cTn id="44" fill="hold">
                            <p:stCondLst>
                              <p:cond delay="4500"/>
                            </p:stCondLst>
                            <p:childTnLst>
                              <p:par>
                                <p:cTn id="45" presetID="32" presetClass="emph" presetSubtype="0" fill="hold" nodeType="afterEffect">
                                  <p:stCondLst>
                                    <p:cond delay="0"/>
                                  </p:stCondLst>
                                  <p:childTnLst>
                                    <p:animRot by="120000">
                                      <p:cBhvr>
                                        <p:cTn id="46" dur="100" fill="hold">
                                          <p:stCondLst>
                                            <p:cond delay="0"/>
                                          </p:stCondLst>
                                        </p:cTn>
                                        <p:tgtEl>
                                          <p:spTgt spid="53"/>
                                        </p:tgtEl>
                                        <p:attrNameLst>
                                          <p:attrName>r</p:attrName>
                                        </p:attrNameLst>
                                      </p:cBhvr>
                                    </p:animRot>
                                    <p:animRot by="-240000">
                                      <p:cBhvr>
                                        <p:cTn id="47" dur="200" fill="hold">
                                          <p:stCondLst>
                                            <p:cond delay="200"/>
                                          </p:stCondLst>
                                        </p:cTn>
                                        <p:tgtEl>
                                          <p:spTgt spid="53"/>
                                        </p:tgtEl>
                                        <p:attrNameLst>
                                          <p:attrName>r</p:attrName>
                                        </p:attrNameLst>
                                      </p:cBhvr>
                                    </p:animRot>
                                    <p:animRot by="240000">
                                      <p:cBhvr>
                                        <p:cTn id="48" dur="200" fill="hold">
                                          <p:stCondLst>
                                            <p:cond delay="400"/>
                                          </p:stCondLst>
                                        </p:cTn>
                                        <p:tgtEl>
                                          <p:spTgt spid="53"/>
                                        </p:tgtEl>
                                        <p:attrNameLst>
                                          <p:attrName>r</p:attrName>
                                        </p:attrNameLst>
                                      </p:cBhvr>
                                    </p:animRot>
                                    <p:animRot by="-240000">
                                      <p:cBhvr>
                                        <p:cTn id="49" dur="200" fill="hold">
                                          <p:stCondLst>
                                            <p:cond delay="600"/>
                                          </p:stCondLst>
                                        </p:cTn>
                                        <p:tgtEl>
                                          <p:spTgt spid="53"/>
                                        </p:tgtEl>
                                        <p:attrNameLst>
                                          <p:attrName>r</p:attrName>
                                        </p:attrNameLst>
                                      </p:cBhvr>
                                    </p:animRot>
                                    <p:animRot by="120000">
                                      <p:cBhvr>
                                        <p:cTn id="50" dur="200" fill="hold">
                                          <p:stCondLst>
                                            <p:cond delay="8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a:grpSpLocks/>
          </p:cNvGrpSpPr>
          <p:nvPr/>
        </p:nvGrpSpPr>
        <p:grpSpPr bwMode="auto">
          <a:xfrm>
            <a:off x="1424782" y="2014840"/>
            <a:ext cx="2849562" cy="1063625"/>
            <a:chOff x="684213" y="2852738"/>
            <a:chExt cx="2519362" cy="900112"/>
          </a:xfrm>
        </p:grpSpPr>
        <p:sp>
          <p:nvSpPr>
            <p:cNvPr id="36887" name="AutoShape 7"/>
            <p:cNvSpPr>
              <a:spLocks noChangeArrowheads="1"/>
            </p:cNvSpPr>
            <p:nvPr/>
          </p:nvSpPr>
          <p:spPr bwMode="auto">
            <a:xfrm>
              <a:off x="780372" y="2960896"/>
              <a:ext cx="2304000" cy="667058"/>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8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①</a:t>
              </a:r>
              <a:r>
                <a:rPr lang="ja-JP" altLang="en-US" sz="2400" dirty="0">
                  <a:latin typeface="HG丸ｺﾞｼｯｸM-PRO" panose="020F0600000000000000" pitchFamily="50" charset="-128"/>
                  <a:ea typeface="HG丸ｺﾞｼｯｸM-PRO" panose="020F0600000000000000" pitchFamily="50" charset="-128"/>
                </a:rPr>
                <a:t> 約 ２４万円</a:t>
              </a:r>
            </a:p>
          </p:txBody>
        </p:sp>
        <p:pic>
          <p:nvPicPr>
            <p:cNvPr id="36888" name="Picture 8" descr="AQAA_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2852738"/>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9" descr="AQAA_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5615" y="3507693"/>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グループ化 23"/>
          <p:cNvGrpSpPr>
            <a:grpSpLocks/>
          </p:cNvGrpSpPr>
          <p:nvPr/>
        </p:nvGrpSpPr>
        <p:grpSpPr bwMode="auto">
          <a:xfrm>
            <a:off x="1465369" y="3542458"/>
            <a:ext cx="2849562" cy="1004887"/>
            <a:chOff x="684213" y="4076700"/>
            <a:chExt cx="2519362" cy="900113"/>
          </a:xfrm>
        </p:grpSpPr>
        <p:sp>
          <p:nvSpPr>
            <p:cNvPr id="36884" name="AutoShape 15"/>
            <p:cNvSpPr>
              <a:spLocks noChangeArrowheads="1"/>
            </p:cNvSpPr>
            <p:nvPr/>
          </p:nvSpPr>
          <p:spPr bwMode="auto">
            <a:xfrm>
              <a:off x="781399" y="4161124"/>
              <a:ext cx="2304000" cy="667059"/>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②</a:t>
              </a:r>
              <a:r>
                <a:rPr lang="ja-JP" altLang="en-US" sz="2400" dirty="0">
                  <a:latin typeface="HG丸ｺﾞｼｯｸM-PRO" panose="020F0600000000000000" pitchFamily="50" charset="-128"/>
                  <a:ea typeface="HG丸ｺﾞｼｯｸM-PRO" panose="020F0600000000000000" pitchFamily="50" charset="-128"/>
                </a:rPr>
                <a:t> 約 ４８万円</a:t>
              </a:r>
              <a:r>
                <a:rPr lang="en-US" altLang="ja-JP" sz="2400" dirty="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pic>
          <p:nvPicPr>
            <p:cNvPr id="36885" name="Picture 16" descr="AQAA_0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407670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17" descr="AQAA_0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5707" y="472354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グループ化 26"/>
          <p:cNvGrpSpPr>
            <a:grpSpLocks/>
          </p:cNvGrpSpPr>
          <p:nvPr/>
        </p:nvGrpSpPr>
        <p:grpSpPr bwMode="auto">
          <a:xfrm>
            <a:off x="1465369" y="5012088"/>
            <a:ext cx="2849562" cy="1119188"/>
            <a:chOff x="684213" y="5229225"/>
            <a:chExt cx="2519362" cy="900113"/>
          </a:xfrm>
        </p:grpSpPr>
        <p:sp>
          <p:nvSpPr>
            <p:cNvPr id="36881" name="AutoShape 11"/>
            <p:cNvSpPr>
              <a:spLocks noChangeArrowheads="1"/>
            </p:cNvSpPr>
            <p:nvPr/>
          </p:nvSpPr>
          <p:spPr bwMode="auto">
            <a:xfrm>
              <a:off x="780372" y="5338585"/>
              <a:ext cx="2304000" cy="612973"/>
            </a:xfrm>
            <a:prstGeom prst="roundRect">
              <a:avLst>
                <a:gd name="adj" fmla="val 16667"/>
              </a:avLst>
            </a:prstGeom>
            <a:solidFill>
              <a:srgbClr val="CCFF99">
                <a:alpha val="70195"/>
              </a:srgbClr>
            </a:solidFill>
            <a:ln w="28575">
              <a:solidFill>
                <a:srgbClr val="0080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③</a:t>
              </a:r>
              <a:r>
                <a:rPr lang="ja-JP" altLang="en-US" sz="2400" dirty="0">
                  <a:latin typeface="HG丸ｺﾞｼｯｸM-PRO" panose="020F0600000000000000" pitchFamily="50" charset="-128"/>
                  <a:ea typeface="HG丸ｺﾞｼｯｸM-PRO" panose="020F0600000000000000" pitchFamily="50" charset="-128"/>
                </a:rPr>
                <a:t> 約 ９６万円</a:t>
              </a:r>
              <a:r>
                <a:rPr lang="en-US" altLang="ja-JP" sz="2400" dirty="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pic>
          <p:nvPicPr>
            <p:cNvPr id="36882" name="Picture 12" descr="AQAA_0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5229225"/>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3" name="Picture 13" descr="AQAA_0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5615" y="5884180"/>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732" name="AutoShape 60"/>
          <p:cNvSpPr>
            <a:spLocks noChangeArrowheads="1"/>
          </p:cNvSpPr>
          <p:nvPr/>
        </p:nvSpPr>
        <p:spPr bwMode="auto">
          <a:xfrm>
            <a:off x="761348" y="5065603"/>
            <a:ext cx="900113" cy="90011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5" name="グループ化 22"/>
          <p:cNvGrpSpPr>
            <a:grpSpLocks/>
          </p:cNvGrpSpPr>
          <p:nvPr/>
        </p:nvGrpSpPr>
        <p:grpSpPr bwMode="auto">
          <a:xfrm>
            <a:off x="1411750" y="562566"/>
            <a:ext cx="8878825" cy="1031296"/>
            <a:chOff x="642938" y="1476953"/>
            <a:chExt cx="8135937" cy="1031297"/>
          </a:xfrm>
        </p:grpSpPr>
        <p:sp>
          <p:nvSpPr>
            <p:cNvPr id="36877" name="AutoShape 42"/>
            <p:cNvSpPr>
              <a:spLocks noChangeArrowheads="1"/>
            </p:cNvSpPr>
            <p:nvPr/>
          </p:nvSpPr>
          <p:spPr bwMode="auto">
            <a:xfrm>
              <a:off x="642938" y="1500173"/>
              <a:ext cx="8135937" cy="1008077"/>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36878" name="AutoShape 43"/>
            <p:cNvSpPr>
              <a:spLocks noChangeArrowheads="1"/>
            </p:cNvSpPr>
            <p:nvPr/>
          </p:nvSpPr>
          <p:spPr bwMode="auto">
            <a:xfrm>
              <a:off x="969406" y="1664506"/>
              <a:ext cx="993692" cy="629740"/>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sp>
          <p:nvSpPr>
            <p:cNvPr id="36879" name="Rectangle 44"/>
            <p:cNvSpPr>
              <a:spLocks noChangeArrowheads="1"/>
            </p:cNvSpPr>
            <p:nvPr/>
          </p:nvSpPr>
          <p:spPr bwMode="auto">
            <a:xfrm>
              <a:off x="2302407" y="1476953"/>
              <a:ext cx="6281741"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400" dirty="0">
                  <a:latin typeface="HG丸ｺﾞｼｯｸM-PRO" panose="020F0600000000000000" pitchFamily="50" charset="-128"/>
                  <a:ea typeface="HG丸ｺﾞｼｯｸM-PRO" panose="020F0600000000000000" pitchFamily="50" charset="-128"/>
                </a:rPr>
                <a:t>小学生１人当たり１年間でどれくらい税金が使われているかな？</a:t>
              </a:r>
            </a:p>
          </p:txBody>
        </p:sp>
      </p:grpSp>
      <p:grpSp>
        <p:nvGrpSpPr>
          <p:cNvPr id="6" name="グループ化 24"/>
          <p:cNvGrpSpPr>
            <a:grpSpLocks/>
          </p:cNvGrpSpPr>
          <p:nvPr/>
        </p:nvGrpSpPr>
        <p:grpSpPr bwMode="auto">
          <a:xfrm>
            <a:off x="4583342" y="3492769"/>
            <a:ext cx="5175450" cy="2012174"/>
            <a:chOff x="3500438" y="3071812"/>
            <a:chExt cx="5176018" cy="2744788"/>
          </a:xfrm>
        </p:grpSpPr>
        <p:sp>
          <p:nvSpPr>
            <p:cNvPr id="36874" name="AutoShape 57"/>
            <p:cNvSpPr>
              <a:spLocks noChangeArrowheads="1"/>
            </p:cNvSpPr>
            <p:nvPr/>
          </p:nvSpPr>
          <p:spPr bwMode="auto">
            <a:xfrm>
              <a:off x="3500438" y="3071812"/>
              <a:ext cx="5176018" cy="2744788"/>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0"/>
                </a:spcBef>
                <a:buFontTx/>
                <a:buNone/>
              </a:pPr>
              <a:r>
                <a:rPr lang="ja-JP" altLang="en-US" sz="2400" dirty="0">
                  <a:ea typeface="AR丸ゴシック体M"/>
                </a:rPr>
                <a:t>　</a:t>
              </a:r>
            </a:p>
            <a:p>
              <a:pPr eaLnBrk="1" hangingPunct="1">
                <a:lnSpc>
                  <a:spcPts val="44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a:t>
              </a:r>
              <a:endParaRPr lang="ja-JP" altLang="en-US" sz="2300" dirty="0">
                <a:latin typeface="HG丸ｺﾞｼｯｸM-PRO" panose="020F0600000000000000" pitchFamily="50" charset="-128"/>
                <a:ea typeface="HG丸ｺﾞｼｯｸM-PRO" panose="020F0600000000000000" pitchFamily="50" charset="-128"/>
              </a:endParaRPr>
            </a:p>
          </p:txBody>
        </p:sp>
        <p:sp>
          <p:nvSpPr>
            <p:cNvPr id="36876" name="テキスト ボックス 23"/>
            <p:cNvSpPr txBox="1">
              <a:spLocks noChangeArrowheads="1"/>
            </p:cNvSpPr>
            <p:nvPr/>
          </p:nvSpPr>
          <p:spPr bwMode="auto">
            <a:xfrm>
              <a:off x="3526599" y="3177691"/>
              <a:ext cx="5149857" cy="214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ja-JP" sz="2400" dirty="0">
                  <a:latin typeface="HG丸ｺﾞｼｯｸM-PRO" panose="020F0600000000000000" pitchFamily="50" charset="-128"/>
                  <a:ea typeface="HG丸ｺﾞｼｯｸM-PRO" panose="020F0600000000000000" pitchFamily="50" charset="-128"/>
                </a:rPr>
                <a:t>正解は、３番の</a:t>
              </a:r>
              <a:r>
                <a:rPr lang="ja-JP" altLang="en-US" sz="2400" dirty="0">
                  <a:latin typeface="HG丸ｺﾞｼｯｸM-PRO" panose="020F0600000000000000" pitchFamily="50" charset="-128"/>
                  <a:ea typeface="HG丸ｺﾞｼｯｸM-PRO" panose="020F0600000000000000" pitchFamily="50" charset="-128"/>
                </a:rPr>
                <a:t>約９６万</a:t>
              </a:r>
              <a:r>
                <a:rPr lang="ja-JP" altLang="ja-JP" sz="2400" dirty="0">
                  <a:latin typeface="HG丸ｺﾞｼｯｸM-PRO" panose="020F0600000000000000" pitchFamily="50" charset="-128"/>
                  <a:ea typeface="HG丸ｺﾞｼｯｸM-PRO" panose="020F0600000000000000" pitchFamily="50" charset="-128"/>
                </a:rPr>
                <a:t>円です。</a:t>
              </a:r>
              <a:endParaRPr lang="en-US" altLang="ja-JP" sz="2400" dirty="0">
                <a:latin typeface="HG丸ｺﾞｼｯｸM-PRO" panose="020F0600000000000000" pitchFamily="50" charset="-128"/>
                <a:ea typeface="HG丸ｺﾞｼｯｸM-PRO" panose="020F0600000000000000" pitchFamily="50" charset="-128"/>
              </a:endParaRPr>
            </a:p>
            <a:p>
              <a:pPr>
                <a:spcBef>
                  <a:spcPct val="0"/>
                </a:spcBef>
                <a:buNone/>
              </a:pPr>
              <a:endParaRPr lang="en-US" altLang="ja-JP" sz="2400" dirty="0">
                <a:latin typeface="HG丸ｺﾞｼｯｸM-PRO" panose="020F0600000000000000" pitchFamily="50" charset="-128"/>
                <a:ea typeface="HG丸ｺﾞｼｯｸM-PRO" panose="020F0600000000000000" pitchFamily="50" charset="-128"/>
              </a:endParaRPr>
            </a:p>
            <a:p>
              <a:pPr>
                <a:spcBef>
                  <a:spcPct val="0"/>
                </a:spcBef>
                <a:buNone/>
              </a:pPr>
              <a:r>
                <a:rPr lang="ja-JP" altLang="en-US" sz="2400" dirty="0">
                  <a:latin typeface="HG丸ｺﾞｼｯｸM-PRO" panose="020F0600000000000000" pitchFamily="50" charset="-128"/>
                  <a:ea typeface="HG丸ｺﾞｼｯｸM-PRO" panose="020F0600000000000000" pitchFamily="50" charset="-128"/>
                </a:rPr>
                <a:t>１か月あたり、約８万円になります。</a:t>
              </a:r>
            </a:p>
            <a:p>
              <a:pPr eaLnBrk="1" hangingPunct="1">
                <a:spcBef>
                  <a:spcPct val="0"/>
                </a:spcBef>
                <a:buFontTx/>
                <a:buNone/>
              </a:pPr>
              <a:endParaRPr lang="ja-JP" altLang="en-US" sz="2400" dirty="0">
                <a:latin typeface="HG丸ｺﾞｼｯｸM-PRO" panose="020F0600000000000000" pitchFamily="50" charset="-128"/>
                <a:ea typeface="HG丸ｺﾞｼｯｸM-PRO" panose="020F0600000000000000" pitchFamily="50" charset="-128"/>
              </a:endParaRPr>
            </a:p>
          </p:txBody>
        </p:sp>
      </p:grpSp>
      <p:sp>
        <p:nvSpPr>
          <p:cNvPr id="27" name="テキスト ボックス 23"/>
          <p:cNvSpPr txBox="1">
            <a:spLocks noChangeArrowheads="1"/>
          </p:cNvSpPr>
          <p:nvPr/>
        </p:nvSpPr>
        <p:spPr bwMode="auto">
          <a:xfrm>
            <a:off x="6104832" y="1833901"/>
            <a:ext cx="3181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b="1" dirty="0">
                <a:solidFill>
                  <a:srgbClr val="FF0000"/>
                </a:solidFill>
                <a:latin typeface="BIZ UDPゴシック" panose="020B0400000000000000" pitchFamily="50" charset="-128"/>
                <a:ea typeface="BIZ UDPゴシック" panose="020B0400000000000000" pitchFamily="50" charset="-128"/>
              </a:rPr>
              <a:t>　</a:t>
            </a:r>
            <a:r>
              <a:rPr lang="ja-JP" altLang="en-US" sz="4800" b="1" dirty="0">
                <a:solidFill>
                  <a:srgbClr val="FF0000"/>
                </a:solidFill>
                <a:latin typeface="BIZ UDPゴシック" panose="020B0400000000000000" pitchFamily="50" charset="-128"/>
                <a:ea typeface="BIZ UDPゴシック" panose="020B0400000000000000" pitchFamily="50" charset="-128"/>
              </a:rPr>
              <a:t>教育費</a:t>
            </a:r>
          </a:p>
        </p:txBody>
      </p:sp>
      <p:pic>
        <p:nvPicPr>
          <p:cNvPr id="29"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22000" y="1500020"/>
            <a:ext cx="1211645" cy="215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78067" y="1406149"/>
            <a:ext cx="183197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12460696" y="296043"/>
            <a:ext cx="812338" cy="812338"/>
          </a:xfrm>
          <a:prstGeom prst="rect">
            <a:avLst/>
          </a:prstGeom>
        </p:spPr>
      </p:pic>
      <p:pic>
        <p:nvPicPr>
          <p:cNvPr id="47" name="正解1">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12810286" y="2872709"/>
            <a:ext cx="609600" cy="609600"/>
          </a:xfrm>
          <a:prstGeom prst="rect">
            <a:avLst/>
          </a:prstGeom>
        </p:spPr>
      </p:pic>
      <p:pic>
        <p:nvPicPr>
          <p:cNvPr id="46" name="図 45" descr="挿絵 が含まれている画像&#10;&#10;自動的に生成された説明">
            <a:extLst>
              <a:ext uri="{FF2B5EF4-FFF2-40B4-BE49-F238E27FC236}">
                <a16:creationId xmlns:a16="http://schemas.microsoft.com/office/drawing/2014/main" id="{548732CD-304E-47FD-A1D0-E460A50CA98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719815" y="4114079"/>
            <a:ext cx="2614776" cy="2709359"/>
          </a:xfrm>
          <a:prstGeom prst="rect">
            <a:avLst/>
          </a:prstGeom>
        </p:spPr>
      </p:pic>
    </p:spTree>
    <p:custDataLst>
      <p:tags r:id="rId1"/>
    </p:custDataLst>
    <p:extLst>
      <p:ext uri="{BB962C8B-B14F-4D97-AF65-F5344CB8AC3E}">
        <p14:creationId xmlns:p14="http://schemas.microsoft.com/office/powerpoint/2010/main" val="4024111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724" fill="hold"/>
                                        <p:tgtEl>
                                          <p:spTgt spid="45"/>
                                        </p:tgtEl>
                                      </p:cBhvr>
                                    </p:cmd>
                                  </p:childTnLst>
                                </p:cTn>
                              </p:par>
                              <p:par>
                                <p:cTn id="24" presetID="26"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linds(horizontal)">
                                      <p:cBhvr>
                                        <p:cTn id="44" dur="500"/>
                                        <p:tgtEl>
                                          <p:spTgt spid="2"/>
                                        </p:tgtEl>
                                      </p:cBhvr>
                                    </p:animEffect>
                                  </p:childTnLst>
                                </p:cTn>
                              </p:par>
                              <p:par>
                                <p:cTn id="45" presetID="3" presetClass="entr" presetSubtype="1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par>
                                <p:cTn id="48" presetID="3" presetClass="entr" presetSubtype="1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blinds(horizontal)">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28732"/>
                                        </p:tgtEl>
                                        <p:attrNameLst>
                                          <p:attrName>style.visibility</p:attrName>
                                        </p:attrNameLst>
                                      </p:cBhvr>
                                      <p:to>
                                        <p:strVal val="visible"/>
                                      </p:to>
                                    </p:set>
                                    <p:animEffect transition="in" filter="wipe(down)">
                                      <p:cBhvr>
                                        <p:cTn id="55" dur="580">
                                          <p:stCondLst>
                                            <p:cond delay="0"/>
                                          </p:stCondLst>
                                        </p:cTn>
                                        <p:tgtEl>
                                          <p:spTgt spid="28732"/>
                                        </p:tgtEl>
                                      </p:cBhvr>
                                    </p:animEffect>
                                    <p:anim calcmode="lin" valueType="num">
                                      <p:cBhvr>
                                        <p:cTn id="56" dur="1822" tmFilter="0,0; 0.14,0.36; 0.43,0.73; 0.71,0.91; 1.0,1.0">
                                          <p:stCondLst>
                                            <p:cond delay="0"/>
                                          </p:stCondLst>
                                        </p:cTn>
                                        <p:tgtEl>
                                          <p:spTgt spid="2873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873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873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873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8732"/>
                                        </p:tgtEl>
                                        <p:attrNameLst>
                                          <p:attrName>ppt_y</p:attrName>
                                        </p:attrNameLst>
                                      </p:cBhvr>
                                      <p:tavLst>
                                        <p:tav tm="0" fmla="#ppt_y-sin(pi*$)/81">
                                          <p:val>
                                            <p:fltVal val="0"/>
                                          </p:val>
                                        </p:tav>
                                        <p:tav tm="100000">
                                          <p:val>
                                            <p:fltVal val="1"/>
                                          </p:val>
                                        </p:tav>
                                      </p:tavLst>
                                    </p:anim>
                                    <p:animScale>
                                      <p:cBhvr>
                                        <p:cTn id="61" dur="26">
                                          <p:stCondLst>
                                            <p:cond delay="650"/>
                                          </p:stCondLst>
                                        </p:cTn>
                                        <p:tgtEl>
                                          <p:spTgt spid="28732"/>
                                        </p:tgtEl>
                                      </p:cBhvr>
                                      <p:to x="100000" y="60000"/>
                                    </p:animScale>
                                    <p:animScale>
                                      <p:cBhvr>
                                        <p:cTn id="62" dur="166" decel="50000">
                                          <p:stCondLst>
                                            <p:cond delay="676"/>
                                          </p:stCondLst>
                                        </p:cTn>
                                        <p:tgtEl>
                                          <p:spTgt spid="28732"/>
                                        </p:tgtEl>
                                      </p:cBhvr>
                                      <p:to x="100000" y="100000"/>
                                    </p:animScale>
                                    <p:animScale>
                                      <p:cBhvr>
                                        <p:cTn id="63" dur="26">
                                          <p:stCondLst>
                                            <p:cond delay="1312"/>
                                          </p:stCondLst>
                                        </p:cTn>
                                        <p:tgtEl>
                                          <p:spTgt spid="28732"/>
                                        </p:tgtEl>
                                      </p:cBhvr>
                                      <p:to x="100000" y="80000"/>
                                    </p:animScale>
                                    <p:animScale>
                                      <p:cBhvr>
                                        <p:cTn id="64" dur="166" decel="50000">
                                          <p:stCondLst>
                                            <p:cond delay="1338"/>
                                          </p:stCondLst>
                                        </p:cTn>
                                        <p:tgtEl>
                                          <p:spTgt spid="28732"/>
                                        </p:tgtEl>
                                      </p:cBhvr>
                                      <p:to x="100000" y="100000"/>
                                    </p:animScale>
                                    <p:animScale>
                                      <p:cBhvr>
                                        <p:cTn id="65" dur="26">
                                          <p:stCondLst>
                                            <p:cond delay="1642"/>
                                          </p:stCondLst>
                                        </p:cTn>
                                        <p:tgtEl>
                                          <p:spTgt spid="28732"/>
                                        </p:tgtEl>
                                      </p:cBhvr>
                                      <p:to x="100000" y="90000"/>
                                    </p:animScale>
                                    <p:animScale>
                                      <p:cBhvr>
                                        <p:cTn id="66" dur="166" decel="50000">
                                          <p:stCondLst>
                                            <p:cond delay="1668"/>
                                          </p:stCondLst>
                                        </p:cTn>
                                        <p:tgtEl>
                                          <p:spTgt spid="28732"/>
                                        </p:tgtEl>
                                      </p:cBhvr>
                                      <p:to x="100000" y="100000"/>
                                    </p:animScale>
                                    <p:animScale>
                                      <p:cBhvr>
                                        <p:cTn id="67" dur="26">
                                          <p:stCondLst>
                                            <p:cond delay="1808"/>
                                          </p:stCondLst>
                                        </p:cTn>
                                        <p:tgtEl>
                                          <p:spTgt spid="28732"/>
                                        </p:tgtEl>
                                      </p:cBhvr>
                                      <p:to x="100000" y="95000"/>
                                    </p:animScale>
                                    <p:animScale>
                                      <p:cBhvr>
                                        <p:cTn id="68" dur="166" decel="50000">
                                          <p:stCondLst>
                                            <p:cond delay="1834"/>
                                          </p:stCondLst>
                                        </p:cTn>
                                        <p:tgtEl>
                                          <p:spTgt spid="28732"/>
                                        </p:tgtEl>
                                      </p:cBhvr>
                                      <p:to x="100000" y="100000"/>
                                    </p:animScale>
                                  </p:childTnLst>
                                </p:cTn>
                              </p:par>
                              <p:par>
                                <p:cTn id="69" presetID="1" presetClass="mediacall" presetSubtype="0" fill="hold" nodeType="withEffect">
                                  <p:stCondLst>
                                    <p:cond delay="0"/>
                                  </p:stCondLst>
                                  <p:childTnLst>
                                    <p:cmd type="call" cmd="playFrom(0.0)">
                                      <p:cBhvr>
                                        <p:cTn id="70" dur="1776" fill="hold"/>
                                        <p:tgtEl>
                                          <p:spTgt spid="47"/>
                                        </p:tgtEl>
                                      </p:cBhvr>
                                    </p:cmd>
                                  </p:childTnLst>
                                </p:cTn>
                              </p:par>
                              <p:par>
                                <p:cTn id="71" presetID="16" presetClass="entr" presetSubtype="21"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barn(inVertical)">
                                      <p:cBhvr>
                                        <p:cTn id="73" dur="9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4" fill="hold" display="0">
                  <p:stCondLst>
                    <p:cond delay="indefinite"/>
                  </p:stCondLst>
                  <p:endCondLst>
                    <p:cond evt="onStopAudio" delay="0">
                      <p:tgtEl>
                        <p:sldTgt/>
                      </p:tgtEl>
                    </p:cond>
                  </p:endCondLst>
                </p:cTn>
                <p:tgtEl>
                  <p:spTgt spid="45"/>
                </p:tgtEl>
              </p:cMediaNode>
            </p:audio>
            <p:audio>
              <p:cMediaNode vol="80000">
                <p:cTn id="75" fill="hold" display="0">
                  <p:stCondLst>
                    <p:cond delay="indefinite"/>
                  </p:stCondLst>
                  <p:endCondLst>
                    <p:cond evt="onStopAudio" delay="0">
                      <p:tgtEl>
                        <p:sldTgt/>
                      </p:tgtEl>
                    </p:cond>
                  </p:endCondLst>
                </p:cTn>
                <p:tgtEl>
                  <p:spTgt spid="47"/>
                </p:tgtEl>
              </p:cMediaNode>
            </p:audio>
          </p:childTnLst>
        </p:cTn>
      </p:par>
    </p:tnLst>
    <p:bldLst>
      <p:bldP spid="28732"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2"/>
          <p:cNvGrpSpPr>
            <a:grpSpLocks/>
          </p:cNvGrpSpPr>
          <p:nvPr/>
        </p:nvGrpSpPr>
        <p:grpSpPr bwMode="auto">
          <a:xfrm>
            <a:off x="832886" y="45389"/>
            <a:ext cx="9623731" cy="6539817"/>
            <a:chOff x="140" y="123"/>
            <a:chExt cx="5569" cy="3954"/>
          </a:xfrm>
          <a:noFill/>
        </p:grpSpPr>
        <p:pic>
          <p:nvPicPr>
            <p:cNvPr id="1434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 y="2132"/>
              <a:ext cx="120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5"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t="16226" r="1768" b="5024"/>
            <a:stretch/>
          </p:blipFill>
          <p:spPr bwMode="auto">
            <a:xfrm>
              <a:off x="140" y="687"/>
              <a:ext cx="5569" cy="3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6" name="Rectangle 11"/>
            <p:cNvSpPr>
              <a:spLocks noChangeArrowheads="1"/>
            </p:cNvSpPr>
            <p:nvPr/>
          </p:nvSpPr>
          <p:spPr bwMode="auto">
            <a:xfrm>
              <a:off x="1111" y="123"/>
              <a:ext cx="936" cy="4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bg1"/>
                  </a:solidFill>
                  <a:latin typeface="HG丸ｺﾞｼｯｸM-PRO" panose="020F0600000000000000" pitchFamily="50" charset="-128"/>
                  <a:ea typeface="HG丸ｺﾞｼｯｸM-PRO" panose="020F0600000000000000" pitchFamily="50" charset="-128"/>
                </a:rPr>
                <a:t>教育費</a:t>
              </a:r>
            </a:p>
          </p:txBody>
        </p:sp>
        <p:sp>
          <p:nvSpPr>
            <p:cNvPr id="14347" name="Text Box 18"/>
            <p:cNvSpPr txBox="1">
              <a:spLocks noChangeArrowheads="1"/>
            </p:cNvSpPr>
            <p:nvPr/>
          </p:nvSpPr>
          <p:spPr bwMode="auto">
            <a:xfrm>
              <a:off x="2554" y="919"/>
              <a:ext cx="2030" cy="2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chemeClr val="bg1"/>
                  </a:solidFill>
                  <a:ea typeface="HGPｺﾞｼｯｸE" panose="020B0900000000000000" pitchFamily="50" charset="-128"/>
                </a:rPr>
                <a:t>ゼイキン博士の</a:t>
              </a:r>
              <a:r>
                <a:rPr lang="ja-JP" altLang="en-US" sz="2400" dirty="0">
                  <a:solidFill>
                    <a:srgbClr val="FFFF00"/>
                  </a:solidFill>
                  <a:ea typeface="HGPｺﾞｼｯｸE" panose="020B0900000000000000" pitchFamily="50" charset="-128"/>
                </a:rPr>
                <a:t>まめ知識</a:t>
              </a:r>
            </a:p>
          </p:txBody>
        </p:sp>
        <p:sp>
          <p:nvSpPr>
            <p:cNvPr id="14352" name="Text Box 20"/>
            <p:cNvSpPr txBox="1">
              <a:spLocks noChangeArrowheads="1"/>
            </p:cNvSpPr>
            <p:nvPr/>
          </p:nvSpPr>
          <p:spPr bwMode="auto">
            <a:xfrm>
              <a:off x="2245" y="1259"/>
              <a:ext cx="2607" cy="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dirty="0">
                  <a:solidFill>
                    <a:srgbClr val="006666"/>
                  </a:solidFill>
                  <a:ea typeface="HGPｺﾞｼｯｸE" panose="020B0900000000000000" pitchFamily="50" charset="-128"/>
                </a:rPr>
                <a:t>国や地方が負担する年間教育費（令和</a:t>
              </a:r>
              <a:r>
                <a:rPr lang="en-US" altLang="ja-JP" sz="1700" dirty="0">
                  <a:solidFill>
                    <a:srgbClr val="006666"/>
                  </a:solidFill>
                  <a:ea typeface="HGPｺﾞｼｯｸE" panose="020B0900000000000000" pitchFamily="50" charset="-128"/>
                </a:rPr>
                <a:t>5</a:t>
              </a:r>
              <a:r>
                <a:rPr lang="ja-JP" altLang="en-US" sz="1700" dirty="0">
                  <a:solidFill>
                    <a:srgbClr val="006666"/>
                  </a:solidFill>
                  <a:ea typeface="HGPｺﾞｼｯｸE" panose="020B0900000000000000" pitchFamily="50" charset="-128"/>
                </a:rPr>
                <a:t>年度）</a:t>
              </a:r>
            </a:p>
          </p:txBody>
        </p:sp>
        <p:sp>
          <p:nvSpPr>
            <p:cNvPr id="14353" name="Text Box 21"/>
            <p:cNvSpPr txBox="1">
              <a:spLocks noChangeArrowheads="1"/>
            </p:cNvSpPr>
            <p:nvPr/>
          </p:nvSpPr>
          <p:spPr bwMode="auto">
            <a:xfrm>
              <a:off x="2910" y="1480"/>
              <a:ext cx="1376" cy="2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b="1">
                  <a:solidFill>
                    <a:srgbClr val="006666"/>
                  </a:solidFill>
                  <a:ea typeface="HGPｺﾞｼｯｸE" panose="020B0900000000000000" pitchFamily="50" charset="-128"/>
                </a:rPr>
                <a:t>（公立学校１人あたり）</a:t>
              </a:r>
            </a:p>
          </p:txBody>
        </p:sp>
      </p:grpSp>
      <p:sp>
        <p:nvSpPr>
          <p:cNvPr id="24588" name="Text Box 12"/>
          <p:cNvSpPr txBox="1">
            <a:spLocks noChangeArrowheads="1"/>
          </p:cNvSpPr>
          <p:nvPr/>
        </p:nvSpPr>
        <p:spPr bwMode="auto">
          <a:xfrm>
            <a:off x="4371864" y="5626383"/>
            <a:ext cx="14462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小学生</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968,000</a:t>
            </a:r>
            <a:r>
              <a:rPr lang="ja-JP" altLang="en-US" sz="1800" dirty="0">
                <a:latin typeface="HGPｺﾞｼｯｸE" panose="020B0900000000000000" pitchFamily="50" charset="-128"/>
                <a:ea typeface="HGPｺﾞｼｯｸE" panose="020B0900000000000000" pitchFamily="50" charset="-128"/>
              </a:rPr>
              <a:t>円</a:t>
            </a:r>
          </a:p>
        </p:txBody>
      </p:sp>
      <p:sp>
        <p:nvSpPr>
          <p:cNvPr id="24589" name="Text Box 13"/>
          <p:cNvSpPr txBox="1">
            <a:spLocks noChangeArrowheads="1"/>
          </p:cNvSpPr>
          <p:nvPr/>
        </p:nvSpPr>
        <p:spPr bwMode="auto">
          <a:xfrm>
            <a:off x="6191604" y="5607506"/>
            <a:ext cx="16209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中学生</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1,083,000</a:t>
            </a:r>
            <a:r>
              <a:rPr lang="ja-JP" altLang="en-US" sz="1800" dirty="0">
                <a:latin typeface="HGPｺﾞｼｯｸE" panose="020B0900000000000000" pitchFamily="50" charset="-128"/>
                <a:ea typeface="HGPｺﾞｼｯｸE" panose="020B0900000000000000" pitchFamily="50" charset="-128"/>
              </a:rPr>
              <a:t>円</a:t>
            </a:r>
          </a:p>
        </p:txBody>
      </p:sp>
      <p:sp>
        <p:nvSpPr>
          <p:cNvPr id="24590" name="Text Box 14"/>
          <p:cNvSpPr txBox="1">
            <a:spLocks noChangeArrowheads="1"/>
          </p:cNvSpPr>
          <p:nvPr/>
        </p:nvSpPr>
        <p:spPr bwMode="auto">
          <a:xfrm>
            <a:off x="7960021" y="5626383"/>
            <a:ext cx="18582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高校生（全日制）</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1,064,000</a:t>
            </a:r>
            <a:r>
              <a:rPr lang="ja-JP" altLang="en-US" sz="1800" dirty="0">
                <a:latin typeface="HGPｺﾞｼｯｸE" panose="020B0900000000000000" pitchFamily="50" charset="-128"/>
                <a:ea typeface="HGPｺﾞｼｯｸE" panose="020B0900000000000000" pitchFamily="50" charset="-128"/>
              </a:rPr>
              <a:t>円</a:t>
            </a:r>
          </a:p>
        </p:txBody>
      </p:sp>
      <p:grpSp>
        <p:nvGrpSpPr>
          <p:cNvPr id="3" name="Group 17"/>
          <p:cNvGrpSpPr>
            <a:grpSpLocks/>
          </p:cNvGrpSpPr>
          <p:nvPr/>
        </p:nvGrpSpPr>
        <p:grpSpPr bwMode="auto">
          <a:xfrm>
            <a:off x="1471613" y="1281114"/>
            <a:ext cx="2195513" cy="1804987"/>
            <a:chOff x="-9" y="2077"/>
            <a:chExt cx="1383" cy="1137"/>
          </a:xfrm>
        </p:grpSpPr>
        <p:pic>
          <p:nvPicPr>
            <p:cNvPr id="1434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 y="2077"/>
              <a:ext cx="1383" cy="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6"/>
            <p:cNvSpPr txBox="1">
              <a:spLocks noChangeArrowheads="1"/>
            </p:cNvSpPr>
            <p:nvPr/>
          </p:nvSpPr>
          <p:spPr bwMode="auto">
            <a:xfrm>
              <a:off x="158" y="2388"/>
              <a:ext cx="1049"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みんなが勉強する</a:t>
              </a:r>
            </a:p>
            <a:p>
              <a:pPr eaLnBrk="1" hangingPunct="1">
                <a:spcBef>
                  <a:spcPct val="0"/>
                </a:spcBef>
                <a:buFontTx/>
                <a:buNone/>
              </a:pPr>
              <a:r>
                <a:rPr lang="ja-JP" altLang="en-US" sz="1500" dirty="0">
                  <a:ea typeface="HGPｺﾞｼｯｸE" panose="020B0900000000000000" pitchFamily="50" charset="-128"/>
                </a:rPr>
                <a:t>ために、たくさんの</a:t>
              </a:r>
            </a:p>
            <a:p>
              <a:pPr eaLnBrk="1" hangingPunct="1">
                <a:spcBef>
                  <a:spcPct val="0"/>
                </a:spcBef>
                <a:buFontTx/>
                <a:buNone/>
              </a:pPr>
              <a:r>
                <a:rPr lang="ja-JP" altLang="en-US" sz="1500" dirty="0">
                  <a:ea typeface="HGPｺﾞｼｯｸE" panose="020B0900000000000000" pitchFamily="50" charset="-128"/>
                </a:rPr>
                <a:t>お金が使われて</a:t>
              </a:r>
            </a:p>
            <a:p>
              <a:pPr eaLnBrk="1" hangingPunct="1">
                <a:spcBef>
                  <a:spcPct val="0"/>
                </a:spcBef>
                <a:buFontTx/>
                <a:buNone/>
              </a:pPr>
              <a:r>
                <a:rPr lang="ja-JP" altLang="en-US" sz="1500" dirty="0">
                  <a:ea typeface="HGPｺﾞｼｯｸE" panose="020B0900000000000000" pitchFamily="50" charset="-128"/>
                </a:rPr>
                <a:t>いるんだよ</a:t>
              </a:r>
            </a:p>
          </p:txBody>
        </p:sp>
      </p:grpSp>
      <p:sp>
        <p:nvSpPr>
          <p:cNvPr id="22" name="Rectangle 46">
            <a:extLst>
              <a:ext uri="{FF2B5EF4-FFF2-40B4-BE49-F238E27FC236}">
                <a16:creationId xmlns:a16="http://schemas.microsoft.com/office/drawing/2014/main" id="{7DFBE018-1309-443E-9C4A-881F3A93484E}"/>
              </a:ext>
            </a:extLst>
          </p:cNvPr>
          <p:cNvSpPr txBox="1">
            <a:spLocks noChangeArrowheads="1"/>
          </p:cNvSpPr>
          <p:nvPr/>
        </p:nvSpPr>
        <p:spPr>
          <a:xfrm>
            <a:off x="1950054" y="292253"/>
            <a:ext cx="8229600" cy="804863"/>
          </a:xfrm>
          <a:prstGeom prst="rect">
            <a:avLst/>
          </a:prstGeom>
          <a:gradFill rotWithShape="1">
            <a:gsLst>
              <a:gs pos="0">
                <a:srgbClr val="99CCFF"/>
              </a:gs>
              <a:gs pos="50000">
                <a:schemeClr val="bg1"/>
              </a:gs>
              <a:gs pos="100000">
                <a:srgbClr val="99CCFF"/>
              </a:gs>
            </a:gsLst>
            <a:lin ang="5400000" scaled="1"/>
          </a:gradFill>
          <a:ln w="57150" cmpd="thinThick">
            <a:solidFill>
              <a:schemeClr val="accent1"/>
            </a:solid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ja-JP" altLang="en-US" sz="3200" dirty="0">
                <a:solidFill>
                  <a:schemeClr val="accent5">
                    <a:lumMod val="75000"/>
                  </a:schemeClr>
                </a:solidFill>
                <a:latin typeface="HG丸ｺﾞｼｯｸM-PRO" pitchFamily="50" charset="-128"/>
                <a:ea typeface="HG丸ｺﾞｼｯｸM-PRO" pitchFamily="50" charset="-128"/>
                <a:cs typeface="+mn-cs"/>
              </a:rPr>
              <a:t>　　　　  </a:t>
            </a:r>
            <a:r>
              <a:rPr lang="ja-JP" altLang="en-US" sz="3200" dirty="0">
                <a:latin typeface="HG丸ｺﾞｼｯｸM-PRO" pitchFamily="50" charset="-128"/>
                <a:ea typeface="HG丸ｺﾞｼｯｸM-PRO" pitchFamily="50" charset="-128"/>
                <a:cs typeface="+mn-cs"/>
              </a:rPr>
              <a:t>教育費　（令和５年度）</a:t>
            </a:r>
            <a:endParaRPr lang="ja-JP" altLang="en-US" sz="2400" dirty="0">
              <a:latin typeface="HG丸ｺﾞｼｯｸM-PRO" panose="020F0600000000000000" pitchFamily="50" charset="-128"/>
              <a:ea typeface="HG丸ｺﾞｼｯｸM-PRO" panose="020F0600000000000000" pitchFamily="50" charset="-128"/>
              <a:cs typeface="+mn-cs"/>
            </a:endParaRPr>
          </a:p>
        </p:txBody>
      </p:sp>
      <p:sp>
        <p:nvSpPr>
          <p:cNvPr id="8" name="角丸四角形吹き出し 7"/>
          <p:cNvSpPr/>
          <p:nvPr/>
        </p:nvSpPr>
        <p:spPr>
          <a:xfrm>
            <a:off x="3615285" y="1197392"/>
            <a:ext cx="6167958" cy="2007877"/>
          </a:xfrm>
          <a:prstGeom prst="wedgeRoundRectCallout">
            <a:avLst>
              <a:gd name="adj1" fmla="val -51912"/>
              <a:gd name="adj2" fmla="val 11147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chemeClr val="tx1"/>
                </a:solidFill>
              </a:rPr>
              <a:t>12</a:t>
            </a:r>
            <a:r>
              <a:rPr kumimoji="1" lang="ja-JP" altLang="en-US" sz="3600" b="1" dirty="0">
                <a:solidFill>
                  <a:schemeClr val="tx1"/>
                </a:solidFill>
              </a:rPr>
              <a:t>年間で</a:t>
            </a:r>
            <a:r>
              <a:rPr kumimoji="1" lang="en-US" altLang="ja-JP" sz="3600" b="1" dirty="0">
                <a:solidFill>
                  <a:schemeClr val="tx1"/>
                </a:solidFill>
              </a:rPr>
              <a:t>1224</a:t>
            </a:r>
            <a:r>
              <a:rPr kumimoji="1" lang="ja-JP" altLang="en-US" sz="3600" b="1" dirty="0">
                <a:solidFill>
                  <a:schemeClr val="tx1"/>
                </a:solidFill>
              </a:rPr>
              <a:t>万</a:t>
            </a:r>
            <a:r>
              <a:rPr kumimoji="1" lang="en-US" altLang="ja-JP" sz="3600" b="1" dirty="0">
                <a:solidFill>
                  <a:schemeClr val="tx1"/>
                </a:solidFill>
              </a:rPr>
              <a:t>9</a:t>
            </a:r>
            <a:r>
              <a:rPr kumimoji="1" lang="ja-JP" altLang="en-US" sz="3600" b="1" dirty="0">
                <a:solidFill>
                  <a:schemeClr val="tx1"/>
                </a:solidFill>
              </a:rPr>
              <a:t>千円！</a:t>
            </a:r>
          </a:p>
        </p:txBody>
      </p:sp>
      <p:pic>
        <p:nvPicPr>
          <p:cNvPr id="38" name="図 37">
            <a:extLst>
              <a:ext uri="{FF2B5EF4-FFF2-40B4-BE49-F238E27FC236}">
                <a16:creationId xmlns:a16="http://schemas.microsoft.com/office/drawing/2014/main" id="{D7568BE0-B321-4828-BD49-857799CE8F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01942" y="1321206"/>
            <a:ext cx="962603" cy="948176"/>
          </a:xfrm>
          <a:prstGeom prst="rect">
            <a:avLst/>
          </a:prstGeom>
        </p:spPr>
      </p:pic>
      <p:pic>
        <p:nvPicPr>
          <p:cNvPr id="39" name="図 38">
            <a:extLst>
              <a:ext uri="{FF2B5EF4-FFF2-40B4-BE49-F238E27FC236}">
                <a16:creationId xmlns:a16="http://schemas.microsoft.com/office/drawing/2014/main" id="{520CCEE5-6F12-4B31-8A91-F802652E4F9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99645" y="3042774"/>
            <a:ext cx="2897007" cy="3450748"/>
          </a:xfrm>
          <a:prstGeom prst="rect">
            <a:avLst/>
          </a:prstGeom>
        </p:spPr>
      </p:pic>
      <p:pic>
        <p:nvPicPr>
          <p:cNvPr id="40" name="図 39">
            <a:extLst>
              <a:ext uri="{FF2B5EF4-FFF2-40B4-BE49-F238E27FC236}">
                <a16:creationId xmlns:a16="http://schemas.microsoft.com/office/drawing/2014/main" id="{8E6E7BDD-B92A-4D50-AF36-6FF0CE5CB36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539907" y="3524901"/>
            <a:ext cx="1158726" cy="1995721"/>
          </a:xfrm>
          <a:prstGeom prst="rect">
            <a:avLst/>
          </a:prstGeom>
        </p:spPr>
      </p:pic>
      <p:pic>
        <p:nvPicPr>
          <p:cNvPr id="41" name="図 40">
            <a:extLst>
              <a:ext uri="{FF2B5EF4-FFF2-40B4-BE49-F238E27FC236}">
                <a16:creationId xmlns:a16="http://schemas.microsoft.com/office/drawing/2014/main" id="{30C10C3D-A665-48A8-9311-E49D38C8B44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467028" y="3022550"/>
            <a:ext cx="1030683" cy="2584956"/>
          </a:xfrm>
          <a:prstGeom prst="rect">
            <a:avLst/>
          </a:prstGeom>
        </p:spPr>
      </p:pic>
      <p:pic>
        <p:nvPicPr>
          <p:cNvPr id="42" name="図 41">
            <a:extLst>
              <a:ext uri="{FF2B5EF4-FFF2-40B4-BE49-F238E27FC236}">
                <a16:creationId xmlns:a16="http://schemas.microsoft.com/office/drawing/2014/main" id="{F8C1B11A-B1CC-47CF-8DCE-0E4E7902A15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8254330" y="2824399"/>
            <a:ext cx="1207709" cy="2906631"/>
          </a:xfrm>
          <a:prstGeom prst="rect">
            <a:avLst/>
          </a:prstGeom>
        </p:spPr>
      </p:pic>
    </p:spTree>
    <p:extLst>
      <p:ext uri="{BB962C8B-B14F-4D97-AF65-F5344CB8AC3E}">
        <p14:creationId xmlns:p14="http://schemas.microsoft.com/office/powerpoint/2010/main" val="1546419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8"/>
                                        </p:tgtEl>
                                        <p:attrNameLst>
                                          <p:attrName>style.visibility</p:attrName>
                                        </p:attrNameLst>
                                      </p:cBhvr>
                                      <p:to>
                                        <p:strVal val="visible"/>
                                      </p:to>
                                    </p:set>
                                    <p:anim calcmode="lin" valueType="num">
                                      <p:cBhvr>
                                        <p:cTn id="7" dur="500" fill="hold"/>
                                        <p:tgtEl>
                                          <p:spTgt spid="24588"/>
                                        </p:tgtEl>
                                        <p:attrNameLst>
                                          <p:attrName>ppt_w</p:attrName>
                                        </p:attrNameLst>
                                      </p:cBhvr>
                                      <p:tavLst>
                                        <p:tav tm="0">
                                          <p:val>
                                            <p:fltVal val="0"/>
                                          </p:val>
                                        </p:tav>
                                        <p:tav tm="100000">
                                          <p:val>
                                            <p:strVal val="#ppt_w"/>
                                          </p:val>
                                        </p:tav>
                                      </p:tavLst>
                                    </p:anim>
                                    <p:anim calcmode="lin" valueType="num">
                                      <p:cBhvr>
                                        <p:cTn id="8" dur="500" fill="hold"/>
                                        <p:tgtEl>
                                          <p:spTgt spid="2458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4589"/>
                                        </p:tgtEl>
                                        <p:attrNameLst>
                                          <p:attrName>style.visibility</p:attrName>
                                        </p:attrNameLst>
                                      </p:cBhvr>
                                      <p:to>
                                        <p:strVal val="visible"/>
                                      </p:to>
                                    </p:set>
                                    <p:anim calcmode="lin" valueType="num">
                                      <p:cBhvr>
                                        <p:cTn id="11" dur="500" fill="hold"/>
                                        <p:tgtEl>
                                          <p:spTgt spid="24589"/>
                                        </p:tgtEl>
                                        <p:attrNameLst>
                                          <p:attrName>ppt_w</p:attrName>
                                        </p:attrNameLst>
                                      </p:cBhvr>
                                      <p:tavLst>
                                        <p:tav tm="0">
                                          <p:val>
                                            <p:fltVal val="0"/>
                                          </p:val>
                                        </p:tav>
                                        <p:tav tm="100000">
                                          <p:val>
                                            <p:strVal val="#ppt_w"/>
                                          </p:val>
                                        </p:tav>
                                      </p:tavLst>
                                    </p:anim>
                                    <p:anim calcmode="lin" valueType="num">
                                      <p:cBhvr>
                                        <p:cTn id="12" dur="500" fill="hold"/>
                                        <p:tgtEl>
                                          <p:spTgt spid="2458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4590"/>
                                        </p:tgtEl>
                                        <p:attrNameLst>
                                          <p:attrName>style.visibility</p:attrName>
                                        </p:attrNameLst>
                                      </p:cBhvr>
                                      <p:to>
                                        <p:strVal val="visible"/>
                                      </p:to>
                                    </p:set>
                                    <p:anim calcmode="lin" valueType="num">
                                      <p:cBhvr>
                                        <p:cTn id="15" dur="500" fill="hold"/>
                                        <p:tgtEl>
                                          <p:spTgt spid="24590"/>
                                        </p:tgtEl>
                                        <p:attrNameLst>
                                          <p:attrName>ppt_w</p:attrName>
                                        </p:attrNameLst>
                                      </p:cBhvr>
                                      <p:tavLst>
                                        <p:tav tm="0">
                                          <p:val>
                                            <p:fltVal val="0"/>
                                          </p:val>
                                        </p:tav>
                                        <p:tav tm="100000">
                                          <p:val>
                                            <p:strVal val="#ppt_w"/>
                                          </p:val>
                                        </p:tav>
                                      </p:tavLst>
                                    </p:anim>
                                    <p:anim calcmode="lin" valueType="num">
                                      <p:cBhvr>
                                        <p:cTn id="16" dur="500" fill="hold"/>
                                        <p:tgtEl>
                                          <p:spTgt spid="24590"/>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par>
                          <p:cTn id="25" fill="hold">
                            <p:stCondLst>
                              <p:cond delay="50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par>
                          <p:cTn id="30" fill="hold">
                            <p:stCondLst>
                              <p:cond delay="1000"/>
                            </p:stCondLst>
                            <p:childTnLst>
                              <p:par>
                                <p:cTn id="31" presetID="32" presetClass="emph" presetSubtype="0" fill="hold" nodeType="afterEffect">
                                  <p:stCondLst>
                                    <p:cond delay="0"/>
                                  </p:stCondLst>
                                  <p:childTnLst>
                                    <p:animRot by="120000">
                                      <p:cBhvr>
                                        <p:cTn id="32" dur="100" fill="hold">
                                          <p:stCondLst>
                                            <p:cond delay="0"/>
                                          </p:stCondLst>
                                        </p:cTn>
                                        <p:tgtEl>
                                          <p:spTgt spid="39"/>
                                        </p:tgtEl>
                                        <p:attrNameLst>
                                          <p:attrName>r</p:attrName>
                                        </p:attrNameLst>
                                      </p:cBhvr>
                                    </p:animRot>
                                    <p:animRot by="-240000">
                                      <p:cBhvr>
                                        <p:cTn id="33" dur="200" fill="hold">
                                          <p:stCondLst>
                                            <p:cond delay="200"/>
                                          </p:stCondLst>
                                        </p:cTn>
                                        <p:tgtEl>
                                          <p:spTgt spid="39"/>
                                        </p:tgtEl>
                                        <p:attrNameLst>
                                          <p:attrName>r</p:attrName>
                                        </p:attrNameLst>
                                      </p:cBhvr>
                                    </p:animRot>
                                    <p:animRot by="240000">
                                      <p:cBhvr>
                                        <p:cTn id="34" dur="200" fill="hold">
                                          <p:stCondLst>
                                            <p:cond delay="400"/>
                                          </p:stCondLst>
                                        </p:cTn>
                                        <p:tgtEl>
                                          <p:spTgt spid="39"/>
                                        </p:tgtEl>
                                        <p:attrNameLst>
                                          <p:attrName>r</p:attrName>
                                        </p:attrNameLst>
                                      </p:cBhvr>
                                    </p:animRot>
                                    <p:animRot by="-240000">
                                      <p:cBhvr>
                                        <p:cTn id="35" dur="200" fill="hold">
                                          <p:stCondLst>
                                            <p:cond delay="600"/>
                                          </p:stCondLst>
                                        </p:cTn>
                                        <p:tgtEl>
                                          <p:spTgt spid="39"/>
                                        </p:tgtEl>
                                        <p:attrNameLst>
                                          <p:attrName>r</p:attrName>
                                        </p:attrNameLst>
                                      </p:cBhvr>
                                    </p:animRot>
                                    <p:animRot by="120000">
                                      <p:cBhvr>
                                        <p:cTn id="36" dur="200" fill="hold">
                                          <p:stCondLst>
                                            <p:cond delay="80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p:bldP spid="24589" grpId="0"/>
      <p:bldP spid="24590"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p:nvPr/>
        </p:nvPicPr>
        <p:blipFill rotWithShape="1">
          <a:blip r:embed="rId4">
            <a:extLst>
              <a:ext uri="{28A0092B-C50C-407E-A947-70E740481C1C}">
                <a14:useLocalDpi xmlns:a14="http://schemas.microsoft.com/office/drawing/2010/main" val="0"/>
              </a:ext>
            </a:extLst>
          </a:blip>
          <a:srcRect l="21329" t="5882" r="24246"/>
          <a:stretch/>
        </p:blipFill>
        <p:spPr bwMode="auto">
          <a:xfrm>
            <a:off x="1915694" y="1586281"/>
            <a:ext cx="2664296" cy="2664296"/>
          </a:xfrm>
          <a:prstGeom prst="rect">
            <a:avLst/>
          </a:prstGeom>
          <a:noFill/>
          <a:ln>
            <a:noFill/>
          </a:ln>
          <a:extLst>
            <a:ext uri="{53640926-AAD7-44D8-BBD7-CCE9431645EC}">
              <a14:shadowObscured xmlns:a14="http://schemas.microsoft.com/office/drawing/2010/main"/>
            </a:ext>
          </a:extLst>
        </p:spPr>
      </p:pic>
      <p:pic>
        <p:nvPicPr>
          <p:cNvPr id="38" name="図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8851" y="6164505"/>
            <a:ext cx="497728" cy="497728"/>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3991" y="5827663"/>
            <a:ext cx="537569" cy="537569"/>
          </a:xfrm>
          <a:prstGeom prst="rect">
            <a:avLst/>
          </a:prstGeom>
        </p:spPr>
      </p:pic>
      <p:pic>
        <p:nvPicPr>
          <p:cNvPr id="40" name="図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3991" y="5505612"/>
            <a:ext cx="505231" cy="531465"/>
          </a:xfrm>
          <a:prstGeom prst="rect">
            <a:avLst/>
          </a:prstGeom>
        </p:spPr>
      </p:pic>
      <p:pic>
        <p:nvPicPr>
          <p:cNvPr id="39" name="図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8948" y="5210347"/>
            <a:ext cx="514324" cy="514324"/>
          </a:xfrm>
          <a:prstGeom prst="rect">
            <a:avLst/>
          </a:prstGeom>
        </p:spPr>
      </p:pic>
      <p:pic>
        <p:nvPicPr>
          <p:cNvPr id="41" name="図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2998" y="4866748"/>
            <a:ext cx="506636" cy="506636"/>
          </a:xfrm>
          <a:prstGeom prst="rect">
            <a:avLst/>
          </a:prstGeom>
        </p:spPr>
      </p:pic>
      <p:pic>
        <p:nvPicPr>
          <p:cNvPr id="42" name="図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1225" y="4533034"/>
            <a:ext cx="532213" cy="532213"/>
          </a:xfrm>
          <a:prstGeom prst="rect">
            <a:avLst/>
          </a:prstGeom>
        </p:spPr>
      </p:pic>
      <p:pic>
        <p:nvPicPr>
          <p:cNvPr id="43" name="図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6310" y="4201893"/>
            <a:ext cx="534878" cy="534878"/>
          </a:xfrm>
          <a:prstGeom prst="rect">
            <a:avLst/>
          </a:prstGeom>
        </p:spPr>
      </p:pic>
      <p:pic>
        <p:nvPicPr>
          <p:cNvPr id="44" name="図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1240" y="3839687"/>
            <a:ext cx="575033" cy="575033"/>
          </a:xfrm>
          <a:prstGeom prst="rect">
            <a:avLst/>
          </a:prstGeom>
        </p:spPr>
      </p:pic>
      <p:pic>
        <p:nvPicPr>
          <p:cNvPr id="45" name="図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202" y="3490805"/>
            <a:ext cx="558986" cy="558986"/>
          </a:xfrm>
          <a:prstGeom prst="rect">
            <a:avLst/>
          </a:prstGeom>
        </p:spPr>
      </p:pic>
      <p:pic>
        <p:nvPicPr>
          <p:cNvPr id="46" name="図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8567" y="3136028"/>
            <a:ext cx="561148" cy="561148"/>
          </a:xfrm>
          <a:prstGeom prst="rect">
            <a:avLst/>
          </a:prstGeom>
        </p:spPr>
      </p:pic>
      <p:sp>
        <p:nvSpPr>
          <p:cNvPr id="22" name="Rectangle 46">
            <a:extLst>
              <a:ext uri="{FF2B5EF4-FFF2-40B4-BE49-F238E27FC236}">
                <a16:creationId xmlns:a16="http://schemas.microsoft.com/office/drawing/2014/main" id="{CFFE9CC4-7F4B-4AB8-957C-A56ADF813344}"/>
              </a:ext>
            </a:extLst>
          </p:cNvPr>
          <p:cNvSpPr txBox="1">
            <a:spLocks noChangeArrowheads="1"/>
          </p:cNvSpPr>
          <p:nvPr/>
        </p:nvSpPr>
        <p:spPr>
          <a:xfrm>
            <a:off x="2041337" y="319884"/>
            <a:ext cx="8229600" cy="804863"/>
          </a:xfrm>
          <a:prstGeom prst="rect">
            <a:avLst/>
          </a:prstGeom>
          <a:gradFill rotWithShape="1">
            <a:gsLst>
              <a:gs pos="0">
                <a:srgbClr val="99CCFF"/>
              </a:gs>
              <a:gs pos="50000">
                <a:schemeClr val="bg1"/>
              </a:gs>
              <a:gs pos="100000">
                <a:srgbClr val="99CCFF"/>
              </a:gs>
            </a:gsLst>
            <a:lin ang="5400000" scaled="1"/>
          </a:gradFill>
          <a:ln w="57150" cmpd="thinThick">
            <a:solidFill>
              <a:schemeClr val="accent1"/>
            </a:solid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ja-JP" altLang="en-US" sz="3200" dirty="0">
                <a:solidFill>
                  <a:schemeClr val="accent5">
                    <a:lumMod val="75000"/>
                  </a:schemeClr>
                </a:solidFill>
                <a:latin typeface="HG丸ｺﾞｼｯｸM-PRO" pitchFamily="50" charset="-128"/>
                <a:ea typeface="HG丸ｺﾞｼｯｸM-PRO" pitchFamily="50" charset="-128"/>
                <a:cs typeface="+mn-cs"/>
              </a:rPr>
              <a:t>　　　　</a:t>
            </a:r>
            <a:r>
              <a:rPr lang="en-US" altLang="ja-JP" sz="3200" dirty="0">
                <a:latin typeface="HG丸ｺﾞｼｯｸM-PRO" panose="020F0600000000000000" pitchFamily="50" charset="-128"/>
                <a:ea typeface="HG丸ｺﾞｼｯｸM-PRO" panose="020F0600000000000000" pitchFamily="50" charset="-128"/>
                <a:cs typeface="+mn-cs"/>
              </a:rPr>
              <a:t>1</a:t>
            </a:r>
            <a:r>
              <a:rPr lang="ja-JP" altLang="en-US" sz="3200" dirty="0">
                <a:latin typeface="HG丸ｺﾞｼｯｸM-PRO" panose="020F0600000000000000" pitchFamily="50" charset="-128"/>
                <a:ea typeface="HG丸ｺﾞｼｯｸM-PRO" panose="020F0600000000000000" pitchFamily="50" charset="-128"/>
                <a:cs typeface="+mn-cs"/>
              </a:rPr>
              <a:t>億円ってどれくらい？</a:t>
            </a:r>
            <a:endParaRPr lang="ja-JP" altLang="en-US" sz="2400" dirty="0">
              <a:latin typeface="HG丸ｺﾞｼｯｸM-PRO" panose="020F0600000000000000" pitchFamily="50" charset="-128"/>
              <a:ea typeface="HG丸ｺﾞｼｯｸM-PRO" panose="020F0600000000000000" pitchFamily="50" charset="-128"/>
              <a:cs typeface="+mn-cs"/>
            </a:endParaRPr>
          </a:p>
        </p:txBody>
      </p:sp>
      <p:pic>
        <p:nvPicPr>
          <p:cNvPr id="20" name="図 19">
            <a:extLst>
              <a:ext uri="{FF2B5EF4-FFF2-40B4-BE49-F238E27FC236}">
                <a16:creationId xmlns:a16="http://schemas.microsoft.com/office/drawing/2014/main" id="{D7568BE0-B321-4828-BD49-857799CE8F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6053" y="4632119"/>
            <a:ext cx="1739892" cy="1713817"/>
          </a:xfrm>
          <a:prstGeom prst="rect">
            <a:avLst/>
          </a:prstGeom>
        </p:spPr>
      </p:pic>
      <p:sp>
        <p:nvSpPr>
          <p:cNvPr id="2" name="右中かっこ 1">
            <a:extLst>
              <a:ext uri="{FF2B5EF4-FFF2-40B4-BE49-F238E27FC236}">
                <a16:creationId xmlns:a16="http://schemas.microsoft.com/office/drawing/2014/main" id="{A19DB868-20AB-4DC8-BE23-507A08730E18}"/>
              </a:ext>
            </a:extLst>
          </p:cNvPr>
          <p:cNvSpPr/>
          <p:nvPr/>
        </p:nvSpPr>
        <p:spPr>
          <a:xfrm>
            <a:off x="3359696" y="4869159"/>
            <a:ext cx="144016" cy="1015123"/>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42163AB-E10E-4C2D-BB6F-A24573FC4828}"/>
              </a:ext>
            </a:extLst>
          </p:cNvPr>
          <p:cNvSpPr txBox="1"/>
          <p:nvPr/>
        </p:nvSpPr>
        <p:spPr>
          <a:xfrm>
            <a:off x="3917998" y="5090113"/>
            <a:ext cx="2505392" cy="830997"/>
          </a:xfrm>
          <a:prstGeom prst="rect">
            <a:avLst/>
          </a:prstGeom>
          <a:noFill/>
        </p:spPr>
        <p:txBody>
          <a:bodyPr wrap="square" rtlCol="0">
            <a:spAutoFit/>
          </a:bodyPr>
          <a:lstStyle/>
          <a:p>
            <a:r>
              <a:rPr lang="en-US" altLang="ja-JP" sz="2400" b="1" dirty="0"/>
              <a:t>1000</a:t>
            </a:r>
            <a:r>
              <a:rPr lang="ja-JP" altLang="en-US" sz="2400" b="1" dirty="0"/>
              <a:t>万円は</a:t>
            </a:r>
            <a:endParaRPr lang="en-US" altLang="ja-JP" sz="2400" b="1" dirty="0"/>
          </a:p>
          <a:p>
            <a:r>
              <a:rPr lang="ja-JP" altLang="en-US" sz="2400" b="1" dirty="0"/>
              <a:t>約</a:t>
            </a:r>
            <a:r>
              <a:rPr lang="en-US" altLang="ja-JP" sz="2400" b="1" dirty="0"/>
              <a:t>10</a:t>
            </a:r>
            <a:r>
              <a:rPr lang="ja-JP" altLang="en-US" sz="2400" b="1" dirty="0"/>
              <a:t>センチ</a:t>
            </a:r>
            <a:endParaRPr kumimoji="1" lang="ja-JP" altLang="en-US" sz="2400" b="1" dirty="0"/>
          </a:p>
        </p:txBody>
      </p:sp>
      <p:sp>
        <p:nvSpPr>
          <p:cNvPr id="38915" name="Rectangle 32"/>
          <p:cNvSpPr>
            <a:spLocks noChangeArrowheads="1"/>
          </p:cNvSpPr>
          <p:nvPr/>
        </p:nvSpPr>
        <p:spPr bwMode="auto">
          <a:xfrm>
            <a:off x="4326366" y="2153998"/>
            <a:ext cx="4444883" cy="100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333333"/>
                </a:solidFill>
                <a:latin typeface="HG丸ｺﾞｼｯｸM-PRO" panose="020F0600000000000000" pitchFamily="50" charset="-128"/>
                <a:ea typeface="HG丸ｺﾞｼｯｸM-PRO" panose="020F0600000000000000" pitchFamily="50" charset="-128"/>
              </a:rPr>
              <a:t>１億円は約</a:t>
            </a:r>
            <a:r>
              <a:rPr lang="en-US" altLang="ja-JP" sz="2800" b="1" dirty="0">
                <a:solidFill>
                  <a:srgbClr val="333333"/>
                </a:solidFill>
                <a:latin typeface="HG丸ｺﾞｼｯｸM-PRO" panose="020F0600000000000000" pitchFamily="50" charset="-128"/>
                <a:ea typeface="HG丸ｺﾞｼｯｸM-PRO" panose="020F0600000000000000" pitchFamily="50" charset="-128"/>
              </a:rPr>
              <a:t>1</a:t>
            </a:r>
            <a:r>
              <a:rPr lang="ja-JP" altLang="en-US" sz="2800" b="1" dirty="0">
                <a:solidFill>
                  <a:srgbClr val="333333"/>
                </a:solidFill>
                <a:latin typeface="HG丸ｺﾞｼｯｸM-PRO" panose="020F0600000000000000" pitchFamily="50" charset="-128"/>
                <a:ea typeface="HG丸ｺﾞｼｯｸM-PRO" panose="020F0600000000000000" pitchFamily="50" charset="-128"/>
              </a:rPr>
              <a:t>メートル！</a:t>
            </a:r>
          </a:p>
        </p:txBody>
      </p:sp>
      <p:pic>
        <p:nvPicPr>
          <p:cNvPr id="19" name="図 18">
            <a:extLst>
              <a:ext uri="{FF2B5EF4-FFF2-40B4-BE49-F238E27FC236}">
                <a16:creationId xmlns:a16="http://schemas.microsoft.com/office/drawing/2014/main" id="{A51FE75A-92CC-487F-97D7-6AD196C1C11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129645" y="1654229"/>
            <a:ext cx="1849435" cy="4796972"/>
          </a:xfrm>
          <a:prstGeom prst="rect">
            <a:avLst/>
          </a:prstGeom>
        </p:spPr>
      </p:pic>
      <p:pic>
        <p:nvPicPr>
          <p:cNvPr id="23" name="図 22">
            <a:extLst>
              <a:ext uri="{FF2B5EF4-FFF2-40B4-BE49-F238E27FC236}">
                <a16:creationId xmlns:a16="http://schemas.microsoft.com/office/drawing/2014/main" id="{6775B0AD-E9BF-4738-9276-425018C8465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9829139" y="1929546"/>
            <a:ext cx="1625386" cy="4521655"/>
          </a:xfrm>
          <a:prstGeom prst="rect">
            <a:avLst/>
          </a:prstGeom>
        </p:spPr>
      </p:pic>
    </p:spTree>
    <p:custDataLst>
      <p:tags r:id="rId1"/>
    </p:custDataLst>
    <p:extLst>
      <p:ext uri="{BB962C8B-B14F-4D97-AF65-F5344CB8AC3E}">
        <p14:creationId xmlns:p14="http://schemas.microsoft.com/office/powerpoint/2010/main" val="35956777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700"/>
                                        <p:tgtEl>
                                          <p:spTgt spid="30"/>
                                        </p:tgtEl>
                                      </p:cBhvr>
                                    </p:animEffect>
                                    <p:anim calcmode="lin" valueType="num">
                                      <p:cBhvr>
                                        <p:cTn id="8" dur="1700" fill="hold"/>
                                        <p:tgtEl>
                                          <p:spTgt spid="30"/>
                                        </p:tgtEl>
                                        <p:attrNameLst>
                                          <p:attrName>ppt_w</p:attrName>
                                        </p:attrNameLst>
                                      </p:cBhvr>
                                      <p:tavLst>
                                        <p:tav tm="0" fmla="#ppt_w*sin(2.5*pi*$)">
                                          <p:val>
                                            <p:fltVal val="0"/>
                                          </p:val>
                                        </p:tav>
                                        <p:tav tm="100000">
                                          <p:val>
                                            <p:fltVal val="1"/>
                                          </p:val>
                                        </p:tav>
                                      </p:tavLst>
                                    </p:anim>
                                    <p:anim calcmode="lin" valueType="num">
                                      <p:cBhvr>
                                        <p:cTn id="9" dur="17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11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13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800"/>
                            </p:stCondLst>
                            <p:childTnLst>
                              <p:par>
                                <p:cTn id="22" presetID="2" presetClass="entr" presetSubtype="4"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ppt_x"/>
                                          </p:val>
                                        </p:tav>
                                        <p:tav tm="100000">
                                          <p:val>
                                            <p:strVal val="#ppt_x"/>
                                          </p:val>
                                        </p:tav>
                                      </p:tavLst>
                                    </p:anim>
                                    <p:anim calcmode="lin" valueType="num">
                                      <p:cBhvr additive="base">
                                        <p:cTn id="25" dur="500" fill="hold"/>
                                        <p:tgtEl>
                                          <p:spTgt spid="38"/>
                                        </p:tgtEl>
                                        <p:attrNameLst>
                                          <p:attrName>ppt_y</p:attrName>
                                        </p:attrNameLst>
                                      </p:cBhvr>
                                      <p:tavLst>
                                        <p:tav tm="0">
                                          <p:val>
                                            <p:strVal val="1+#ppt_h/2"/>
                                          </p:val>
                                        </p:tav>
                                        <p:tav tm="100000">
                                          <p:val>
                                            <p:strVal val="#ppt_y"/>
                                          </p:val>
                                        </p:tav>
                                      </p:tavLst>
                                    </p:anim>
                                  </p:childTnLst>
                                </p:cTn>
                              </p:par>
                            </p:childTnLst>
                          </p:cTn>
                        </p:par>
                        <p:par>
                          <p:cTn id="26" fill="hold">
                            <p:stCondLst>
                              <p:cond delay="2300"/>
                            </p:stCondLst>
                            <p:childTnLst>
                              <p:par>
                                <p:cTn id="27" presetID="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800" fill="hold"/>
                                        <p:tgtEl>
                                          <p:spTgt spid="8"/>
                                        </p:tgtEl>
                                        <p:attrNameLst>
                                          <p:attrName>ppt_x</p:attrName>
                                        </p:attrNameLst>
                                      </p:cBhvr>
                                      <p:tavLst>
                                        <p:tav tm="0">
                                          <p:val>
                                            <p:strVal val="#ppt_x"/>
                                          </p:val>
                                        </p:tav>
                                        <p:tav tm="100000">
                                          <p:val>
                                            <p:strVal val="#ppt_x"/>
                                          </p:val>
                                        </p:tav>
                                      </p:tavLst>
                                    </p:anim>
                                    <p:anim calcmode="lin" valueType="num">
                                      <p:cBhvr additive="base">
                                        <p:cTn id="30" dur="800" fill="hold"/>
                                        <p:tgtEl>
                                          <p:spTgt spid="8"/>
                                        </p:tgtEl>
                                        <p:attrNameLst>
                                          <p:attrName>ppt_y</p:attrName>
                                        </p:attrNameLst>
                                      </p:cBhvr>
                                      <p:tavLst>
                                        <p:tav tm="0">
                                          <p:val>
                                            <p:strVal val="1+#ppt_h/2"/>
                                          </p:val>
                                        </p:tav>
                                        <p:tav tm="100000">
                                          <p:val>
                                            <p:strVal val="#ppt_y"/>
                                          </p:val>
                                        </p:tav>
                                      </p:tavLst>
                                    </p:anim>
                                  </p:childTnLst>
                                </p:cTn>
                              </p:par>
                            </p:childTnLst>
                          </p:cTn>
                        </p:par>
                        <p:par>
                          <p:cTn id="31" fill="hold">
                            <p:stCondLst>
                              <p:cond delay="3100"/>
                            </p:stCondLst>
                            <p:childTnLst>
                              <p:par>
                                <p:cTn id="32" presetID="2" presetClass="entr" presetSubtype="4"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700" fill="hold"/>
                                        <p:tgtEl>
                                          <p:spTgt spid="40"/>
                                        </p:tgtEl>
                                        <p:attrNameLst>
                                          <p:attrName>ppt_x</p:attrName>
                                        </p:attrNameLst>
                                      </p:cBhvr>
                                      <p:tavLst>
                                        <p:tav tm="0">
                                          <p:val>
                                            <p:strVal val="#ppt_x"/>
                                          </p:val>
                                        </p:tav>
                                        <p:tav tm="100000">
                                          <p:val>
                                            <p:strVal val="#ppt_x"/>
                                          </p:val>
                                        </p:tav>
                                      </p:tavLst>
                                    </p:anim>
                                    <p:anim calcmode="lin" valueType="num">
                                      <p:cBhvr additive="base">
                                        <p:cTn id="35" dur="700" fill="hold"/>
                                        <p:tgtEl>
                                          <p:spTgt spid="40"/>
                                        </p:tgtEl>
                                        <p:attrNameLst>
                                          <p:attrName>ppt_y</p:attrName>
                                        </p:attrNameLst>
                                      </p:cBhvr>
                                      <p:tavLst>
                                        <p:tav tm="0">
                                          <p:val>
                                            <p:strVal val="1+#ppt_h/2"/>
                                          </p:val>
                                        </p:tav>
                                        <p:tav tm="100000">
                                          <p:val>
                                            <p:strVal val="#ppt_y"/>
                                          </p:val>
                                        </p:tav>
                                      </p:tavLst>
                                    </p:anim>
                                  </p:childTnLst>
                                </p:cTn>
                              </p:par>
                            </p:childTnLst>
                          </p:cTn>
                        </p:par>
                        <p:par>
                          <p:cTn id="36" fill="hold">
                            <p:stCondLst>
                              <p:cond delay="3800"/>
                            </p:stCondLst>
                            <p:childTnLst>
                              <p:par>
                                <p:cTn id="37" presetID="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700" fill="hold"/>
                                        <p:tgtEl>
                                          <p:spTgt spid="39"/>
                                        </p:tgtEl>
                                        <p:attrNameLst>
                                          <p:attrName>ppt_x</p:attrName>
                                        </p:attrNameLst>
                                      </p:cBhvr>
                                      <p:tavLst>
                                        <p:tav tm="0">
                                          <p:val>
                                            <p:strVal val="#ppt_x"/>
                                          </p:val>
                                        </p:tav>
                                        <p:tav tm="100000">
                                          <p:val>
                                            <p:strVal val="#ppt_x"/>
                                          </p:val>
                                        </p:tav>
                                      </p:tavLst>
                                    </p:anim>
                                    <p:anim calcmode="lin" valueType="num">
                                      <p:cBhvr additive="base">
                                        <p:cTn id="40" dur="7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600" fill="hold"/>
                                        <p:tgtEl>
                                          <p:spTgt spid="41"/>
                                        </p:tgtEl>
                                        <p:attrNameLst>
                                          <p:attrName>ppt_x</p:attrName>
                                        </p:attrNameLst>
                                      </p:cBhvr>
                                      <p:tavLst>
                                        <p:tav tm="0">
                                          <p:val>
                                            <p:strVal val="#ppt_x"/>
                                          </p:val>
                                        </p:tav>
                                        <p:tav tm="100000">
                                          <p:val>
                                            <p:strVal val="#ppt_x"/>
                                          </p:val>
                                        </p:tav>
                                      </p:tavLst>
                                    </p:anim>
                                    <p:anim calcmode="lin" valueType="num">
                                      <p:cBhvr additive="base">
                                        <p:cTn id="45" dur="6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5100"/>
                            </p:stCondLst>
                            <p:childTnLst>
                              <p:par>
                                <p:cTn id="47" presetID="2" presetClass="entr" presetSubtype="4"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par>
                          <p:cTn id="51" fill="hold">
                            <p:stCondLst>
                              <p:cond delay="5600"/>
                            </p:stCondLst>
                            <p:childTnLst>
                              <p:par>
                                <p:cTn id="52" presetID="2" presetClass="entr" presetSubtype="4"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ppt_x"/>
                                          </p:val>
                                        </p:tav>
                                        <p:tav tm="100000">
                                          <p:val>
                                            <p:strVal val="#ppt_x"/>
                                          </p:val>
                                        </p:tav>
                                      </p:tavLst>
                                    </p:anim>
                                    <p:anim calcmode="lin" valueType="num">
                                      <p:cBhvr additive="base">
                                        <p:cTn id="55" dur="500" fill="hold"/>
                                        <p:tgtEl>
                                          <p:spTgt spid="43"/>
                                        </p:tgtEl>
                                        <p:attrNameLst>
                                          <p:attrName>ppt_y</p:attrName>
                                        </p:attrNameLst>
                                      </p:cBhvr>
                                      <p:tavLst>
                                        <p:tav tm="0">
                                          <p:val>
                                            <p:strVal val="1+#ppt_h/2"/>
                                          </p:val>
                                        </p:tav>
                                        <p:tav tm="100000">
                                          <p:val>
                                            <p:strVal val="#ppt_y"/>
                                          </p:val>
                                        </p:tav>
                                      </p:tavLst>
                                    </p:anim>
                                  </p:childTnLst>
                                </p:cTn>
                              </p:par>
                            </p:childTnLst>
                          </p:cTn>
                        </p:par>
                        <p:par>
                          <p:cTn id="56" fill="hold">
                            <p:stCondLst>
                              <p:cond delay="6100"/>
                            </p:stCondLst>
                            <p:childTnLst>
                              <p:par>
                                <p:cTn id="57" presetID="2" presetClass="entr" presetSubtype="4"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childTnLst>
                          </p:cTn>
                        </p:par>
                        <p:par>
                          <p:cTn id="61" fill="hold">
                            <p:stCondLst>
                              <p:cond delay="6600"/>
                            </p:stCondLst>
                            <p:childTnLst>
                              <p:par>
                                <p:cTn id="62" presetID="2" presetClass="entr" presetSubtype="4"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fill="hold"/>
                                        <p:tgtEl>
                                          <p:spTgt spid="45"/>
                                        </p:tgtEl>
                                        <p:attrNameLst>
                                          <p:attrName>ppt_x</p:attrName>
                                        </p:attrNameLst>
                                      </p:cBhvr>
                                      <p:tavLst>
                                        <p:tav tm="0">
                                          <p:val>
                                            <p:strVal val="#ppt_x"/>
                                          </p:val>
                                        </p:tav>
                                        <p:tav tm="100000">
                                          <p:val>
                                            <p:strVal val="#ppt_x"/>
                                          </p:val>
                                        </p:tav>
                                      </p:tavLst>
                                    </p:anim>
                                    <p:anim calcmode="lin" valueType="num">
                                      <p:cBhvr additive="base">
                                        <p:cTn id="65" dur="500" fill="hold"/>
                                        <p:tgtEl>
                                          <p:spTgt spid="45"/>
                                        </p:tgtEl>
                                        <p:attrNameLst>
                                          <p:attrName>ppt_y</p:attrName>
                                        </p:attrNameLst>
                                      </p:cBhvr>
                                      <p:tavLst>
                                        <p:tav tm="0">
                                          <p:val>
                                            <p:strVal val="1+#ppt_h/2"/>
                                          </p:val>
                                        </p:tav>
                                        <p:tav tm="100000">
                                          <p:val>
                                            <p:strVal val="#ppt_y"/>
                                          </p:val>
                                        </p:tav>
                                      </p:tavLst>
                                    </p:anim>
                                  </p:childTnLst>
                                </p:cTn>
                              </p:par>
                            </p:childTnLst>
                          </p:cTn>
                        </p:par>
                        <p:par>
                          <p:cTn id="66" fill="hold">
                            <p:stCondLst>
                              <p:cond delay="7100"/>
                            </p:stCondLst>
                            <p:childTnLst>
                              <p:par>
                                <p:cTn id="67" presetID="2" presetClass="entr" presetSubtype="4"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childTnLst>
                          </p:cTn>
                        </p:par>
                        <p:par>
                          <p:cTn id="71" fill="hold">
                            <p:stCondLst>
                              <p:cond delay="7600"/>
                            </p:stCondLst>
                            <p:childTnLst>
                              <p:par>
                                <p:cTn id="72" presetID="53" presetClass="entr" presetSubtype="16" fill="hold" grpId="0" nodeType="afterEffect">
                                  <p:stCondLst>
                                    <p:cond delay="0"/>
                                  </p:stCondLst>
                                  <p:childTnLst>
                                    <p:set>
                                      <p:cBhvr>
                                        <p:cTn id="73" dur="1" fill="hold">
                                          <p:stCondLst>
                                            <p:cond delay="0"/>
                                          </p:stCondLst>
                                        </p:cTn>
                                        <p:tgtEl>
                                          <p:spTgt spid="38915"/>
                                        </p:tgtEl>
                                        <p:attrNameLst>
                                          <p:attrName>style.visibility</p:attrName>
                                        </p:attrNameLst>
                                      </p:cBhvr>
                                      <p:to>
                                        <p:strVal val="visible"/>
                                      </p:to>
                                    </p:set>
                                    <p:anim calcmode="lin" valueType="num">
                                      <p:cBhvr>
                                        <p:cTn id="74" dur="500" fill="hold"/>
                                        <p:tgtEl>
                                          <p:spTgt spid="38915"/>
                                        </p:tgtEl>
                                        <p:attrNameLst>
                                          <p:attrName>ppt_w</p:attrName>
                                        </p:attrNameLst>
                                      </p:cBhvr>
                                      <p:tavLst>
                                        <p:tav tm="0">
                                          <p:val>
                                            <p:fltVal val="0"/>
                                          </p:val>
                                        </p:tav>
                                        <p:tav tm="100000">
                                          <p:val>
                                            <p:strVal val="#ppt_w"/>
                                          </p:val>
                                        </p:tav>
                                      </p:tavLst>
                                    </p:anim>
                                    <p:anim calcmode="lin" valueType="num">
                                      <p:cBhvr>
                                        <p:cTn id="75" dur="500" fill="hold"/>
                                        <p:tgtEl>
                                          <p:spTgt spid="38915"/>
                                        </p:tgtEl>
                                        <p:attrNameLst>
                                          <p:attrName>ppt_h</p:attrName>
                                        </p:attrNameLst>
                                      </p:cBhvr>
                                      <p:tavLst>
                                        <p:tav tm="0">
                                          <p:val>
                                            <p:fltVal val="0"/>
                                          </p:val>
                                        </p:tav>
                                        <p:tav tm="100000">
                                          <p:val>
                                            <p:strVal val="#ppt_h"/>
                                          </p:val>
                                        </p:tav>
                                      </p:tavLst>
                                    </p:anim>
                                    <p:animEffect transition="in" filter="fade">
                                      <p:cBhvr>
                                        <p:cTn id="76" dur="500"/>
                                        <p:tgtEl>
                                          <p:spTgt spid="38915"/>
                                        </p:tgtEl>
                                      </p:cBhvr>
                                    </p:animEffect>
                                  </p:childTnLst>
                                </p:cTn>
                              </p:par>
                              <p:par>
                                <p:cTn id="77" presetID="32" presetClass="emph" presetSubtype="0" fill="hold" nodeType="withEffect">
                                  <p:stCondLst>
                                    <p:cond delay="300"/>
                                  </p:stCondLst>
                                  <p:childTnLst>
                                    <p:animRot by="120000">
                                      <p:cBhvr>
                                        <p:cTn id="78" dur="100" fill="hold">
                                          <p:stCondLst>
                                            <p:cond delay="0"/>
                                          </p:stCondLst>
                                        </p:cTn>
                                        <p:tgtEl>
                                          <p:spTgt spid="19"/>
                                        </p:tgtEl>
                                        <p:attrNameLst>
                                          <p:attrName>r</p:attrName>
                                        </p:attrNameLst>
                                      </p:cBhvr>
                                    </p:animRot>
                                    <p:animRot by="-240000">
                                      <p:cBhvr>
                                        <p:cTn id="79" dur="200" fill="hold">
                                          <p:stCondLst>
                                            <p:cond delay="200"/>
                                          </p:stCondLst>
                                        </p:cTn>
                                        <p:tgtEl>
                                          <p:spTgt spid="19"/>
                                        </p:tgtEl>
                                        <p:attrNameLst>
                                          <p:attrName>r</p:attrName>
                                        </p:attrNameLst>
                                      </p:cBhvr>
                                    </p:animRot>
                                    <p:animRot by="240000">
                                      <p:cBhvr>
                                        <p:cTn id="80" dur="200" fill="hold">
                                          <p:stCondLst>
                                            <p:cond delay="400"/>
                                          </p:stCondLst>
                                        </p:cTn>
                                        <p:tgtEl>
                                          <p:spTgt spid="19"/>
                                        </p:tgtEl>
                                        <p:attrNameLst>
                                          <p:attrName>r</p:attrName>
                                        </p:attrNameLst>
                                      </p:cBhvr>
                                    </p:animRot>
                                    <p:animRot by="-240000">
                                      <p:cBhvr>
                                        <p:cTn id="81" dur="200" fill="hold">
                                          <p:stCondLst>
                                            <p:cond delay="600"/>
                                          </p:stCondLst>
                                        </p:cTn>
                                        <p:tgtEl>
                                          <p:spTgt spid="19"/>
                                        </p:tgtEl>
                                        <p:attrNameLst>
                                          <p:attrName>r</p:attrName>
                                        </p:attrNameLst>
                                      </p:cBhvr>
                                    </p:animRot>
                                    <p:animRot by="120000">
                                      <p:cBhvr>
                                        <p:cTn id="82" dur="200" fill="hold">
                                          <p:stCondLst>
                                            <p:cond delay="800"/>
                                          </p:stCondLst>
                                        </p:cTn>
                                        <p:tgtEl>
                                          <p:spTgt spid="19"/>
                                        </p:tgtEl>
                                        <p:attrNameLst>
                                          <p:attrName>r</p:attrName>
                                        </p:attrNameLst>
                                      </p:cBhvr>
                                    </p:animRot>
                                  </p:childTnLst>
                                </p:cTn>
                              </p:par>
                              <p:par>
                                <p:cTn id="83" presetID="32" presetClass="emph" presetSubtype="0" fill="hold" nodeType="withEffect">
                                  <p:stCondLst>
                                    <p:cond delay="300"/>
                                  </p:stCondLst>
                                  <p:childTnLst>
                                    <p:animRot by="120000">
                                      <p:cBhvr>
                                        <p:cTn id="84" dur="100" fill="hold">
                                          <p:stCondLst>
                                            <p:cond delay="0"/>
                                          </p:stCondLst>
                                        </p:cTn>
                                        <p:tgtEl>
                                          <p:spTgt spid="23"/>
                                        </p:tgtEl>
                                        <p:attrNameLst>
                                          <p:attrName>r</p:attrName>
                                        </p:attrNameLst>
                                      </p:cBhvr>
                                    </p:animRot>
                                    <p:animRot by="-240000">
                                      <p:cBhvr>
                                        <p:cTn id="85" dur="200" fill="hold">
                                          <p:stCondLst>
                                            <p:cond delay="200"/>
                                          </p:stCondLst>
                                        </p:cTn>
                                        <p:tgtEl>
                                          <p:spTgt spid="23"/>
                                        </p:tgtEl>
                                        <p:attrNameLst>
                                          <p:attrName>r</p:attrName>
                                        </p:attrNameLst>
                                      </p:cBhvr>
                                    </p:animRot>
                                    <p:animRot by="240000">
                                      <p:cBhvr>
                                        <p:cTn id="86" dur="200" fill="hold">
                                          <p:stCondLst>
                                            <p:cond delay="400"/>
                                          </p:stCondLst>
                                        </p:cTn>
                                        <p:tgtEl>
                                          <p:spTgt spid="23"/>
                                        </p:tgtEl>
                                        <p:attrNameLst>
                                          <p:attrName>r</p:attrName>
                                        </p:attrNameLst>
                                      </p:cBhvr>
                                    </p:animRot>
                                    <p:animRot by="-240000">
                                      <p:cBhvr>
                                        <p:cTn id="87" dur="200" fill="hold">
                                          <p:stCondLst>
                                            <p:cond delay="600"/>
                                          </p:stCondLst>
                                        </p:cTn>
                                        <p:tgtEl>
                                          <p:spTgt spid="23"/>
                                        </p:tgtEl>
                                        <p:attrNameLst>
                                          <p:attrName>r</p:attrName>
                                        </p:attrNameLst>
                                      </p:cBhvr>
                                    </p:animRot>
                                    <p:animRot by="120000">
                                      <p:cBhvr>
                                        <p:cTn id="88"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89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5B9B9B9-93B8-4735-8D0F-76C02793EBEE}"/>
              </a:ext>
            </a:extLst>
          </p:cNvPr>
          <p:cNvGrpSpPr/>
          <p:nvPr/>
        </p:nvGrpSpPr>
        <p:grpSpPr>
          <a:xfrm>
            <a:off x="3130008" y="4238097"/>
            <a:ext cx="2994288" cy="2607379"/>
            <a:chOff x="4468312" y="4031172"/>
            <a:chExt cx="2994288" cy="2607379"/>
          </a:xfrm>
        </p:grpSpPr>
        <p:sp>
          <p:nvSpPr>
            <p:cNvPr id="34828" name="Rectangle 23"/>
            <p:cNvSpPr>
              <a:spLocks noChangeArrowheads="1"/>
            </p:cNvSpPr>
            <p:nvPr/>
          </p:nvSpPr>
          <p:spPr bwMode="auto">
            <a:xfrm>
              <a:off x="5004961" y="6130280"/>
              <a:ext cx="2020570" cy="50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ごみ処理費用</a:t>
              </a:r>
            </a:p>
          </p:txBody>
        </p:sp>
        <p:pic>
          <p:nvPicPr>
            <p:cNvPr id="54" name="Picture 35">
              <a:extLst>
                <a:ext uri="{FF2B5EF4-FFF2-40B4-BE49-F238E27FC236}">
                  <a16:creationId xmlns:a16="http://schemas.microsoft.com/office/drawing/2014/main" id="{62747D7F-864B-4D8D-8024-58FFCA304128}"/>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4468312" y="4031172"/>
              <a:ext cx="2994288" cy="209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 name="Picture 4">
            <a:extLst>
              <a:ext uri="{FF2B5EF4-FFF2-40B4-BE49-F238E27FC236}">
                <a16:creationId xmlns:a16="http://schemas.microsoft.com/office/drawing/2014/main" id="{D8368B3A-AD3E-43D6-A033-5B1595B5847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76964" y="505618"/>
            <a:ext cx="25654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2"/>
          <p:cNvGrpSpPr>
            <a:grpSpLocks/>
          </p:cNvGrpSpPr>
          <p:nvPr/>
        </p:nvGrpSpPr>
        <p:grpSpPr bwMode="auto">
          <a:xfrm>
            <a:off x="7823303" y="216746"/>
            <a:ext cx="2305050" cy="2416175"/>
            <a:chOff x="4105" y="184"/>
            <a:chExt cx="1452" cy="1522"/>
          </a:xfrm>
        </p:grpSpPr>
        <p:pic>
          <p:nvPicPr>
            <p:cNvPr id="34837" name="Picture 35" descr="医者k"/>
            <p:cNvPicPr>
              <a:picLocks noChangeAspect="1" noChangeArrowheads="1"/>
            </p:cNvPicPr>
            <p:nvPr/>
          </p:nvPicPr>
          <p:blipFill>
            <a:blip r:embed="rId6">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4105" y="184"/>
              <a:ext cx="1452"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8" name="Rectangle 36"/>
            <p:cNvSpPr>
              <a:spLocks noChangeArrowheads="1"/>
            </p:cNvSpPr>
            <p:nvPr/>
          </p:nvSpPr>
          <p:spPr bwMode="auto">
            <a:xfrm>
              <a:off x="4603" y="1406"/>
              <a:ext cx="59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医療</a:t>
              </a:r>
            </a:p>
          </p:txBody>
        </p:sp>
      </p:grpSp>
      <p:grpSp>
        <p:nvGrpSpPr>
          <p:cNvPr id="14" name="グループ化 13"/>
          <p:cNvGrpSpPr/>
          <p:nvPr/>
        </p:nvGrpSpPr>
        <p:grpSpPr>
          <a:xfrm>
            <a:off x="8020260" y="4102479"/>
            <a:ext cx="2352438" cy="2742997"/>
            <a:chOff x="6958990" y="4102479"/>
            <a:chExt cx="2352438" cy="2742997"/>
          </a:xfrm>
        </p:grpSpPr>
        <p:pic>
          <p:nvPicPr>
            <p:cNvPr id="3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10880"/>
            <a:stretch/>
          </p:blipFill>
          <p:spPr bwMode="auto">
            <a:xfrm>
              <a:off x="6958990" y="4102479"/>
              <a:ext cx="2352438" cy="236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23"/>
            <p:cNvSpPr>
              <a:spLocks noChangeArrowheads="1"/>
            </p:cNvSpPr>
            <p:nvPr/>
          </p:nvSpPr>
          <p:spPr bwMode="auto">
            <a:xfrm>
              <a:off x="7823303" y="6337205"/>
              <a:ext cx="664529" cy="50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警察</a:t>
              </a:r>
            </a:p>
          </p:txBody>
        </p:sp>
      </p:grpSp>
      <p:grpSp>
        <p:nvGrpSpPr>
          <p:cNvPr id="5" name="Group 45"/>
          <p:cNvGrpSpPr>
            <a:grpSpLocks noChangeAspect="1"/>
          </p:cNvGrpSpPr>
          <p:nvPr/>
        </p:nvGrpSpPr>
        <p:grpSpPr bwMode="auto">
          <a:xfrm>
            <a:off x="8698659" y="2302843"/>
            <a:ext cx="3048333" cy="2001046"/>
            <a:chOff x="3605" y="1701"/>
            <a:chExt cx="1452" cy="1320"/>
          </a:xfrm>
        </p:grpSpPr>
        <p:sp>
          <p:nvSpPr>
            <p:cNvPr id="34835" name="Rectangle 22"/>
            <p:cNvSpPr>
              <a:spLocks noChangeArrowheads="1"/>
            </p:cNvSpPr>
            <p:nvPr/>
          </p:nvSpPr>
          <p:spPr bwMode="auto">
            <a:xfrm>
              <a:off x="4092" y="2748"/>
              <a:ext cx="59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b="1" dirty="0">
                  <a:latin typeface="HG丸ｺﾞｼｯｸM-PRO" panose="020F0600000000000000" pitchFamily="50" charset="-128"/>
                  <a:ea typeface="HG丸ｺﾞｼｯｸM-PRO" panose="020F0600000000000000" pitchFamily="50" charset="-128"/>
                </a:rPr>
                <a:t>学校</a:t>
              </a:r>
            </a:p>
          </p:txBody>
        </p:sp>
        <p:pic>
          <p:nvPicPr>
            <p:cNvPr id="34836" name="Picture 38" descr="学校"/>
            <p:cNvPicPr>
              <a:picLocks noChangeAspect="1" noChangeArrowheads="1"/>
            </p:cNvPicPr>
            <p:nvPr/>
          </p:nvPicPr>
          <p:blipFill>
            <a:blip r:embed="rId8" cstate="print">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3605" y="1701"/>
              <a:ext cx="1452"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 name="Picture 5">
            <a:extLst>
              <a:ext uri="{FF2B5EF4-FFF2-40B4-BE49-F238E27FC236}">
                <a16:creationId xmlns:a16="http://schemas.microsoft.com/office/drawing/2014/main" id="{00B916FD-BD75-40B4-94E1-7F6053B4863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392306" y="160337"/>
            <a:ext cx="2678113"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図 52">
            <a:extLst>
              <a:ext uri="{FF2B5EF4-FFF2-40B4-BE49-F238E27FC236}">
                <a16:creationId xmlns:a16="http://schemas.microsoft.com/office/drawing/2014/main" id="{6C817129-2F5A-4759-99D7-2690A553FD7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94539" y="3156250"/>
            <a:ext cx="3159127" cy="3762970"/>
          </a:xfrm>
          <a:prstGeom prst="rect">
            <a:avLst/>
          </a:prstGeom>
        </p:spPr>
      </p:pic>
      <p:sp>
        <p:nvSpPr>
          <p:cNvPr id="17" name="円形吹き出し 22">
            <a:extLst>
              <a:ext uri="{FF2B5EF4-FFF2-40B4-BE49-F238E27FC236}">
                <a16:creationId xmlns:a16="http://schemas.microsoft.com/office/drawing/2014/main" id="{C3BD0EF5-5305-4EE9-B35A-E1FAE12A451A}"/>
              </a:ext>
            </a:extLst>
          </p:cNvPr>
          <p:cNvSpPr/>
          <p:nvPr/>
        </p:nvSpPr>
        <p:spPr bwMode="auto">
          <a:xfrm>
            <a:off x="2326541" y="2108917"/>
            <a:ext cx="3364570" cy="1995096"/>
          </a:xfrm>
          <a:prstGeom prst="wedgeEllipseCallout">
            <a:avLst>
              <a:gd name="adj1" fmla="val -36512"/>
              <a:gd name="adj2" fmla="val 62500"/>
            </a:avLst>
          </a:prstGeom>
          <a:solidFill>
            <a:schemeClr val="bg1"/>
          </a:solidFill>
          <a:ln w="38100">
            <a:solidFill>
              <a:srgbClr val="FF6600"/>
            </a:solidFill>
            <a:round/>
            <a:headEnd/>
            <a:tailEnd/>
          </a:ln>
        </p:spPr>
        <p:txBody>
          <a:bodyPr wrap="none" rtlCol="0" anchor="ctr"/>
          <a:lstStyle/>
          <a:p>
            <a:pPr algn="ct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税金なんて、</a:t>
            </a:r>
            <a:endParaRPr lang="en-US" altLang="ja-JP"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ないほうがいい？</a:t>
            </a:r>
          </a:p>
        </p:txBody>
      </p:sp>
      <p:sp>
        <p:nvSpPr>
          <p:cNvPr id="18" name="円形吹き出し 23">
            <a:extLst>
              <a:ext uri="{FF2B5EF4-FFF2-40B4-BE49-F238E27FC236}">
                <a16:creationId xmlns:a16="http://schemas.microsoft.com/office/drawing/2014/main" id="{53966FD6-9E2B-4C61-9306-E09ABA00CE5D}"/>
              </a:ext>
            </a:extLst>
          </p:cNvPr>
          <p:cNvSpPr/>
          <p:nvPr/>
        </p:nvSpPr>
        <p:spPr bwMode="auto">
          <a:xfrm>
            <a:off x="5364882" y="3132064"/>
            <a:ext cx="3088563" cy="1995096"/>
          </a:xfrm>
          <a:prstGeom prst="wedgeEllipseCallout">
            <a:avLst>
              <a:gd name="adj1" fmla="val -99497"/>
              <a:gd name="adj2" fmla="val 17549"/>
            </a:avLst>
          </a:prstGeom>
          <a:solidFill>
            <a:schemeClr val="bg1"/>
          </a:solidFill>
          <a:ln w="38100">
            <a:solidFill>
              <a:srgbClr val="FF6600"/>
            </a:solidFill>
            <a:round/>
            <a:headEnd/>
            <a:tailEnd/>
          </a:ln>
        </p:spPr>
        <p:txBody>
          <a:bodyPr wrap="none" rtlCol="0" anchor="ctr"/>
          <a:lstStyle/>
          <a:p>
            <a:pPr algn="ct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税金が</a:t>
            </a:r>
            <a:endParaRPr lang="en-US" altLang="ja-JP"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あるほうがいい？</a:t>
            </a:r>
          </a:p>
        </p:txBody>
      </p:sp>
    </p:spTree>
    <p:custDataLst>
      <p:tags r:id="rId1"/>
    </p:custDataLst>
    <p:extLst>
      <p:ext uri="{BB962C8B-B14F-4D97-AF65-F5344CB8AC3E}">
        <p14:creationId xmlns:p14="http://schemas.microsoft.com/office/powerpoint/2010/main" val="925417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randombar(horizontal)">
                                      <p:cBhvr>
                                        <p:cTn id="11" dur="500"/>
                                        <p:tgtEl>
                                          <p:spTgt spid="5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1000"/>
                                        <p:tgtEl>
                                          <p:spTgt spid="17"/>
                                        </p:tgtEl>
                                      </p:cBhvr>
                                    </p:animEffect>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4">
            <a:extLst>
              <a:ext uri="{28A0092B-C50C-407E-A947-70E740481C1C}">
                <a14:useLocalDpi xmlns:a14="http://schemas.microsoft.com/office/drawing/2010/main" val="0"/>
              </a:ext>
            </a:extLst>
          </a:blip>
          <a:stretch>
            <a:fillRect/>
          </a:stretch>
        </p:blipFill>
        <p:spPr>
          <a:xfrm>
            <a:off x="2730056" y="1225837"/>
            <a:ext cx="6487094" cy="5383656"/>
          </a:xfrm>
          <a:prstGeom prst="rect">
            <a:avLst/>
          </a:prstGeom>
        </p:spPr>
      </p:pic>
      <p:sp>
        <p:nvSpPr>
          <p:cNvPr id="5" name="AutoShape 2"/>
          <p:cNvSpPr txBox="1">
            <a:spLocks noChangeArrowheads="1"/>
          </p:cNvSpPr>
          <p:nvPr/>
        </p:nvSpPr>
        <p:spPr bwMode="auto">
          <a:xfrm>
            <a:off x="526891" y="369050"/>
            <a:ext cx="11383014" cy="1225837"/>
          </a:xfrm>
          <a:prstGeom prst="ellipseRibbon2">
            <a:avLst>
              <a:gd name="adj1" fmla="val 19940"/>
              <a:gd name="adj2" fmla="val 72259"/>
              <a:gd name="adj3" fmla="val 14519"/>
            </a:avLst>
          </a:prstGeom>
          <a:solidFill>
            <a:srgbClr val="00B0F0"/>
          </a:solidFill>
          <a:ln>
            <a:solidFill>
              <a:srgbClr val="0070C0"/>
            </a:solidFill>
            <a:round/>
            <a:headEnd type="none" w="med" len="med"/>
            <a:tailEnd type="none" w="med" len="med"/>
          </a:ln>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eaLnBrk="1" hangingPunct="1">
              <a:defRPr/>
            </a:pPr>
            <a:r>
              <a:rPr lang="ja-JP" altLang="en-US" sz="3200" b="1" kern="0" dirty="0">
                <a:solidFill>
                  <a:schemeClr val="bg1"/>
                </a:solidFill>
                <a:latin typeface="HG丸ｺﾞｼｯｸM-PRO" panose="020F0600000000000000" pitchFamily="50" charset="-128"/>
                <a:ea typeface="HG丸ｺﾞｼｯｸM-PRO" panose="020F0600000000000000" pitchFamily="50" charset="-128"/>
              </a:rPr>
              <a:t>税金はみんなから集める</a:t>
            </a:r>
            <a:r>
              <a:rPr lang="ja-JP" altLang="en-US" sz="4000" b="1" kern="0" dirty="0">
                <a:solidFill>
                  <a:srgbClr val="FF0000"/>
                </a:solidFill>
                <a:latin typeface="HG丸ｺﾞｼｯｸM-PRO" panose="020F0600000000000000" pitchFamily="50" charset="-128"/>
                <a:ea typeface="HG丸ｺﾞｼｯｸM-PRO" panose="020F0600000000000000" pitchFamily="50" charset="-128"/>
              </a:rPr>
              <a:t>会 費 </a:t>
            </a:r>
          </a:p>
        </p:txBody>
      </p:sp>
    </p:spTree>
    <p:custDataLst>
      <p:tags r:id="rId1"/>
    </p:custDataLst>
    <p:extLst>
      <p:ext uri="{BB962C8B-B14F-4D97-AF65-F5344CB8AC3E}">
        <p14:creationId xmlns:p14="http://schemas.microsoft.com/office/powerpoint/2010/main" val="2218106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359382" y="193174"/>
            <a:ext cx="11628000" cy="6112364"/>
            <a:chOff x="390378" y="332656"/>
            <a:chExt cx="11628000" cy="6112364"/>
          </a:xfrm>
        </p:grpSpPr>
        <p:sp>
          <p:nvSpPr>
            <p:cNvPr id="10" name="角丸四角形 9"/>
            <p:cNvSpPr/>
            <p:nvPr/>
          </p:nvSpPr>
          <p:spPr>
            <a:xfrm>
              <a:off x="520388" y="332656"/>
              <a:ext cx="11305256" cy="6048672"/>
            </a:xfrm>
            <a:prstGeom prst="roundRect">
              <a:avLst>
                <a:gd name="adj" fmla="val 2078"/>
              </a:avLst>
            </a:prstGeom>
            <a:blipFill>
              <a:blip r:embed="rId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9953436" y="5661248"/>
              <a:ext cx="1008112" cy="576064"/>
              <a:chOff x="9984432" y="5661248"/>
              <a:chExt cx="1008112" cy="576064"/>
            </a:xfrm>
          </p:grpSpPr>
          <p:sp>
            <p:nvSpPr>
              <p:cNvPr id="17" name="角丸四角形 16"/>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片側の 2 つの角を切り取った四角形 17"/>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正方形/長方形 12"/>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片側の 2 つの角を切り取った四角形 15"/>
            <p:cNvSpPr/>
            <p:nvPr/>
          </p:nvSpPr>
          <p:spPr>
            <a:xfrm rot="10800000">
              <a:off x="390378" y="6237876"/>
              <a:ext cx="11628000" cy="207144"/>
            </a:xfrm>
            <a:prstGeom prst="snip2SameRect">
              <a:avLst>
                <a:gd name="adj1" fmla="val 23450"/>
                <a:gd name="adj2" fmla="val 0"/>
              </a:avLst>
            </a:prstGeom>
            <a:blipFill>
              <a:blip r:embed="rId4"/>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Rectangle 2"/>
          <p:cNvSpPr txBox="1">
            <a:spLocks noChangeArrowheads="1"/>
          </p:cNvSpPr>
          <p:nvPr/>
        </p:nvSpPr>
        <p:spPr bwMode="auto">
          <a:xfrm>
            <a:off x="2208213" y="2314576"/>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eaLnBrk="1" hangingPunct="1">
              <a:defRPr/>
            </a:pPr>
            <a:r>
              <a:rPr lang="ja-JP" altLang="en-US" sz="5400" b="1" kern="0" dirty="0">
                <a:solidFill>
                  <a:schemeClr val="bg1"/>
                </a:solidFill>
                <a:latin typeface="HG丸ｺﾞｼｯｸM-PRO" panose="020F0600000000000000" pitchFamily="50" charset="-128"/>
                <a:ea typeface="HG丸ｺﾞｼｯｸM-PRO" panose="020F0600000000000000" pitchFamily="50" charset="-128"/>
              </a:rPr>
              <a:t>「税金の大切さを知る」</a:t>
            </a:r>
          </a:p>
        </p:txBody>
      </p:sp>
      <p:sp>
        <p:nvSpPr>
          <p:cNvPr id="6146" name="タイトル 1"/>
          <p:cNvSpPr>
            <a:spLocks noGrp="1"/>
          </p:cNvSpPr>
          <p:nvPr>
            <p:ph type="title"/>
          </p:nvPr>
        </p:nvSpPr>
        <p:spPr>
          <a:xfrm>
            <a:off x="1343472" y="989013"/>
            <a:ext cx="4395292" cy="1325563"/>
          </a:xfrm>
        </p:spPr>
        <p:txBody>
          <a:bodyPr/>
          <a:lstStyle/>
          <a:p>
            <a:r>
              <a:rPr lang="ja-JP" altLang="en-US" dirty="0">
                <a:solidFill>
                  <a:schemeClr val="bg1"/>
                </a:solidFill>
                <a:latin typeface="HG丸ｺﾞｼｯｸM-PRO" panose="020F0600000000000000" pitchFamily="50" charset="-128"/>
                <a:ea typeface="HG丸ｺﾞｼｯｸM-PRO" panose="020F0600000000000000" pitchFamily="50" charset="-128"/>
              </a:rPr>
              <a:t>今日のめあて</a:t>
            </a:r>
          </a:p>
        </p:txBody>
      </p:sp>
      <p:sp>
        <p:nvSpPr>
          <p:cNvPr id="8" name="吹き出し: 角を丸めた四角形 4"/>
          <p:cNvSpPr/>
          <p:nvPr/>
        </p:nvSpPr>
        <p:spPr bwMode="auto">
          <a:xfrm>
            <a:off x="3091335" y="3797794"/>
            <a:ext cx="6615405" cy="1726739"/>
          </a:xfrm>
          <a:prstGeom prst="wedgeRoundRectCallout">
            <a:avLst>
              <a:gd name="adj1" fmla="val -59619"/>
              <a:gd name="adj2" fmla="val 30463"/>
              <a:gd name="adj3" fmla="val 16667"/>
            </a:avLst>
          </a:prstGeom>
          <a:solidFill>
            <a:srgbClr val="CCFFFF"/>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ja-JP" sz="2800" dirty="0">
                <a:solidFill>
                  <a:srgbClr val="0070C0"/>
                </a:solidFill>
                <a:latin typeface="HG丸ｺﾞｼｯｸM-PRO" panose="020F0600000000000000" pitchFamily="50" charset="-128"/>
                <a:ea typeface="HG丸ｺﾞｼｯｸM-PRO" panose="020F0600000000000000" pitchFamily="50" charset="-128"/>
              </a:rPr>
              <a:t>一緒に勉強していき</a:t>
            </a:r>
            <a:r>
              <a:rPr lang="ja-JP" altLang="en-US" sz="2800" dirty="0">
                <a:solidFill>
                  <a:srgbClr val="0070C0"/>
                </a:solidFill>
                <a:latin typeface="HG丸ｺﾞｼｯｸM-PRO" panose="020F0600000000000000" pitchFamily="50" charset="-128"/>
                <a:ea typeface="HG丸ｺﾞｼｯｸM-PRO" panose="020F0600000000000000" pitchFamily="50" charset="-128"/>
              </a:rPr>
              <a:t>ましょう！</a:t>
            </a:r>
            <a:endParaRPr lang="ja-JP" altLang="ja-JP" sz="2800" dirty="0">
              <a:solidFill>
                <a:srgbClr val="0070C0"/>
              </a:solidFill>
              <a:latin typeface="HG丸ｺﾞｼｯｸM-PRO" panose="020F0600000000000000" pitchFamily="50" charset="-128"/>
              <a:ea typeface="HG丸ｺﾞｼｯｸM-PRO" panose="020F0600000000000000" pitchFamily="50" charset="-128"/>
            </a:endParaRPr>
          </a:p>
        </p:txBody>
      </p:sp>
      <p:pic>
        <p:nvPicPr>
          <p:cNvPr id="24" name="図 23">
            <a:extLst>
              <a:ext uri="{FF2B5EF4-FFF2-40B4-BE49-F238E27FC236}">
                <a16:creationId xmlns:a16="http://schemas.microsoft.com/office/drawing/2014/main" id="{AD06889A-93A6-477B-B675-D62E8460AAC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2693" y="2878209"/>
            <a:ext cx="3270757" cy="3895937"/>
          </a:xfrm>
          <a:prstGeom prst="rect">
            <a:avLst/>
          </a:prstGeom>
        </p:spPr>
      </p:pic>
    </p:spTree>
    <p:custDataLst>
      <p:tags r:id="rId1"/>
    </p:custDataLst>
    <p:extLst>
      <p:ext uri="{BB962C8B-B14F-4D97-AF65-F5344CB8AC3E}">
        <p14:creationId xmlns:p14="http://schemas.microsoft.com/office/powerpoint/2010/main" val="3115587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4*#ppt_w"/>
                                          </p:val>
                                        </p:tav>
                                        <p:tav tm="100000">
                                          <p:val>
                                            <p:strVal val="#ppt_w"/>
                                          </p:val>
                                        </p:tav>
                                      </p:tavLst>
                                    </p:anim>
                                    <p:anim calcmode="lin" valueType="num">
                                      <p:cBhvr>
                                        <p:cTn id="8" dur="500" fill="hold"/>
                                        <p:tgtEl>
                                          <p:spTgt spid="2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46"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782B4109-B4EB-4B91-A95C-D8EEB4F583E4}"/>
              </a:ext>
            </a:extLst>
          </p:cNvPr>
          <p:cNvSpPr txBox="1"/>
          <p:nvPr/>
        </p:nvSpPr>
        <p:spPr>
          <a:xfrm>
            <a:off x="1107103" y="432956"/>
            <a:ext cx="7763086" cy="707886"/>
          </a:xfrm>
          <a:prstGeom prst="rect">
            <a:avLst/>
          </a:prstGeom>
          <a:noFill/>
        </p:spPr>
        <p:txBody>
          <a:bodyPr wrap="square" rtlCol="0">
            <a:spAutoFit/>
          </a:bodyPr>
          <a:lstStyle/>
          <a:p>
            <a:r>
              <a:rPr lang="ja-JP" altLang="en-US" sz="4000" dirty="0">
                <a:latin typeface="HGPｺﾞｼｯｸE" panose="020B0900000000000000" pitchFamily="50" charset="-128"/>
                <a:ea typeface="HGPｺﾞｼｯｸE" panose="020B0900000000000000" pitchFamily="50" charset="-128"/>
              </a:rPr>
              <a:t>和歌山県の予算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８</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2400" dirty="0">
              <a:latin typeface="HGPｺﾞｼｯｸE" panose="020B0900000000000000" pitchFamily="50" charset="-128"/>
              <a:ea typeface="HGPｺﾞｼｯｸE" panose="020B0900000000000000" pitchFamily="50" charset="-128"/>
            </a:endParaRPr>
          </a:p>
        </p:txBody>
      </p:sp>
      <p:grpSp>
        <p:nvGrpSpPr>
          <p:cNvPr id="3" name="グループ化 2">
            <a:extLst>
              <a:ext uri="{FF2B5EF4-FFF2-40B4-BE49-F238E27FC236}">
                <a16:creationId xmlns:a16="http://schemas.microsoft.com/office/drawing/2014/main" id="{5E2F253A-03B5-4C90-AAC8-D276077CA305}"/>
              </a:ext>
            </a:extLst>
          </p:cNvPr>
          <p:cNvGrpSpPr/>
          <p:nvPr/>
        </p:nvGrpSpPr>
        <p:grpSpPr>
          <a:xfrm>
            <a:off x="9577333" y="269002"/>
            <a:ext cx="1722510" cy="1685324"/>
            <a:chOff x="2232371" y="4680757"/>
            <a:chExt cx="1722510" cy="1685324"/>
          </a:xfrm>
        </p:grpSpPr>
        <p:pic>
          <p:nvPicPr>
            <p:cNvPr id="50" name="図 49">
              <a:extLst>
                <a:ext uri="{FF2B5EF4-FFF2-40B4-BE49-F238E27FC236}">
                  <a16:creationId xmlns:a16="http://schemas.microsoft.com/office/drawing/2014/main" id="{C8264749-9309-411B-814D-D826CFD6057A}"/>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2830239" y="4680757"/>
              <a:ext cx="1124642" cy="1685324"/>
            </a:xfrm>
            <a:prstGeom prst="rect">
              <a:avLst/>
            </a:prstGeom>
          </p:spPr>
        </p:pic>
        <p:sp>
          <p:nvSpPr>
            <p:cNvPr id="51" name="四角形: 角を丸くする 50">
              <a:extLst>
                <a:ext uri="{FF2B5EF4-FFF2-40B4-BE49-F238E27FC236}">
                  <a16:creationId xmlns:a16="http://schemas.microsoft.com/office/drawing/2014/main" id="{F0B98090-71A2-47AC-ACF0-028824E69F38}"/>
                </a:ext>
              </a:extLst>
            </p:cNvPr>
            <p:cNvSpPr/>
            <p:nvPr/>
          </p:nvSpPr>
          <p:spPr bwMode="auto">
            <a:xfrm>
              <a:off x="2232371" y="5684338"/>
              <a:ext cx="1077116" cy="554787"/>
            </a:xfrm>
            <a:prstGeom prst="round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ja-JP" altLang="en-US" sz="900" dirty="0">
                  <a:latin typeface="HGPｺﾞｼｯｸM" panose="020B0600000000000000" pitchFamily="50" charset="-128"/>
                  <a:ea typeface="HGPｺﾞｼｯｸM" panose="020B0600000000000000" pitchFamily="50" charset="-128"/>
                </a:rPr>
                <a:t>和歌山県ＰＲ</a:t>
              </a:r>
              <a:endParaRPr lang="en-US" altLang="ja-JP" sz="900" dirty="0">
                <a:latin typeface="HGPｺﾞｼｯｸM" panose="020B0600000000000000" pitchFamily="50" charset="-128"/>
                <a:ea typeface="HGPｺﾞｼｯｸM" panose="020B0600000000000000" pitchFamily="50" charset="-128"/>
              </a:endParaRPr>
            </a:p>
            <a:p>
              <a:pPr fontAlgn="base">
                <a:spcBef>
                  <a:spcPct val="0"/>
                </a:spcBef>
                <a:spcAft>
                  <a:spcPct val="0"/>
                </a:spcAft>
              </a:pPr>
              <a:r>
                <a:rPr lang="ja-JP" altLang="en-US" sz="900" dirty="0">
                  <a:latin typeface="HGPｺﾞｼｯｸM" panose="020B0600000000000000" pitchFamily="50" charset="-128"/>
                  <a:ea typeface="HGPｺﾞｼｯｸM" panose="020B0600000000000000" pitchFamily="50" charset="-128"/>
                </a:rPr>
                <a:t>キャラクター</a:t>
              </a:r>
              <a:endParaRPr lang="en-US" altLang="ja-JP" sz="900" dirty="0">
                <a:latin typeface="HGPｺﾞｼｯｸM" panose="020B0600000000000000" pitchFamily="50" charset="-128"/>
                <a:ea typeface="HGPｺﾞｼｯｸM" panose="020B0600000000000000" pitchFamily="50" charset="-128"/>
              </a:endParaRPr>
            </a:p>
            <a:p>
              <a:pPr fontAlgn="base">
                <a:spcBef>
                  <a:spcPct val="0"/>
                </a:spcBef>
                <a:spcAft>
                  <a:spcPct val="0"/>
                </a:spcAft>
              </a:pPr>
              <a:r>
                <a:rPr lang="ja-JP" altLang="en-US" sz="900" dirty="0">
                  <a:latin typeface="HGPｺﾞｼｯｸM" panose="020B0600000000000000" pitchFamily="50" charset="-128"/>
                  <a:ea typeface="HGPｺﾞｼｯｸM" panose="020B0600000000000000" pitchFamily="50" charset="-128"/>
                </a:rPr>
                <a:t>「きいちゃん」</a:t>
              </a:r>
            </a:p>
          </p:txBody>
        </p:sp>
      </p:grpSp>
      <p:grpSp>
        <p:nvGrpSpPr>
          <p:cNvPr id="46" name="グループ化 45">
            <a:extLst>
              <a:ext uri="{FF2B5EF4-FFF2-40B4-BE49-F238E27FC236}">
                <a16:creationId xmlns:a16="http://schemas.microsoft.com/office/drawing/2014/main" id="{06E5CF27-3EA6-4165-874C-E46F7FB773A2}"/>
              </a:ext>
            </a:extLst>
          </p:cNvPr>
          <p:cNvGrpSpPr/>
          <p:nvPr/>
        </p:nvGrpSpPr>
        <p:grpSpPr>
          <a:xfrm>
            <a:off x="1361212" y="1699854"/>
            <a:ext cx="3764849" cy="3771092"/>
            <a:chOff x="-162789" y="1699854"/>
            <a:chExt cx="3764849" cy="3771092"/>
          </a:xfrm>
        </p:grpSpPr>
        <p:graphicFrame>
          <p:nvGraphicFramePr>
            <p:cNvPr id="52" name="グラフ 51">
              <a:extLst>
                <a:ext uri="{FF2B5EF4-FFF2-40B4-BE49-F238E27FC236}">
                  <a16:creationId xmlns:a16="http://schemas.microsoft.com/office/drawing/2014/main" id="{2AA009E7-27CE-4531-807A-CEDC8677A6D8}"/>
                </a:ext>
              </a:extLst>
            </p:cNvPr>
            <p:cNvGraphicFramePr/>
            <p:nvPr/>
          </p:nvGraphicFramePr>
          <p:xfrm>
            <a:off x="-162789" y="2169080"/>
            <a:ext cx="3710572" cy="3301866"/>
          </p:xfrm>
          <a:graphic>
            <a:graphicData uri="http://schemas.openxmlformats.org/drawingml/2006/chart">
              <c:chart xmlns:c="http://schemas.openxmlformats.org/drawingml/2006/chart" xmlns:r="http://schemas.openxmlformats.org/officeDocument/2006/relationships" r:id="rId4"/>
            </a:graphicData>
          </a:graphic>
        </p:graphicFrame>
        <p:sp>
          <p:nvSpPr>
            <p:cNvPr id="53" name="テキスト ボックス 52">
              <a:extLst>
                <a:ext uri="{FF2B5EF4-FFF2-40B4-BE49-F238E27FC236}">
                  <a16:creationId xmlns:a16="http://schemas.microsoft.com/office/drawing/2014/main" id="{914E3202-93CD-4A55-8861-247D591199E7}"/>
                </a:ext>
              </a:extLst>
            </p:cNvPr>
            <p:cNvSpPr txBox="1"/>
            <p:nvPr/>
          </p:nvSpPr>
          <p:spPr>
            <a:xfrm>
              <a:off x="1867134" y="3289996"/>
              <a:ext cx="1734926" cy="584775"/>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県税など</a:t>
              </a:r>
              <a:endParaRPr lang="en-US" altLang="ja-JP" sz="1600" dirty="0">
                <a:latin typeface="HGPｺﾞｼｯｸE" panose="020B0900000000000000" pitchFamily="50" charset="-128"/>
                <a:ea typeface="HGPｺﾞｼｯｸE" panose="020B0900000000000000" pitchFamily="50" charset="-128"/>
              </a:endParaRPr>
            </a:p>
            <a:p>
              <a:pPr algn="ctr"/>
              <a:r>
                <a:rPr lang="en-US" altLang="ja-JP" sz="1600" dirty="0">
                  <a:latin typeface="HGPｺﾞｼｯｸE" panose="020B0900000000000000" pitchFamily="50" charset="-128"/>
                  <a:ea typeface="HGPｺﾞｼｯｸE" panose="020B0900000000000000" pitchFamily="50" charset="-128"/>
                </a:rPr>
                <a:t>44.8%</a:t>
              </a:r>
            </a:p>
          </p:txBody>
        </p:sp>
        <p:sp>
          <p:nvSpPr>
            <p:cNvPr id="54" name="テキスト ボックス 53">
              <a:extLst>
                <a:ext uri="{FF2B5EF4-FFF2-40B4-BE49-F238E27FC236}">
                  <a16:creationId xmlns:a16="http://schemas.microsoft.com/office/drawing/2014/main" id="{9AAEB24D-B4EB-4145-BE40-7B5C5E1F9BEF}"/>
                </a:ext>
              </a:extLst>
            </p:cNvPr>
            <p:cNvSpPr txBox="1"/>
            <p:nvPr/>
          </p:nvSpPr>
          <p:spPr>
            <a:xfrm>
              <a:off x="22561" y="3861827"/>
              <a:ext cx="1516237" cy="830997"/>
            </a:xfrm>
            <a:prstGeom prst="rect">
              <a:avLst/>
            </a:prstGeom>
            <a:noFill/>
            <a:ln>
              <a:noFill/>
            </a:ln>
          </p:spPr>
          <p:txBody>
            <a:bodyPr wrap="square" rtlCol="0">
              <a:spAutoFit/>
            </a:bodyPr>
            <a:lstStyle/>
            <a:p>
              <a:pPr algn="ctr"/>
              <a:r>
                <a:rPr lang="ja-JP" altLang="en-US" sz="1600" dirty="0">
                  <a:ln w="5080">
                    <a:noFill/>
                  </a:ln>
                  <a:latin typeface="HGPｺﾞｼｯｸE" panose="020B0900000000000000" pitchFamily="50" charset="-128"/>
                  <a:ea typeface="HGPｺﾞｼｯｸE" panose="020B0900000000000000" pitchFamily="50" charset="-128"/>
                </a:rPr>
                <a:t>国から</a:t>
              </a:r>
              <a:endParaRPr lang="en-US" altLang="ja-JP" sz="1600" dirty="0">
                <a:ln w="5080">
                  <a:noFill/>
                </a:ln>
                <a:latin typeface="HGPｺﾞｼｯｸE" panose="020B0900000000000000" pitchFamily="50" charset="-128"/>
                <a:ea typeface="HGPｺﾞｼｯｸE" panose="020B0900000000000000" pitchFamily="50" charset="-128"/>
              </a:endParaRPr>
            </a:p>
            <a:p>
              <a:pPr algn="ctr"/>
              <a:r>
                <a:rPr lang="ja-JP" altLang="en-US" sz="1600" dirty="0">
                  <a:ln w="5080">
                    <a:noFill/>
                  </a:ln>
                  <a:latin typeface="HGPｺﾞｼｯｸE" panose="020B0900000000000000" pitchFamily="50" charset="-128"/>
                  <a:ea typeface="HGPｺﾞｼｯｸE" panose="020B0900000000000000" pitchFamily="50" charset="-128"/>
                </a:rPr>
                <a:t>入るお金 </a:t>
              </a:r>
              <a:endParaRPr lang="en-US" altLang="ja-JP" sz="1600" dirty="0">
                <a:ln w="5080">
                  <a:noFill/>
                </a:ln>
                <a:latin typeface="HGPｺﾞｼｯｸE" panose="020B0900000000000000" pitchFamily="50" charset="-128"/>
                <a:ea typeface="HGPｺﾞｼｯｸE" panose="020B0900000000000000" pitchFamily="50" charset="-128"/>
              </a:endParaRPr>
            </a:p>
            <a:p>
              <a:pPr algn="ctr"/>
              <a:r>
                <a:rPr lang="en-US" altLang="ja-JP" sz="1600" dirty="0">
                  <a:latin typeface="HGPｺﾞｼｯｸE" panose="020B0900000000000000" pitchFamily="50" charset="-128"/>
                  <a:ea typeface="HGPｺﾞｼｯｸE" panose="020B0900000000000000" pitchFamily="50" charset="-128"/>
                </a:rPr>
                <a:t>47.1%</a:t>
              </a:r>
            </a:p>
          </p:txBody>
        </p:sp>
        <p:sp>
          <p:nvSpPr>
            <p:cNvPr id="55" name="テキスト ボックス 54">
              <a:extLst>
                <a:ext uri="{FF2B5EF4-FFF2-40B4-BE49-F238E27FC236}">
                  <a16:creationId xmlns:a16="http://schemas.microsoft.com/office/drawing/2014/main" id="{4DF0678A-7456-4540-B534-82D05597C335}"/>
                </a:ext>
              </a:extLst>
            </p:cNvPr>
            <p:cNvSpPr txBox="1"/>
            <p:nvPr/>
          </p:nvSpPr>
          <p:spPr>
            <a:xfrm>
              <a:off x="50328" y="1699854"/>
              <a:ext cx="1641815" cy="584775"/>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県の借金 </a:t>
              </a:r>
              <a:endParaRPr lang="en-US" altLang="ja-JP" sz="1600" dirty="0">
                <a:latin typeface="HGPｺﾞｼｯｸE" panose="020B0900000000000000" pitchFamily="50" charset="-128"/>
                <a:ea typeface="HGPｺﾞｼｯｸE" panose="020B0900000000000000" pitchFamily="50" charset="-128"/>
              </a:endParaRPr>
            </a:p>
            <a:p>
              <a:pPr algn="ctr"/>
              <a:r>
                <a:rPr lang="en-US" altLang="ja-JP" sz="1600" dirty="0">
                  <a:latin typeface="HGPｺﾞｼｯｸE" panose="020B0900000000000000" pitchFamily="50" charset="-128"/>
                  <a:ea typeface="HGPｺﾞｼｯｸE" panose="020B0900000000000000" pitchFamily="50" charset="-128"/>
                </a:rPr>
                <a:t>8.1%</a:t>
              </a:r>
            </a:p>
          </p:txBody>
        </p:sp>
        <p:grpSp>
          <p:nvGrpSpPr>
            <p:cNvPr id="57" name="グループ化 56">
              <a:extLst>
                <a:ext uri="{FF2B5EF4-FFF2-40B4-BE49-F238E27FC236}">
                  <a16:creationId xmlns:a16="http://schemas.microsoft.com/office/drawing/2014/main" id="{B8F024EA-B1C8-45D6-87C9-947488C0F548}"/>
                </a:ext>
              </a:extLst>
            </p:cNvPr>
            <p:cNvGrpSpPr/>
            <p:nvPr/>
          </p:nvGrpSpPr>
          <p:grpSpPr>
            <a:xfrm>
              <a:off x="1042343" y="3080304"/>
              <a:ext cx="1299600" cy="1299600"/>
              <a:chOff x="1276202" y="3801648"/>
              <a:chExt cx="1550907" cy="1489312"/>
            </a:xfrm>
          </p:grpSpPr>
          <p:sp>
            <p:nvSpPr>
              <p:cNvPr id="60" name="楕円 37">
                <a:extLst>
                  <a:ext uri="{FF2B5EF4-FFF2-40B4-BE49-F238E27FC236}">
                    <a16:creationId xmlns:a16="http://schemas.microsoft.com/office/drawing/2014/main" id="{C6EA1D58-2E97-4FFA-B697-DB8B22CE9E7E}"/>
                  </a:ext>
                </a:extLst>
              </p:cNvPr>
              <p:cNvSpPr/>
              <p:nvPr/>
            </p:nvSpPr>
            <p:spPr bwMode="auto">
              <a:xfrm>
                <a:off x="1276202" y="3801648"/>
                <a:ext cx="1550907" cy="148931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400">
                  <a:latin typeface="Times" charset="0"/>
                  <a:ea typeface="Osaka" charset="-128"/>
                </a:endParaRPr>
              </a:p>
            </p:txBody>
          </p:sp>
          <p:sp>
            <p:nvSpPr>
              <p:cNvPr id="61" name="テキスト ボックス 60">
                <a:extLst>
                  <a:ext uri="{FF2B5EF4-FFF2-40B4-BE49-F238E27FC236}">
                    <a16:creationId xmlns:a16="http://schemas.microsoft.com/office/drawing/2014/main" id="{A5F8A237-6716-407C-8B1D-97CEDC0834D0}"/>
                  </a:ext>
                </a:extLst>
              </p:cNvPr>
              <p:cNvSpPr txBox="1"/>
              <p:nvPr/>
            </p:nvSpPr>
            <p:spPr>
              <a:xfrm>
                <a:off x="1380920" y="4341015"/>
                <a:ext cx="1368163" cy="616646"/>
              </a:xfrm>
              <a:prstGeom prst="rect">
                <a:avLst/>
              </a:prstGeom>
              <a:noFill/>
            </p:spPr>
            <p:txBody>
              <a:bodyPr wrap="none" rtlCol="0">
                <a:spAutoFit/>
              </a:bodyPr>
              <a:lstStyle/>
              <a:p>
                <a:pPr algn="ctr">
                  <a:lnSpc>
                    <a:spcPct val="80000"/>
                  </a:lnSpc>
                  <a:spcAft>
                    <a:spcPts val="500"/>
                  </a:spcAft>
                </a:pPr>
                <a:r>
                  <a:rPr lang="ja-JP" altLang="en-US" dirty="0">
                    <a:solidFill>
                      <a:srgbClr val="000000"/>
                    </a:solidFill>
                    <a:latin typeface="HGPｺﾞｼｯｸE" panose="020B0900000000000000" pitchFamily="50" charset="-128"/>
                    <a:ea typeface="HGPｺﾞｼｯｸE" panose="020B0900000000000000" pitchFamily="50" charset="-128"/>
                  </a:rPr>
                  <a:t>歳入</a:t>
                </a:r>
                <a:r>
                  <a:rPr lang="zh-TW" altLang="en-US" dirty="0">
                    <a:solidFill>
                      <a:srgbClr val="000000"/>
                    </a:solidFill>
                    <a:latin typeface="HGPｺﾞｼｯｸE" panose="020B0900000000000000" pitchFamily="50" charset="-128"/>
                    <a:ea typeface="HGPｺﾞｼｯｸE" panose="020B0900000000000000" pitchFamily="50" charset="-128"/>
                  </a:rPr>
                  <a:t>総額</a:t>
                </a:r>
                <a:endParaRPr lang="en-US" altLang="zh-TW" dirty="0">
                  <a:solidFill>
                    <a:srgbClr val="000000"/>
                  </a:solidFill>
                  <a:latin typeface="HGPｺﾞｼｯｸE" panose="020B0900000000000000" pitchFamily="50" charset="-128"/>
                  <a:ea typeface="HGPｺﾞｼｯｸE" panose="020B0900000000000000" pitchFamily="50" charset="-128"/>
                </a:endParaRPr>
              </a:p>
              <a:p>
                <a:pPr algn="ctr">
                  <a:lnSpc>
                    <a:spcPct val="80000"/>
                  </a:lnSpc>
                  <a:spcAft>
                    <a:spcPts val="500"/>
                  </a:spcAft>
                </a:pPr>
                <a:r>
                  <a:rPr lang="en-US" altLang="ja-JP" sz="1300" dirty="0">
                    <a:solidFill>
                      <a:srgbClr val="000000"/>
                    </a:solidFill>
                    <a:latin typeface="HGPｺﾞｼｯｸE" panose="020B0900000000000000" pitchFamily="50" charset="-128"/>
                    <a:ea typeface="HGPｺﾞｼｯｸE" panose="020B0900000000000000" pitchFamily="50" charset="-128"/>
                  </a:rPr>
                  <a:t>6499</a:t>
                </a:r>
                <a:r>
                  <a:rPr lang="zh-TW" altLang="en-US" sz="1300" dirty="0">
                    <a:solidFill>
                      <a:srgbClr val="000000"/>
                    </a:solidFill>
                    <a:latin typeface="HGPｺﾞｼｯｸE" panose="020B0900000000000000" pitchFamily="50" charset="-128"/>
                    <a:ea typeface="HGPｺﾞｼｯｸE" panose="020B0900000000000000" pitchFamily="50" charset="-128"/>
                  </a:rPr>
                  <a:t>億円</a:t>
                </a:r>
              </a:p>
            </p:txBody>
          </p:sp>
        </p:grpSp>
        <p:cxnSp>
          <p:nvCxnSpPr>
            <p:cNvPr id="58" name="直線コネクタ 57">
              <a:extLst>
                <a:ext uri="{FF2B5EF4-FFF2-40B4-BE49-F238E27FC236}">
                  <a16:creationId xmlns:a16="http://schemas.microsoft.com/office/drawing/2014/main" id="{082C1AD1-FCE1-4E7A-81FB-E5D3681BEC3F}"/>
                </a:ext>
              </a:extLst>
            </p:cNvPr>
            <p:cNvCxnSpPr>
              <a:cxnSpLocks/>
            </p:cNvCxnSpPr>
            <p:nvPr/>
          </p:nvCxnSpPr>
          <p:spPr bwMode="auto">
            <a:xfrm flipH="1" flipV="1">
              <a:off x="1136221" y="2147856"/>
              <a:ext cx="137227" cy="387091"/>
            </a:xfrm>
            <a:prstGeom prst="line">
              <a:avLst/>
            </a:prstGeom>
            <a:noFill/>
            <a:ln w="12700" cap="flat" cmpd="sng" algn="ctr">
              <a:solidFill>
                <a:schemeClr val="tx1"/>
              </a:solidFill>
              <a:prstDash val="solid"/>
              <a:round/>
              <a:headEnd type="oval" w="med" len="med"/>
              <a:tailEnd type="none" w="med" len="med"/>
            </a:ln>
            <a:effectLst/>
          </p:spPr>
        </p:cxnSp>
        <p:sp>
          <p:nvSpPr>
            <p:cNvPr id="59" name="テキスト ボックス 58">
              <a:extLst>
                <a:ext uri="{FF2B5EF4-FFF2-40B4-BE49-F238E27FC236}">
                  <a16:creationId xmlns:a16="http://schemas.microsoft.com/office/drawing/2014/main" id="{DC40AED9-30C9-4635-8592-BFB41948F4AA}"/>
                </a:ext>
              </a:extLst>
            </p:cNvPr>
            <p:cNvSpPr txBox="1"/>
            <p:nvPr/>
          </p:nvSpPr>
          <p:spPr>
            <a:xfrm>
              <a:off x="1130093" y="3417992"/>
              <a:ext cx="698950" cy="223067"/>
            </a:xfrm>
            <a:prstGeom prst="rect">
              <a:avLst/>
            </a:prstGeom>
            <a:noFill/>
          </p:spPr>
          <p:txBody>
            <a:bodyPr wrap="square" rtlCol="0">
              <a:spAutoFit/>
            </a:bodyPr>
            <a:lstStyle/>
            <a:p>
              <a:pPr algn="ctr"/>
              <a:r>
                <a:rPr lang="ja-JP" altLang="en-US" sz="800">
                  <a:latin typeface="HGPｺﾞｼｯｸE" panose="020B0900000000000000" pitchFamily="50" charset="-128"/>
                  <a:ea typeface="HGPｺﾞｼｯｸE" panose="020B0900000000000000" pitchFamily="50" charset="-128"/>
                </a:rPr>
                <a:t>さいにゅう</a:t>
              </a:r>
              <a:endParaRPr lang="en-US" altLang="ja-JP" sz="800" dirty="0">
                <a:latin typeface="HGPｺﾞｼｯｸE" panose="020B0900000000000000" pitchFamily="50" charset="-128"/>
                <a:ea typeface="HGPｺﾞｼｯｸE" panose="020B0900000000000000" pitchFamily="50" charset="-128"/>
              </a:endParaRPr>
            </a:p>
          </p:txBody>
        </p:sp>
      </p:grpSp>
      <p:grpSp>
        <p:nvGrpSpPr>
          <p:cNvPr id="62" name="グループ化 61">
            <a:extLst>
              <a:ext uri="{FF2B5EF4-FFF2-40B4-BE49-F238E27FC236}">
                <a16:creationId xmlns:a16="http://schemas.microsoft.com/office/drawing/2014/main" id="{6DB0F9B3-BE65-4A6D-89A4-FBBE9276C486}"/>
              </a:ext>
            </a:extLst>
          </p:cNvPr>
          <p:cNvGrpSpPr/>
          <p:nvPr/>
        </p:nvGrpSpPr>
        <p:grpSpPr>
          <a:xfrm>
            <a:off x="4549105" y="1847501"/>
            <a:ext cx="6169598" cy="4591750"/>
            <a:chOff x="3091234" y="1800385"/>
            <a:chExt cx="6169598" cy="4591750"/>
          </a:xfrm>
        </p:grpSpPr>
        <p:graphicFrame>
          <p:nvGraphicFramePr>
            <p:cNvPr id="63" name="グラフ 62">
              <a:extLst>
                <a:ext uri="{FF2B5EF4-FFF2-40B4-BE49-F238E27FC236}">
                  <a16:creationId xmlns:a16="http://schemas.microsoft.com/office/drawing/2014/main" id="{93ED0465-B552-4D79-8621-11DB3F279A29}"/>
                </a:ext>
              </a:extLst>
            </p:cNvPr>
            <p:cNvGraphicFramePr/>
            <p:nvPr/>
          </p:nvGraphicFramePr>
          <p:xfrm>
            <a:off x="4907813" y="2131251"/>
            <a:ext cx="3710572" cy="3301866"/>
          </p:xfrm>
          <a:graphic>
            <a:graphicData uri="http://schemas.openxmlformats.org/drawingml/2006/chart">
              <c:chart xmlns:c="http://schemas.openxmlformats.org/drawingml/2006/chart" xmlns:r="http://schemas.openxmlformats.org/officeDocument/2006/relationships" r:id="rId5"/>
            </a:graphicData>
          </a:graphic>
        </p:graphicFrame>
        <p:grpSp>
          <p:nvGrpSpPr>
            <p:cNvPr id="64" name="グループ化 63">
              <a:extLst>
                <a:ext uri="{FF2B5EF4-FFF2-40B4-BE49-F238E27FC236}">
                  <a16:creationId xmlns:a16="http://schemas.microsoft.com/office/drawing/2014/main" id="{D2C64BC0-3DEF-4482-B7B1-66A108237900}"/>
                </a:ext>
              </a:extLst>
            </p:cNvPr>
            <p:cNvGrpSpPr/>
            <p:nvPr/>
          </p:nvGrpSpPr>
          <p:grpSpPr>
            <a:xfrm>
              <a:off x="6148440" y="3131843"/>
              <a:ext cx="1299600" cy="1300682"/>
              <a:chOff x="1974615" y="3951980"/>
              <a:chExt cx="1550904" cy="1490552"/>
            </a:xfrm>
          </p:grpSpPr>
          <p:sp>
            <p:nvSpPr>
              <p:cNvPr id="82" name="楕円 81">
                <a:extLst>
                  <a:ext uri="{FF2B5EF4-FFF2-40B4-BE49-F238E27FC236}">
                    <a16:creationId xmlns:a16="http://schemas.microsoft.com/office/drawing/2014/main" id="{03D9EF5F-4A27-4859-8D32-A9987C230DD3}"/>
                  </a:ext>
                </a:extLst>
              </p:cNvPr>
              <p:cNvSpPr/>
              <p:nvPr/>
            </p:nvSpPr>
            <p:spPr bwMode="auto">
              <a:xfrm>
                <a:off x="1974615" y="3951980"/>
                <a:ext cx="1550904"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400" dirty="0">
                  <a:latin typeface="Times" charset="0"/>
                  <a:ea typeface="Osaka" charset="-128"/>
                </a:endParaRPr>
              </a:p>
            </p:txBody>
          </p:sp>
          <p:sp>
            <p:nvSpPr>
              <p:cNvPr id="83" name="テキスト ボックス 82">
                <a:extLst>
                  <a:ext uri="{FF2B5EF4-FFF2-40B4-BE49-F238E27FC236}">
                    <a16:creationId xmlns:a16="http://schemas.microsoft.com/office/drawing/2014/main" id="{159A6C12-2CE2-4AFE-A2DB-37A0642B31BC}"/>
                  </a:ext>
                </a:extLst>
              </p:cNvPr>
              <p:cNvSpPr txBox="1"/>
              <p:nvPr/>
            </p:nvSpPr>
            <p:spPr>
              <a:xfrm>
                <a:off x="2035811" y="4425980"/>
                <a:ext cx="1368162" cy="654636"/>
              </a:xfrm>
              <a:prstGeom prst="rect">
                <a:avLst/>
              </a:prstGeom>
              <a:noFill/>
            </p:spPr>
            <p:txBody>
              <a:bodyPr wrap="none" rtlCol="0">
                <a:spAutoFit/>
              </a:bodyPr>
              <a:lstStyle/>
              <a:p>
                <a:pPr algn="ctr">
                  <a:lnSpc>
                    <a:spcPct val="80000"/>
                  </a:lnSpc>
                  <a:spcAft>
                    <a:spcPts val="500"/>
                  </a:spcAft>
                </a:pPr>
                <a:r>
                  <a:rPr lang="ja-JP" altLang="en-US" dirty="0">
                    <a:solidFill>
                      <a:srgbClr val="000000"/>
                    </a:solidFill>
                    <a:latin typeface="HGPｺﾞｼｯｸE" panose="020B0900000000000000" pitchFamily="50" charset="-128"/>
                    <a:ea typeface="HGPｺﾞｼｯｸE" panose="020B0900000000000000" pitchFamily="50" charset="-128"/>
                  </a:rPr>
                  <a:t>歳出</a:t>
                </a:r>
                <a:r>
                  <a:rPr lang="zh-TW" altLang="en-US" dirty="0">
                    <a:solidFill>
                      <a:srgbClr val="000000"/>
                    </a:solidFill>
                    <a:latin typeface="HGPｺﾞｼｯｸE" panose="020B0900000000000000" pitchFamily="50" charset="-128"/>
                    <a:ea typeface="HGPｺﾞｼｯｸE" panose="020B0900000000000000" pitchFamily="50" charset="-128"/>
                  </a:rPr>
                  <a:t>総額</a:t>
                </a:r>
              </a:p>
              <a:p>
                <a:pPr algn="ctr">
                  <a:lnSpc>
                    <a:spcPct val="110000"/>
                  </a:lnSpc>
                  <a:spcAft>
                    <a:spcPts val="500"/>
                  </a:spcAft>
                </a:pPr>
                <a:r>
                  <a:rPr lang="en-US" altLang="ja-JP" sz="1300" dirty="0">
                    <a:solidFill>
                      <a:srgbClr val="000000"/>
                    </a:solidFill>
                    <a:latin typeface="HGPｺﾞｼｯｸE" panose="020B0900000000000000" pitchFamily="50" charset="-128"/>
                    <a:ea typeface="HGPｺﾞｼｯｸE" panose="020B0900000000000000" pitchFamily="50" charset="-128"/>
                  </a:rPr>
                  <a:t>6499</a:t>
                </a:r>
                <a:r>
                  <a:rPr lang="zh-TW" altLang="en-US" sz="1300" dirty="0">
                    <a:solidFill>
                      <a:srgbClr val="000000"/>
                    </a:solidFill>
                    <a:latin typeface="HGPｺﾞｼｯｸE" panose="020B0900000000000000" pitchFamily="50" charset="-128"/>
                    <a:ea typeface="HGPｺﾞｼｯｸE" panose="020B0900000000000000" pitchFamily="50" charset="-128"/>
                  </a:rPr>
                  <a:t>億円</a:t>
                </a:r>
              </a:p>
            </p:txBody>
          </p:sp>
        </p:grpSp>
        <p:sp>
          <p:nvSpPr>
            <p:cNvPr id="65" name="テキスト ボックス 64">
              <a:extLst>
                <a:ext uri="{FF2B5EF4-FFF2-40B4-BE49-F238E27FC236}">
                  <a16:creationId xmlns:a16="http://schemas.microsoft.com/office/drawing/2014/main" id="{D8BBBC35-86A4-4177-AA2A-3B52E888F974}"/>
                </a:ext>
              </a:extLst>
            </p:cNvPr>
            <p:cNvSpPr txBox="1"/>
            <p:nvPr/>
          </p:nvSpPr>
          <p:spPr>
            <a:xfrm>
              <a:off x="6859595" y="2121964"/>
              <a:ext cx="1641815" cy="1323439"/>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みんなが勉強</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しやすいように</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するため</a:t>
              </a:r>
              <a:endParaRPr lang="en-US" altLang="ja-JP" sz="1600" dirty="0">
                <a:latin typeface="HGPｺﾞｼｯｸE" panose="020B0900000000000000" pitchFamily="50" charset="-128"/>
                <a:ea typeface="HGPｺﾞｼｯｸE" panose="020B0900000000000000" pitchFamily="50" charset="-128"/>
              </a:endParaRPr>
            </a:p>
            <a:p>
              <a:pPr algn="ctr"/>
              <a:r>
                <a:rPr lang="en-US" altLang="ja-JP" sz="1600" dirty="0">
                  <a:latin typeface="HGPｺﾞｼｯｸE" panose="020B0900000000000000" pitchFamily="50" charset="-128"/>
                  <a:ea typeface="HGPｺﾞｼｯｸE" panose="020B0900000000000000" pitchFamily="50" charset="-128"/>
                </a:rPr>
                <a:t>19.7%</a:t>
              </a:r>
            </a:p>
            <a:p>
              <a:pPr algn="ctr"/>
              <a:endParaRPr lang="en-US" altLang="ja-JP" sz="1600" dirty="0">
                <a:latin typeface="HGPｺﾞｼｯｸE" panose="020B0900000000000000" pitchFamily="50" charset="-128"/>
                <a:ea typeface="HGPｺﾞｼｯｸE" panose="020B0900000000000000" pitchFamily="50" charset="-128"/>
              </a:endParaRPr>
            </a:p>
          </p:txBody>
        </p:sp>
        <p:sp>
          <p:nvSpPr>
            <p:cNvPr id="66" name="テキスト ボックス 65">
              <a:extLst>
                <a:ext uri="{FF2B5EF4-FFF2-40B4-BE49-F238E27FC236}">
                  <a16:creationId xmlns:a16="http://schemas.microsoft.com/office/drawing/2014/main" id="{4BD61371-7B9F-490A-A784-D2415690D070}"/>
                </a:ext>
              </a:extLst>
            </p:cNvPr>
            <p:cNvSpPr txBox="1"/>
            <p:nvPr/>
          </p:nvSpPr>
          <p:spPr>
            <a:xfrm>
              <a:off x="7291404" y="3453993"/>
              <a:ext cx="1969428" cy="1077218"/>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商工業や観光など</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の産業をさかん</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にするため</a:t>
              </a:r>
              <a:endParaRPr lang="en-US" altLang="ja-JP" sz="1600" dirty="0">
                <a:latin typeface="HGPｺﾞｼｯｸE" panose="020B0900000000000000" pitchFamily="50" charset="-128"/>
                <a:ea typeface="HGPｺﾞｼｯｸE" panose="020B0900000000000000" pitchFamily="50" charset="-128"/>
              </a:endParaRPr>
            </a:p>
            <a:p>
              <a:pPr algn="ctr"/>
              <a:r>
                <a:rPr lang="en-US" altLang="ja-JP" sz="1600" dirty="0">
                  <a:latin typeface="HGPｺﾞｼｯｸE" panose="020B0900000000000000" pitchFamily="50" charset="-128"/>
                  <a:ea typeface="HGPｺﾞｼｯｸE" panose="020B0900000000000000" pitchFamily="50" charset="-128"/>
                </a:rPr>
                <a:t>14.4%</a:t>
              </a:r>
            </a:p>
          </p:txBody>
        </p:sp>
        <p:sp>
          <p:nvSpPr>
            <p:cNvPr id="67" name="テキスト ボックス 66">
              <a:extLst>
                <a:ext uri="{FF2B5EF4-FFF2-40B4-BE49-F238E27FC236}">
                  <a16:creationId xmlns:a16="http://schemas.microsoft.com/office/drawing/2014/main" id="{C18C311B-AB54-4EC6-BBD5-06A31C17BDCE}"/>
                </a:ext>
              </a:extLst>
            </p:cNvPr>
            <p:cNvSpPr txBox="1"/>
            <p:nvPr/>
          </p:nvSpPr>
          <p:spPr>
            <a:xfrm>
              <a:off x="6885655" y="4579940"/>
              <a:ext cx="2081970" cy="1077218"/>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体の不自由な人や</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お年よりが安心して</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くらせるように　</a:t>
              </a:r>
              <a:endParaRPr lang="en-US" altLang="ja-JP" sz="1600" dirty="0">
                <a:latin typeface="HGPｺﾞｼｯｸE" panose="020B0900000000000000" pitchFamily="50" charset="-128"/>
                <a:ea typeface="HGPｺﾞｼｯｸE" panose="020B0900000000000000" pitchFamily="50" charset="-128"/>
              </a:endParaRPr>
            </a:p>
            <a:p>
              <a:pPr algn="ctr"/>
              <a:r>
                <a:rPr lang="en-US" altLang="ja-JP" sz="1600" dirty="0">
                  <a:latin typeface="HGPｺﾞｼｯｸE" panose="020B0900000000000000" pitchFamily="50" charset="-128"/>
                  <a:ea typeface="HGPｺﾞｼｯｸE" panose="020B0900000000000000" pitchFamily="50" charset="-128"/>
                </a:rPr>
                <a:t>13.5%</a:t>
              </a:r>
            </a:p>
          </p:txBody>
        </p:sp>
        <p:sp>
          <p:nvSpPr>
            <p:cNvPr id="68" name="テキスト ボックス 67">
              <a:extLst>
                <a:ext uri="{FF2B5EF4-FFF2-40B4-BE49-F238E27FC236}">
                  <a16:creationId xmlns:a16="http://schemas.microsoft.com/office/drawing/2014/main" id="{FD4C6603-89DC-44AB-BDBC-FE2E7574B4CB}"/>
                </a:ext>
              </a:extLst>
            </p:cNvPr>
            <p:cNvSpPr txBox="1"/>
            <p:nvPr/>
          </p:nvSpPr>
          <p:spPr>
            <a:xfrm>
              <a:off x="3288680" y="3433522"/>
              <a:ext cx="1809283" cy="830997"/>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農・林・水産業を</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さかんにするため</a:t>
              </a:r>
              <a:endParaRPr lang="en-US" altLang="ja-JP" sz="1600" dirty="0">
                <a:latin typeface="HGPｺﾞｼｯｸE" panose="020B0900000000000000" pitchFamily="50" charset="-128"/>
                <a:ea typeface="HGPｺﾞｼｯｸE" panose="020B0900000000000000" pitchFamily="50" charset="-128"/>
              </a:endParaRPr>
            </a:p>
            <a:p>
              <a:pPr algn="ctr"/>
              <a:r>
                <a:rPr lang="en-US" altLang="ja-JP" sz="1600" dirty="0">
                  <a:latin typeface="HGPｺﾞｼｯｸE" panose="020B0900000000000000" pitchFamily="50" charset="-128"/>
                  <a:ea typeface="HGPｺﾞｼｯｸE" panose="020B0900000000000000" pitchFamily="50" charset="-128"/>
                </a:rPr>
                <a:t>3.7%</a:t>
              </a:r>
            </a:p>
          </p:txBody>
        </p:sp>
        <p:sp>
          <p:nvSpPr>
            <p:cNvPr id="69" name="テキスト ボックス 68">
              <a:extLst>
                <a:ext uri="{FF2B5EF4-FFF2-40B4-BE49-F238E27FC236}">
                  <a16:creationId xmlns:a16="http://schemas.microsoft.com/office/drawing/2014/main" id="{F128AADB-4E62-40E7-A8EC-6C558AF5CD41}"/>
                </a:ext>
              </a:extLst>
            </p:cNvPr>
            <p:cNvSpPr txBox="1"/>
            <p:nvPr/>
          </p:nvSpPr>
          <p:spPr>
            <a:xfrm>
              <a:off x="3091234" y="4463165"/>
              <a:ext cx="2288952" cy="830997"/>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犯罪をふせいだり</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くらしの安全を守るため</a:t>
              </a:r>
              <a:endParaRPr lang="en-US" altLang="ja-JP" sz="1600" dirty="0">
                <a:latin typeface="HGPｺﾞｼｯｸE" panose="020B0900000000000000" pitchFamily="50" charset="-128"/>
                <a:ea typeface="HGPｺﾞｼｯｸE" panose="020B0900000000000000" pitchFamily="50" charset="-128"/>
              </a:endParaRPr>
            </a:p>
            <a:p>
              <a:pPr algn="ctr"/>
              <a:r>
                <a:rPr lang="en-US" altLang="ja-JP" sz="1600" dirty="0">
                  <a:latin typeface="HGPｺﾞｼｯｸE" panose="020B0900000000000000" pitchFamily="50" charset="-128"/>
                  <a:ea typeface="HGPｺﾞｼｯｸE" panose="020B0900000000000000" pitchFamily="50" charset="-128"/>
                </a:rPr>
                <a:t>5.0%</a:t>
              </a:r>
            </a:p>
          </p:txBody>
        </p:sp>
        <p:sp>
          <p:nvSpPr>
            <p:cNvPr id="70" name="テキスト ボックス 69">
              <a:extLst>
                <a:ext uri="{FF2B5EF4-FFF2-40B4-BE49-F238E27FC236}">
                  <a16:creationId xmlns:a16="http://schemas.microsoft.com/office/drawing/2014/main" id="{AFB2B935-4CFF-4BF9-B939-D85BA2B99507}"/>
                </a:ext>
              </a:extLst>
            </p:cNvPr>
            <p:cNvSpPr txBox="1"/>
            <p:nvPr/>
          </p:nvSpPr>
          <p:spPr>
            <a:xfrm>
              <a:off x="4523244" y="5314917"/>
              <a:ext cx="1476700" cy="1077218"/>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道路・橋・住宅</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をつくったり</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するため</a:t>
              </a:r>
              <a:endParaRPr lang="en-US" altLang="ja-JP" sz="1600" dirty="0">
                <a:latin typeface="HGPｺﾞｼｯｸE" panose="020B0900000000000000" pitchFamily="50" charset="-128"/>
                <a:ea typeface="HGPｺﾞｼｯｸE" panose="020B0900000000000000" pitchFamily="50" charset="-128"/>
              </a:endParaRPr>
            </a:p>
            <a:p>
              <a:pPr algn="ctr"/>
              <a:r>
                <a:rPr lang="en-US" altLang="ja-JP" sz="1600" dirty="0">
                  <a:latin typeface="HGPｺﾞｼｯｸE" panose="020B0900000000000000" pitchFamily="50" charset="-128"/>
                  <a:ea typeface="HGPｺﾞｼｯｸE" panose="020B0900000000000000" pitchFamily="50" charset="-128"/>
                </a:rPr>
                <a:t>11.0%</a:t>
              </a:r>
            </a:p>
          </p:txBody>
        </p:sp>
        <p:cxnSp>
          <p:nvCxnSpPr>
            <p:cNvPr id="71" name="直線コネクタ 70">
              <a:extLst>
                <a:ext uri="{FF2B5EF4-FFF2-40B4-BE49-F238E27FC236}">
                  <a16:creationId xmlns:a16="http://schemas.microsoft.com/office/drawing/2014/main" id="{A15BFE11-9B4C-47F7-8F89-52AA40195078}"/>
                </a:ext>
              </a:extLst>
            </p:cNvPr>
            <p:cNvCxnSpPr>
              <a:cxnSpLocks/>
            </p:cNvCxnSpPr>
            <p:nvPr/>
          </p:nvCxnSpPr>
          <p:spPr bwMode="auto">
            <a:xfrm flipH="1">
              <a:off x="5323868" y="4504816"/>
              <a:ext cx="276894" cy="822335"/>
            </a:xfrm>
            <a:prstGeom prst="line">
              <a:avLst/>
            </a:prstGeom>
            <a:noFill/>
            <a:ln w="12700" cap="flat" cmpd="sng" algn="ctr">
              <a:solidFill>
                <a:schemeClr val="tx1"/>
              </a:solidFill>
              <a:prstDash val="solid"/>
              <a:round/>
              <a:headEnd type="oval" w="med" len="med"/>
              <a:tailEnd type="none" w="med" len="med"/>
            </a:ln>
            <a:effectLst/>
          </p:spPr>
        </p:cxnSp>
        <p:cxnSp>
          <p:nvCxnSpPr>
            <p:cNvPr id="72" name="直線コネクタ 71">
              <a:extLst>
                <a:ext uri="{FF2B5EF4-FFF2-40B4-BE49-F238E27FC236}">
                  <a16:creationId xmlns:a16="http://schemas.microsoft.com/office/drawing/2014/main" id="{74988100-0D3E-4AC5-ACC3-6DD6D5A5FE01}"/>
                </a:ext>
              </a:extLst>
            </p:cNvPr>
            <p:cNvCxnSpPr>
              <a:cxnSpLocks/>
            </p:cNvCxnSpPr>
            <p:nvPr/>
          </p:nvCxnSpPr>
          <p:spPr bwMode="auto">
            <a:xfrm flipH="1" flipV="1">
              <a:off x="4896334" y="3040260"/>
              <a:ext cx="565981" cy="151886"/>
            </a:xfrm>
            <a:prstGeom prst="line">
              <a:avLst/>
            </a:prstGeom>
            <a:noFill/>
            <a:ln w="12700" cap="flat" cmpd="sng" algn="ctr">
              <a:solidFill>
                <a:schemeClr val="tx1"/>
              </a:solidFill>
              <a:prstDash val="solid"/>
              <a:round/>
              <a:headEnd type="oval" w="med" len="med"/>
              <a:tailEnd type="none" w="med" len="med"/>
            </a:ln>
            <a:effectLst/>
          </p:spPr>
        </p:cxnSp>
        <p:cxnSp>
          <p:nvCxnSpPr>
            <p:cNvPr id="73" name="直線コネクタ 72">
              <a:extLst>
                <a:ext uri="{FF2B5EF4-FFF2-40B4-BE49-F238E27FC236}">
                  <a16:creationId xmlns:a16="http://schemas.microsoft.com/office/drawing/2014/main" id="{46E33D5E-8144-456D-8171-B5EDA00FDCD6}"/>
                </a:ext>
              </a:extLst>
            </p:cNvPr>
            <p:cNvCxnSpPr>
              <a:cxnSpLocks/>
            </p:cNvCxnSpPr>
            <p:nvPr/>
          </p:nvCxnSpPr>
          <p:spPr bwMode="auto">
            <a:xfrm>
              <a:off x="6534390" y="5095516"/>
              <a:ext cx="0" cy="475084"/>
            </a:xfrm>
            <a:prstGeom prst="line">
              <a:avLst/>
            </a:prstGeom>
            <a:noFill/>
            <a:ln w="12700" cap="flat" cmpd="sng" algn="ctr">
              <a:solidFill>
                <a:schemeClr val="tx1"/>
              </a:solidFill>
              <a:prstDash val="solid"/>
              <a:round/>
              <a:headEnd type="oval" w="med" len="med"/>
              <a:tailEnd type="none" w="med" len="med"/>
            </a:ln>
            <a:effectLst/>
          </p:spPr>
        </p:cxnSp>
        <p:cxnSp>
          <p:nvCxnSpPr>
            <p:cNvPr id="74" name="直線コネクタ 73">
              <a:extLst>
                <a:ext uri="{FF2B5EF4-FFF2-40B4-BE49-F238E27FC236}">
                  <a16:creationId xmlns:a16="http://schemas.microsoft.com/office/drawing/2014/main" id="{6DD72CD1-BB1B-42EF-BE6D-74F727F2E1DA}"/>
                </a:ext>
              </a:extLst>
            </p:cNvPr>
            <p:cNvCxnSpPr>
              <a:cxnSpLocks/>
            </p:cNvCxnSpPr>
            <p:nvPr/>
          </p:nvCxnSpPr>
          <p:spPr bwMode="auto">
            <a:xfrm flipH="1">
              <a:off x="4816244" y="3831087"/>
              <a:ext cx="537101" cy="611323"/>
            </a:xfrm>
            <a:prstGeom prst="line">
              <a:avLst/>
            </a:prstGeom>
            <a:noFill/>
            <a:ln w="12700" cap="flat" cmpd="sng" algn="ctr">
              <a:solidFill>
                <a:schemeClr val="tx1"/>
              </a:solidFill>
              <a:prstDash val="solid"/>
              <a:round/>
              <a:headEnd type="oval" w="med" len="med"/>
              <a:tailEnd type="none" w="med" len="med"/>
            </a:ln>
            <a:effectLst/>
          </p:spPr>
        </p:cxnSp>
        <p:sp>
          <p:nvSpPr>
            <p:cNvPr id="75" name="テキスト ボックス 74">
              <a:extLst>
                <a:ext uri="{FF2B5EF4-FFF2-40B4-BE49-F238E27FC236}">
                  <a16:creationId xmlns:a16="http://schemas.microsoft.com/office/drawing/2014/main" id="{B6371622-551C-4EA9-AEB7-1387EDD0FF6C}"/>
                </a:ext>
              </a:extLst>
            </p:cNvPr>
            <p:cNvSpPr txBox="1"/>
            <p:nvPr/>
          </p:nvSpPr>
          <p:spPr>
            <a:xfrm>
              <a:off x="5610893" y="2507649"/>
              <a:ext cx="1249027" cy="584775"/>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その他 </a:t>
              </a:r>
              <a:endParaRPr lang="en-US" altLang="ja-JP" sz="1600" dirty="0">
                <a:latin typeface="HGPｺﾞｼｯｸE" panose="020B0900000000000000" pitchFamily="50" charset="-128"/>
                <a:ea typeface="HGPｺﾞｼｯｸE" panose="020B0900000000000000" pitchFamily="50" charset="-128"/>
              </a:endParaRPr>
            </a:p>
            <a:p>
              <a:pPr algn="ctr"/>
              <a:r>
                <a:rPr lang="en-US" altLang="ja-JP" sz="1600" dirty="0">
                  <a:latin typeface="HGPｺﾞｼｯｸE" panose="020B0900000000000000" pitchFamily="50" charset="-128"/>
                  <a:ea typeface="HGPｺﾞｼｯｸE" panose="020B0900000000000000" pitchFamily="50" charset="-128"/>
                </a:rPr>
                <a:t>15.6%</a:t>
              </a:r>
            </a:p>
          </p:txBody>
        </p:sp>
        <p:sp>
          <p:nvSpPr>
            <p:cNvPr id="76" name="テキスト ボックス 75">
              <a:extLst>
                <a:ext uri="{FF2B5EF4-FFF2-40B4-BE49-F238E27FC236}">
                  <a16:creationId xmlns:a16="http://schemas.microsoft.com/office/drawing/2014/main" id="{ACC53E76-AA29-4FEC-A309-2103C9F4D9DF}"/>
                </a:ext>
              </a:extLst>
            </p:cNvPr>
            <p:cNvSpPr txBox="1"/>
            <p:nvPr/>
          </p:nvSpPr>
          <p:spPr>
            <a:xfrm>
              <a:off x="5847360" y="5570600"/>
              <a:ext cx="2025120" cy="584775"/>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県の借金を返したり</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するため</a:t>
              </a:r>
              <a:r>
                <a:rPr lang="en-US" altLang="ja-JP" sz="1600" dirty="0">
                  <a:latin typeface="HGPｺﾞｼｯｸE" panose="020B0900000000000000" pitchFamily="50" charset="-128"/>
                  <a:ea typeface="HGPｺﾞｼｯｸE" panose="020B0900000000000000" pitchFamily="50" charset="-128"/>
                </a:rPr>
                <a:t>13.1%</a:t>
              </a:r>
            </a:p>
          </p:txBody>
        </p:sp>
        <p:cxnSp>
          <p:nvCxnSpPr>
            <p:cNvPr id="77" name="直線コネクタ 76">
              <a:extLst>
                <a:ext uri="{FF2B5EF4-FFF2-40B4-BE49-F238E27FC236}">
                  <a16:creationId xmlns:a16="http://schemas.microsoft.com/office/drawing/2014/main" id="{F6299BC0-F94D-4606-AFC9-9B8212672020}"/>
                </a:ext>
              </a:extLst>
            </p:cNvPr>
            <p:cNvCxnSpPr>
              <a:cxnSpLocks/>
            </p:cNvCxnSpPr>
            <p:nvPr/>
          </p:nvCxnSpPr>
          <p:spPr bwMode="auto">
            <a:xfrm flipH="1" flipV="1">
              <a:off x="5289510" y="2672191"/>
              <a:ext cx="240678" cy="350724"/>
            </a:xfrm>
            <a:prstGeom prst="line">
              <a:avLst/>
            </a:prstGeom>
            <a:noFill/>
            <a:ln w="12700" cap="flat" cmpd="sng" algn="ctr">
              <a:solidFill>
                <a:schemeClr val="tx1"/>
              </a:solidFill>
              <a:prstDash val="solid"/>
              <a:round/>
              <a:headEnd type="oval" w="med" len="med"/>
              <a:tailEnd type="none" w="med" len="med"/>
            </a:ln>
            <a:effectLst/>
          </p:spPr>
        </p:cxnSp>
        <p:cxnSp>
          <p:nvCxnSpPr>
            <p:cNvPr id="78" name="直線コネクタ 77">
              <a:extLst>
                <a:ext uri="{FF2B5EF4-FFF2-40B4-BE49-F238E27FC236}">
                  <a16:creationId xmlns:a16="http://schemas.microsoft.com/office/drawing/2014/main" id="{2BE43ED2-A7A8-4F61-9B9A-1CA7C3771516}"/>
                </a:ext>
              </a:extLst>
            </p:cNvPr>
            <p:cNvCxnSpPr>
              <a:cxnSpLocks/>
            </p:cNvCxnSpPr>
            <p:nvPr/>
          </p:nvCxnSpPr>
          <p:spPr bwMode="auto">
            <a:xfrm flipH="1">
              <a:off x="4944330" y="3493202"/>
              <a:ext cx="409015" cy="147632"/>
            </a:xfrm>
            <a:prstGeom prst="line">
              <a:avLst/>
            </a:prstGeom>
            <a:noFill/>
            <a:ln w="12700" cap="flat" cmpd="sng" algn="ctr">
              <a:solidFill>
                <a:schemeClr val="tx1"/>
              </a:solidFill>
              <a:prstDash val="solid"/>
              <a:round/>
              <a:headEnd type="oval" w="med" len="med"/>
              <a:tailEnd type="none" w="med" len="med"/>
            </a:ln>
            <a:effectLst/>
          </p:spPr>
        </p:cxnSp>
        <p:sp>
          <p:nvSpPr>
            <p:cNvPr id="79" name="テキスト ボックス 78">
              <a:extLst>
                <a:ext uri="{FF2B5EF4-FFF2-40B4-BE49-F238E27FC236}">
                  <a16:creationId xmlns:a16="http://schemas.microsoft.com/office/drawing/2014/main" id="{512EDFFA-7D16-4560-BBF1-E0044BACD4C2}"/>
                </a:ext>
              </a:extLst>
            </p:cNvPr>
            <p:cNvSpPr txBox="1"/>
            <p:nvPr/>
          </p:nvSpPr>
          <p:spPr>
            <a:xfrm>
              <a:off x="3336336" y="2716631"/>
              <a:ext cx="1809283" cy="584775"/>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健康を守るため</a:t>
              </a:r>
              <a:r>
                <a:rPr lang="en-US" altLang="ja-JP" sz="1600" dirty="0">
                  <a:latin typeface="HGPｺﾞｼｯｸE" panose="020B0900000000000000" pitchFamily="50" charset="-128"/>
                  <a:ea typeface="HGPｺﾞｼｯｸE" panose="020B0900000000000000" pitchFamily="50" charset="-128"/>
                </a:rPr>
                <a:t>2.7%</a:t>
              </a:r>
            </a:p>
          </p:txBody>
        </p:sp>
        <p:sp>
          <p:nvSpPr>
            <p:cNvPr id="80" name="テキスト ボックス 79">
              <a:extLst>
                <a:ext uri="{FF2B5EF4-FFF2-40B4-BE49-F238E27FC236}">
                  <a16:creationId xmlns:a16="http://schemas.microsoft.com/office/drawing/2014/main" id="{FEFC2E0D-BEE8-4AFB-B4A4-FB3F3AF65818}"/>
                </a:ext>
              </a:extLst>
            </p:cNvPr>
            <p:cNvSpPr txBox="1"/>
            <p:nvPr/>
          </p:nvSpPr>
          <p:spPr>
            <a:xfrm>
              <a:off x="4468603" y="1800385"/>
              <a:ext cx="1641814" cy="830997"/>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災害復興や</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災害対策のため</a:t>
              </a:r>
              <a:r>
                <a:rPr lang="en-US" altLang="ja-JP" sz="1600" dirty="0">
                  <a:latin typeface="HGPｺﾞｼｯｸE" panose="020B0900000000000000" pitchFamily="50" charset="-128"/>
                  <a:ea typeface="HGPｺﾞｼｯｸE" panose="020B0900000000000000" pitchFamily="50" charset="-128"/>
                </a:rPr>
                <a:t>1.3%</a:t>
              </a:r>
            </a:p>
          </p:txBody>
        </p:sp>
        <p:sp>
          <p:nvSpPr>
            <p:cNvPr id="81" name="テキスト ボックス 80">
              <a:extLst>
                <a:ext uri="{FF2B5EF4-FFF2-40B4-BE49-F238E27FC236}">
                  <a16:creationId xmlns:a16="http://schemas.microsoft.com/office/drawing/2014/main" id="{D8553642-EAAB-4C7E-8EA0-AC15A7FBADE0}"/>
                </a:ext>
              </a:extLst>
            </p:cNvPr>
            <p:cNvSpPr txBox="1"/>
            <p:nvPr/>
          </p:nvSpPr>
          <p:spPr>
            <a:xfrm>
              <a:off x="6236082" y="3393751"/>
              <a:ext cx="698950" cy="223067"/>
            </a:xfrm>
            <a:prstGeom prst="rect">
              <a:avLst/>
            </a:prstGeom>
            <a:noFill/>
          </p:spPr>
          <p:txBody>
            <a:bodyPr wrap="square" rtlCol="0">
              <a:spAutoFit/>
            </a:bodyPr>
            <a:lstStyle/>
            <a:p>
              <a:pPr algn="ctr"/>
              <a:r>
                <a:rPr lang="ja-JP" altLang="en-US" sz="800">
                  <a:latin typeface="HGPｺﾞｼｯｸE" panose="020B0900000000000000" pitchFamily="50" charset="-128"/>
                  <a:ea typeface="HGPｺﾞｼｯｸE" panose="020B0900000000000000" pitchFamily="50" charset="-128"/>
                </a:rPr>
                <a:t>さいしゅつ</a:t>
              </a:r>
              <a:endParaRPr lang="en-US" altLang="ja-JP" sz="800" dirty="0">
                <a:latin typeface="HGPｺﾞｼｯｸE" panose="020B0900000000000000" pitchFamily="50" charset="-128"/>
                <a:ea typeface="HGPｺﾞｼｯｸE" panose="020B0900000000000000" pitchFamily="50" charset="-128"/>
              </a:endParaRPr>
            </a:p>
          </p:txBody>
        </p:sp>
      </p:grpSp>
      <p:grpSp>
        <p:nvGrpSpPr>
          <p:cNvPr id="12" name="グループ化 11">
            <a:extLst>
              <a:ext uri="{FF2B5EF4-FFF2-40B4-BE49-F238E27FC236}">
                <a16:creationId xmlns:a16="http://schemas.microsoft.com/office/drawing/2014/main" id="{FF2C859F-79C8-4048-A7DC-69C2EE43FB10}"/>
              </a:ext>
            </a:extLst>
          </p:cNvPr>
          <p:cNvGrpSpPr/>
          <p:nvPr/>
        </p:nvGrpSpPr>
        <p:grpSpPr>
          <a:xfrm>
            <a:off x="454083" y="-600135"/>
            <a:ext cx="11054064" cy="8161545"/>
            <a:chOff x="401877" y="-539630"/>
            <a:chExt cx="11054064" cy="8161545"/>
          </a:xfrm>
        </p:grpSpPr>
        <p:sp>
          <p:nvSpPr>
            <p:cNvPr id="11" name="四角形: 角を丸くする 10">
              <a:extLst>
                <a:ext uri="{FF2B5EF4-FFF2-40B4-BE49-F238E27FC236}">
                  <a16:creationId xmlns:a16="http://schemas.microsoft.com/office/drawing/2014/main" id="{52AA0911-5C95-4DEE-BECD-C2BDF7E73CE8}"/>
                </a:ext>
              </a:extLst>
            </p:cNvPr>
            <p:cNvSpPr/>
            <p:nvPr/>
          </p:nvSpPr>
          <p:spPr>
            <a:xfrm>
              <a:off x="401877" y="327937"/>
              <a:ext cx="11054064" cy="634023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a:extLst>
                <a:ext uri="{FF2B5EF4-FFF2-40B4-BE49-F238E27FC236}">
                  <a16:creationId xmlns:a16="http://schemas.microsoft.com/office/drawing/2014/main" id="{73D8E26A-36B5-4527-B562-87F847EDCF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276" y="-539630"/>
              <a:ext cx="8161545" cy="8161545"/>
            </a:xfrm>
            <a:prstGeom prst="rect">
              <a:avLst/>
            </a:prstGeom>
          </p:spPr>
        </p:pic>
      </p:grpSp>
    </p:spTree>
    <p:extLst>
      <p:ext uri="{BB962C8B-B14F-4D97-AF65-F5344CB8AC3E}">
        <p14:creationId xmlns:p14="http://schemas.microsoft.com/office/powerpoint/2010/main" val="198715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nodeType="clickEffect">
                                  <p:stCondLst>
                                    <p:cond delay="0"/>
                                  </p:stCondLst>
                                  <p:childTnLst>
                                    <p:animEffect transition="out" filter="diamond(out)">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ももいろ2">
            <a:extLst>
              <a:ext uri="{FF2B5EF4-FFF2-40B4-BE49-F238E27FC236}">
                <a16:creationId xmlns:a16="http://schemas.microsoft.com/office/drawing/2014/main" id="{A1F04907-5317-41B5-A890-EFDB3AC65156}"/>
              </a:ext>
            </a:extLst>
          </p:cNvPr>
          <p:cNvSpPr/>
          <p:nvPr/>
        </p:nvSpPr>
        <p:spPr>
          <a:xfrm>
            <a:off x="3176238" y="2134189"/>
            <a:ext cx="4983515" cy="3438159"/>
          </a:xfrm>
          <a:custGeom>
            <a:avLst/>
            <a:gdLst>
              <a:gd name="connsiteX0" fmla="*/ 0 w 3837635"/>
              <a:gd name="connsiteY0" fmla="*/ 1357162 h 2714324"/>
              <a:gd name="connsiteX1" fmla="*/ 1918818 w 3837635"/>
              <a:gd name="connsiteY1" fmla="*/ 0 h 2714324"/>
              <a:gd name="connsiteX2" fmla="*/ 3837636 w 3837635"/>
              <a:gd name="connsiteY2" fmla="*/ 1357162 h 2714324"/>
              <a:gd name="connsiteX3" fmla="*/ 1918818 w 3837635"/>
              <a:gd name="connsiteY3" fmla="*/ 2714324 h 2714324"/>
              <a:gd name="connsiteX4" fmla="*/ 0 w 3837635"/>
              <a:gd name="connsiteY4" fmla="*/ 1357162 h 2714324"/>
              <a:gd name="connsiteX0" fmla="*/ 247776 w 4085412"/>
              <a:gd name="connsiteY0" fmla="*/ 1502305 h 2859467"/>
              <a:gd name="connsiteX1" fmla="*/ 729679 w 4085412"/>
              <a:gd name="connsiteY1" fmla="*/ 0 h 2859467"/>
              <a:gd name="connsiteX2" fmla="*/ 4085412 w 4085412"/>
              <a:gd name="connsiteY2" fmla="*/ 1502305 h 2859467"/>
              <a:gd name="connsiteX3" fmla="*/ 2166594 w 4085412"/>
              <a:gd name="connsiteY3" fmla="*/ 2859467 h 2859467"/>
              <a:gd name="connsiteX4" fmla="*/ 247776 w 4085412"/>
              <a:gd name="connsiteY4" fmla="*/ 1502305 h 285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412" h="2859467">
                <a:moveTo>
                  <a:pt x="247776" y="1502305"/>
                </a:moveTo>
                <a:cubicBezTo>
                  <a:pt x="8290" y="1025727"/>
                  <a:pt x="-330055" y="0"/>
                  <a:pt x="729679" y="0"/>
                </a:cubicBezTo>
                <a:cubicBezTo>
                  <a:pt x="1789413" y="0"/>
                  <a:pt x="4085412" y="752765"/>
                  <a:pt x="4085412" y="1502305"/>
                </a:cubicBezTo>
                <a:cubicBezTo>
                  <a:pt x="4085412" y="2251845"/>
                  <a:pt x="3226328" y="2859467"/>
                  <a:pt x="2166594" y="2859467"/>
                </a:cubicBezTo>
                <a:cubicBezTo>
                  <a:pt x="1106860" y="2859467"/>
                  <a:pt x="487262" y="1978883"/>
                  <a:pt x="247776" y="1502305"/>
                </a:cubicBezTo>
                <a:close/>
              </a:path>
            </a:pathLst>
          </a:custGeom>
          <a:solidFill>
            <a:srgbClr val="FFCCFF">
              <a:alpha val="2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32" name="みどり2">
            <a:extLst>
              <a:ext uri="{FF2B5EF4-FFF2-40B4-BE49-F238E27FC236}">
                <a16:creationId xmlns:a16="http://schemas.microsoft.com/office/drawing/2014/main" id="{F8F7A0C3-BE78-49A8-806B-413A3A07BAFF}"/>
              </a:ext>
            </a:extLst>
          </p:cNvPr>
          <p:cNvSpPr/>
          <p:nvPr/>
        </p:nvSpPr>
        <p:spPr>
          <a:xfrm>
            <a:off x="870249" y="4558598"/>
            <a:ext cx="8007929" cy="3581553"/>
          </a:xfrm>
          <a:prstGeom prst="ellipse">
            <a:avLst/>
          </a:prstGeom>
          <a:solidFill>
            <a:schemeClr val="accent6">
              <a:lumMod val="20000"/>
              <a:lumOff val="80000"/>
              <a:alpha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33" name="きいろ3">
            <a:extLst>
              <a:ext uri="{FF2B5EF4-FFF2-40B4-BE49-F238E27FC236}">
                <a16:creationId xmlns:a16="http://schemas.microsoft.com/office/drawing/2014/main" id="{7A4AA9D9-F635-4588-83AA-FD410AD3AEA2}"/>
              </a:ext>
            </a:extLst>
          </p:cNvPr>
          <p:cNvSpPr/>
          <p:nvPr/>
        </p:nvSpPr>
        <p:spPr>
          <a:xfrm>
            <a:off x="10071180" y="4253759"/>
            <a:ext cx="3529890" cy="4769766"/>
          </a:xfrm>
          <a:prstGeom prst="ellipse">
            <a:avLst/>
          </a:prstGeom>
          <a:solidFill>
            <a:srgbClr val="FFF5D9">
              <a:alpha val="4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29" name="みずいろ2">
            <a:extLst>
              <a:ext uri="{FF2B5EF4-FFF2-40B4-BE49-F238E27FC236}">
                <a16:creationId xmlns:a16="http://schemas.microsoft.com/office/drawing/2014/main" id="{8F43AA94-E5C4-43AC-9860-2FFBF97C62BD}"/>
              </a:ext>
            </a:extLst>
          </p:cNvPr>
          <p:cNvSpPr/>
          <p:nvPr/>
        </p:nvSpPr>
        <p:spPr>
          <a:xfrm>
            <a:off x="-851968" y="213683"/>
            <a:ext cx="2485355" cy="2621576"/>
          </a:xfrm>
          <a:prstGeom prst="ellipse">
            <a:avLst/>
          </a:prstGeom>
          <a:solidFill>
            <a:schemeClr val="accent5">
              <a:lumMod val="20000"/>
              <a:lumOff val="80000"/>
              <a:alpha val="3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30" name="きいろ2">
            <a:extLst>
              <a:ext uri="{FF2B5EF4-FFF2-40B4-BE49-F238E27FC236}">
                <a16:creationId xmlns:a16="http://schemas.microsoft.com/office/drawing/2014/main" id="{82919D71-B941-4CE3-BEBA-0CB9EF754BBB}"/>
              </a:ext>
            </a:extLst>
          </p:cNvPr>
          <p:cNvSpPr/>
          <p:nvPr/>
        </p:nvSpPr>
        <p:spPr>
          <a:xfrm>
            <a:off x="-1894344" y="-1357162"/>
            <a:ext cx="5450343" cy="2714324"/>
          </a:xfrm>
          <a:prstGeom prst="ellipse">
            <a:avLst/>
          </a:prstGeom>
          <a:solidFill>
            <a:srgbClr val="FFF5D9">
              <a:alpha val="4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grpSp>
        <p:nvGrpSpPr>
          <p:cNvPr id="8" name="模様">
            <a:extLst>
              <a:ext uri="{FF2B5EF4-FFF2-40B4-BE49-F238E27FC236}">
                <a16:creationId xmlns:a16="http://schemas.microsoft.com/office/drawing/2014/main" id="{5358CAD4-8B2C-4CB9-A697-1B163CB85DFB}"/>
              </a:ext>
            </a:extLst>
          </p:cNvPr>
          <p:cNvGrpSpPr/>
          <p:nvPr/>
        </p:nvGrpSpPr>
        <p:grpSpPr>
          <a:xfrm>
            <a:off x="8187720" y="627275"/>
            <a:ext cx="3277327" cy="3760461"/>
            <a:chOff x="8244214" y="539015"/>
            <a:chExt cx="3277327" cy="3760461"/>
          </a:xfrm>
        </p:grpSpPr>
        <p:sp>
          <p:nvSpPr>
            <p:cNvPr id="34" name="ももいろ">
              <a:extLst>
                <a:ext uri="{FF2B5EF4-FFF2-40B4-BE49-F238E27FC236}">
                  <a16:creationId xmlns:a16="http://schemas.microsoft.com/office/drawing/2014/main" id="{7BDF2637-1738-4AFC-977C-A5AB543D901B}"/>
                </a:ext>
              </a:extLst>
            </p:cNvPr>
            <p:cNvSpPr/>
            <p:nvPr/>
          </p:nvSpPr>
          <p:spPr>
            <a:xfrm>
              <a:off x="9696960" y="2751693"/>
              <a:ext cx="1145278" cy="1179369"/>
            </a:xfrm>
            <a:prstGeom prst="ellipse">
              <a:avLst/>
            </a:prstGeom>
            <a:solidFill>
              <a:srgbClr val="FFCCFF">
                <a:alpha val="5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27" name="きいろ">
              <a:extLst>
                <a:ext uri="{FF2B5EF4-FFF2-40B4-BE49-F238E27FC236}">
                  <a16:creationId xmlns:a16="http://schemas.microsoft.com/office/drawing/2014/main" id="{363C3B83-BFAF-4506-A32D-37BFE5745026}"/>
                </a:ext>
              </a:extLst>
            </p:cNvPr>
            <p:cNvSpPr/>
            <p:nvPr/>
          </p:nvSpPr>
          <p:spPr>
            <a:xfrm>
              <a:off x="8864969" y="539015"/>
              <a:ext cx="2656572" cy="2714324"/>
            </a:xfrm>
            <a:prstGeom prst="ellipse">
              <a:avLst/>
            </a:prstGeom>
            <a:solidFill>
              <a:srgbClr val="FFF5D9">
                <a:alpha val="6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31" name="みずいろ">
              <a:extLst>
                <a:ext uri="{FF2B5EF4-FFF2-40B4-BE49-F238E27FC236}">
                  <a16:creationId xmlns:a16="http://schemas.microsoft.com/office/drawing/2014/main" id="{DC46894C-D91B-4C14-9920-DD915929DC46}"/>
                </a:ext>
              </a:extLst>
            </p:cNvPr>
            <p:cNvSpPr/>
            <p:nvPr/>
          </p:nvSpPr>
          <p:spPr>
            <a:xfrm>
              <a:off x="8244214" y="1957027"/>
              <a:ext cx="1826966" cy="1756465"/>
            </a:xfrm>
            <a:prstGeom prst="ellipse">
              <a:avLst/>
            </a:prstGeom>
            <a:solidFill>
              <a:schemeClr val="accent5">
                <a:lumMod val="20000"/>
                <a:lumOff val="80000"/>
                <a:alpha val="3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28" name="みどり">
              <a:extLst>
                <a:ext uri="{FF2B5EF4-FFF2-40B4-BE49-F238E27FC236}">
                  <a16:creationId xmlns:a16="http://schemas.microsoft.com/office/drawing/2014/main" id="{C60105BE-3789-4287-8AE1-B0F13242A632}"/>
                </a:ext>
              </a:extLst>
            </p:cNvPr>
            <p:cNvSpPr/>
            <p:nvPr/>
          </p:nvSpPr>
          <p:spPr>
            <a:xfrm>
              <a:off x="8779577" y="2823702"/>
              <a:ext cx="1492713" cy="1475774"/>
            </a:xfrm>
            <a:prstGeom prst="ellipse">
              <a:avLst/>
            </a:prstGeom>
            <a:solidFill>
              <a:schemeClr val="accent6">
                <a:lumMod val="20000"/>
                <a:lumOff val="80000"/>
                <a:alpha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grpSp>
      <p:pic>
        <p:nvPicPr>
          <p:cNvPr id="43" name="図 42" descr="ロゴ&#10;&#10;自動的に生成された説明" hidden="1">
            <a:extLst>
              <a:ext uri="{FF2B5EF4-FFF2-40B4-BE49-F238E27FC236}">
                <a16:creationId xmlns:a16="http://schemas.microsoft.com/office/drawing/2014/main" id="{B4A0C734-1BCF-44CF-B5D5-1E3A3522A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4920" y="4472421"/>
            <a:ext cx="2364440" cy="1978864"/>
          </a:xfrm>
          <a:prstGeom prst="rect">
            <a:avLst/>
          </a:prstGeom>
        </p:spPr>
      </p:pic>
      <p:pic>
        <p:nvPicPr>
          <p:cNvPr id="4" name="図 3">
            <a:extLst>
              <a:ext uri="{FF2B5EF4-FFF2-40B4-BE49-F238E27FC236}">
                <a16:creationId xmlns:a16="http://schemas.microsoft.com/office/drawing/2014/main" id="{97F26BE9-180B-4DDA-AA7C-8A7835F55DEE}"/>
              </a:ext>
            </a:extLst>
          </p:cNvPr>
          <p:cNvPicPr>
            <a:picLocks noChangeAspect="1"/>
          </p:cNvPicPr>
          <p:nvPr/>
        </p:nvPicPr>
        <p:blipFill>
          <a:blip r:embed="rId4"/>
          <a:stretch>
            <a:fillRect/>
          </a:stretch>
        </p:blipFill>
        <p:spPr>
          <a:xfrm>
            <a:off x="9144425" y="3713492"/>
            <a:ext cx="2177326" cy="2769716"/>
          </a:xfrm>
          <a:prstGeom prst="rect">
            <a:avLst/>
          </a:prstGeom>
        </p:spPr>
      </p:pic>
      <p:grpSp>
        <p:nvGrpSpPr>
          <p:cNvPr id="20" name="タイトル"/>
          <p:cNvGrpSpPr/>
          <p:nvPr/>
        </p:nvGrpSpPr>
        <p:grpSpPr>
          <a:xfrm>
            <a:off x="4487852" y="1128926"/>
            <a:ext cx="10418216" cy="1569660"/>
            <a:chOff x="1728000" y="1440000"/>
            <a:chExt cx="8629059" cy="1569660"/>
          </a:xfrm>
        </p:grpSpPr>
        <p:sp>
          <p:nvSpPr>
            <p:cNvPr id="21" name="テキスト ボックス 20"/>
            <p:cNvSpPr txBox="1"/>
            <p:nvPr/>
          </p:nvSpPr>
          <p:spPr>
            <a:xfrm>
              <a:off x="1728000" y="1440000"/>
              <a:ext cx="8629059" cy="1569660"/>
            </a:xfrm>
            <a:prstGeom prst="rect">
              <a:avLst/>
            </a:prstGeom>
            <a:noFill/>
          </p:spPr>
          <p:txBody>
            <a:bodyPr wrap="square" rtlCol="0">
              <a:spAutoFit/>
            </a:bodyPr>
            <a:lstStyle/>
            <a:p>
              <a:pPr algn="ctr"/>
              <a:r>
                <a:rPr kumimoji="1" lang="ja-JP" altLang="en-US" sz="4800" dirty="0">
                  <a:ln w="177800">
                    <a:solidFill>
                      <a:srgbClr val="FF3300"/>
                    </a:solidFill>
                  </a:ln>
                  <a:solidFill>
                    <a:srgbClr val="FF3300"/>
                  </a:solidFill>
                  <a:latin typeface="HG丸ｺﾞｼｯｸM-PRO" panose="020F0600000000000000" pitchFamily="50" charset="-128"/>
                  <a:ea typeface="HG丸ｺﾞｼｯｸM-PRO" panose="020F0600000000000000" pitchFamily="50" charset="-128"/>
                </a:rPr>
                <a:t>わたしたちの</a:t>
              </a:r>
              <a:endParaRPr kumimoji="1" lang="en-US" altLang="ja-JP" sz="4800" dirty="0">
                <a:ln w="177800">
                  <a:solidFill>
                    <a:srgbClr val="FF3300"/>
                  </a:solidFill>
                </a:ln>
                <a:solidFill>
                  <a:srgbClr val="FF3300"/>
                </a:solidFill>
                <a:latin typeface="HG丸ｺﾞｼｯｸM-PRO" panose="020F0600000000000000" pitchFamily="50" charset="-128"/>
                <a:ea typeface="HG丸ｺﾞｼｯｸM-PRO" panose="020F0600000000000000" pitchFamily="50" charset="-128"/>
              </a:endParaRPr>
            </a:p>
            <a:p>
              <a:pPr algn="ctr"/>
              <a:r>
                <a:rPr kumimoji="1" lang="ja-JP" altLang="en-US" sz="4800" dirty="0">
                  <a:ln w="177800">
                    <a:solidFill>
                      <a:srgbClr val="FF3300"/>
                    </a:solidFill>
                  </a:ln>
                  <a:solidFill>
                    <a:srgbClr val="FF3300"/>
                  </a:solidFill>
                  <a:latin typeface="HG丸ｺﾞｼｯｸM-PRO" panose="020F0600000000000000" pitchFamily="50" charset="-128"/>
                  <a:ea typeface="HG丸ｺﾞｼｯｸM-PRO" panose="020F0600000000000000" pitchFamily="50" charset="-128"/>
                </a:rPr>
                <a:t>くらしと税金</a:t>
              </a:r>
            </a:p>
          </p:txBody>
        </p:sp>
        <p:sp>
          <p:nvSpPr>
            <p:cNvPr id="22" name="テキスト ボックス 21"/>
            <p:cNvSpPr txBox="1"/>
            <p:nvPr/>
          </p:nvSpPr>
          <p:spPr>
            <a:xfrm>
              <a:off x="1728000" y="1440000"/>
              <a:ext cx="8629059" cy="1569660"/>
            </a:xfrm>
            <a:prstGeom prst="rect">
              <a:avLst/>
            </a:prstGeom>
            <a:noFill/>
          </p:spPr>
          <p:txBody>
            <a:bodyPr wrap="square" rtlCol="0">
              <a:spAutoFit/>
            </a:bodyPr>
            <a:lstStyle/>
            <a:p>
              <a:pPr algn="ctr"/>
              <a:r>
                <a:rPr kumimoji="1" lang="ja-JP" altLang="en-US" sz="4800" dirty="0">
                  <a:ln w="114300">
                    <a:solidFill>
                      <a:schemeClr val="bg1"/>
                    </a:solidFill>
                  </a:ln>
                  <a:solidFill>
                    <a:schemeClr val="bg1"/>
                  </a:solidFill>
                  <a:latin typeface="HG丸ｺﾞｼｯｸM-PRO" panose="020F0600000000000000" pitchFamily="50" charset="-128"/>
                  <a:ea typeface="HG丸ｺﾞｼｯｸM-PRO" panose="020F0600000000000000" pitchFamily="50" charset="-128"/>
                </a:rPr>
                <a:t>わたしたちの</a:t>
              </a:r>
              <a:endParaRPr kumimoji="1" lang="en-US" altLang="ja-JP" sz="4800" dirty="0">
                <a:ln w="114300">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4800" dirty="0">
                  <a:ln w="114300">
                    <a:solidFill>
                      <a:schemeClr val="bg1"/>
                    </a:solidFill>
                  </a:ln>
                  <a:solidFill>
                    <a:schemeClr val="bg1"/>
                  </a:solidFill>
                  <a:latin typeface="HG丸ｺﾞｼｯｸM-PRO" panose="020F0600000000000000" pitchFamily="50" charset="-128"/>
                  <a:ea typeface="HG丸ｺﾞｼｯｸM-PRO" panose="020F0600000000000000" pitchFamily="50" charset="-128"/>
                </a:rPr>
                <a:t>くらしと税金</a:t>
              </a:r>
            </a:p>
          </p:txBody>
        </p:sp>
        <p:sp>
          <p:nvSpPr>
            <p:cNvPr id="23" name="テキスト ボックス 22"/>
            <p:cNvSpPr txBox="1"/>
            <p:nvPr/>
          </p:nvSpPr>
          <p:spPr>
            <a:xfrm>
              <a:off x="1728000" y="1440000"/>
              <a:ext cx="8629059" cy="1569660"/>
            </a:xfrm>
            <a:prstGeom prst="rect">
              <a:avLst/>
            </a:prstGeom>
            <a:noFill/>
          </p:spPr>
          <p:txBody>
            <a:bodyPr wrap="square" rtlCol="0">
              <a:spAutoFit/>
            </a:bodyPr>
            <a:lstStyle/>
            <a:p>
              <a:pPr algn="ctr"/>
              <a:r>
                <a:rPr kumimoji="1" lang="ja-JP" altLang="en-US" sz="4800" dirty="0">
                  <a:ln w="44450">
                    <a:solidFill>
                      <a:srgbClr val="FF3300"/>
                    </a:solidFill>
                  </a:ln>
                  <a:solidFill>
                    <a:srgbClr val="FF3300"/>
                  </a:solidFill>
                  <a:latin typeface="HG丸ｺﾞｼｯｸM-PRO" panose="020F0600000000000000" pitchFamily="50" charset="-128"/>
                  <a:ea typeface="HG丸ｺﾞｼｯｸM-PRO" panose="020F0600000000000000" pitchFamily="50" charset="-128"/>
                </a:rPr>
                <a:t>わたしたちの</a:t>
              </a:r>
              <a:endParaRPr kumimoji="1" lang="en-US" altLang="ja-JP" sz="4800" dirty="0">
                <a:ln w="44450">
                  <a:solidFill>
                    <a:srgbClr val="FF3300"/>
                  </a:solidFill>
                </a:ln>
                <a:solidFill>
                  <a:srgbClr val="FF3300"/>
                </a:solidFill>
                <a:latin typeface="HG丸ｺﾞｼｯｸM-PRO" panose="020F0600000000000000" pitchFamily="50" charset="-128"/>
                <a:ea typeface="HG丸ｺﾞｼｯｸM-PRO" panose="020F0600000000000000" pitchFamily="50" charset="-128"/>
              </a:endParaRPr>
            </a:p>
            <a:p>
              <a:pPr algn="ctr"/>
              <a:r>
                <a:rPr kumimoji="1" lang="ja-JP" altLang="en-US" sz="4800" dirty="0">
                  <a:ln w="44450">
                    <a:solidFill>
                      <a:srgbClr val="FF3300"/>
                    </a:solidFill>
                  </a:ln>
                  <a:solidFill>
                    <a:srgbClr val="FF3300"/>
                  </a:solidFill>
                  <a:latin typeface="HG丸ｺﾞｼｯｸM-PRO" panose="020F0600000000000000" pitchFamily="50" charset="-128"/>
                  <a:ea typeface="HG丸ｺﾞｼｯｸM-PRO" panose="020F0600000000000000" pitchFamily="50" charset="-128"/>
                </a:rPr>
                <a:t>くらしと税金</a:t>
              </a:r>
            </a:p>
          </p:txBody>
        </p:sp>
      </p:grpSp>
      <p:sp>
        <p:nvSpPr>
          <p:cNvPr id="24" name="雲形吹き出し 3">
            <a:extLst>
              <a:ext uri="{FF2B5EF4-FFF2-40B4-BE49-F238E27FC236}">
                <a16:creationId xmlns:a16="http://schemas.microsoft.com/office/drawing/2014/main" id="{99E39BF6-4DE4-4978-AD15-7A3AADDD18DF}"/>
              </a:ext>
            </a:extLst>
          </p:cNvPr>
          <p:cNvSpPr>
            <a:spLocks noChangeArrowheads="1"/>
          </p:cNvSpPr>
          <p:nvPr/>
        </p:nvSpPr>
        <p:spPr bwMode="auto">
          <a:xfrm>
            <a:off x="773464" y="4163388"/>
            <a:ext cx="7520033" cy="1701712"/>
          </a:xfrm>
          <a:prstGeom prst="cloudCallout">
            <a:avLst>
              <a:gd name="adj1" fmla="val -1719"/>
              <a:gd name="adj2" fmla="val -125696"/>
            </a:avLst>
          </a:prstGeom>
          <a:solidFill>
            <a:schemeClr val="accent1"/>
          </a:solidFill>
          <a:ln w="9525" algn="ctr">
            <a:solidFill>
              <a:schemeClr val="tx1"/>
            </a:solidFill>
            <a:round/>
            <a:headEnd/>
            <a:tailEnd/>
          </a:ln>
        </p:spPr>
        <p:txBody>
          <a:bodyPr>
            <a:scene3d>
              <a:camera prst="orthographicFront"/>
              <a:lightRig rig="threePt" dir="t"/>
            </a:scene3d>
            <a:sp3d extrusionH="57150">
              <a:extrusionClr>
                <a:schemeClr val="bg1"/>
              </a:extrusionClr>
            </a:sp3d>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latin typeface="HG丸ｺﾞｼｯｸM-PRO" panose="020F0600000000000000" pitchFamily="50" charset="-128"/>
                <a:ea typeface="HG丸ｺﾞｼｯｸM-PRO" panose="020F0600000000000000" pitchFamily="50" charset="-128"/>
              </a:rPr>
              <a:t>学校や学校にある備品は</a:t>
            </a:r>
            <a:r>
              <a:rPr lang="ja-JP" altLang="en-US" sz="2800" b="1" dirty="0">
                <a:ln w="3175">
                  <a:solidFill>
                    <a:schemeClr val="bg1"/>
                  </a:solidFill>
                </a:ln>
                <a:solidFill>
                  <a:srgbClr val="FF0000"/>
                </a:solidFill>
                <a:latin typeface="HG丸ｺﾞｼｯｸM-PRO" panose="020F0600000000000000" pitchFamily="50" charset="-128"/>
                <a:ea typeface="HG丸ｺﾞｼｯｸM-PRO" panose="020F0600000000000000" pitchFamily="50" charset="-128"/>
              </a:rPr>
              <a:t>大切</a:t>
            </a:r>
            <a:r>
              <a:rPr lang="ja-JP" altLang="en-US" sz="2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800" b="1" dirty="0">
                <a:solidFill>
                  <a:schemeClr val="bg1"/>
                </a:solidFill>
                <a:latin typeface="HG丸ｺﾞｼｯｸM-PRO" panose="020F0600000000000000" pitchFamily="50" charset="-128"/>
                <a:ea typeface="HG丸ｺﾞｼｯｸM-PRO" panose="020F0600000000000000" pitchFamily="50" charset="-128"/>
              </a:rPr>
              <a:t>に使ってね！</a:t>
            </a:r>
          </a:p>
        </p:txBody>
      </p:sp>
      <p:sp>
        <p:nvSpPr>
          <p:cNvPr id="25" name="スライド番号プレースホルダー 1">
            <a:extLst>
              <a:ext uri="{FF2B5EF4-FFF2-40B4-BE49-F238E27FC236}">
                <a16:creationId xmlns:a16="http://schemas.microsoft.com/office/drawing/2014/main" id="{0D45C18D-8E25-4A51-B5FD-8FC7A2FE36F8}"/>
              </a:ext>
            </a:extLst>
          </p:cNvPr>
          <p:cNvSpPr txBox="1">
            <a:spLocks/>
          </p:cNvSpPr>
          <p:nvPr/>
        </p:nvSpPr>
        <p:spPr bwMode="auto">
          <a:xfrm>
            <a:off x="3201795" y="5811644"/>
            <a:ext cx="5867399" cy="90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54" tIns="47568" rIns="95154" bIns="47568" anchor="ctr"/>
          <a:lstStyle>
            <a:lvl1pPr defTabSz="9509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474663" indent="-17463" defTabSz="9509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950913" indent="-36513" defTabSz="9509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27163" indent="-55563" defTabSz="9509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901825" indent="-73025" defTabSz="9509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359025" indent="-73025" defTabSz="950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816225" indent="-73025" defTabSz="950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273425" indent="-73025" defTabSz="950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730625" indent="-73025" defTabSz="950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この資料は、財務省ＨＰ内資料を参考とし、表現などは簡易にしています。</a:t>
            </a:r>
            <a:endParaRPr lang="en-US" altLang="ja-JP" sz="1400" dirty="0">
              <a:latin typeface="Meiryo UI" panose="020B0604030504040204" pitchFamily="50" charset="-128"/>
              <a:ea typeface="Meiryo UI" panose="020B0604030504040204" pitchFamily="50" charset="-128"/>
            </a:endParaRPr>
          </a:p>
          <a:p>
            <a:pPr>
              <a:spcBef>
                <a:spcPct val="0"/>
              </a:spcBef>
              <a:buFontTx/>
              <a:buNone/>
            </a:pPr>
            <a:r>
              <a:rPr lang="ja-JP" altLang="en-US" sz="1400" dirty="0">
                <a:latin typeface="Meiryo UI" panose="020B0604030504040204" pitchFamily="50" charset="-128"/>
                <a:ea typeface="Meiryo UI" panose="020B0604030504040204" pitchFamily="50" charset="-128"/>
              </a:rPr>
              <a:t>　　  改正等によって今後内容に変更がある場合もあります。</a:t>
            </a:r>
            <a:r>
              <a:rPr lang="en-US" altLang="ja-JP" sz="1400" dirty="0">
                <a:latin typeface="Meiryo UI" panose="020B0604030504040204" pitchFamily="50" charset="-128"/>
                <a:ea typeface="Meiryo UI" panose="020B0604030504040204" pitchFamily="50" charset="-128"/>
              </a:rPr>
              <a:t>    </a:t>
            </a:r>
            <a:endParaRPr lang="ja-JP" altLang="en-US" sz="1400" dirty="0">
              <a:solidFill>
                <a:srgbClr val="000000"/>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AFC6B4D7-5EA7-48DA-B297-D1D8BDC9BD11}"/>
              </a:ext>
            </a:extLst>
          </p:cNvPr>
          <p:cNvPicPr>
            <a:picLocks noChangeAspect="1"/>
          </p:cNvPicPr>
          <p:nvPr/>
        </p:nvPicPr>
        <p:blipFill rotWithShape="1">
          <a:blip r:embed="rId5"/>
          <a:srcRect b="20849"/>
          <a:stretch/>
        </p:blipFill>
        <p:spPr>
          <a:xfrm>
            <a:off x="1154067" y="568794"/>
            <a:ext cx="6097062" cy="3619417"/>
          </a:xfrm>
          <a:prstGeom prst="rect">
            <a:avLst/>
          </a:prstGeom>
          <a:ln>
            <a:noFill/>
          </a:ln>
          <a:effectLst>
            <a:softEdge rad="112500"/>
          </a:effectLst>
        </p:spPr>
      </p:pic>
    </p:spTree>
    <p:extLst>
      <p:ext uri="{BB962C8B-B14F-4D97-AF65-F5344CB8AC3E}">
        <p14:creationId xmlns:p14="http://schemas.microsoft.com/office/powerpoint/2010/main" val="3598077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600"/>
                                        <p:tgtEl>
                                          <p:spTgt spid="24"/>
                                        </p:tgtEl>
                                      </p:cBhvr>
                                    </p:animEffect>
                                    <p:anim calcmode="lin" valueType="num">
                                      <p:cBhvr>
                                        <p:cTn id="12" dur="600" fill="hold"/>
                                        <p:tgtEl>
                                          <p:spTgt spid="24"/>
                                        </p:tgtEl>
                                        <p:attrNameLst>
                                          <p:attrName>ppt_x</p:attrName>
                                        </p:attrNameLst>
                                      </p:cBhvr>
                                      <p:tavLst>
                                        <p:tav tm="0">
                                          <p:val>
                                            <p:strVal val="#ppt_x"/>
                                          </p:val>
                                        </p:tav>
                                        <p:tav tm="100000">
                                          <p:val>
                                            <p:strVal val="#ppt_x"/>
                                          </p:val>
                                        </p:tav>
                                      </p:tavLst>
                                    </p:anim>
                                    <p:anim calcmode="lin" valueType="num">
                                      <p:cBhvr>
                                        <p:cTn id="13" dur="6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6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100"/>
                            </p:stCondLst>
                            <p:childTnLst>
                              <p:par>
                                <p:cTn id="19" presetID="42" presetClass="entr" presetSubtype="0" fill="hold" grpId="0" nodeType="afterEffect">
                                  <p:stCondLst>
                                    <p:cond delay="10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69668" y="1937324"/>
            <a:ext cx="4912131" cy="1243531"/>
            <a:chOff x="794" y="1706"/>
            <a:chExt cx="2358" cy="749"/>
          </a:xfrm>
        </p:grpSpPr>
        <p:sp>
          <p:nvSpPr>
            <p:cNvPr id="20499"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3600" dirty="0">
                  <a:latin typeface="HG丸ｺﾞｼｯｸM-PRO" panose="020F0600000000000000" pitchFamily="50" charset="-128"/>
                  <a:ea typeface="HG丸ｺﾞｼｯｸM-PRO" panose="020F0600000000000000" pitchFamily="50" charset="-128"/>
                </a:rPr>
                <a:t>① </a:t>
              </a:r>
              <a:r>
                <a:rPr lang="ja-JP" altLang="en-US" sz="3600" dirty="0">
                  <a:latin typeface="HG丸ｺﾞｼｯｸM-PRO" panose="020F0600000000000000" pitchFamily="50" charset="-128"/>
                  <a:ea typeface="HG丸ｺﾞｼｯｸM-PRO" panose="020F0600000000000000" pitchFamily="50" charset="-128"/>
                </a:rPr>
                <a:t>ポテトチップス税</a:t>
              </a:r>
            </a:p>
          </p:txBody>
        </p:sp>
        <p:pic>
          <p:nvPicPr>
            <p:cNvPr id="20500" name="Picture 9" descr="AQAA_0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0" descr="AQAA_0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1998834" y="5031038"/>
            <a:ext cx="3293925" cy="1334829"/>
            <a:chOff x="567" y="3611"/>
            <a:chExt cx="2358" cy="749"/>
          </a:xfrm>
        </p:grpSpPr>
        <p:sp>
          <p:nvSpPr>
            <p:cNvPr id="20496"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③ </a:t>
              </a:r>
              <a:r>
                <a:rPr lang="ja-JP" altLang="en-US" sz="3600" dirty="0">
                  <a:latin typeface="HG丸ｺﾞｼｯｸM-PRO" panose="020F0600000000000000" pitchFamily="50" charset="-128"/>
                  <a:ea typeface="HG丸ｺﾞｼｯｸM-PRO" panose="020F0600000000000000" pitchFamily="50" charset="-128"/>
                </a:rPr>
                <a:t>ソーダ税</a:t>
              </a:r>
            </a:p>
          </p:txBody>
        </p:sp>
        <p:pic>
          <p:nvPicPr>
            <p:cNvPr id="20497" name="Picture 11"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2"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1939092" y="3484729"/>
            <a:ext cx="4156908" cy="1360369"/>
            <a:chOff x="793" y="2818"/>
            <a:chExt cx="2359" cy="725"/>
          </a:xfrm>
        </p:grpSpPr>
        <p:sp>
          <p:nvSpPr>
            <p:cNvPr id="20493" name="AutoShape 14"/>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② </a:t>
              </a:r>
              <a:r>
                <a:rPr lang="ja-JP" altLang="en-US" sz="3600" dirty="0">
                  <a:latin typeface="HG丸ｺﾞｼｯｸM-PRO" panose="020F0600000000000000" pitchFamily="50" charset="-128"/>
                  <a:ea typeface="HG丸ｺﾞｼｯｸM-PRO" panose="020F0600000000000000" pitchFamily="50" charset="-128"/>
                </a:rPr>
                <a:t>ソーセージ税</a:t>
              </a:r>
            </a:p>
          </p:txBody>
        </p:sp>
        <p:pic>
          <p:nvPicPr>
            <p:cNvPr id="20494" name="Picture 15"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6"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9" name="AutoShape 29"/>
          <p:cNvSpPr>
            <a:spLocks noChangeArrowheads="1"/>
          </p:cNvSpPr>
          <p:nvPr/>
        </p:nvSpPr>
        <p:spPr bwMode="auto">
          <a:xfrm>
            <a:off x="817876" y="546425"/>
            <a:ext cx="10185400" cy="1127486"/>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128030" name="AutoShape 30"/>
          <p:cNvSpPr>
            <a:spLocks noChangeArrowheads="1"/>
          </p:cNvSpPr>
          <p:nvPr/>
        </p:nvSpPr>
        <p:spPr bwMode="auto">
          <a:xfrm>
            <a:off x="1188724" y="803435"/>
            <a:ext cx="936625" cy="574675"/>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sp>
        <p:nvSpPr>
          <p:cNvPr id="128031" name="Rectangle 31"/>
          <p:cNvSpPr>
            <a:spLocks noChangeArrowheads="1"/>
          </p:cNvSpPr>
          <p:nvPr/>
        </p:nvSpPr>
        <p:spPr bwMode="auto">
          <a:xfrm>
            <a:off x="2400300" y="527030"/>
            <a:ext cx="88553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世界の税金で実際には</a:t>
            </a:r>
            <a:r>
              <a:rPr lang="ja-JP" altLang="en-US" b="1" dirty="0">
                <a:latin typeface="HG丸ｺﾞｼｯｸM-PRO" panose="020F0600000000000000" pitchFamily="50" charset="-128"/>
                <a:ea typeface="HG丸ｺﾞｼｯｸM-PRO" panose="020F0600000000000000" pitchFamily="50" charset="-128"/>
              </a:rPr>
              <a:t>ない</a:t>
            </a:r>
            <a:r>
              <a:rPr lang="ja-JP" altLang="en-US" dirty="0">
                <a:latin typeface="HG丸ｺﾞｼｯｸM-PRO" panose="020F0600000000000000" pitchFamily="50" charset="-128"/>
                <a:ea typeface="HG丸ｺﾞｼｯｸM-PRO" panose="020F0600000000000000" pitchFamily="50" charset="-128"/>
              </a:rPr>
              <a:t>税金はどれかな？</a:t>
            </a:r>
          </a:p>
        </p:txBody>
      </p:sp>
      <p:sp>
        <p:nvSpPr>
          <p:cNvPr id="5" name="正方形/長方形 4"/>
          <p:cNvSpPr/>
          <p:nvPr/>
        </p:nvSpPr>
        <p:spPr>
          <a:xfrm>
            <a:off x="10459501" y="1710565"/>
            <a:ext cx="796188" cy="40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FCAC8C3-AB08-44ED-AFBC-93F7477DDCF3}"/>
              </a:ext>
            </a:extLst>
          </p:cNvPr>
          <p:cNvSpPr/>
          <p:nvPr/>
        </p:nvSpPr>
        <p:spPr>
          <a:xfrm>
            <a:off x="6482129" y="509771"/>
            <a:ext cx="936625" cy="364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a:t>
            </a:r>
          </a:p>
        </p:txBody>
      </p:sp>
      <p:pic>
        <p:nvPicPr>
          <p:cNvPr id="20" name="図 19">
            <a:extLst>
              <a:ext uri="{FF2B5EF4-FFF2-40B4-BE49-F238E27FC236}">
                <a16:creationId xmlns:a16="http://schemas.microsoft.com/office/drawing/2014/main" id="{35B01D28-6DF4-4198-806C-8C95352DB30A}"/>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05432" y="1917218"/>
            <a:ext cx="1857649" cy="2017443"/>
          </a:xfrm>
          <a:prstGeom prst="rect">
            <a:avLst/>
          </a:prstGeom>
          <a:noFill/>
          <a:ln>
            <a:noFill/>
          </a:ln>
        </p:spPr>
      </p:pic>
      <p:pic>
        <p:nvPicPr>
          <p:cNvPr id="21" name="図 20">
            <a:extLst>
              <a:ext uri="{FF2B5EF4-FFF2-40B4-BE49-F238E27FC236}">
                <a16:creationId xmlns:a16="http://schemas.microsoft.com/office/drawing/2014/main" id="{15243534-D435-4962-8AFA-F547148CB16A}"/>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71152" y="3866735"/>
            <a:ext cx="2254827" cy="2652955"/>
          </a:xfrm>
          <a:prstGeom prst="rect">
            <a:avLst/>
          </a:prstGeom>
          <a:noFill/>
          <a:ln>
            <a:noFill/>
          </a:ln>
        </p:spPr>
      </p:pic>
      <p:pic>
        <p:nvPicPr>
          <p:cNvPr id="22" name="図 21" descr="座る, 暗い, 金属, テーブル が含まれている画像&#10;&#10;自動的に生成された説明">
            <a:extLst>
              <a:ext uri="{FF2B5EF4-FFF2-40B4-BE49-F238E27FC236}">
                <a16:creationId xmlns:a16="http://schemas.microsoft.com/office/drawing/2014/main" id="{CDDCF55A-3209-4267-86F4-45FE19D65370}"/>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13491" y="3403912"/>
            <a:ext cx="1885950" cy="1885950"/>
          </a:xfrm>
          <a:prstGeom prst="rect">
            <a:avLst/>
          </a:prstGeom>
          <a:noFill/>
          <a:ln>
            <a:noFill/>
          </a:ln>
        </p:spPr>
      </p:pic>
      <p:pic>
        <p:nvPicPr>
          <p:cNvPr id="23" name="出題1">
            <a:hlinkClick r:id="" action="ppaction://media"/>
            <a:extLst>
              <a:ext uri="{FF2B5EF4-FFF2-40B4-BE49-F238E27FC236}">
                <a16:creationId xmlns:a16="http://schemas.microsoft.com/office/drawing/2014/main" id="{4D07F146-2281-40E7-B5FB-7A4E3E273296}"/>
              </a:ext>
            </a:extLst>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13011487" y="479527"/>
            <a:ext cx="812338" cy="812338"/>
          </a:xfrm>
          <a:prstGeom prst="rect">
            <a:avLst/>
          </a:prstGeom>
        </p:spPr>
      </p:pic>
      <p:pic>
        <p:nvPicPr>
          <p:cNvPr id="24" name="正解1">
            <a:hlinkClick r:id="" action="ppaction://media"/>
            <a:extLst>
              <a:ext uri="{FF2B5EF4-FFF2-40B4-BE49-F238E27FC236}">
                <a16:creationId xmlns:a16="http://schemas.microsoft.com/office/drawing/2014/main" id="{A717A13F-EA14-4F03-B9FF-F52BF736FF80}"/>
              </a:ext>
            </a:extLst>
          </p:cNvPr>
          <p:cNvPicPr>
            <a:picLocks noChangeAspect="1"/>
          </p:cNvPicPr>
          <p:nvPr>
            <a:audioFile r:link="rId5"/>
            <p:extLst>
              <p:ext uri="{DAA4B4D4-6D71-4841-9C94-3DE7FCFB9230}">
                <p14:media xmlns:p14="http://schemas.microsoft.com/office/powerpoint/2010/main" r:embed="rId4"/>
              </p:ext>
            </p:extLst>
          </p:nvPr>
        </p:nvPicPr>
        <p:blipFill>
          <a:blip r:embed="rId14"/>
          <a:stretch>
            <a:fillRect/>
          </a:stretch>
        </p:blipFill>
        <p:spPr>
          <a:xfrm>
            <a:off x="14154536" y="2898590"/>
            <a:ext cx="609600" cy="609600"/>
          </a:xfrm>
          <a:prstGeom prst="rect">
            <a:avLst/>
          </a:prstGeom>
        </p:spPr>
      </p:pic>
      <p:sp>
        <p:nvSpPr>
          <p:cNvPr id="25" name="AutoShape 60">
            <a:extLst>
              <a:ext uri="{FF2B5EF4-FFF2-40B4-BE49-F238E27FC236}">
                <a16:creationId xmlns:a16="http://schemas.microsoft.com/office/drawing/2014/main" id="{939DEE19-97C9-4133-B609-171120F273B9}"/>
              </a:ext>
            </a:extLst>
          </p:cNvPr>
          <p:cNvSpPr>
            <a:spLocks noChangeArrowheads="1"/>
          </p:cNvSpPr>
          <p:nvPr/>
        </p:nvSpPr>
        <p:spPr bwMode="auto">
          <a:xfrm>
            <a:off x="853604" y="3798308"/>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sp>
        <p:nvSpPr>
          <p:cNvPr id="26" name="正方形/長方形 25">
            <a:extLst>
              <a:ext uri="{FF2B5EF4-FFF2-40B4-BE49-F238E27FC236}">
                <a16:creationId xmlns:a16="http://schemas.microsoft.com/office/drawing/2014/main" id="{7FB2A576-6849-4074-AE61-90CA40FAE94B}"/>
              </a:ext>
            </a:extLst>
          </p:cNvPr>
          <p:cNvSpPr/>
          <p:nvPr/>
        </p:nvSpPr>
        <p:spPr>
          <a:xfrm>
            <a:off x="9051095" y="2386850"/>
            <a:ext cx="3101449" cy="3136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rgbClr val="002060"/>
                </a:solidFill>
                <a:latin typeface="HG丸ｺﾞｼｯｸM-PRO" panose="020F0600000000000000" pitchFamily="50" charset="-128"/>
                <a:ea typeface="HG丸ｺﾞｼｯｸM-PRO" panose="020F0600000000000000" pitchFamily="50" charset="-128"/>
              </a:rPr>
              <a:t>２０１１年～</a:t>
            </a:r>
            <a:endParaRPr kumimoji="1" lang="en-US" altLang="ja-JP" sz="3600" b="1" dirty="0">
              <a:solidFill>
                <a:srgbClr val="002060"/>
              </a:solidFill>
              <a:latin typeface="HG丸ｺﾞｼｯｸM-PRO" panose="020F0600000000000000" pitchFamily="50" charset="-128"/>
              <a:ea typeface="HG丸ｺﾞｼｯｸM-PRO" panose="020F0600000000000000" pitchFamily="50" charset="-128"/>
            </a:endParaRPr>
          </a:p>
          <a:p>
            <a:pPr algn="ctr"/>
            <a:r>
              <a:rPr kumimoji="1" lang="ja-JP" altLang="en-US" sz="3600" b="1" dirty="0">
                <a:solidFill>
                  <a:srgbClr val="FF0000"/>
                </a:solidFill>
                <a:latin typeface="HG丸ｺﾞｼｯｸM-PRO" panose="020F0600000000000000" pitchFamily="50" charset="-128"/>
                <a:ea typeface="HG丸ｺﾞｼｯｸM-PRO" panose="020F0600000000000000" pitchFamily="50" charset="-128"/>
              </a:rPr>
              <a:t>ハンガリー</a:t>
            </a:r>
            <a:endParaRPr kumimoji="1" lang="en-US" altLang="ja-JP" sz="3600" b="1"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a:p>
            <a:pPr algn="ctr"/>
            <a:endParaRPr kumimoji="1" lang="en-US" altLang="ja-JP" sz="3600" b="1"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a:p>
            <a:pPr algn="ctr"/>
            <a:endParaRPr kumimoji="1"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637380EF-916B-4E39-871F-AF3686C2620A}"/>
              </a:ext>
            </a:extLst>
          </p:cNvPr>
          <p:cNvSpPr/>
          <p:nvPr/>
        </p:nvSpPr>
        <p:spPr>
          <a:xfrm>
            <a:off x="8034256" y="5031038"/>
            <a:ext cx="3101449" cy="1233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rgbClr val="002060"/>
                </a:solidFill>
                <a:latin typeface="HG丸ｺﾞｼｯｸM-PRO" panose="020F0600000000000000" pitchFamily="50" charset="-128"/>
                <a:ea typeface="HG丸ｺﾞｼｯｸM-PRO" panose="020F0600000000000000" pitchFamily="50" charset="-128"/>
              </a:rPr>
              <a:t>２０１</a:t>
            </a:r>
            <a:r>
              <a:rPr kumimoji="1" lang="en-US" altLang="ja-JP" sz="3600" b="1" dirty="0">
                <a:solidFill>
                  <a:srgbClr val="002060"/>
                </a:solidFill>
                <a:latin typeface="HG丸ｺﾞｼｯｸM-PRO" panose="020F0600000000000000" pitchFamily="50" charset="-128"/>
                <a:ea typeface="HG丸ｺﾞｼｯｸM-PRO" panose="020F0600000000000000" pitchFamily="50" charset="-128"/>
              </a:rPr>
              <a:t>2</a:t>
            </a:r>
            <a:r>
              <a:rPr kumimoji="1" lang="ja-JP" altLang="en-US" sz="3600" b="1" dirty="0">
                <a:solidFill>
                  <a:srgbClr val="002060"/>
                </a:solidFill>
                <a:latin typeface="HG丸ｺﾞｼｯｸM-PRO" panose="020F0600000000000000" pitchFamily="50" charset="-128"/>
                <a:ea typeface="HG丸ｺﾞｼｯｸM-PRO" panose="020F0600000000000000" pitchFamily="50" charset="-128"/>
              </a:rPr>
              <a:t>年～</a:t>
            </a:r>
            <a:endParaRPr kumimoji="1" lang="en-US" altLang="ja-JP" sz="3600" b="1" dirty="0">
              <a:solidFill>
                <a:srgbClr val="002060"/>
              </a:solidFill>
              <a:latin typeface="HG丸ｺﾞｼｯｸM-PRO" panose="020F0600000000000000" pitchFamily="50" charset="-128"/>
              <a:ea typeface="HG丸ｺﾞｼｯｸM-PRO" panose="020F0600000000000000" pitchFamily="50" charset="-128"/>
            </a:endParaRPr>
          </a:p>
          <a:p>
            <a:pPr algn="ctr"/>
            <a:r>
              <a:rPr kumimoji="1" lang="ja-JP" altLang="en-US" sz="3600" b="1" dirty="0">
                <a:solidFill>
                  <a:srgbClr val="FF0000"/>
                </a:solidFill>
                <a:latin typeface="HG丸ｺﾞｼｯｸM-PRO" panose="020F0600000000000000" pitchFamily="50" charset="-128"/>
                <a:ea typeface="HG丸ｺﾞｼｯｸM-PRO" panose="020F0600000000000000" pitchFamily="50" charset="-128"/>
              </a:rPr>
              <a:t>フランス</a:t>
            </a:r>
          </a:p>
        </p:txBody>
      </p:sp>
    </p:spTree>
    <p:custDataLst>
      <p:tags r:id="rId1"/>
    </p:custDataLst>
    <p:extLst>
      <p:ext uri="{BB962C8B-B14F-4D97-AF65-F5344CB8AC3E}">
        <p14:creationId xmlns:p14="http://schemas.microsoft.com/office/powerpoint/2010/main" val="11954982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 fill="hold"/>
                                        <p:tgtEl>
                                          <p:spTgt spid="23"/>
                                        </p:tgtEl>
                                      </p:cBhvr>
                                    </p:cmd>
                                  </p:childTnLst>
                                </p:cTn>
                              </p:par>
                              <p:par>
                                <p:cTn id="7" presetID="26" presetClass="entr" presetSubtype="0" fill="hold" grpId="0" nodeType="withEffect">
                                  <p:stCondLst>
                                    <p:cond delay="0"/>
                                  </p:stCondLst>
                                  <p:childTnLst>
                                    <p:set>
                                      <p:cBhvr>
                                        <p:cTn id="8" dur="1" fill="hold">
                                          <p:stCondLst>
                                            <p:cond delay="0"/>
                                          </p:stCondLst>
                                        </p:cTn>
                                        <p:tgtEl>
                                          <p:spTgt spid="128030"/>
                                        </p:tgtEl>
                                        <p:attrNameLst>
                                          <p:attrName>style.visibility</p:attrName>
                                        </p:attrNameLst>
                                      </p:cBhvr>
                                      <p:to>
                                        <p:strVal val="visible"/>
                                      </p:to>
                                    </p:set>
                                    <p:animEffect transition="in" filter="wipe(down)">
                                      <p:cBhvr>
                                        <p:cTn id="9" dur="580">
                                          <p:stCondLst>
                                            <p:cond delay="0"/>
                                          </p:stCondLst>
                                        </p:cTn>
                                        <p:tgtEl>
                                          <p:spTgt spid="128030"/>
                                        </p:tgtEl>
                                      </p:cBhvr>
                                    </p:animEffect>
                                    <p:anim calcmode="lin" valueType="num">
                                      <p:cBhvr>
                                        <p:cTn id="10" dur="1822" tmFilter="0,0; 0.14,0.36; 0.43,0.73; 0.71,0.91; 1.0,1.0">
                                          <p:stCondLst>
                                            <p:cond delay="0"/>
                                          </p:stCondLst>
                                        </p:cTn>
                                        <p:tgtEl>
                                          <p:spTgt spid="12803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803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803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803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8030"/>
                                        </p:tgtEl>
                                        <p:attrNameLst>
                                          <p:attrName>ppt_y</p:attrName>
                                        </p:attrNameLst>
                                      </p:cBhvr>
                                      <p:tavLst>
                                        <p:tav tm="0" fmla="#ppt_y-sin(pi*$)/81">
                                          <p:val>
                                            <p:fltVal val="0"/>
                                          </p:val>
                                        </p:tav>
                                        <p:tav tm="100000">
                                          <p:val>
                                            <p:fltVal val="1"/>
                                          </p:val>
                                        </p:tav>
                                      </p:tavLst>
                                    </p:anim>
                                    <p:animScale>
                                      <p:cBhvr>
                                        <p:cTn id="15" dur="26">
                                          <p:stCondLst>
                                            <p:cond delay="650"/>
                                          </p:stCondLst>
                                        </p:cTn>
                                        <p:tgtEl>
                                          <p:spTgt spid="128030"/>
                                        </p:tgtEl>
                                      </p:cBhvr>
                                      <p:to x="100000" y="60000"/>
                                    </p:animScale>
                                    <p:animScale>
                                      <p:cBhvr>
                                        <p:cTn id="16" dur="166" decel="50000">
                                          <p:stCondLst>
                                            <p:cond delay="676"/>
                                          </p:stCondLst>
                                        </p:cTn>
                                        <p:tgtEl>
                                          <p:spTgt spid="128030"/>
                                        </p:tgtEl>
                                      </p:cBhvr>
                                      <p:to x="100000" y="100000"/>
                                    </p:animScale>
                                    <p:animScale>
                                      <p:cBhvr>
                                        <p:cTn id="17" dur="26">
                                          <p:stCondLst>
                                            <p:cond delay="1312"/>
                                          </p:stCondLst>
                                        </p:cTn>
                                        <p:tgtEl>
                                          <p:spTgt spid="128030"/>
                                        </p:tgtEl>
                                      </p:cBhvr>
                                      <p:to x="100000" y="80000"/>
                                    </p:animScale>
                                    <p:animScale>
                                      <p:cBhvr>
                                        <p:cTn id="18" dur="166" decel="50000">
                                          <p:stCondLst>
                                            <p:cond delay="1338"/>
                                          </p:stCondLst>
                                        </p:cTn>
                                        <p:tgtEl>
                                          <p:spTgt spid="128030"/>
                                        </p:tgtEl>
                                      </p:cBhvr>
                                      <p:to x="100000" y="100000"/>
                                    </p:animScale>
                                    <p:animScale>
                                      <p:cBhvr>
                                        <p:cTn id="19" dur="26">
                                          <p:stCondLst>
                                            <p:cond delay="1642"/>
                                          </p:stCondLst>
                                        </p:cTn>
                                        <p:tgtEl>
                                          <p:spTgt spid="128030"/>
                                        </p:tgtEl>
                                      </p:cBhvr>
                                      <p:to x="100000" y="90000"/>
                                    </p:animScale>
                                    <p:animScale>
                                      <p:cBhvr>
                                        <p:cTn id="20" dur="166" decel="50000">
                                          <p:stCondLst>
                                            <p:cond delay="1668"/>
                                          </p:stCondLst>
                                        </p:cTn>
                                        <p:tgtEl>
                                          <p:spTgt spid="128030"/>
                                        </p:tgtEl>
                                      </p:cBhvr>
                                      <p:to x="100000" y="100000"/>
                                    </p:animScale>
                                    <p:animScale>
                                      <p:cBhvr>
                                        <p:cTn id="21" dur="26">
                                          <p:stCondLst>
                                            <p:cond delay="1808"/>
                                          </p:stCondLst>
                                        </p:cTn>
                                        <p:tgtEl>
                                          <p:spTgt spid="128030"/>
                                        </p:tgtEl>
                                      </p:cBhvr>
                                      <p:to x="100000" y="95000"/>
                                    </p:animScale>
                                    <p:animScale>
                                      <p:cBhvr>
                                        <p:cTn id="22" dur="166" decel="50000">
                                          <p:stCondLst>
                                            <p:cond delay="1834"/>
                                          </p:stCondLst>
                                        </p:cTn>
                                        <p:tgtEl>
                                          <p:spTgt spid="128030"/>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128029"/>
                                        </p:tgtEl>
                                        <p:attrNameLst>
                                          <p:attrName>style.visibility</p:attrName>
                                        </p:attrNameLst>
                                      </p:cBhvr>
                                      <p:to>
                                        <p:strVal val="visible"/>
                                      </p:to>
                                    </p:set>
                                    <p:animEffect transition="in" filter="wipe(down)">
                                      <p:cBhvr>
                                        <p:cTn id="25" dur="580">
                                          <p:stCondLst>
                                            <p:cond delay="0"/>
                                          </p:stCondLst>
                                        </p:cTn>
                                        <p:tgtEl>
                                          <p:spTgt spid="128029"/>
                                        </p:tgtEl>
                                      </p:cBhvr>
                                    </p:animEffect>
                                    <p:anim calcmode="lin" valueType="num">
                                      <p:cBhvr>
                                        <p:cTn id="26" dur="1822" tmFilter="0,0; 0.14,0.36; 0.43,0.73; 0.71,0.91; 1.0,1.0">
                                          <p:stCondLst>
                                            <p:cond delay="0"/>
                                          </p:stCondLst>
                                        </p:cTn>
                                        <p:tgtEl>
                                          <p:spTgt spid="12802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802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802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802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8029"/>
                                        </p:tgtEl>
                                        <p:attrNameLst>
                                          <p:attrName>ppt_y</p:attrName>
                                        </p:attrNameLst>
                                      </p:cBhvr>
                                      <p:tavLst>
                                        <p:tav tm="0" fmla="#ppt_y-sin(pi*$)/81">
                                          <p:val>
                                            <p:fltVal val="0"/>
                                          </p:val>
                                        </p:tav>
                                        <p:tav tm="100000">
                                          <p:val>
                                            <p:fltVal val="1"/>
                                          </p:val>
                                        </p:tav>
                                      </p:tavLst>
                                    </p:anim>
                                    <p:animScale>
                                      <p:cBhvr>
                                        <p:cTn id="31" dur="26">
                                          <p:stCondLst>
                                            <p:cond delay="650"/>
                                          </p:stCondLst>
                                        </p:cTn>
                                        <p:tgtEl>
                                          <p:spTgt spid="128029"/>
                                        </p:tgtEl>
                                      </p:cBhvr>
                                      <p:to x="100000" y="60000"/>
                                    </p:animScale>
                                    <p:animScale>
                                      <p:cBhvr>
                                        <p:cTn id="32" dur="166" decel="50000">
                                          <p:stCondLst>
                                            <p:cond delay="676"/>
                                          </p:stCondLst>
                                        </p:cTn>
                                        <p:tgtEl>
                                          <p:spTgt spid="128029"/>
                                        </p:tgtEl>
                                      </p:cBhvr>
                                      <p:to x="100000" y="100000"/>
                                    </p:animScale>
                                    <p:animScale>
                                      <p:cBhvr>
                                        <p:cTn id="33" dur="26">
                                          <p:stCondLst>
                                            <p:cond delay="1312"/>
                                          </p:stCondLst>
                                        </p:cTn>
                                        <p:tgtEl>
                                          <p:spTgt spid="128029"/>
                                        </p:tgtEl>
                                      </p:cBhvr>
                                      <p:to x="100000" y="80000"/>
                                    </p:animScale>
                                    <p:animScale>
                                      <p:cBhvr>
                                        <p:cTn id="34" dur="166" decel="50000">
                                          <p:stCondLst>
                                            <p:cond delay="1338"/>
                                          </p:stCondLst>
                                        </p:cTn>
                                        <p:tgtEl>
                                          <p:spTgt spid="128029"/>
                                        </p:tgtEl>
                                      </p:cBhvr>
                                      <p:to x="100000" y="100000"/>
                                    </p:animScale>
                                    <p:animScale>
                                      <p:cBhvr>
                                        <p:cTn id="35" dur="26">
                                          <p:stCondLst>
                                            <p:cond delay="1642"/>
                                          </p:stCondLst>
                                        </p:cTn>
                                        <p:tgtEl>
                                          <p:spTgt spid="128029"/>
                                        </p:tgtEl>
                                      </p:cBhvr>
                                      <p:to x="100000" y="90000"/>
                                    </p:animScale>
                                    <p:animScale>
                                      <p:cBhvr>
                                        <p:cTn id="36" dur="166" decel="50000">
                                          <p:stCondLst>
                                            <p:cond delay="1668"/>
                                          </p:stCondLst>
                                        </p:cTn>
                                        <p:tgtEl>
                                          <p:spTgt spid="128029"/>
                                        </p:tgtEl>
                                      </p:cBhvr>
                                      <p:to x="100000" y="100000"/>
                                    </p:animScale>
                                    <p:animScale>
                                      <p:cBhvr>
                                        <p:cTn id="37" dur="26">
                                          <p:stCondLst>
                                            <p:cond delay="1808"/>
                                          </p:stCondLst>
                                        </p:cTn>
                                        <p:tgtEl>
                                          <p:spTgt spid="128029"/>
                                        </p:tgtEl>
                                      </p:cBhvr>
                                      <p:to x="100000" y="95000"/>
                                    </p:animScale>
                                    <p:animScale>
                                      <p:cBhvr>
                                        <p:cTn id="38" dur="166" decel="50000">
                                          <p:stCondLst>
                                            <p:cond delay="1834"/>
                                          </p:stCondLst>
                                        </p:cTn>
                                        <p:tgtEl>
                                          <p:spTgt spid="128029"/>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28031"/>
                                        </p:tgtEl>
                                        <p:attrNameLst>
                                          <p:attrName>style.visibility</p:attrName>
                                        </p:attrNameLst>
                                      </p:cBhvr>
                                      <p:to>
                                        <p:strVal val="visible"/>
                                      </p:to>
                                    </p:set>
                                    <p:animEffect transition="in" filter="wipe(down)">
                                      <p:cBhvr>
                                        <p:cTn id="41" dur="580">
                                          <p:stCondLst>
                                            <p:cond delay="0"/>
                                          </p:stCondLst>
                                        </p:cTn>
                                        <p:tgtEl>
                                          <p:spTgt spid="128031"/>
                                        </p:tgtEl>
                                      </p:cBhvr>
                                    </p:animEffect>
                                    <p:anim calcmode="lin" valueType="num">
                                      <p:cBhvr>
                                        <p:cTn id="42" dur="1822" tmFilter="0,0; 0.14,0.36; 0.43,0.73; 0.71,0.91; 1.0,1.0">
                                          <p:stCondLst>
                                            <p:cond delay="0"/>
                                          </p:stCondLst>
                                        </p:cTn>
                                        <p:tgtEl>
                                          <p:spTgt spid="12803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803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803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803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8031"/>
                                        </p:tgtEl>
                                        <p:attrNameLst>
                                          <p:attrName>ppt_y</p:attrName>
                                        </p:attrNameLst>
                                      </p:cBhvr>
                                      <p:tavLst>
                                        <p:tav tm="0" fmla="#ppt_y-sin(pi*$)/81">
                                          <p:val>
                                            <p:fltVal val="0"/>
                                          </p:val>
                                        </p:tav>
                                        <p:tav tm="100000">
                                          <p:val>
                                            <p:fltVal val="1"/>
                                          </p:val>
                                        </p:tav>
                                      </p:tavLst>
                                    </p:anim>
                                    <p:animScale>
                                      <p:cBhvr>
                                        <p:cTn id="47" dur="26">
                                          <p:stCondLst>
                                            <p:cond delay="650"/>
                                          </p:stCondLst>
                                        </p:cTn>
                                        <p:tgtEl>
                                          <p:spTgt spid="128031"/>
                                        </p:tgtEl>
                                      </p:cBhvr>
                                      <p:to x="100000" y="60000"/>
                                    </p:animScale>
                                    <p:animScale>
                                      <p:cBhvr>
                                        <p:cTn id="48" dur="166" decel="50000">
                                          <p:stCondLst>
                                            <p:cond delay="676"/>
                                          </p:stCondLst>
                                        </p:cTn>
                                        <p:tgtEl>
                                          <p:spTgt spid="128031"/>
                                        </p:tgtEl>
                                      </p:cBhvr>
                                      <p:to x="100000" y="100000"/>
                                    </p:animScale>
                                    <p:animScale>
                                      <p:cBhvr>
                                        <p:cTn id="49" dur="26">
                                          <p:stCondLst>
                                            <p:cond delay="1312"/>
                                          </p:stCondLst>
                                        </p:cTn>
                                        <p:tgtEl>
                                          <p:spTgt spid="128031"/>
                                        </p:tgtEl>
                                      </p:cBhvr>
                                      <p:to x="100000" y="80000"/>
                                    </p:animScale>
                                    <p:animScale>
                                      <p:cBhvr>
                                        <p:cTn id="50" dur="166" decel="50000">
                                          <p:stCondLst>
                                            <p:cond delay="1338"/>
                                          </p:stCondLst>
                                        </p:cTn>
                                        <p:tgtEl>
                                          <p:spTgt spid="128031"/>
                                        </p:tgtEl>
                                      </p:cBhvr>
                                      <p:to x="100000" y="100000"/>
                                    </p:animScale>
                                    <p:animScale>
                                      <p:cBhvr>
                                        <p:cTn id="51" dur="26">
                                          <p:stCondLst>
                                            <p:cond delay="1642"/>
                                          </p:stCondLst>
                                        </p:cTn>
                                        <p:tgtEl>
                                          <p:spTgt spid="128031"/>
                                        </p:tgtEl>
                                      </p:cBhvr>
                                      <p:to x="100000" y="90000"/>
                                    </p:animScale>
                                    <p:animScale>
                                      <p:cBhvr>
                                        <p:cTn id="52" dur="166" decel="50000">
                                          <p:stCondLst>
                                            <p:cond delay="1668"/>
                                          </p:stCondLst>
                                        </p:cTn>
                                        <p:tgtEl>
                                          <p:spTgt spid="128031"/>
                                        </p:tgtEl>
                                      </p:cBhvr>
                                      <p:to x="100000" y="100000"/>
                                    </p:animScale>
                                    <p:animScale>
                                      <p:cBhvr>
                                        <p:cTn id="53" dur="26">
                                          <p:stCondLst>
                                            <p:cond delay="1808"/>
                                          </p:stCondLst>
                                        </p:cTn>
                                        <p:tgtEl>
                                          <p:spTgt spid="128031"/>
                                        </p:tgtEl>
                                      </p:cBhvr>
                                      <p:to x="100000" y="95000"/>
                                    </p:animScale>
                                    <p:animScale>
                                      <p:cBhvr>
                                        <p:cTn id="54" dur="166" decel="50000">
                                          <p:stCondLst>
                                            <p:cond delay="1834"/>
                                          </p:stCondLst>
                                        </p:cTn>
                                        <p:tgtEl>
                                          <p:spTgt spid="128031"/>
                                        </p:tgtEl>
                                      </p:cBhvr>
                                      <p:to x="100000" y="100000"/>
                                    </p:animScale>
                                  </p:childTnLst>
                                </p:cTn>
                              </p:par>
                            </p:childTnLst>
                          </p:cTn>
                        </p:par>
                        <p:par>
                          <p:cTn id="55" fill="hold">
                            <p:stCondLst>
                              <p:cond delay="2000"/>
                            </p:stCondLst>
                            <p:childTnLst>
                              <p:par>
                                <p:cTn id="56" presetID="53" presetClass="entr" presetSubtype="16"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linds(horizontal)">
                                      <p:cBhvr>
                                        <p:cTn id="65" dur="500"/>
                                        <p:tgtEl>
                                          <p:spTgt spid="2"/>
                                        </p:tgtEl>
                                      </p:cBhvr>
                                    </p:animEffect>
                                  </p:childTnLst>
                                </p:cTn>
                              </p:par>
                              <p:par>
                                <p:cTn id="66" presetID="3" presetClass="entr" presetSubtype="10" fill="hold"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blinds(horizontal)">
                                      <p:cBhvr>
                                        <p:cTn id="68" dur="500"/>
                                        <p:tgtEl>
                                          <p:spTgt spid="4"/>
                                        </p:tgtEl>
                                      </p:cBhvr>
                                    </p:animEffect>
                                  </p:childTnLst>
                                </p:cTn>
                              </p:par>
                              <p:par>
                                <p:cTn id="69" presetID="3" presetClass="entr" presetSubtype="1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blinds(horizontal)">
                                      <p:cBhvr>
                                        <p:cTn id="71" dur="500"/>
                                        <p:tgtEl>
                                          <p:spTgt spid="3"/>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1000"/>
                                        <p:tgtEl>
                                          <p:spTgt spid="5"/>
                                        </p:tgtEl>
                                      </p:cBhvr>
                                    </p:animEffect>
                                    <p:anim calcmode="lin" valueType="num">
                                      <p:cBhvr>
                                        <p:cTn id="75" dur="1000" fill="hold"/>
                                        <p:tgtEl>
                                          <p:spTgt spid="5"/>
                                        </p:tgtEl>
                                        <p:attrNameLst>
                                          <p:attrName>ppt_x</p:attrName>
                                        </p:attrNameLst>
                                      </p:cBhvr>
                                      <p:tavLst>
                                        <p:tav tm="0">
                                          <p:val>
                                            <p:strVal val="#ppt_x"/>
                                          </p:val>
                                        </p:tav>
                                        <p:tav tm="100000">
                                          <p:val>
                                            <p:strVal val="#ppt_x"/>
                                          </p:val>
                                        </p:tav>
                                      </p:tavLst>
                                    </p:anim>
                                    <p:anim calcmode="lin" valueType="num">
                                      <p:cBhvr>
                                        <p:cTn id="76" dur="1000" fill="hold"/>
                                        <p:tgtEl>
                                          <p:spTgt spid="5"/>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par>
                                <p:cTn id="81" presetID="10" presetClass="entr" presetSubtype="0"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par>
                                <p:cTn id="84" presetID="10" presetClass="entr" presetSubtype="0"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250" fill="hold"/>
                                        <p:tgtEl>
                                          <p:spTgt spid="25"/>
                                        </p:tgtEl>
                                        <p:attrNameLst>
                                          <p:attrName>ppt_w</p:attrName>
                                        </p:attrNameLst>
                                      </p:cBhvr>
                                      <p:tavLst>
                                        <p:tav tm="0">
                                          <p:val>
                                            <p:fltVal val="0"/>
                                          </p:val>
                                        </p:tav>
                                        <p:tav tm="100000">
                                          <p:val>
                                            <p:strVal val="#ppt_w"/>
                                          </p:val>
                                        </p:tav>
                                      </p:tavLst>
                                    </p:anim>
                                    <p:anim calcmode="lin" valueType="num">
                                      <p:cBhvr>
                                        <p:cTn id="92" dur="250" fill="hold"/>
                                        <p:tgtEl>
                                          <p:spTgt spid="25"/>
                                        </p:tgtEl>
                                        <p:attrNameLst>
                                          <p:attrName>ppt_h</p:attrName>
                                        </p:attrNameLst>
                                      </p:cBhvr>
                                      <p:tavLst>
                                        <p:tav tm="0">
                                          <p:val>
                                            <p:fltVal val="0"/>
                                          </p:val>
                                        </p:tav>
                                        <p:tav tm="100000">
                                          <p:val>
                                            <p:strVal val="#ppt_h"/>
                                          </p:val>
                                        </p:tav>
                                      </p:tavLst>
                                    </p:anim>
                                  </p:childTnLst>
                                </p:cTn>
                              </p:par>
                              <p:par>
                                <p:cTn id="93" presetID="1" presetClass="mediacall" presetSubtype="0" fill="hold" nodeType="withEffect">
                                  <p:stCondLst>
                                    <p:cond delay="0"/>
                                  </p:stCondLst>
                                  <p:childTnLst>
                                    <p:cmd type="call" cmd="playFrom(0.0)">
                                      <p:cBhvr>
                                        <p:cTn id="94" dur="1776" fill="hold"/>
                                        <p:tgtEl>
                                          <p:spTgt spid="24"/>
                                        </p:tgtEl>
                                      </p:cBhvr>
                                    </p:cmd>
                                  </p:childTnLst>
                                </p:cTn>
                              </p:par>
                            </p:childTnLst>
                          </p:cTn>
                        </p:par>
                        <p:par>
                          <p:cTn id="95" fill="hold">
                            <p:stCondLst>
                              <p:cond delay="1776"/>
                            </p:stCondLst>
                            <p:childTnLst>
                              <p:par>
                                <p:cTn id="96" presetID="23" presetClass="entr" presetSubtype="16"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additive="base">
                                        <p:cTn id="104" dur="500" fill="hold"/>
                                        <p:tgtEl>
                                          <p:spTgt spid="26"/>
                                        </p:tgtEl>
                                        <p:attrNameLst>
                                          <p:attrName>ppt_x</p:attrName>
                                        </p:attrNameLst>
                                      </p:cBhvr>
                                      <p:tavLst>
                                        <p:tav tm="0">
                                          <p:val>
                                            <p:strVal val="#ppt_x"/>
                                          </p:val>
                                        </p:tav>
                                        <p:tav tm="100000">
                                          <p:val>
                                            <p:strVal val="#ppt_x"/>
                                          </p:val>
                                        </p:tav>
                                      </p:tavLst>
                                    </p:anim>
                                    <p:anim calcmode="lin" valueType="num">
                                      <p:cBhvr additive="base">
                                        <p:cTn id="105" dur="500" fill="hold"/>
                                        <p:tgtEl>
                                          <p:spTgt spid="26"/>
                                        </p:tgtEl>
                                        <p:attrNameLst>
                                          <p:attrName>ppt_y</p:attrName>
                                        </p:attrNameLst>
                                      </p:cBhvr>
                                      <p:tavLst>
                                        <p:tav tm="0">
                                          <p:val>
                                            <p:strVal val="1+#ppt_h/2"/>
                                          </p:val>
                                        </p:tav>
                                        <p:tav tm="100000">
                                          <p:val>
                                            <p:strVal val="#ppt_y"/>
                                          </p:val>
                                        </p:tav>
                                      </p:tavLst>
                                    </p:anim>
                                  </p:childTnLst>
                                </p:cTn>
                              </p:par>
                            </p:childTnLst>
                          </p:cTn>
                        </p:par>
                        <p:par>
                          <p:cTn id="106" fill="hold">
                            <p:stCondLst>
                              <p:cond delay="500"/>
                            </p:stCondLst>
                            <p:childTnLst>
                              <p:par>
                                <p:cTn id="107" presetID="2" presetClass="entr" presetSubtype="4"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500" fill="hold"/>
                                        <p:tgtEl>
                                          <p:spTgt spid="27"/>
                                        </p:tgtEl>
                                        <p:attrNameLst>
                                          <p:attrName>ppt_x</p:attrName>
                                        </p:attrNameLst>
                                      </p:cBhvr>
                                      <p:tavLst>
                                        <p:tav tm="0">
                                          <p:val>
                                            <p:strVal val="#ppt_x"/>
                                          </p:val>
                                        </p:tav>
                                        <p:tav tm="100000">
                                          <p:val>
                                            <p:strVal val="#ppt_x"/>
                                          </p:val>
                                        </p:tav>
                                      </p:tavLst>
                                    </p:anim>
                                    <p:anim calcmode="lin" valueType="num">
                                      <p:cBhvr additive="base">
                                        <p:cTn id="11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1" fill="hold" display="0">
                  <p:stCondLst>
                    <p:cond delay="indefinite"/>
                  </p:stCondLst>
                  <p:endCondLst>
                    <p:cond evt="onStopAudio" delay="0">
                      <p:tgtEl>
                        <p:sldTgt/>
                      </p:tgtEl>
                    </p:cond>
                  </p:endCondLst>
                </p:cTn>
                <p:tgtEl>
                  <p:spTgt spid="23"/>
                </p:tgtEl>
              </p:cMediaNode>
            </p:audio>
            <p:audio>
              <p:cMediaNode vol="80000">
                <p:cTn id="112" fill="hold" display="0">
                  <p:stCondLst>
                    <p:cond delay="indefinite"/>
                  </p:stCondLst>
                  <p:endCondLst>
                    <p:cond evt="onStopAudio" delay="0">
                      <p:tgtEl>
                        <p:sldTgt/>
                      </p:tgtEl>
                    </p:cond>
                  </p:endCondLst>
                </p:cTn>
                <p:tgtEl>
                  <p:spTgt spid="24"/>
                </p:tgtEl>
              </p:cMediaNode>
            </p:audio>
          </p:childTnLst>
        </p:cTn>
      </p:par>
    </p:tnLst>
    <p:bldLst>
      <p:bldP spid="128029" grpId="0" animBg="1"/>
      <p:bldP spid="128030" grpId="0" animBg="1"/>
      <p:bldP spid="128031" grpId="0"/>
      <p:bldP spid="5" grpId="0" animBg="1"/>
      <p:bldP spid="10" grpId="0"/>
      <p:bldP spid="26"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939092" y="1973435"/>
            <a:ext cx="3673882" cy="1243531"/>
            <a:chOff x="794" y="1706"/>
            <a:chExt cx="2358" cy="749"/>
          </a:xfrm>
        </p:grpSpPr>
        <p:sp>
          <p:nvSpPr>
            <p:cNvPr id="20499"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3600" dirty="0">
                  <a:latin typeface="HG丸ｺﾞｼｯｸM-PRO" panose="020F0600000000000000" pitchFamily="50" charset="-128"/>
                  <a:ea typeface="HG丸ｺﾞｼｯｸM-PRO" panose="020F0600000000000000" pitchFamily="50" charset="-128"/>
                </a:rPr>
                <a:t>① </a:t>
              </a:r>
              <a:r>
                <a:rPr lang="ja-JP" altLang="en-US" sz="3600" dirty="0">
                  <a:latin typeface="HG丸ｺﾞｼｯｸM-PRO" panose="020F0600000000000000" pitchFamily="50" charset="-128"/>
                  <a:ea typeface="HG丸ｺﾞｼｯｸM-PRO" panose="020F0600000000000000" pitchFamily="50" charset="-128"/>
                </a:rPr>
                <a:t>ジョーカー</a:t>
              </a:r>
            </a:p>
          </p:txBody>
        </p:sp>
        <p:pic>
          <p:nvPicPr>
            <p:cNvPr id="20500" name="Picture 9" descr="AQAA_0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0" descr="AQAA_0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1939091" y="5031038"/>
            <a:ext cx="5099884" cy="1280537"/>
            <a:chOff x="567" y="3611"/>
            <a:chExt cx="2358" cy="749"/>
          </a:xfrm>
        </p:grpSpPr>
        <p:sp>
          <p:nvSpPr>
            <p:cNvPr id="20496"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③ </a:t>
              </a:r>
              <a:r>
                <a:rPr lang="ja-JP" altLang="en-US" sz="3600" dirty="0">
                  <a:latin typeface="HG丸ｺﾞｼｯｸM-PRO" panose="020F0600000000000000" pitchFamily="50" charset="-128"/>
                  <a:ea typeface="HG丸ｺﾞｼｯｸM-PRO" panose="020F0600000000000000" pitchFamily="50" charset="-128"/>
                </a:rPr>
                <a:t>スペードのエース</a:t>
              </a:r>
            </a:p>
          </p:txBody>
        </p:sp>
        <p:pic>
          <p:nvPicPr>
            <p:cNvPr id="20497" name="Picture 11"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2"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1939091" y="3473380"/>
            <a:ext cx="4624053" cy="1360369"/>
            <a:chOff x="793" y="2818"/>
            <a:chExt cx="2359" cy="725"/>
          </a:xfrm>
        </p:grpSpPr>
        <p:sp>
          <p:nvSpPr>
            <p:cNvPr id="20493" name="AutoShape 14"/>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② </a:t>
              </a:r>
              <a:r>
                <a:rPr lang="ja-JP" altLang="en-US" sz="3600" dirty="0">
                  <a:latin typeface="HG丸ｺﾞｼｯｸM-PRO" panose="020F0600000000000000" pitchFamily="50" charset="-128"/>
                  <a:ea typeface="HG丸ｺﾞｼｯｸM-PRO" panose="020F0600000000000000" pitchFamily="50" charset="-128"/>
                </a:rPr>
                <a:t>ハートのキング</a:t>
              </a:r>
            </a:p>
          </p:txBody>
        </p:sp>
        <p:pic>
          <p:nvPicPr>
            <p:cNvPr id="20494" name="Picture 15"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6"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9" name="AutoShape 29"/>
          <p:cNvSpPr>
            <a:spLocks noChangeArrowheads="1"/>
          </p:cNvSpPr>
          <p:nvPr/>
        </p:nvSpPr>
        <p:spPr bwMode="auto">
          <a:xfrm>
            <a:off x="817876" y="546425"/>
            <a:ext cx="10185400" cy="1127486"/>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128030" name="AutoShape 30"/>
          <p:cNvSpPr>
            <a:spLocks noChangeArrowheads="1"/>
          </p:cNvSpPr>
          <p:nvPr/>
        </p:nvSpPr>
        <p:spPr bwMode="auto">
          <a:xfrm>
            <a:off x="1188724" y="803435"/>
            <a:ext cx="936625" cy="574675"/>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sp>
        <p:nvSpPr>
          <p:cNvPr id="128031" name="Rectangle 31"/>
          <p:cNvSpPr>
            <a:spLocks noChangeArrowheads="1"/>
          </p:cNvSpPr>
          <p:nvPr/>
        </p:nvSpPr>
        <p:spPr bwMode="auto">
          <a:xfrm>
            <a:off x="2400300" y="527030"/>
            <a:ext cx="8677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18</a:t>
            </a:r>
            <a:r>
              <a:rPr lang="ja-JP" altLang="en-US" sz="2400" dirty="0">
                <a:latin typeface="HG丸ｺﾞｼｯｸM-PRO" panose="020F0600000000000000" pitchFamily="50" charset="-128"/>
                <a:ea typeface="HG丸ｺﾞｼｯｸM-PRO" panose="020F0600000000000000" pitchFamily="50" charset="-128"/>
              </a:rPr>
              <a:t>世紀のイギリス、トランプに税を納めた証明を表示していました。いったいどのマークだったでしょうか？</a:t>
            </a:r>
          </a:p>
        </p:txBody>
      </p:sp>
      <p:grpSp>
        <p:nvGrpSpPr>
          <p:cNvPr id="7" name="グループ化 6">
            <a:extLst>
              <a:ext uri="{FF2B5EF4-FFF2-40B4-BE49-F238E27FC236}">
                <a16:creationId xmlns:a16="http://schemas.microsoft.com/office/drawing/2014/main" id="{F71858B3-76EE-4971-8130-BB277ADBB0B7}"/>
              </a:ext>
            </a:extLst>
          </p:cNvPr>
          <p:cNvGrpSpPr/>
          <p:nvPr/>
        </p:nvGrpSpPr>
        <p:grpSpPr>
          <a:xfrm>
            <a:off x="7684718" y="2409315"/>
            <a:ext cx="4033362" cy="3256883"/>
            <a:chOff x="7684718" y="2409315"/>
            <a:chExt cx="4033362" cy="3256883"/>
          </a:xfrm>
        </p:grpSpPr>
        <p:pic>
          <p:nvPicPr>
            <p:cNvPr id="19" name="図 18" descr="背景パターン&#10;&#10;低い精度で自動的に生成された説明">
              <a:extLst>
                <a:ext uri="{FF2B5EF4-FFF2-40B4-BE49-F238E27FC236}">
                  <a16:creationId xmlns:a16="http://schemas.microsoft.com/office/drawing/2014/main" id="{E451D449-85DF-4788-8BDE-5219D1617573}"/>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rot="20697867">
              <a:off x="7684718" y="2808570"/>
              <a:ext cx="1866900" cy="2738120"/>
            </a:xfrm>
            <a:prstGeom prst="rect">
              <a:avLst/>
            </a:prstGeom>
            <a:noFill/>
            <a:ln>
              <a:noFill/>
            </a:ln>
          </p:spPr>
        </p:pic>
        <p:pic>
          <p:nvPicPr>
            <p:cNvPr id="20" name="図 19" descr="背景パターン&#10;&#10;低い精度で自動的に生成された説明">
              <a:extLst>
                <a:ext uri="{FF2B5EF4-FFF2-40B4-BE49-F238E27FC236}">
                  <a16:creationId xmlns:a16="http://schemas.microsoft.com/office/drawing/2014/main" id="{F375F3DA-ED0E-43EB-837C-993B91B3EE10}"/>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8873272" y="2409315"/>
              <a:ext cx="1866900" cy="2738120"/>
            </a:xfrm>
            <a:prstGeom prst="rect">
              <a:avLst/>
            </a:prstGeom>
            <a:noFill/>
            <a:ln>
              <a:noFill/>
            </a:ln>
          </p:spPr>
        </p:pic>
        <p:pic>
          <p:nvPicPr>
            <p:cNvPr id="21" name="図 20" descr="背景パターン&#10;&#10;低い精度で自動的に生成された説明">
              <a:extLst>
                <a:ext uri="{FF2B5EF4-FFF2-40B4-BE49-F238E27FC236}">
                  <a16:creationId xmlns:a16="http://schemas.microsoft.com/office/drawing/2014/main" id="{9EC82668-76FA-4A85-BE08-DDA1DE5AA768}"/>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rot="1045064">
              <a:off x="9851180" y="2928078"/>
              <a:ext cx="1866900" cy="2738120"/>
            </a:xfrm>
            <a:prstGeom prst="rect">
              <a:avLst/>
            </a:prstGeom>
            <a:noFill/>
            <a:ln>
              <a:noFill/>
            </a:ln>
          </p:spPr>
        </p:pic>
      </p:grpSp>
      <p:pic>
        <p:nvPicPr>
          <p:cNvPr id="22" name="出題1">
            <a:hlinkClick r:id="" action="ppaction://media"/>
            <a:extLst>
              <a:ext uri="{FF2B5EF4-FFF2-40B4-BE49-F238E27FC236}">
                <a16:creationId xmlns:a16="http://schemas.microsoft.com/office/drawing/2014/main" id="{6A040CF3-E4EE-4409-AFB2-DF425434DEC6}"/>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3011487" y="479527"/>
            <a:ext cx="812338" cy="812338"/>
          </a:xfrm>
          <a:prstGeom prst="rect">
            <a:avLst/>
          </a:prstGeom>
        </p:spPr>
      </p:pic>
      <p:pic>
        <p:nvPicPr>
          <p:cNvPr id="23" name="正解1">
            <a:hlinkClick r:id="" action="ppaction://media"/>
            <a:extLst>
              <a:ext uri="{FF2B5EF4-FFF2-40B4-BE49-F238E27FC236}">
                <a16:creationId xmlns:a16="http://schemas.microsoft.com/office/drawing/2014/main" id="{33A25F0A-E6E8-4E8A-825C-5CB34F5E7C4D}"/>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14154536" y="2898590"/>
            <a:ext cx="609600" cy="609600"/>
          </a:xfrm>
          <a:prstGeom prst="rect">
            <a:avLst/>
          </a:prstGeom>
        </p:spPr>
      </p:pic>
      <p:sp>
        <p:nvSpPr>
          <p:cNvPr id="24" name="AutoShape 60">
            <a:extLst>
              <a:ext uri="{FF2B5EF4-FFF2-40B4-BE49-F238E27FC236}">
                <a16:creationId xmlns:a16="http://schemas.microsoft.com/office/drawing/2014/main" id="{AFF7E1AD-3A73-4CE9-9C9B-2A7C0D077F5C}"/>
              </a:ext>
            </a:extLst>
          </p:cNvPr>
          <p:cNvSpPr>
            <a:spLocks noChangeArrowheads="1"/>
          </p:cNvSpPr>
          <p:nvPr/>
        </p:nvSpPr>
        <p:spPr bwMode="auto">
          <a:xfrm>
            <a:off x="951243" y="5310593"/>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6" name="グループ化 5">
            <a:extLst>
              <a:ext uri="{FF2B5EF4-FFF2-40B4-BE49-F238E27FC236}">
                <a16:creationId xmlns:a16="http://schemas.microsoft.com/office/drawing/2014/main" id="{9F5D4EF8-5A9A-4AB3-949C-C39E52748AE3}"/>
              </a:ext>
            </a:extLst>
          </p:cNvPr>
          <p:cNvGrpSpPr/>
          <p:nvPr/>
        </p:nvGrpSpPr>
        <p:grpSpPr>
          <a:xfrm>
            <a:off x="9852607" y="2930329"/>
            <a:ext cx="1864045" cy="2733617"/>
            <a:chOff x="9813161" y="2930330"/>
            <a:chExt cx="1864045" cy="2733617"/>
          </a:xfrm>
        </p:grpSpPr>
        <p:pic>
          <p:nvPicPr>
            <p:cNvPr id="25" name="図 24" descr="アイコン&#10;&#10;自動的に生成された説明">
              <a:extLst>
                <a:ext uri="{FF2B5EF4-FFF2-40B4-BE49-F238E27FC236}">
                  <a16:creationId xmlns:a16="http://schemas.microsoft.com/office/drawing/2014/main" id="{F8E44491-C0AF-4E44-95E6-0EFA7B186C99}"/>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rot="1063669">
              <a:off x="9813161" y="2930330"/>
              <a:ext cx="1864045" cy="2733617"/>
            </a:xfrm>
            <a:prstGeom prst="rect">
              <a:avLst/>
            </a:prstGeom>
            <a:noFill/>
            <a:ln>
              <a:noFill/>
            </a:ln>
          </p:spPr>
        </p:pic>
        <p:pic>
          <p:nvPicPr>
            <p:cNvPr id="26" name="図 25">
              <a:extLst>
                <a:ext uri="{FF2B5EF4-FFF2-40B4-BE49-F238E27FC236}">
                  <a16:creationId xmlns:a16="http://schemas.microsoft.com/office/drawing/2014/main" id="{FE465768-7A31-4D9C-BCFF-46FD24C7A69C}"/>
                </a:ext>
              </a:extLst>
            </p:cNvPr>
            <p:cNvPicPr>
              <a:picLocks noChangeAspect="1"/>
            </p:cNvPicPr>
            <p:nvPr/>
          </p:nvPicPr>
          <p:blipFill>
            <a:blip r:embed="rId14"/>
            <a:stretch>
              <a:fillRect/>
            </a:stretch>
          </p:blipFill>
          <p:spPr>
            <a:xfrm rot="1178870">
              <a:off x="10086288" y="3756921"/>
              <a:ext cx="1365622" cy="1152244"/>
            </a:xfrm>
            <a:prstGeom prst="rect">
              <a:avLst/>
            </a:prstGeom>
          </p:spPr>
        </p:pic>
      </p:grpSp>
    </p:spTree>
    <p:custDataLst>
      <p:tags r:id="rId1"/>
    </p:custDataLst>
    <p:extLst>
      <p:ext uri="{BB962C8B-B14F-4D97-AF65-F5344CB8AC3E}">
        <p14:creationId xmlns:p14="http://schemas.microsoft.com/office/powerpoint/2010/main" val="12109098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 fill="hold"/>
                                        <p:tgtEl>
                                          <p:spTgt spid="22"/>
                                        </p:tgtEl>
                                      </p:cBhvr>
                                    </p:cmd>
                                  </p:childTnLst>
                                </p:cTn>
                              </p:par>
                              <p:par>
                                <p:cTn id="7" presetID="26" presetClass="entr" presetSubtype="0" fill="hold" grpId="0" nodeType="withEffect">
                                  <p:stCondLst>
                                    <p:cond delay="0"/>
                                  </p:stCondLst>
                                  <p:childTnLst>
                                    <p:set>
                                      <p:cBhvr>
                                        <p:cTn id="8" dur="1" fill="hold">
                                          <p:stCondLst>
                                            <p:cond delay="0"/>
                                          </p:stCondLst>
                                        </p:cTn>
                                        <p:tgtEl>
                                          <p:spTgt spid="128030"/>
                                        </p:tgtEl>
                                        <p:attrNameLst>
                                          <p:attrName>style.visibility</p:attrName>
                                        </p:attrNameLst>
                                      </p:cBhvr>
                                      <p:to>
                                        <p:strVal val="visible"/>
                                      </p:to>
                                    </p:set>
                                    <p:animEffect transition="in" filter="wipe(down)">
                                      <p:cBhvr>
                                        <p:cTn id="9" dur="580">
                                          <p:stCondLst>
                                            <p:cond delay="0"/>
                                          </p:stCondLst>
                                        </p:cTn>
                                        <p:tgtEl>
                                          <p:spTgt spid="128030"/>
                                        </p:tgtEl>
                                      </p:cBhvr>
                                    </p:animEffect>
                                    <p:anim calcmode="lin" valueType="num">
                                      <p:cBhvr>
                                        <p:cTn id="10" dur="1822" tmFilter="0,0; 0.14,0.36; 0.43,0.73; 0.71,0.91; 1.0,1.0">
                                          <p:stCondLst>
                                            <p:cond delay="0"/>
                                          </p:stCondLst>
                                        </p:cTn>
                                        <p:tgtEl>
                                          <p:spTgt spid="12803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803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803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803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8030"/>
                                        </p:tgtEl>
                                        <p:attrNameLst>
                                          <p:attrName>ppt_y</p:attrName>
                                        </p:attrNameLst>
                                      </p:cBhvr>
                                      <p:tavLst>
                                        <p:tav tm="0" fmla="#ppt_y-sin(pi*$)/81">
                                          <p:val>
                                            <p:fltVal val="0"/>
                                          </p:val>
                                        </p:tav>
                                        <p:tav tm="100000">
                                          <p:val>
                                            <p:fltVal val="1"/>
                                          </p:val>
                                        </p:tav>
                                      </p:tavLst>
                                    </p:anim>
                                    <p:animScale>
                                      <p:cBhvr>
                                        <p:cTn id="15" dur="26">
                                          <p:stCondLst>
                                            <p:cond delay="650"/>
                                          </p:stCondLst>
                                        </p:cTn>
                                        <p:tgtEl>
                                          <p:spTgt spid="128030"/>
                                        </p:tgtEl>
                                      </p:cBhvr>
                                      <p:to x="100000" y="60000"/>
                                    </p:animScale>
                                    <p:animScale>
                                      <p:cBhvr>
                                        <p:cTn id="16" dur="166" decel="50000">
                                          <p:stCondLst>
                                            <p:cond delay="676"/>
                                          </p:stCondLst>
                                        </p:cTn>
                                        <p:tgtEl>
                                          <p:spTgt spid="128030"/>
                                        </p:tgtEl>
                                      </p:cBhvr>
                                      <p:to x="100000" y="100000"/>
                                    </p:animScale>
                                    <p:animScale>
                                      <p:cBhvr>
                                        <p:cTn id="17" dur="26">
                                          <p:stCondLst>
                                            <p:cond delay="1312"/>
                                          </p:stCondLst>
                                        </p:cTn>
                                        <p:tgtEl>
                                          <p:spTgt spid="128030"/>
                                        </p:tgtEl>
                                      </p:cBhvr>
                                      <p:to x="100000" y="80000"/>
                                    </p:animScale>
                                    <p:animScale>
                                      <p:cBhvr>
                                        <p:cTn id="18" dur="166" decel="50000">
                                          <p:stCondLst>
                                            <p:cond delay="1338"/>
                                          </p:stCondLst>
                                        </p:cTn>
                                        <p:tgtEl>
                                          <p:spTgt spid="128030"/>
                                        </p:tgtEl>
                                      </p:cBhvr>
                                      <p:to x="100000" y="100000"/>
                                    </p:animScale>
                                    <p:animScale>
                                      <p:cBhvr>
                                        <p:cTn id="19" dur="26">
                                          <p:stCondLst>
                                            <p:cond delay="1642"/>
                                          </p:stCondLst>
                                        </p:cTn>
                                        <p:tgtEl>
                                          <p:spTgt spid="128030"/>
                                        </p:tgtEl>
                                      </p:cBhvr>
                                      <p:to x="100000" y="90000"/>
                                    </p:animScale>
                                    <p:animScale>
                                      <p:cBhvr>
                                        <p:cTn id="20" dur="166" decel="50000">
                                          <p:stCondLst>
                                            <p:cond delay="1668"/>
                                          </p:stCondLst>
                                        </p:cTn>
                                        <p:tgtEl>
                                          <p:spTgt spid="128030"/>
                                        </p:tgtEl>
                                      </p:cBhvr>
                                      <p:to x="100000" y="100000"/>
                                    </p:animScale>
                                    <p:animScale>
                                      <p:cBhvr>
                                        <p:cTn id="21" dur="26">
                                          <p:stCondLst>
                                            <p:cond delay="1808"/>
                                          </p:stCondLst>
                                        </p:cTn>
                                        <p:tgtEl>
                                          <p:spTgt spid="128030"/>
                                        </p:tgtEl>
                                      </p:cBhvr>
                                      <p:to x="100000" y="95000"/>
                                    </p:animScale>
                                    <p:animScale>
                                      <p:cBhvr>
                                        <p:cTn id="22" dur="166" decel="50000">
                                          <p:stCondLst>
                                            <p:cond delay="1834"/>
                                          </p:stCondLst>
                                        </p:cTn>
                                        <p:tgtEl>
                                          <p:spTgt spid="128030"/>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128029"/>
                                        </p:tgtEl>
                                        <p:attrNameLst>
                                          <p:attrName>style.visibility</p:attrName>
                                        </p:attrNameLst>
                                      </p:cBhvr>
                                      <p:to>
                                        <p:strVal val="visible"/>
                                      </p:to>
                                    </p:set>
                                    <p:animEffect transition="in" filter="wipe(down)">
                                      <p:cBhvr>
                                        <p:cTn id="25" dur="580">
                                          <p:stCondLst>
                                            <p:cond delay="0"/>
                                          </p:stCondLst>
                                        </p:cTn>
                                        <p:tgtEl>
                                          <p:spTgt spid="128029"/>
                                        </p:tgtEl>
                                      </p:cBhvr>
                                    </p:animEffect>
                                    <p:anim calcmode="lin" valueType="num">
                                      <p:cBhvr>
                                        <p:cTn id="26" dur="1822" tmFilter="0,0; 0.14,0.36; 0.43,0.73; 0.71,0.91; 1.0,1.0">
                                          <p:stCondLst>
                                            <p:cond delay="0"/>
                                          </p:stCondLst>
                                        </p:cTn>
                                        <p:tgtEl>
                                          <p:spTgt spid="12802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802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802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802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8029"/>
                                        </p:tgtEl>
                                        <p:attrNameLst>
                                          <p:attrName>ppt_y</p:attrName>
                                        </p:attrNameLst>
                                      </p:cBhvr>
                                      <p:tavLst>
                                        <p:tav tm="0" fmla="#ppt_y-sin(pi*$)/81">
                                          <p:val>
                                            <p:fltVal val="0"/>
                                          </p:val>
                                        </p:tav>
                                        <p:tav tm="100000">
                                          <p:val>
                                            <p:fltVal val="1"/>
                                          </p:val>
                                        </p:tav>
                                      </p:tavLst>
                                    </p:anim>
                                    <p:animScale>
                                      <p:cBhvr>
                                        <p:cTn id="31" dur="26">
                                          <p:stCondLst>
                                            <p:cond delay="650"/>
                                          </p:stCondLst>
                                        </p:cTn>
                                        <p:tgtEl>
                                          <p:spTgt spid="128029"/>
                                        </p:tgtEl>
                                      </p:cBhvr>
                                      <p:to x="100000" y="60000"/>
                                    </p:animScale>
                                    <p:animScale>
                                      <p:cBhvr>
                                        <p:cTn id="32" dur="166" decel="50000">
                                          <p:stCondLst>
                                            <p:cond delay="676"/>
                                          </p:stCondLst>
                                        </p:cTn>
                                        <p:tgtEl>
                                          <p:spTgt spid="128029"/>
                                        </p:tgtEl>
                                      </p:cBhvr>
                                      <p:to x="100000" y="100000"/>
                                    </p:animScale>
                                    <p:animScale>
                                      <p:cBhvr>
                                        <p:cTn id="33" dur="26">
                                          <p:stCondLst>
                                            <p:cond delay="1312"/>
                                          </p:stCondLst>
                                        </p:cTn>
                                        <p:tgtEl>
                                          <p:spTgt spid="128029"/>
                                        </p:tgtEl>
                                      </p:cBhvr>
                                      <p:to x="100000" y="80000"/>
                                    </p:animScale>
                                    <p:animScale>
                                      <p:cBhvr>
                                        <p:cTn id="34" dur="166" decel="50000">
                                          <p:stCondLst>
                                            <p:cond delay="1338"/>
                                          </p:stCondLst>
                                        </p:cTn>
                                        <p:tgtEl>
                                          <p:spTgt spid="128029"/>
                                        </p:tgtEl>
                                      </p:cBhvr>
                                      <p:to x="100000" y="100000"/>
                                    </p:animScale>
                                    <p:animScale>
                                      <p:cBhvr>
                                        <p:cTn id="35" dur="26">
                                          <p:stCondLst>
                                            <p:cond delay="1642"/>
                                          </p:stCondLst>
                                        </p:cTn>
                                        <p:tgtEl>
                                          <p:spTgt spid="128029"/>
                                        </p:tgtEl>
                                      </p:cBhvr>
                                      <p:to x="100000" y="90000"/>
                                    </p:animScale>
                                    <p:animScale>
                                      <p:cBhvr>
                                        <p:cTn id="36" dur="166" decel="50000">
                                          <p:stCondLst>
                                            <p:cond delay="1668"/>
                                          </p:stCondLst>
                                        </p:cTn>
                                        <p:tgtEl>
                                          <p:spTgt spid="128029"/>
                                        </p:tgtEl>
                                      </p:cBhvr>
                                      <p:to x="100000" y="100000"/>
                                    </p:animScale>
                                    <p:animScale>
                                      <p:cBhvr>
                                        <p:cTn id="37" dur="26">
                                          <p:stCondLst>
                                            <p:cond delay="1808"/>
                                          </p:stCondLst>
                                        </p:cTn>
                                        <p:tgtEl>
                                          <p:spTgt spid="128029"/>
                                        </p:tgtEl>
                                      </p:cBhvr>
                                      <p:to x="100000" y="95000"/>
                                    </p:animScale>
                                    <p:animScale>
                                      <p:cBhvr>
                                        <p:cTn id="38" dur="166" decel="50000">
                                          <p:stCondLst>
                                            <p:cond delay="1834"/>
                                          </p:stCondLst>
                                        </p:cTn>
                                        <p:tgtEl>
                                          <p:spTgt spid="128029"/>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28031"/>
                                        </p:tgtEl>
                                        <p:attrNameLst>
                                          <p:attrName>style.visibility</p:attrName>
                                        </p:attrNameLst>
                                      </p:cBhvr>
                                      <p:to>
                                        <p:strVal val="visible"/>
                                      </p:to>
                                    </p:set>
                                    <p:animEffect transition="in" filter="wipe(down)">
                                      <p:cBhvr>
                                        <p:cTn id="41" dur="580">
                                          <p:stCondLst>
                                            <p:cond delay="0"/>
                                          </p:stCondLst>
                                        </p:cTn>
                                        <p:tgtEl>
                                          <p:spTgt spid="128031"/>
                                        </p:tgtEl>
                                      </p:cBhvr>
                                    </p:animEffect>
                                    <p:anim calcmode="lin" valueType="num">
                                      <p:cBhvr>
                                        <p:cTn id="42" dur="1822" tmFilter="0,0; 0.14,0.36; 0.43,0.73; 0.71,0.91; 1.0,1.0">
                                          <p:stCondLst>
                                            <p:cond delay="0"/>
                                          </p:stCondLst>
                                        </p:cTn>
                                        <p:tgtEl>
                                          <p:spTgt spid="12803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803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803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803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8031"/>
                                        </p:tgtEl>
                                        <p:attrNameLst>
                                          <p:attrName>ppt_y</p:attrName>
                                        </p:attrNameLst>
                                      </p:cBhvr>
                                      <p:tavLst>
                                        <p:tav tm="0" fmla="#ppt_y-sin(pi*$)/81">
                                          <p:val>
                                            <p:fltVal val="0"/>
                                          </p:val>
                                        </p:tav>
                                        <p:tav tm="100000">
                                          <p:val>
                                            <p:fltVal val="1"/>
                                          </p:val>
                                        </p:tav>
                                      </p:tavLst>
                                    </p:anim>
                                    <p:animScale>
                                      <p:cBhvr>
                                        <p:cTn id="47" dur="26">
                                          <p:stCondLst>
                                            <p:cond delay="650"/>
                                          </p:stCondLst>
                                        </p:cTn>
                                        <p:tgtEl>
                                          <p:spTgt spid="128031"/>
                                        </p:tgtEl>
                                      </p:cBhvr>
                                      <p:to x="100000" y="60000"/>
                                    </p:animScale>
                                    <p:animScale>
                                      <p:cBhvr>
                                        <p:cTn id="48" dur="166" decel="50000">
                                          <p:stCondLst>
                                            <p:cond delay="676"/>
                                          </p:stCondLst>
                                        </p:cTn>
                                        <p:tgtEl>
                                          <p:spTgt spid="128031"/>
                                        </p:tgtEl>
                                      </p:cBhvr>
                                      <p:to x="100000" y="100000"/>
                                    </p:animScale>
                                    <p:animScale>
                                      <p:cBhvr>
                                        <p:cTn id="49" dur="26">
                                          <p:stCondLst>
                                            <p:cond delay="1312"/>
                                          </p:stCondLst>
                                        </p:cTn>
                                        <p:tgtEl>
                                          <p:spTgt spid="128031"/>
                                        </p:tgtEl>
                                      </p:cBhvr>
                                      <p:to x="100000" y="80000"/>
                                    </p:animScale>
                                    <p:animScale>
                                      <p:cBhvr>
                                        <p:cTn id="50" dur="166" decel="50000">
                                          <p:stCondLst>
                                            <p:cond delay="1338"/>
                                          </p:stCondLst>
                                        </p:cTn>
                                        <p:tgtEl>
                                          <p:spTgt spid="128031"/>
                                        </p:tgtEl>
                                      </p:cBhvr>
                                      <p:to x="100000" y="100000"/>
                                    </p:animScale>
                                    <p:animScale>
                                      <p:cBhvr>
                                        <p:cTn id="51" dur="26">
                                          <p:stCondLst>
                                            <p:cond delay="1642"/>
                                          </p:stCondLst>
                                        </p:cTn>
                                        <p:tgtEl>
                                          <p:spTgt spid="128031"/>
                                        </p:tgtEl>
                                      </p:cBhvr>
                                      <p:to x="100000" y="90000"/>
                                    </p:animScale>
                                    <p:animScale>
                                      <p:cBhvr>
                                        <p:cTn id="52" dur="166" decel="50000">
                                          <p:stCondLst>
                                            <p:cond delay="1668"/>
                                          </p:stCondLst>
                                        </p:cTn>
                                        <p:tgtEl>
                                          <p:spTgt spid="128031"/>
                                        </p:tgtEl>
                                      </p:cBhvr>
                                      <p:to x="100000" y="100000"/>
                                    </p:animScale>
                                    <p:animScale>
                                      <p:cBhvr>
                                        <p:cTn id="53" dur="26">
                                          <p:stCondLst>
                                            <p:cond delay="1808"/>
                                          </p:stCondLst>
                                        </p:cTn>
                                        <p:tgtEl>
                                          <p:spTgt spid="128031"/>
                                        </p:tgtEl>
                                      </p:cBhvr>
                                      <p:to x="100000" y="95000"/>
                                    </p:animScale>
                                    <p:animScale>
                                      <p:cBhvr>
                                        <p:cTn id="54" dur="166" decel="50000">
                                          <p:stCondLst>
                                            <p:cond delay="1834"/>
                                          </p:stCondLst>
                                        </p:cTn>
                                        <p:tgtEl>
                                          <p:spTgt spid="128031"/>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linds(horizontal)">
                                      <p:cBhvr>
                                        <p:cTn id="59" dur="500"/>
                                        <p:tgtEl>
                                          <p:spTgt spid="2"/>
                                        </p:tgtEl>
                                      </p:cBhvr>
                                    </p:animEffect>
                                  </p:childTnLst>
                                </p:cTn>
                              </p:par>
                              <p:par>
                                <p:cTn id="60" presetID="3" presetClass="entr" presetSubtype="1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par>
                                <p:cTn id="63" presetID="3" presetClass="entr" presetSubtype="1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linds(horizontal)">
                                      <p:cBhvr>
                                        <p:cTn id="65" dur="500"/>
                                        <p:tgtEl>
                                          <p:spTgt spid="3"/>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250" fill="hold"/>
                                        <p:tgtEl>
                                          <p:spTgt spid="24"/>
                                        </p:tgtEl>
                                        <p:attrNameLst>
                                          <p:attrName>ppt_w</p:attrName>
                                        </p:attrNameLst>
                                      </p:cBhvr>
                                      <p:tavLst>
                                        <p:tav tm="0">
                                          <p:val>
                                            <p:fltVal val="0"/>
                                          </p:val>
                                        </p:tav>
                                        <p:tav tm="100000">
                                          <p:val>
                                            <p:strVal val="#ppt_w"/>
                                          </p:val>
                                        </p:tav>
                                      </p:tavLst>
                                    </p:anim>
                                    <p:anim calcmode="lin" valueType="num">
                                      <p:cBhvr>
                                        <p:cTn id="75" dur="250" fill="hold"/>
                                        <p:tgtEl>
                                          <p:spTgt spid="24"/>
                                        </p:tgtEl>
                                        <p:attrNameLst>
                                          <p:attrName>ppt_h</p:attrName>
                                        </p:attrNameLst>
                                      </p:cBhvr>
                                      <p:tavLst>
                                        <p:tav tm="0">
                                          <p:val>
                                            <p:fltVal val="0"/>
                                          </p:val>
                                        </p:tav>
                                        <p:tav tm="100000">
                                          <p:val>
                                            <p:strVal val="#ppt_h"/>
                                          </p:val>
                                        </p:tav>
                                      </p:tavLst>
                                    </p:anim>
                                  </p:childTnLst>
                                </p:cTn>
                              </p:par>
                            </p:childTnLst>
                          </p:cTn>
                        </p:par>
                        <p:par>
                          <p:cTn id="76" fill="hold">
                            <p:stCondLst>
                              <p:cond delay="250"/>
                            </p:stCondLst>
                            <p:childTnLst>
                              <p:par>
                                <p:cTn id="77" presetID="23" presetClass="entr" presetSubtype="16"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childTnLst>
                                </p:cTn>
                              </p:par>
                              <p:par>
                                <p:cTn id="81" presetID="1" presetClass="mediacall" presetSubtype="0" fill="hold" nodeType="withEffect">
                                  <p:stCondLst>
                                    <p:cond delay="0"/>
                                  </p:stCondLst>
                                  <p:childTnLst>
                                    <p:cmd type="call" cmd="playFrom(0.0)">
                                      <p:cBhvr>
                                        <p:cTn id="82" dur="1776" fill="hold"/>
                                        <p:tgtEl>
                                          <p:spTgt spid="23"/>
                                        </p:tgtEl>
                                      </p:cBhvr>
                                    </p:cmd>
                                  </p:childTnLst>
                                </p:cTn>
                              </p:par>
                            </p:childTnLst>
                          </p:cTn>
                        </p:par>
                        <p:par>
                          <p:cTn id="83" fill="hold">
                            <p:stCondLst>
                              <p:cond delay="2026"/>
                            </p:stCondLst>
                            <p:childTnLst>
                              <p:par>
                                <p:cTn id="84" presetID="14" presetClass="entr" presetSubtype="10"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randombar(horizontal)">
                                      <p:cBhvr>
                                        <p:cTn id="8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7" fill="hold" display="0">
                  <p:stCondLst>
                    <p:cond delay="indefinite"/>
                  </p:stCondLst>
                  <p:endCondLst>
                    <p:cond evt="onStopAudio" delay="0">
                      <p:tgtEl>
                        <p:sldTgt/>
                      </p:tgtEl>
                    </p:cond>
                  </p:endCondLst>
                </p:cTn>
                <p:tgtEl>
                  <p:spTgt spid="22"/>
                </p:tgtEl>
              </p:cMediaNode>
            </p:audio>
            <p:audio>
              <p:cMediaNode vol="80000">
                <p:cTn id="88" fill="hold" display="0">
                  <p:stCondLst>
                    <p:cond delay="indefinite"/>
                  </p:stCondLst>
                  <p:endCondLst>
                    <p:cond evt="onStopAudio" delay="0">
                      <p:tgtEl>
                        <p:sldTgt/>
                      </p:tgtEl>
                    </p:cond>
                  </p:endCondLst>
                </p:cTn>
                <p:tgtEl>
                  <p:spTgt spid="23"/>
                </p:tgtEl>
              </p:cMediaNode>
            </p:audio>
          </p:childTnLst>
        </p:cTn>
      </p:par>
    </p:tnLst>
    <p:bldLst>
      <p:bldP spid="128029" grpId="0" animBg="1"/>
      <p:bldP spid="128030" grpId="0" animBg="1"/>
      <p:bldP spid="1280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69669" y="1937324"/>
            <a:ext cx="3816756" cy="1243531"/>
            <a:chOff x="794" y="1706"/>
            <a:chExt cx="2358" cy="749"/>
          </a:xfrm>
        </p:grpSpPr>
        <p:sp>
          <p:nvSpPr>
            <p:cNvPr id="20499"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3600" dirty="0">
                  <a:latin typeface="HG丸ｺﾞｼｯｸM-PRO" panose="020F0600000000000000" pitchFamily="50" charset="-128"/>
                  <a:ea typeface="HG丸ｺﾞｼｯｸM-PRO" panose="020F0600000000000000" pitchFamily="50" charset="-128"/>
                </a:rPr>
                <a:t>① </a:t>
              </a:r>
              <a:r>
                <a:rPr lang="ja-JP" altLang="en-US" sz="3600" dirty="0">
                  <a:latin typeface="HG丸ｺﾞｼｯｸM-PRO" panose="020F0600000000000000" pitchFamily="50" charset="-128"/>
                  <a:ea typeface="HG丸ｺﾞｼｯｸM-PRO" panose="020F0600000000000000" pitchFamily="50" charset="-128"/>
                </a:rPr>
                <a:t>約 １８億円</a:t>
              </a:r>
            </a:p>
          </p:txBody>
        </p:sp>
        <p:pic>
          <p:nvPicPr>
            <p:cNvPr id="20500" name="Picture 9" descr="AQAA_0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0" descr="AQAA_0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1843455" y="5031038"/>
            <a:ext cx="4128719" cy="1334829"/>
            <a:chOff x="567" y="3611"/>
            <a:chExt cx="2358" cy="749"/>
          </a:xfrm>
        </p:grpSpPr>
        <p:sp>
          <p:nvSpPr>
            <p:cNvPr id="20496"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③ </a:t>
              </a:r>
              <a:r>
                <a:rPr lang="ja-JP" altLang="en-US" sz="3600" dirty="0">
                  <a:latin typeface="HG丸ｺﾞｼｯｸM-PRO" panose="020F0600000000000000" pitchFamily="50" charset="-128"/>
                  <a:ea typeface="HG丸ｺﾞｼｯｸM-PRO" panose="020F0600000000000000" pitchFamily="50" charset="-128"/>
                </a:rPr>
                <a:t>約 </a:t>
              </a:r>
              <a:r>
                <a:rPr lang="en-US" altLang="ja-JP" sz="3600" dirty="0">
                  <a:latin typeface="HG丸ｺﾞｼｯｸM-PRO" panose="020F0600000000000000" pitchFamily="50" charset="-128"/>
                  <a:ea typeface="HG丸ｺﾞｼｯｸM-PRO" panose="020F0600000000000000" pitchFamily="50" charset="-128"/>
                </a:rPr>
                <a:t>1800</a:t>
              </a:r>
              <a:r>
                <a:rPr lang="ja-JP" altLang="en-US" sz="3600" dirty="0">
                  <a:latin typeface="HG丸ｺﾞｼｯｸM-PRO" panose="020F0600000000000000" pitchFamily="50" charset="-128"/>
                  <a:ea typeface="HG丸ｺﾞｼｯｸM-PRO" panose="020F0600000000000000" pitchFamily="50" charset="-128"/>
                </a:rPr>
                <a:t>億円</a:t>
              </a:r>
            </a:p>
          </p:txBody>
        </p:sp>
        <p:pic>
          <p:nvPicPr>
            <p:cNvPr id="20497" name="Picture 11"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2"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1859289" y="3447463"/>
            <a:ext cx="3916780" cy="1360369"/>
            <a:chOff x="793" y="2818"/>
            <a:chExt cx="2359" cy="725"/>
          </a:xfrm>
        </p:grpSpPr>
        <p:sp>
          <p:nvSpPr>
            <p:cNvPr id="20493" name="AutoShape 14"/>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② </a:t>
              </a:r>
              <a:r>
                <a:rPr lang="ja-JP" altLang="en-US" sz="3600" dirty="0">
                  <a:latin typeface="HG丸ｺﾞｼｯｸM-PRO" panose="020F0600000000000000" pitchFamily="50" charset="-128"/>
                  <a:ea typeface="HG丸ｺﾞｼｯｸM-PRO" panose="020F0600000000000000" pitchFamily="50" charset="-128"/>
                </a:rPr>
                <a:t>約 </a:t>
              </a:r>
              <a:r>
                <a:rPr lang="en-US" altLang="ja-JP" sz="3600" dirty="0">
                  <a:latin typeface="HG丸ｺﾞｼｯｸM-PRO" panose="020F0600000000000000" pitchFamily="50" charset="-128"/>
                  <a:ea typeface="HG丸ｺﾞｼｯｸM-PRO" panose="020F0600000000000000" pitchFamily="50" charset="-128"/>
                </a:rPr>
                <a:t>180</a:t>
              </a:r>
              <a:r>
                <a:rPr lang="ja-JP" altLang="en-US" sz="3600" dirty="0">
                  <a:latin typeface="HG丸ｺﾞｼｯｸM-PRO" panose="020F0600000000000000" pitchFamily="50" charset="-128"/>
                  <a:ea typeface="HG丸ｺﾞｼｯｸM-PRO" panose="020F0600000000000000" pitchFamily="50" charset="-128"/>
                </a:rPr>
                <a:t>億円</a:t>
              </a:r>
            </a:p>
          </p:txBody>
        </p:sp>
        <p:pic>
          <p:nvPicPr>
            <p:cNvPr id="20494" name="Picture 15"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6"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9" name="AutoShape 29"/>
          <p:cNvSpPr>
            <a:spLocks noChangeArrowheads="1"/>
          </p:cNvSpPr>
          <p:nvPr/>
        </p:nvSpPr>
        <p:spPr bwMode="auto">
          <a:xfrm>
            <a:off x="787400" y="527030"/>
            <a:ext cx="10185400" cy="1127486"/>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128030" name="AutoShape 30"/>
          <p:cNvSpPr>
            <a:spLocks noChangeArrowheads="1"/>
          </p:cNvSpPr>
          <p:nvPr/>
        </p:nvSpPr>
        <p:spPr bwMode="auto">
          <a:xfrm>
            <a:off x="1188724" y="803435"/>
            <a:ext cx="936625" cy="574675"/>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sp>
        <p:nvSpPr>
          <p:cNvPr id="5" name="正方形/長方形 4"/>
          <p:cNvSpPr/>
          <p:nvPr/>
        </p:nvSpPr>
        <p:spPr>
          <a:xfrm>
            <a:off x="10459501" y="1710565"/>
            <a:ext cx="796188" cy="40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descr="挿絵 が含まれている画像&#10;&#10;自動的に生成された説明">
            <a:extLst>
              <a:ext uri="{FF2B5EF4-FFF2-40B4-BE49-F238E27FC236}">
                <a16:creationId xmlns:a16="http://schemas.microsoft.com/office/drawing/2014/main" id="{E785871C-CF06-412A-B1B2-24B2DF88BC6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865062" y="2062268"/>
            <a:ext cx="2638649" cy="2734096"/>
          </a:xfrm>
          <a:prstGeom prst="rect">
            <a:avLst/>
          </a:prstGeom>
        </p:spPr>
      </p:pic>
      <p:sp>
        <p:nvSpPr>
          <p:cNvPr id="24" name="Rectangle 31">
            <a:extLst>
              <a:ext uri="{FF2B5EF4-FFF2-40B4-BE49-F238E27FC236}">
                <a16:creationId xmlns:a16="http://schemas.microsoft.com/office/drawing/2014/main" id="{370836F2-47C4-4973-ACF1-C2A517DEBF4E}"/>
              </a:ext>
            </a:extLst>
          </p:cNvPr>
          <p:cNvSpPr>
            <a:spLocks noChangeArrowheads="1"/>
          </p:cNvSpPr>
          <p:nvPr/>
        </p:nvSpPr>
        <p:spPr bwMode="auto">
          <a:xfrm>
            <a:off x="2262557" y="459316"/>
            <a:ext cx="9136696" cy="11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fontAlgn="auto">
              <a:spcBef>
                <a:spcPts val="0"/>
              </a:spcBef>
              <a:spcAft>
                <a:spcPts val="0"/>
              </a:spcAft>
            </a:pPr>
            <a:r>
              <a:rPr lang="ja-JP" altLang="ja-JP" sz="2300" dirty="0">
                <a:solidFill>
                  <a:prstClr val="black"/>
                </a:solidFill>
                <a:latin typeface="HG丸ｺﾞｼｯｸM-PRO" panose="020F0600000000000000" pitchFamily="50" charset="-128"/>
                <a:ea typeface="HG丸ｺﾞｼｯｸM-PRO" panose="020F0600000000000000" pitchFamily="50" charset="-128"/>
              </a:rPr>
              <a:t>日本</a:t>
            </a:r>
            <a:r>
              <a:rPr lang="ja-JP" altLang="en-US" sz="2300" dirty="0">
                <a:solidFill>
                  <a:prstClr val="black"/>
                </a:solidFill>
                <a:latin typeface="HG丸ｺﾞｼｯｸM-PRO" panose="020F0600000000000000" pitchFamily="50" charset="-128"/>
                <a:ea typeface="HG丸ｺﾞｼｯｸM-PRO" panose="020F0600000000000000" pitchFamily="50" charset="-128"/>
              </a:rPr>
              <a:t>に暮らす人</a:t>
            </a:r>
            <a:r>
              <a:rPr lang="ja-JP" altLang="ja-JP" sz="2300" dirty="0">
                <a:solidFill>
                  <a:prstClr val="black"/>
                </a:solidFill>
                <a:latin typeface="HG丸ｺﾞｼｯｸM-PRO" panose="020F0600000000000000" pitchFamily="50" charset="-128"/>
                <a:ea typeface="HG丸ｺﾞｼｯｸM-PRO" panose="020F0600000000000000" pitchFamily="50" charset="-128"/>
              </a:rPr>
              <a:t>が、１人当たり１日卵１個分（約</a:t>
            </a:r>
            <a:r>
              <a:rPr lang="en-US" altLang="ja-JP" sz="2300" dirty="0">
                <a:solidFill>
                  <a:prstClr val="black"/>
                </a:solidFill>
                <a:latin typeface="HG丸ｺﾞｼｯｸM-PRO" panose="020F0600000000000000" pitchFamily="50" charset="-128"/>
                <a:ea typeface="HG丸ｺﾞｼｯｸM-PRO" panose="020F0600000000000000" pitchFamily="50" charset="-128"/>
              </a:rPr>
              <a:t>60</a:t>
            </a:r>
            <a:r>
              <a:rPr lang="ja-JP" altLang="ja-JP" sz="2300" dirty="0">
                <a:solidFill>
                  <a:prstClr val="black"/>
                </a:solidFill>
                <a:latin typeface="HG丸ｺﾞｼｯｸM-PRO" panose="020F0600000000000000" pitchFamily="50" charset="-128"/>
                <a:ea typeface="HG丸ｺﾞｼｯｸM-PRO" panose="020F0600000000000000" pitchFamily="50" charset="-128"/>
              </a:rPr>
              <a:t>ｇ）の</a:t>
            </a:r>
            <a:r>
              <a:rPr lang="ja-JP" altLang="en-US" sz="2300" dirty="0">
                <a:solidFill>
                  <a:prstClr val="black"/>
                </a:solidFill>
                <a:latin typeface="HG丸ｺﾞｼｯｸM-PRO" panose="020F0600000000000000" pitchFamily="50" charset="-128"/>
                <a:ea typeface="HG丸ｺﾞｼｯｸM-PRO" panose="020F0600000000000000" pitchFamily="50" charset="-128"/>
              </a:rPr>
              <a:t>ごみ</a:t>
            </a:r>
            <a:endParaRPr lang="en-US" altLang="ja-JP" sz="2300" dirty="0">
              <a:solidFill>
                <a:prstClr val="black"/>
              </a:solidFill>
              <a:latin typeface="HG丸ｺﾞｼｯｸM-PRO" panose="020F0600000000000000" pitchFamily="50" charset="-128"/>
              <a:ea typeface="HG丸ｺﾞｼｯｸM-PRO" panose="020F0600000000000000" pitchFamily="50" charset="-128"/>
            </a:endParaRPr>
          </a:p>
          <a:p>
            <a:pPr defTabSz="457200" fontAlgn="auto">
              <a:spcBef>
                <a:spcPts val="0"/>
              </a:spcBef>
              <a:spcAft>
                <a:spcPts val="0"/>
              </a:spcAft>
            </a:pPr>
            <a:r>
              <a:rPr lang="ja-JP" altLang="ja-JP" sz="2300" dirty="0">
                <a:solidFill>
                  <a:prstClr val="black"/>
                </a:solidFill>
                <a:latin typeface="HG丸ｺﾞｼｯｸM-PRO" panose="020F0600000000000000" pitchFamily="50" charset="-128"/>
                <a:ea typeface="HG丸ｺﾞｼｯｸM-PRO" panose="020F0600000000000000" pitchFamily="50" charset="-128"/>
              </a:rPr>
              <a:t>を減らすと、１年間でどのくらいの税金を節約できるでしょう？</a:t>
            </a:r>
          </a:p>
        </p:txBody>
      </p:sp>
      <p:pic>
        <p:nvPicPr>
          <p:cNvPr id="25" name="図 24" descr="白い卵のイラスト">
            <a:hlinkClick r:id="rId12"/>
            <a:extLst>
              <a:ext uri="{FF2B5EF4-FFF2-40B4-BE49-F238E27FC236}">
                <a16:creationId xmlns:a16="http://schemas.microsoft.com/office/drawing/2014/main" id="{8ADDDB40-9B8B-417D-BEB9-130057FAAF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7817046" y="2116897"/>
            <a:ext cx="1682006" cy="1682006"/>
          </a:xfrm>
          <a:prstGeom prst="rect">
            <a:avLst/>
          </a:prstGeom>
          <a:noFill/>
          <a:ln>
            <a:noFill/>
          </a:ln>
        </p:spPr>
      </p:pic>
      <p:pic>
        <p:nvPicPr>
          <p:cNvPr id="26" name="図 25" descr="C:\Users\奈穂\Desktop\租税教室\租税教室\イラスト\ゴミ袋.png">
            <a:extLst>
              <a:ext uri="{FF2B5EF4-FFF2-40B4-BE49-F238E27FC236}">
                <a16:creationId xmlns:a16="http://schemas.microsoft.com/office/drawing/2014/main" id="{89D70566-4043-4F0F-8EE9-F5ECEA53CB6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6505176" y="3732126"/>
            <a:ext cx="2671223" cy="2671223"/>
          </a:xfrm>
          <a:prstGeom prst="rect">
            <a:avLst/>
          </a:prstGeom>
          <a:noFill/>
          <a:ln>
            <a:noFill/>
          </a:ln>
        </p:spPr>
      </p:pic>
      <p:pic>
        <p:nvPicPr>
          <p:cNvPr id="22" name="出題1">
            <a:hlinkClick r:id="" action="ppaction://media"/>
            <a:extLst>
              <a:ext uri="{FF2B5EF4-FFF2-40B4-BE49-F238E27FC236}">
                <a16:creationId xmlns:a16="http://schemas.microsoft.com/office/drawing/2014/main" id="{022B150B-B312-4782-9689-FF96C134B248}"/>
              </a:ext>
            </a:extLst>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13011487" y="479527"/>
            <a:ext cx="812338" cy="812338"/>
          </a:xfrm>
          <a:prstGeom prst="rect">
            <a:avLst/>
          </a:prstGeom>
        </p:spPr>
      </p:pic>
      <p:pic>
        <p:nvPicPr>
          <p:cNvPr id="27" name="正解1">
            <a:hlinkClick r:id="" action="ppaction://media"/>
            <a:extLst>
              <a:ext uri="{FF2B5EF4-FFF2-40B4-BE49-F238E27FC236}">
                <a16:creationId xmlns:a16="http://schemas.microsoft.com/office/drawing/2014/main" id="{B5555876-7DCC-4013-9084-822ACB21F071}"/>
              </a:ext>
            </a:extLst>
          </p:cNvPr>
          <p:cNvPicPr>
            <a:picLocks noChangeAspect="1"/>
          </p:cNvPicPr>
          <p:nvPr>
            <a:audioFile r:link="rId5"/>
            <p:extLst>
              <p:ext uri="{DAA4B4D4-6D71-4841-9C94-3DE7FCFB9230}">
                <p14:media xmlns:p14="http://schemas.microsoft.com/office/powerpoint/2010/main" r:embed="rId4"/>
              </p:ext>
            </p:extLst>
          </p:nvPr>
        </p:nvPicPr>
        <p:blipFill>
          <a:blip r:embed="rId15"/>
          <a:stretch>
            <a:fillRect/>
          </a:stretch>
        </p:blipFill>
        <p:spPr>
          <a:xfrm>
            <a:off x="14154536" y="2898590"/>
            <a:ext cx="609600" cy="609600"/>
          </a:xfrm>
          <a:prstGeom prst="rect">
            <a:avLst/>
          </a:prstGeom>
        </p:spPr>
      </p:pic>
      <p:sp>
        <p:nvSpPr>
          <p:cNvPr id="28" name="AutoShape 60">
            <a:extLst>
              <a:ext uri="{FF2B5EF4-FFF2-40B4-BE49-F238E27FC236}">
                <a16:creationId xmlns:a16="http://schemas.microsoft.com/office/drawing/2014/main" id="{8EB82949-1CD7-4FF0-8FA4-C35A7AB771B5}"/>
              </a:ext>
            </a:extLst>
          </p:cNvPr>
          <p:cNvSpPr>
            <a:spLocks noChangeArrowheads="1"/>
          </p:cNvSpPr>
          <p:nvPr/>
        </p:nvSpPr>
        <p:spPr bwMode="auto">
          <a:xfrm>
            <a:off x="951243" y="5310593"/>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7" name="グループ化 6">
            <a:extLst>
              <a:ext uri="{FF2B5EF4-FFF2-40B4-BE49-F238E27FC236}">
                <a16:creationId xmlns:a16="http://schemas.microsoft.com/office/drawing/2014/main" id="{D5DBF77B-36FC-4FB2-BDFD-CAA1D01F1A4A}"/>
              </a:ext>
            </a:extLst>
          </p:cNvPr>
          <p:cNvGrpSpPr/>
          <p:nvPr/>
        </p:nvGrpSpPr>
        <p:grpSpPr>
          <a:xfrm>
            <a:off x="5972174" y="1592929"/>
            <a:ext cx="6258242" cy="4962820"/>
            <a:chOff x="5972174" y="1592929"/>
            <a:chExt cx="6258242" cy="4962820"/>
          </a:xfrm>
        </p:grpSpPr>
        <p:sp>
          <p:nvSpPr>
            <p:cNvPr id="6" name="四角形: 角を丸くする 5">
              <a:extLst>
                <a:ext uri="{FF2B5EF4-FFF2-40B4-BE49-F238E27FC236}">
                  <a16:creationId xmlns:a16="http://schemas.microsoft.com/office/drawing/2014/main" id="{33F6726B-E212-433F-A2B8-83E409960AEF}"/>
                </a:ext>
              </a:extLst>
            </p:cNvPr>
            <p:cNvSpPr/>
            <p:nvPr/>
          </p:nvSpPr>
          <p:spPr>
            <a:xfrm>
              <a:off x="6161369" y="1954116"/>
              <a:ext cx="5812475" cy="448495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吹き出し: 角を丸めた四角形 20">
              <a:extLst>
                <a:ext uri="{FF2B5EF4-FFF2-40B4-BE49-F238E27FC236}">
                  <a16:creationId xmlns:a16="http://schemas.microsoft.com/office/drawing/2014/main" id="{268FD92E-0754-4408-98BB-AADD9A671879}"/>
                </a:ext>
              </a:extLst>
            </p:cNvPr>
            <p:cNvSpPr/>
            <p:nvPr/>
          </p:nvSpPr>
          <p:spPr>
            <a:xfrm>
              <a:off x="5972174" y="1592929"/>
              <a:ext cx="6258242" cy="4429180"/>
            </a:xfrm>
            <a:prstGeom prst="wedgeRoundRectCallout">
              <a:avLst>
                <a:gd name="adj1" fmla="val -14177"/>
                <a:gd name="adj2" fmla="val 4647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１人が減らせる量</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　</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60</a:t>
              </a:r>
              <a:r>
                <a:rPr kumimoji="1" lang="ja-JP" altLang="en-US" sz="2000" dirty="0" err="1">
                  <a:solidFill>
                    <a:srgbClr val="0070C0"/>
                  </a:solidFill>
                  <a:latin typeface="HG丸ｺﾞｼｯｸM-PRO" panose="020F0600000000000000" pitchFamily="50" charset="-128"/>
                  <a:ea typeface="HG丸ｺﾞｼｯｸM-PRO" panose="020F0600000000000000" pitchFamily="50" charset="-128"/>
                </a:rPr>
                <a:t>ｇ</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×365</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日＝約２２ｋｇ</a:t>
              </a:r>
              <a:endParaRPr kumimoji="1" lang="en-US" altLang="ja-JP" sz="2000" dirty="0">
                <a:solidFill>
                  <a:srgbClr val="0070C0"/>
                </a:solidFill>
                <a:latin typeface="HG丸ｺﾞｼｯｸM-PRO" panose="020F0600000000000000" pitchFamily="50" charset="-128"/>
                <a:ea typeface="HG丸ｺﾞｼｯｸM-PRO" panose="020F0600000000000000" pitchFamily="50" charset="-128"/>
              </a:endParaRPr>
            </a:p>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日本で減らせる量</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　</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約１億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2435</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万人</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約２２ｋｇ＝約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274</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万トン</a:t>
              </a:r>
              <a:endParaRPr kumimoji="1" lang="en-US" altLang="ja-JP" sz="2000" dirty="0">
                <a:solidFill>
                  <a:srgbClr val="0070C0"/>
                </a:solidFill>
                <a:latin typeface="HG丸ｺﾞｼｯｸM-PRO" panose="020F0600000000000000" pitchFamily="50" charset="-128"/>
                <a:ea typeface="HG丸ｺﾞｼｯｸM-PRO" panose="020F0600000000000000" pitchFamily="50" charset="-128"/>
              </a:endParaRPr>
            </a:p>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１トン当たりのごみ処理費用</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　２兆</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6002</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億円</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÷3897</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万トン＝約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66700</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円</a:t>
              </a:r>
              <a:endParaRPr kumimoji="1" lang="en-US" altLang="ja-JP" sz="2000" dirty="0">
                <a:solidFill>
                  <a:srgbClr val="0070C0"/>
                </a:solidFill>
                <a:latin typeface="HG丸ｺﾞｼｯｸM-PRO" panose="020F0600000000000000" pitchFamily="50" charset="-128"/>
                <a:ea typeface="HG丸ｺﾞｼｯｸM-PRO" panose="020F0600000000000000" pitchFamily="50" charset="-128"/>
              </a:endParaRPr>
            </a:p>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答え</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　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66700</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円</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274</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万トン＝約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1800</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億円</a:t>
              </a:r>
            </a:p>
          </p:txBody>
        </p:sp>
        <p:pic>
          <p:nvPicPr>
            <p:cNvPr id="29" name="図 28" descr="C:\Users\奈穂\Desktop\租税教室\租税教室\イラスト\ゴミ袋.png">
              <a:extLst>
                <a:ext uri="{FF2B5EF4-FFF2-40B4-BE49-F238E27FC236}">
                  <a16:creationId xmlns:a16="http://schemas.microsoft.com/office/drawing/2014/main" id="{2B958529-08B4-4B24-AB3E-B3CCF4E1937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6657576" y="4873742"/>
              <a:ext cx="1682007" cy="1682007"/>
            </a:xfrm>
            <a:prstGeom prst="rect">
              <a:avLst/>
            </a:prstGeom>
            <a:noFill/>
            <a:ln>
              <a:noFill/>
            </a:ln>
          </p:spPr>
        </p:pic>
      </p:grpSp>
    </p:spTree>
    <p:custDataLst>
      <p:tags r:id="rId1"/>
    </p:custDataLst>
    <p:extLst>
      <p:ext uri="{BB962C8B-B14F-4D97-AF65-F5344CB8AC3E}">
        <p14:creationId xmlns:p14="http://schemas.microsoft.com/office/powerpoint/2010/main" val="609632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 fill="hold"/>
                                        <p:tgtEl>
                                          <p:spTgt spid="22"/>
                                        </p:tgtEl>
                                      </p:cBhvr>
                                    </p:cmd>
                                  </p:childTnLst>
                                </p:cTn>
                              </p:par>
                              <p:par>
                                <p:cTn id="7" presetID="26" presetClass="entr" presetSubtype="0" fill="hold" grpId="0" nodeType="withEffect">
                                  <p:stCondLst>
                                    <p:cond delay="0"/>
                                  </p:stCondLst>
                                  <p:childTnLst>
                                    <p:set>
                                      <p:cBhvr>
                                        <p:cTn id="8" dur="1" fill="hold">
                                          <p:stCondLst>
                                            <p:cond delay="0"/>
                                          </p:stCondLst>
                                        </p:cTn>
                                        <p:tgtEl>
                                          <p:spTgt spid="128030"/>
                                        </p:tgtEl>
                                        <p:attrNameLst>
                                          <p:attrName>style.visibility</p:attrName>
                                        </p:attrNameLst>
                                      </p:cBhvr>
                                      <p:to>
                                        <p:strVal val="visible"/>
                                      </p:to>
                                    </p:set>
                                    <p:animEffect transition="in" filter="wipe(down)">
                                      <p:cBhvr>
                                        <p:cTn id="9" dur="580">
                                          <p:stCondLst>
                                            <p:cond delay="0"/>
                                          </p:stCondLst>
                                        </p:cTn>
                                        <p:tgtEl>
                                          <p:spTgt spid="128030"/>
                                        </p:tgtEl>
                                      </p:cBhvr>
                                    </p:animEffect>
                                    <p:anim calcmode="lin" valueType="num">
                                      <p:cBhvr>
                                        <p:cTn id="10" dur="1822" tmFilter="0,0; 0.14,0.36; 0.43,0.73; 0.71,0.91; 1.0,1.0">
                                          <p:stCondLst>
                                            <p:cond delay="0"/>
                                          </p:stCondLst>
                                        </p:cTn>
                                        <p:tgtEl>
                                          <p:spTgt spid="12803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803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803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803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8030"/>
                                        </p:tgtEl>
                                        <p:attrNameLst>
                                          <p:attrName>ppt_y</p:attrName>
                                        </p:attrNameLst>
                                      </p:cBhvr>
                                      <p:tavLst>
                                        <p:tav tm="0" fmla="#ppt_y-sin(pi*$)/81">
                                          <p:val>
                                            <p:fltVal val="0"/>
                                          </p:val>
                                        </p:tav>
                                        <p:tav tm="100000">
                                          <p:val>
                                            <p:fltVal val="1"/>
                                          </p:val>
                                        </p:tav>
                                      </p:tavLst>
                                    </p:anim>
                                    <p:animScale>
                                      <p:cBhvr>
                                        <p:cTn id="15" dur="26">
                                          <p:stCondLst>
                                            <p:cond delay="650"/>
                                          </p:stCondLst>
                                        </p:cTn>
                                        <p:tgtEl>
                                          <p:spTgt spid="128030"/>
                                        </p:tgtEl>
                                      </p:cBhvr>
                                      <p:to x="100000" y="60000"/>
                                    </p:animScale>
                                    <p:animScale>
                                      <p:cBhvr>
                                        <p:cTn id="16" dur="166" decel="50000">
                                          <p:stCondLst>
                                            <p:cond delay="676"/>
                                          </p:stCondLst>
                                        </p:cTn>
                                        <p:tgtEl>
                                          <p:spTgt spid="128030"/>
                                        </p:tgtEl>
                                      </p:cBhvr>
                                      <p:to x="100000" y="100000"/>
                                    </p:animScale>
                                    <p:animScale>
                                      <p:cBhvr>
                                        <p:cTn id="17" dur="26">
                                          <p:stCondLst>
                                            <p:cond delay="1312"/>
                                          </p:stCondLst>
                                        </p:cTn>
                                        <p:tgtEl>
                                          <p:spTgt spid="128030"/>
                                        </p:tgtEl>
                                      </p:cBhvr>
                                      <p:to x="100000" y="80000"/>
                                    </p:animScale>
                                    <p:animScale>
                                      <p:cBhvr>
                                        <p:cTn id="18" dur="166" decel="50000">
                                          <p:stCondLst>
                                            <p:cond delay="1338"/>
                                          </p:stCondLst>
                                        </p:cTn>
                                        <p:tgtEl>
                                          <p:spTgt spid="128030"/>
                                        </p:tgtEl>
                                      </p:cBhvr>
                                      <p:to x="100000" y="100000"/>
                                    </p:animScale>
                                    <p:animScale>
                                      <p:cBhvr>
                                        <p:cTn id="19" dur="26">
                                          <p:stCondLst>
                                            <p:cond delay="1642"/>
                                          </p:stCondLst>
                                        </p:cTn>
                                        <p:tgtEl>
                                          <p:spTgt spid="128030"/>
                                        </p:tgtEl>
                                      </p:cBhvr>
                                      <p:to x="100000" y="90000"/>
                                    </p:animScale>
                                    <p:animScale>
                                      <p:cBhvr>
                                        <p:cTn id="20" dur="166" decel="50000">
                                          <p:stCondLst>
                                            <p:cond delay="1668"/>
                                          </p:stCondLst>
                                        </p:cTn>
                                        <p:tgtEl>
                                          <p:spTgt spid="128030"/>
                                        </p:tgtEl>
                                      </p:cBhvr>
                                      <p:to x="100000" y="100000"/>
                                    </p:animScale>
                                    <p:animScale>
                                      <p:cBhvr>
                                        <p:cTn id="21" dur="26">
                                          <p:stCondLst>
                                            <p:cond delay="1808"/>
                                          </p:stCondLst>
                                        </p:cTn>
                                        <p:tgtEl>
                                          <p:spTgt spid="128030"/>
                                        </p:tgtEl>
                                      </p:cBhvr>
                                      <p:to x="100000" y="95000"/>
                                    </p:animScale>
                                    <p:animScale>
                                      <p:cBhvr>
                                        <p:cTn id="22" dur="166" decel="50000">
                                          <p:stCondLst>
                                            <p:cond delay="1834"/>
                                          </p:stCondLst>
                                        </p:cTn>
                                        <p:tgtEl>
                                          <p:spTgt spid="128030"/>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128029"/>
                                        </p:tgtEl>
                                        <p:attrNameLst>
                                          <p:attrName>style.visibility</p:attrName>
                                        </p:attrNameLst>
                                      </p:cBhvr>
                                      <p:to>
                                        <p:strVal val="visible"/>
                                      </p:to>
                                    </p:set>
                                    <p:animEffect transition="in" filter="wipe(down)">
                                      <p:cBhvr>
                                        <p:cTn id="25" dur="580">
                                          <p:stCondLst>
                                            <p:cond delay="0"/>
                                          </p:stCondLst>
                                        </p:cTn>
                                        <p:tgtEl>
                                          <p:spTgt spid="128029"/>
                                        </p:tgtEl>
                                      </p:cBhvr>
                                    </p:animEffect>
                                    <p:anim calcmode="lin" valueType="num">
                                      <p:cBhvr>
                                        <p:cTn id="26" dur="1822" tmFilter="0,0; 0.14,0.36; 0.43,0.73; 0.71,0.91; 1.0,1.0">
                                          <p:stCondLst>
                                            <p:cond delay="0"/>
                                          </p:stCondLst>
                                        </p:cTn>
                                        <p:tgtEl>
                                          <p:spTgt spid="12802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802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802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802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8029"/>
                                        </p:tgtEl>
                                        <p:attrNameLst>
                                          <p:attrName>ppt_y</p:attrName>
                                        </p:attrNameLst>
                                      </p:cBhvr>
                                      <p:tavLst>
                                        <p:tav tm="0" fmla="#ppt_y-sin(pi*$)/81">
                                          <p:val>
                                            <p:fltVal val="0"/>
                                          </p:val>
                                        </p:tav>
                                        <p:tav tm="100000">
                                          <p:val>
                                            <p:fltVal val="1"/>
                                          </p:val>
                                        </p:tav>
                                      </p:tavLst>
                                    </p:anim>
                                    <p:animScale>
                                      <p:cBhvr>
                                        <p:cTn id="31" dur="26">
                                          <p:stCondLst>
                                            <p:cond delay="650"/>
                                          </p:stCondLst>
                                        </p:cTn>
                                        <p:tgtEl>
                                          <p:spTgt spid="128029"/>
                                        </p:tgtEl>
                                      </p:cBhvr>
                                      <p:to x="100000" y="60000"/>
                                    </p:animScale>
                                    <p:animScale>
                                      <p:cBhvr>
                                        <p:cTn id="32" dur="166" decel="50000">
                                          <p:stCondLst>
                                            <p:cond delay="676"/>
                                          </p:stCondLst>
                                        </p:cTn>
                                        <p:tgtEl>
                                          <p:spTgt spid="128029"/>
                                        </p:tgtEl>
                                      </p:cBhvr>
                                      <p:to x="100000" y="100000"/>
                                    </p:animScale>
                                    <p:animScale>
                                      <p:cBhvr>
                                        <p:cTn id="33" dur="26">
                                          <p:stCondLst>
                                            <p:cond delay="1312"/>
                                          </p:stCondLst>
                                        </p:cTn>
                                        <p:tgtEl>
                                          <p:spTgt spid="128029"/>
                                        </p:tgtEl>
                                      </p:cBhvr>
                                      <p:to x="100000" y="80000"/>
                                    </p:animScale>
                                    <p:animScale>
                                      <p:cBhvr>
                                        <p:cTn id="34" dur="166" decel="50000">
                                          <p:stCondLst>
                                            <p:cond delay="1338"/>
                                          </p:stCondLst>
                                        </p:cTn>
                                        <p:tgtEl>
                                          <p:spTgt spid="128029"/>
                                        </p:tgtEl>
                                      </p:cBhvr>
                                      <p:to x="100000" y="100000"/>
                                    </p:animScale>
                                    <p:animScale>
                                      <p:cBhvr>
                                        <p:cTn id="35" dur="26">
                                          <p:stCondLst>
                                            <p:cond delay="1642"/>
                                          </p:stCondLst>
                                        </p:cTn>
                                        <p:tgtEl>
                                          <p:spTgt spid="128029"/>
                                        </p:tgtEl>
                                      </p:cBhvr>
                                      <p:to x="100000" y="90000"/>
                                    </p:animScale>
                                    <p:animScale>
                                      <p:cBhvr>
                                        <p:cTn id="36" dur="166" decel="50000">
                                          <p:stCondLst>
                                            <p:cond delay="1668"/>
                                          </p:stCondLst>
                                        </p:cTn>
                                        <p:tgtEl>
                                          <p:spTgt spid="128029"/>
                                        </p:tgtEl>
                                      </p:cBhvr>
                                      <p:to x="100000" y="100000"/>
                                    </p:animScale>
                                    <p:animScale>
                                      <p:cBhvr>
                                        <p:cTn id="37" dur="26">
                                          <p:stCondLst>
                                            <p:cond delay="1808"/>
                                          </p:stCondLst>
                                        </p:cTn>
                                        <p:tgtEl>
                                          <p:spTgt spid="128029"/>
                                        </p:tgtEl>
                                      </p:cBhvr>
                                      <p:to x="100000" y="95000"/>
                                    </p:animScale>
                                    <p:animScale>
                                      <p:cBhvr>
                                        <p:cTn id="38" dur="166" decel="50000">
                                          <p:stCondLst>
                                            <p:cond delay="1834"/>
                                          </p:stCondLst>
                                        </p:cTn>
                                        <p:tgtEl>
                                          <p:spTgt spid="128029"/>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80">
                                          <p:stCondLst>
                                            <p:cond delay="0"/>
                                          </p:stCondLst>
                                        </p:cTn>
                                        <p:tgtEl>
                                          <p:spTgt spid="24"/>
                                        </p:tgtEl>
                                      </p:cBhvr>
                                    </p:animEffect>
                                    <p:anim calcmode="lin" valueType="num">
                                      <p:cBhvr>
                                        <p:cTn id="4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7" dur="26">
                                          <p:stCondLst>
                                            <p:cond delay="650"/>
                                          </p:stCondLst>
                                        </p:cTn>
                                        <p:tgtEl>
                                          <p:spTgt spid="24"/>
                                        </p:tgtEl>
                                      </p:cBhvr>
                                      <p:to x="100000" y="60000"/>
                                    </p:animScale>
                                    <p:animScale>
                                      <p:cBhvr>
                                        <p:cTn id="48" dur="166" decel="50000">
                                          <p:stCondLst>
                                            <p:cond delay="676"/>
                                          </p:stCondLst>
                                        </p:cTn>
                                        <p:tgtEl>
                                          <p:spTgt spid="24"/>
                                        </p:tgtEl>
                                      </p:cBhvr>
                                      <p:to x="100000" y="100000"/>
                                    </p:animScale>
                                    <p:animScale>
                                      <p:cBhvr>
                                        <p:cTn id="49" dur="26">
                                          <p:stCondLst>
                                            <p:cond delay="1312"/>
                                          </p:stCondLst>
                                        </p:cTn>
                                        <p:tgtEl>
                                          <p:spTgt spid="24"/>
                                        </p:tgtEl>
                                      </p:cBhvr>
                                      <p:to x="100000" y="80000"/>
                                    </p:animScale>
                                    <p:animScale>
                                      <p:cBhvr>
                                        <p:cTn id="50" dur="166" decel="50000">
                                          <p:stCondLst>
                                            <p:cond delay="1338"/>
                                          </p:stCondLst>
                                        </p:cTn>
                                        <p:tgtEl>
                                          <p:spTgt spid="24"/>
                                        </p:tgtEl>
                                      </p:cBhvr>
                                      <p:to x="100000" y="100000"/>
                                    </p:animScale>
                                    <p:animScale>
                                      <p:cBhvr>
                                        <p:cTn id="51" dur="26">
                                          <p:stCondLst>
                                            <p:cond delay="1642"/>
                                          </p:stCondLst>
                                        </p:cTn>
                                        <p:tgtEl>
                                          <p:spTgt spid="24"/>
                                        </p:tgtEl>
                                      </p:cBhvr>
                                      <p:to x="100000" y="90000"/>
                                    </p:animScale>
                                    <p:animScale>
                                      <p:cBhvr>
                                        <p:cTn id="52" dur="166" decel="50000">
                                          <p:stCondLst>
                                            <p:cond delay="1668"/>
                                          </p:stCondLst>
                                        </p:cTn>
                                        <p:tgtEl>
                                          <p:spTgt spid="24"/>
                                        </p:tgtEl>
                                      </p:cBhvr>
                                      <p:to x="100000" y="100000"/>
                                    </p:animScale>
                                    <p:animScale>
                                      <p:cBhvr>
                                        <p:cTn id="53" dur="26">
                                          <p:stCondLst>
                                            <p:cond delay="1808"/>
                                          </p:stCondLst>
                                        </p:cTn>
                                        <p:tgtEl>
                                          <p:spTgt spid="24"/>
                                        </p:tgtEl>
                                      </p:cBhvr>
                                      <p:to x="100000" y="95000"/>
                                    </p:animScale>
                                    <p:animScale>
                                      <p:cBhvr>
                                        <p:cTn id="54" dur="166" decel="50000">
                                          <p:stCondLst>
                                            <p:cond delay="1834"/>
                                          </p:stCondLst>
                                        </p:cTn>
                                        <p:tgtEl>
                                          <p:spTgt spid="24"/>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linds(horizontal)">
                                      <p:cBhvr>
                                        <p:cTn id="59" dur="500"/>
                                        <p:tgtEl>
                                          <p:spTgt spid="2"/>
                                        </p:tgtEl>
                                      </p:cBhvr>
                                    </p:animEffect>
                                  </p:childTnLst>
                                </p:cTn>
                              </p:par>
                              <p:par>
                                <p:cTn id="60" presetID="3" presetClass="entr" presetSubtype="1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par>
                                <p:cTn id="63" presetID="3" presetClass="entr" presetSubtype="1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linds(horizontal)">
                                      <p:cBhvr>
                                        <p:cTn id="65" dur="500"/>
                                        <p:tgtEl>
                                          <p:spTgt spid="3"/>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1000"/>
                                        <p:tgtEl>
                                          <p:spTgt spid="5"/>
                                        </p:tgtEl>
                                      </p:cBhvr>
                                    </p:animEffect>
                                    <p:anim calcmode="lin" valueType="num">
                                      <p:cBhvr>
                                        <p:cTn id="69" dur="1000" fill="hold"/>
                                        <p:tgtEl>
                                          <p:spTgt spid="5"/>
                                        </p:tgtEl>
                                        <p:attrNameLst>
                                          <p:attrName>ppt_x</p:attrName>
                                        </p:attrNameLst>
                                      </p:cBhvr>
                                      <p:tavLst>
                                        <p:tav tm="0">
                                          <p:val>
                                            <p:strVal val="#ppt_x"/>
                                          </p:val>
                                        </p:tav>
                                        <p:tav tm="100000">
                                          <p:val>
                                            <p:strVal val="#ppt_x"/>
                                          </p:val>
                                        </p:tav>
                                      </p:tavLst>
                                    </p:anim>
                                    <p:anim calcmode="lin" valueType="num">
                                      <p:cBhvr>
                                        <p:cTn id="70" dur="1000" fill="hold"/>
                                        <p:tgtEl>
                                          <p:spTgt spid="5"/>
                                        </p:tgtEl>
                                        <p:attrNameLst>
                                          <p:attrName>ppt_y</p:attrName>
                                        </p:attrNameLst>
                                      </p:cBhvr>
                                      <p:tavLst>
                                        <p:tav tm="0">
                                          <p:val>
                                            <p:strVal val="#ppt_y+.1"/>
                                          </p:val>
                                        </p:tav>
                                        <p:tav tm="100000">
                                          <p:val>
                                            <p:strVal val="#ppt_y"/>
                                          </p:val>
                                        </p:tav>
                                      </p:tavLst>
                                    </p:anim>
                                  </p:childTnLst>
                                </p:cTn>
                              </p:par>
                              <p:par>
                                <p:cTn id="71" presetID="10"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par>
                                <p:cTn id="74" presetID="45" presetClass="entr" presetSubtype="0" fill="hold" nodeType="withEffect">
                                  <p:stCondLst>
                                    <p:cond delay="70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2000"/>
                                        <p:tgtEl>
                                          <p:spTgt spid="25"/>
                                        </p:tgtEl>
                                      </p:cBhvr>
                                    </p:animEffect>
                                    <p:anim calcmode="lin" valueType="num">
                                      <p:cBhvr>
                                        <p:cTn id="77" dur="2000" fill="hold"/>
                                        <p:tgtEl>
                                          <p:spTgt spid="25"/>
                                        </p:tgtEl>
                                        <p:attrNameLst>
                                          <p:attrName>ppt_w</p:attrName>
                                        </p:attrNameLst>
                                      </p:cBhvr>
                                      <p:tavLst>
                                        <p:tav tm="0" fmla="#ppt_w*sin(2.5*pi*$)">
                                          <p:val>
                                            <p:fltVal val="0"/>
                                          </p:val>
                                        </p:tav>
                                        <p:tav tm="100000">
                                          <p:val>
                                            <p:fltVal val="1"/>
                                          </p:val>
                                        </p:tav>
                                      </p:tavLst>
                                    </p:anim>
                                    <p:anim calcmode="lin" valueType="num">
                                      <p:cBhvr>
                                        <p:cTn id="78" dur="2000" fill="hold"/>
                                        <p:tgtEl>
                                          <p:spTgt spid="25"/>
                                        </p:tgtEl>
                                        <p:attrNameLst>
                                          <p:attrName>ppt_h</p:attrName>
                                        </p:attrNameLst>
                                      </p:cBhvr>
                                      <p:tavLst>
                                        <p:tav tm="0">
                                          <p:val>
                                            <p:strVal val="#ppt_h"/>
                                          </p:val>
                                        </p:tav>
                                        <p:tav tm="100000">
                                          <p:val>
                                            <p:strVal val="#ppt_h"/>
                                          </p:val>
                                        </p:tav>
                                      </p:tavLst>
                                    </p:anim>
                                  </p:childTnLst>
                                </p:cTn>
                              </p:par>
                            </p:childTnLst>
                          </p:cTn>
                        </p:par>
                        <p:par>
                          <p:cTn id="79" fill="hold">
                            <p:stCondLst>
                              <p:cond delay="2700"/>
                            </p:stCondLst>
                            <p:childTnLst>
                              <p:par>
                                <p:cTn id="80" presetID="10" presetClass="entr" presetSubtype="0" fill="hold"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50" fill="hold"/>
                                        <p:tgtEl>
                                          <p:spTgt spid="28"/>
                                        </p:tgtEl>
                                        <p:attrNameLst>
                                          <p:attrName>ppt_w</p:attrName>
                                        </p:attrNameLst>
                                      </p:cBhvr>
                                      <p:tavLst>
                                        <p:tav tm="0">
                                          <p:val>
                                            <p:fltVal val="0"/>
                                          </p:val>
                                        </p:tav>
                                        <p:tav tm="100000">
                                          <p:val>
                                            <p:strVal val="#ppt_w"/>
                                          </p:val>
                                        </p:tav>
                                      </p:tavLst>
                                    </p:anim>
                                    <p:anim calcmode="lin" valueType="num">
                                      <p:cBhvr>
                                        <p:cTn id="88" dur="250" fill="hold"/>
                                        <p:tgtEl>
                                          <p:spTgt spid="28"/>
                                        </p:tgtEl>
                                        <p:attrNameLst>
                                          <p:attrName>ppt_h</p:attrName>
                                        </p:attrNameLst>
                                      </p:cBhvr>
                                      <p:tavLst>
                                        <p:tav tm="0">
                                          <p:val>
                                            <p:fltVal val="0"/>
                                          </p:val>
                                        </p:tav>
                                        <p:tav tm="100000">
                                          <p:val>
                                            <p:strVal val="#ppt_h"/>
                                          </p:val>
                                        </p:tav>
                                      </p:tavLst>
                                    </p:anim>
                                  </p:childTnLst>
                                </p:cTn>
                              </p:par>
                            </p:childTnLst>
                          </p:cTn>
                        </p:par>
                        <p:par>
                          <p:cTn id="89" fill="hold">
                            <p:stCondLst>
                              <p:cond delay="250"/>
                            </p:stCondLst>
                            <p:childTnLst>
                              <p:par>
                                <p:cTn id="90" presetID="23" presetClass="entr" presetSubtype="16" fill="hold"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childTnLst>
                                </p:cTn>
                              </p:par>
                              <p:par>
                                <p:cTn id="94" presetID="1" presetClass="mediacall" presetSubtype="0" fill="hold" nodeType="withEffect">
                                  <p:stCondLst>
                                    <p:cond delay="0"/>
                                  </p:stCondLst>
                                  <p:childTnLst>
                                    <p:cmd type="call" cmd="playFrom(0.0)">
                                      <p:cBhvr>
                                        <p:cTn id="95" dur="1776" fill="hold"/>
                                        <p:tgtEl>
                                          <p:spTgt spid="27"/>
                                        </p:tgtEl>
                                      </p:cBhvr>
                                    </p:cmd>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fade">
                                      <p:cBhvr>
                                        <p:cTn id="10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1" fill="hold" display="0">
                  <p:stCondLst>
                    <p:cond delay="indefinite"/>
                  </p:stCondLst>
                  <p:endCondLst>
                    <p:cond evt="onStopAudio" delay="0">
                      <p:tgtEl>
                        <p:sldTgt/>
                      </p:tgtEl>
                    </p:cond>
                  </p:endCondLst>
                </p:cTn>
                <p:tgtEl>
                  <p:spTgt spid="22"/>
                </p:tgtEl>
              </p:cMediaNode>
            </p:audio>
            <p:audio>
              <p:cMediaNode vol="80000">
                <p:cTn id="102" fill="hold" display="0">
                  <p:stCondLst>
                    <p:cond delay="indefinite"/>
                  </p:stCondLst>
                  <p:endCondLst>
                    <p:cond evt="onStopAudio" delay="0">
                      <p:tgtEl>
                        <p:sldTgt/>
                      </p:tgtEl>
                    </p:cond>
                  </p:endCondLst>
                </p:cTn>
                <p:tgtEl>
                  <p:spTgt spid="27"/>
                </p:tgtEl>
              </p:cMediaNode>
            </p:audio>
          </p:childTnLst>
        </p:cTn>
      </p:par>
    </p:tnLst>
    <p:bldLst>
      <p:bldP spid="128029" grpId="0" animBg="1"/>
      <p:bldP spid="128030" grpId="0" animBg="1"/>
      <p:bldP spid="5"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359382" y="193174"/>
            <a:ext cx="11628000" cy="6112364"/>
            <a:chOff x="390378" y="332656"/>
            <a:chExt cx="11628000" cy="6112364"/>
          </a:xfrm>
        </p:grpSpPr>
        <p:sp>
          <p:nvSpPr>
            <p:cNvPr id="12" name="角丸四角形 11"/>
            <p:cNvSpPr/>
            <p:nvPr/>
          </p:nvSpPr>
          <p:spPr>
            <a:xfrm>
              <a:off x="520388" y="332656"/>
              <a:ext cx="11305256" cy="6048672"/>
            </a:xfrm>
            <a:prstGeom prst="roundRect">
              <a:avLst>
                <a:gd name="adj" fmla="val 2078"/>
              </a:avLst>
            </a:prstGeom>
            <a:blipFill>
              <a:blip r:embed="rId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9953436" y="5661248"/>
              <a:ext cx="1008112" cy="576064"/>
              <a:chOff x="9984432" y="5661248"/>
              <a:chExt cx="1008112" cy="576064"/>
            </a:xfrm>
          </p:grpSpPr>
          <p:sp>
            <p:nvSpPr>
              <p:cNvPr id="19" name="角丸四角形 18"/>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片側の 2 つの角を切り取った四角形 19"/>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正方形/長方形 14"/>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片側の 2 つの角を切り取った四角形 17"/>
            <p:cNvSpPr/>
            <p:nvPr/>
          </p:nvSpPr>
          <p:spPr>
            <a:xfrm rot="10800000">
              <a:off x="390378" y="6237876"/>
              <a:ext cx="11628000" cy="207144"/>
            </a:xfrm>
            <a:prstGeom prst="snip2SameRect">
              <a:avLst>
                <a:gd name="adj1" fmla="val 23450"/>
                <a:gd name="adj2" fmla="val 0"/>
              </a:avLst>
            </a:prstGeom>
            <a:blipFill>
              <a:blip r:embed="rId4"/>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Rectangle 2"/>
          <p:cNvSpPr txBox="1">
            <a:spLocks noChangeArrowheads="1"/>
          </p:cNvSpPr>
          <p:nvPr/>
        </p:nvSpPr>
        <p:spPr bwMode="auto">
          <a:xfrm>
            <a:off x="2129810" y="1531179"/>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eaLnBrk="1" hangingPunct="1">
              <a:defRPr/>
            </a:pPr>
            <a:r>
              <a:rPr lang="ja-JP" altLang="en-US" sz="4800" b="1" kern="0" dirty="0">
                <a:solidFill>
                  <a:schemeClr val="bg1"/>
                </a:solidFill>
                <a:latin typeface="HG丸ｺﾞｼｯｸM-PRO" panose="020F0600000000000000" pitchFamily="50" charset="-128"/>
                <a:ea typeface="HG丸ｺﾞｼｯｸM-PRO" panose="020F0600000000000000" pitchFamily="50" charset="-128"/>
              </a:rPr>
              <a:t>買い物をした時に払う税金</a:t>
            </a:r>
            <a:endParaRPr lang="en-US" altLang="ja-JP" sz="4800" b="1" kern="0" dirty="0">
              <a:solidFill>
                <a:schemeClr val="bg1"/>
              </a:solidFill>
              <a:latin typeface="HG丸ｺﾞｼｯｸM-PRO" panose="020F0600000000000000" pitchFamily="50" charset="-128"/>
              <a:ea typeface="HG丸ｺﾞｼｯｸM-PRO" panose="020F0600000000000000" pitchFamily="50" charset="-128"/>
            </a:endParaRPr>
          </a:p>
        </p:txBody>
      </p:sp>
      <p:sp>
        <p:nvSpPr>
          <p:cNvPr id="8" name="Rectangle 2"/>
          <p:cNvSpPr txBox="1">
            <a:spLocks noChangeArrowheads="1"/>
          </p:cNvSpPr>
          <p:nvPr/>
        </p:nvSpPr>
        <p:spPr bwMode="auto">
          <a:xfrm>
            <a:off x="3371229" y="2950610"/>
            <a:ext cx="538090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eaLnBrk="1" hangingPunct="1">
              <a:defRPr/>
            </a:pPr>
            <a:r>
              <a:rPr lang="ja-JP" altLang="en-US" sz="5400" b="1" kern="0" dirty="0">
                <a:solidFill>
                  <a:srgbClr val="FFFF00"/>
                </a:solidFill>
                <a:latin typeface="HG丸ｺﾞｼｯｸM-PRO" panose="020F0600000000000000" pitchFamily="50" charset="-128"/>
                <a:ea typeface="HG丸ｺﾞｼｯｸM-PRO" panose="020F0600000000000000" pitchFamily="50" charset="-128"/>
              </a:rPr>
              <a:t>消費税</a:t>
            </a:r>
            <a:endParaRPr lang="en-US" altLang="ja-JP" sz="5400" b="1" kern="0" dirty="0">
              <a:solidFill>
                <a:srgbClr val="FFFF00"/>
              </a:solidFill>
              <a:latin typeface="HG丸ｺﾞｼｯｸM-PRO" panose="020F0600000000000000" pitchFamily="50" charset="-128"/>
              <a:ea typeface="HG丸ｺﾞｼｯｸM-PRO" panose="020F0600000000000000" pitchFamily="50" charset="-128"/>
            </a:endParaRPr>
          </a:p>
        </p:txBody>
      </p:sp>
      <p:sp>
        <p:nvSpPr>
          <p:cNvPr id="26" name="吹き出し: 角を丸めた四角形 4"/>
          <p:cNvSpPr/>
          <p:nvPr/>
        </p:nvSpPr>
        <p:spPr bwMode="auto">
          <a:xfrm>
            <a:off x="1772519" y="941811"/>
            <a:ext cx="8578323" cy="2168745"/>
          </a:xfrm>
          <a:prstGeom prst="wedgeRoundRectCallout">
            <a:avLst>
              <a:gd name="adj1" fmla="val -48100"/>
              <a:gd name="adj2" fmla="val 78105"/>
              <a:gd name="adj3" fmla="val 16667"/>
            </a:avLst>
          </a:prstGeom>
          <a:solidFill>
            <a:srgbClr val="CCFFFF"/>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3600" dirty="0">
                <a:solidFill>
                  <a:srgbClr val="0070C0"/>
                </a:solidFill>
                <a:latin typeface="HG丸ｺﾞｼｯｸM-PRO" panose="020F0600000000000000" pitchFamily="50" charset="-128"/>
                <a:ea typeface="HG丸ｺﾞｼｯｸM-PRO" panose="020F0600000000000000" pitchFamily="50" charset="-128"/>
              </a:rPr>
              <a:t>「税金」って聞いたことありますか？</a:t>
            </a:r>
            <a:endParaRPr lang="ja-JP" altLang="ja-JP" sz="36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28" name="吹き出し: 角を丸めた四角形 4"/>
          <p:cNvSpPr/>
          <p:nvPr/>
        </p:nvSpPr>
        <p:spPr bwMode="auto">
          <a:xfrm>
            <a:off x="1785565" y="2405405"/>
            <a:ext cx="8578323" cy="2168745"/>
          </a:xfrm>
          <a:prstGeom prst="wedgeRoundRectCallout">
            <a:avLst>
              <a:gd name="adj1" fmla="val -48100"/>
              <a:gd name="adj2" fmla="val 78105"/>
              <a:gd name="adj3" fmla="val 16667"/>
            </a:avLst>
          </a:prstGeom>
          <a:solidFill>
            <a:srgbClr val="CCFFFF"/>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3600" dirty="0">
                <a:solidFill>
                  <a:srgbClr val="0070C0"/>
                </a:solidFill>
                <a:latin typeface="HG丸ｺﾞｼｯｸM-PRO" panose="020F0600000000000000" pitchFamily="50" charset="-128"/>
                <a:ea typeface="HG丸ｺﾞｼｯｸM-PRO" panose="020F0600000000000000" pitchFamily="50" charset="-128"/>
              </a:rPr>
              <a:t>「税金」って払ったことありますか？</a:t>
            </a:r>
            <a:endParaRPr lang="ja-JP" altLang="ja-JP" sz="3600" dirty="0">
              <a:solidFill>
                <a:srgbClr val="0070C0"/>
              </a:solidFill>
              <a:latin typeface="HG丸ｺﾞｼｯｸM-PRO" panose="020F0600000000000000" pitchFamily="50" charset="-128"/>
              <a:ea typeface="HG丸ｺﾞｼｯｸM-PRO" panose="020F0600000000000000" pitchFamily="50" charset="-128"/>
            </a:endParaRPr>
          </a:p>
        </p:txBody>
      </p:sp>
      <p:pic>
        <p:nvPicPr>
          <p:cNvPr id="29" name="図 28">
            <a:extLst>
              <a:ext uri="{FF2B5EF4-FFF2-40B4-BE49-F238E27FC236}">
                <a16:creationId xmlns:a16="http://schemas.microsoft.com/office/drawing/2014/main" id="{F744DD48-EB77-4B02-B401-DC6E400E897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6161" y="3383242"/>
            <a:ext cx="2754989" cy="3281584"/>
          </a:xfrm>
          <a:prstGeom prst="rect">
            <a:avLst/>
          </a:prstGeom>
        </p:spPr>
      </p:pic>
      <p:pic>
        <p:nvPicPr>
          <p:cNvPr id="27" name="図 26">
            <a:extLst>
              <a:ext uri="{FF2B5EF4-FFF2-40B4-BE49-F238E27FC236}">
                <a16:creationId xmlns:a16="http://schemas.microsoft.com/office/drawing/2014/main" id="{6331A510-C50B-47FD-B577-BAE3BE004FB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372289" y="1205230"/>
            <a:ext cx="1051702" cy="2727853"/>
          </a:xfrm>
          <a:prstGeom prst="rect">
            <a:avLst/>
          </a:prstGeom>
        </p:spPr>
      </p:pic>
    </p:spTree>
    <p:custDataLst>
      <p:tags r:id="rId1"/>
    </p:custDataLst>
    <p:extLst>
      <p:ext uri="{BB962C8B-B14F-4D97-AF65-F5344CB8AC3E}">
        <p14:creationId xmlns:p14="http://schemas.microsoft.com/office/powerpoint/2010/main" val="208556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xit" presetSubtype="10" fill="hold" grpId="1" nodeType="clickEffect">
                                  <p:stCondLst>
                                    <p:cond delay="0"/>
                                  </p:stCondLst>
                                  <p:childTnLst>
                                    <p:animEffect transition="out" filter="randombar(horizontal)">
                                      <p:cBhvr>
                                        <p:cTn id="15" dur="1000"/>
                                        <p:tgtEl>
                                          <p:spTgt spid="26"/>
                                        </p:tgtEl>
                                      </p:cBhvr>
                                    </p:animEffect>
                                    <p:set>
                                      <p:cBhvr>
                                        <p:cTn id="16" dur="1" fill="hold">
                                          <p:stCondLst>
                                            <p:cond delay="999"/>
                                          </p:stCondLst>
                                        </p:cTn>
                                        <p:tgtEl>
                                          <p:spTgt spid="26"/>
                                        </p:tgtEl>
                                        <p:attrNameLst>
                                          <p:attrName>style.visibility</p:attrName>
                                        </p:attrNameLst>
                                      </p:cBhvr>
                                      <p:to>
                                        <p:strVal val="hidden"/>
                                      </p:to>
                                    </p:set>
                                  </p:childTnLst>
                                </p:cTn>
                              </p:par>
                              <p:par>
                                <p:cTn id="17" presetID="14"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p:stCondLst>
                                    <p:cond delay="0"/>
                                  </p:stCondLst>
                                  <p:childTnLst>
                                    <p:animEffect transition="out" filter="randombar(horizontal)">
                                      <p:cBhvr>
                                        <p:cTn id="23" dur="1000"/>
                                        <p:tgtEl>
                                          <p:spTgt spid="28"/>
                                        </p:tgtEl>
                                      </p:cBhvr>
                                    </p:animEffect>
                                    <p:set>
                                      <p:cBhvr>
                                        <p:cTn id="24" dur="1" fill="hold">
                                          <p:stCondLst>
                                            <p:cond delay="999"/>
                                          </p:stCondLst>
                                        </p:cTn>
                                        <p:tgtEl>
                                          <p:spTgt spid="28"/>
                                        </p:tgtEl>
                                        <p:attrNameLst>
                                          <p:attrName>style.visibility</p:attrName>
                                        </p:attrNameLst>
                                      </p:cBhvr>
                                      <p:to>
                                        <p:strVal val="hidden"/>
                                      </p:to>
                                    </p:se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300"/>
                                        <p:tgtEl>
                                          <p:spTgt spid="7"/>
                                        </p:tgtEl>
                                      </p:cBhvr>
                                    </p:animEffect>
                                    <p:anim calcmode="lin" valueType="num">
                                      <p:cBhvr>
                                        <p:cTn id="29" dur="2300" fill="hold"/>
                                        <p:tgtEl>
                                          <p:spTgt spid="7"/>
                                        </p:tgtEl>
                                        <p:attrNameLst>
                                          <p:attrName>ppt_x</p:attrName>
                                        </p:attrNameLst>
                                      </p:cBhvr>
                                      <p:tavLst>
                                        <p:tav tm="0">
                                          <p:val>
                                            <p:strVal val="#ppt_x"/>
                                          </p:val>
                                        </p:tav>
                                        <p:tav tm="100000">
                                          <p:val>
                                            <p:strVal val="#ppt_x"/>
                                          </p:val>
                                        </p:tav>
                                      </p:tavLst>
                                    </p:anim>
                                    <p:anim calcmode="lin" valueType="num">
                                      <p:cBhvr>
                                        <p:cTn id="30" dur="23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3300"/>
                            </p:stCondLst>
                            <p:childTnLst>
                              <p:par>
                                <p:cTn id="32" presetID="14" presetClass="entr" presetSubtype="10"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childTnLst>
                          </p:cTn>
                        </p:par>
                        <p:par>
                          <p:cTn id="35" fill="hold">
                            <p:stCondLst>
                              <p:cond delay="3800"/>
                            </p:stCondLst>
                            <p:childTnLst>
                              <p:par>
                                <p:cTn id="36" presetID="32" presetClass="emph" presetSubtype="0" fill="hold" nodeType="afterEffect">
                                  <p:stCondLst>
                                    <p:cond delay="0"/>
                                  </p:stCondLst>
                                  <p:childTnLst>
                                    <p:animRot by="120000">
                                      <p:cBhvr>
                                        <p:cTn id="37" dur="100" fill="hold">
                                          <p:stCondLst>
                                            <p:cond delay="0"/>
                                          </p:stCondLst>
                                        </p:cTn>
                                        <p:tgtEl>
                                          <p:spTgt spid="27"/>
                                        </p:tgtEl>
                                        <p:attrNameLst>
                                          <p:attrName>r</p:attrName>
                                        </p:attrNameLst>
                                      </p:cBhvr>
                                    </p:animRot>
                                    <p:animRot by="-240000">
                                      <p:cBhvr>
                                        <p:cTn id="38" dur="200" fill="hold">
                                          <p:stCondLst>
                                            <p:cond delay="200"/>
                                          </p:stCondLst>
                                        </p:cTn>
                                        <p:tgtEl>
                                          <p:spTgt spid="27"/>
                                        </p:tgtEl>
                                        <p:attrNameLst>
                                          <p:attrName>r</p:attrName>
                                        </p:attrNameLst>
                                      </p:cBhvr>
                                    </p:animRot>
                                    <p:animRot by="240000">
                                      <p:cBhvr>
                                        <p:cTn id="39" dur="200" fill="hold">
                                          <p:stCondLst>
                                            <p:cond delay="400"/>
                                          </p:stCondLst>
                                        </p:cTn>
                                        <p:tgtEl>
                                          <p:spTgt spid="27"/>
                                        </p:tgtEl>
                                        <p:attrNameLst>
                                          <p:attrName>r</p:attrName>
                                        </p:attrNameLst>
                                      </p:cBhvr>
                                    </p:animRot>
                                    <p:animRot by="-240000">
                                      <p:cBhvr>
                                        <p:cTn id="40" dur="200" fill="hold">
                                          <p:stCondLst>
                                            <p:cond delay="600"/>
                                          </p:stCondLst>
                                        </p:cTn>
                                        <p:tgtEl>
                                          <p:spTgt spid="27"/>
                                        </p:tgtEl>
                                        <p:attrNameLst>
                                          <p:attrName>r</p:attrName>
                                        </p:attrNameLst>
                                      </p:cBhvr>
                                    </p:animRot>
                                    <p:animRot by="120000">
                                      <p:cBhvr>
                                        <p:cTn id="41" dur="200" fill="hold">
                                          <p:stCondLst>
                                            <p:cond delay="800"/>
                                          </p:stCondLst>
                                        </p:cTn>
                                        <p:tgtEl>
                                          <p:spTgt spid="27"/>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2100"/>
                                        <p:tgtEl>
                                          <p:spTgt spid="8"/>
                                        </p:tgtEl>
                                      </p:cBhvr>
                                    </p:animEffect>
                                    <p:anim calcmode="lin" valueType="num">
                                      <p:cBhvr>
                                        <p:cTn id="47" dur="2100" fill="hold"/>
                                        <p:tgtEl>
                                          <p:spTgt spid="8"/>
                                        </p:tgtEl>
                                        <p:attrNameLst>
                                          <p:attrName>ppt_x</p:attrName>
                                        </p:attrNameLst>
                                      </p:cBhvr>
                                      <p:tavLst>
                                        <p:tav tm="0">
                                          <p:val>
                                            <p:strVal val="#ppt_x"/>
                                          </p:val>
                                        </p:tav>
                                        <p:tav tm="100000">
                                          <p:val>
                                            <p:strVal val="#ppt_x"/>
                                          </p:val>
                                        </p:tav>
                                      </p:tavLst>
                                    </p:anim>
                                    <p:anim calcmode="lin" valueType="num">
                                      <p:cBhvr>
                                        <p:cTn id="48" dur="2100" fill="hold"/>
                                        <p:tgtEl>
                                          <p:spTgt spid="8"/>
                                        </p:tgtEl>
                                        <p:attrNameLst>
                                          <p:attrName>ppt_y</p:attrName>
                                        </p:attrNameLst>
                                      </p:cBhvr>
                                      <p:tavLst>
                                        <p:tav tm="0">
                                          <p:val>
                                            <p:strVal val="#ppt_y+.1"/>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2000"/>
                                        <p:tgtEl>
                                          <p:spTgt spid="8"/>
                                        </p:tgtEl>
                                      </p:cBhvr>
                                    </p:animEffect>
                                    <p:anim calcmode="lin" valueType="num">
                                      <p:cBhvr>
                                        <p:cTn id="52" dur="2000" fill="hold"/>
                                        <p:tgtEl>
                                          <p:spTgt spid="8"/>
                                        </p:tgtEl>
                                        <p:attrNameLst>
                                          <p:attrName>ppt_w</p:attrName>
                                        </p:attrNameLst>
                                      </p:cBhvr>
                                      <p:tavLst>
                                        <p:tav tm="0" fmla="#ppt_w*sin(2.5*pi*$)">
                                          <p:val>
                                            <p:fltVal val="0"/>
                                          </p:val>
                                        </p:tav>
                                        <p:tav tm="100000">
                                          <p:val>
                                            <p:fltVal val="1"/>
                                          </p:val>
                                        </p:tav>
                                      </p:tavLst>
                                    </p:anim>
                                    <p:anim calcmode="lin" valueType="num">
                                      <p:cBhvr>
                                        <p:cTn id="53"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26" grpId="0" animBg="1"/>
      <p:bldP spid="26" grpId="1" animBg="1"/>
      <p:bldP spid="28" grpId="0" animBg="1"/>
      <p:bldP spid="2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359382" y="193174"/>
            <a:ext cx="11628000" cy="6112364"/>
            <a:chOff x="390378" y="332656"/>
            <a:chExt cx="11628000" cy="6112364"/>
          </a:xfrm>
        </p:grpSpPr>
        <p:sp>
          <p:nvSpPr>
            <p:cNvPr id="17" name="角丸四角形 16"/>
            <p:cNvSpPr/>
            <p:nvPr/>
          </p:nvSpPr>
          <p:spPr>
            <a:xfrm>
              <a:off x="520388" y="332656"/>
              <a:ext cx="11305256" cy="6048672"/>
            </a:xfrm>
            <a:prstGeom prst="roundRect">
              <a:avLst>
                <a:gd name="adj" fmla="val 2078"/>
              </a:avLst>
            </a:prstGeom>
            <a:blipFill>
              <a:blip r:embed="rId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9953436" y="5661248"/>
              <a:ext cx="1008112" cy="576064"/>
              <a:chOff x="9984432" y="5661248"/>
              <a:chExt cx="1008112" cy="576064"/>
            </a:xfrm>
          </p:grpSpPr>
          <p:sp>
            <p:nvSpPr>
              <p:cNvPr id="24" name="角丸四角形 23"/>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片側の 2 つの角を切り取った四角形 24"/>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正方形/長方形 19"/>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片側の 2 つの角を切り取った四角形 22"/>
            <p:cNvSpPr/>
            <p:nvPr/>
          </p:nvSpPr>
          <p:spPr>
            <a:xfrm rot="10800000">
              <a:off x="390378" y="6237876"/>
              <a:ext cx="11628000" cy="207144"/>
            </a:xfrm>
            <a:prstGeom prst="snip2SameRect">
              <a:avLst>
                <a:gd name="adj1" fmla="val 23450"/>
                <a:gd name="adj2" fmla="val 0"/>
              </a:avLst>
            </a:prstGeom>
            <a:blipFill>
              <a:blip r:embed="rId4"/>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p:nvSpPr>
        <p:spPr>
          <a:xfrm>
            <a:off x="1890351" y="1160381"/>
            <a:ext cx="8802410" cy="830997"/>
          </a:xfrm>
          <a:prstGeom prst="rect">
            <a:avLst/>
          </a:prstGeom>
        </p:spPr>
        <p:txBody>
          <a:bodyPr wrap="none">
            <a:spAutoFit/>
          </a:bodyPr>
          <a:lstStyle/>
          <a:p>
            <a:r>
              <a:rPr lang="ja-JP" altLang="en-US" sz="4800" dirty="0">
                <a:solidFill>
                  <a:schemeClr val="bg1"/>
                </a:solidFill>
                <a:latin typeface="HG丸ｺﾞｼｯｸM-PRO" panose="020F0600000000000000" pitchFamily="50" charset="-128"/>
                <a:ea typeface="HG丸ｺﾞｼｯｸM-PRO" panose="020F0600000000000000" pitchFamily="50" charset="-128"/>
              </a:rPr>
              <a:t>消費税</a:t>
            </a:r>
            <a:r>
              <a:rPr lang="ja-JP" altLang="en-US" sz="4400" dirty="0">
                <a:solidFill>
                  <a:schemeClr val="bg1"/>
                </a:solidFill>
                <a:latin typeface="HG丸ｺﾞｼｯｸM-PRO" panose="020F0600000000000000" pitchFamily="50" charset="-128"/>
                <a:ea typeface="HG丸ｺﾞｼｯｸM-PRO" panose="020F0600000000000000" pitchFamily="50" charset="-128"/>
              </a:rPr>
              <a:t>は何％か知っていますか？</a:t>
            </a:r>
            <a:endParaRPr lang="en-US" altLang="ja-JP" sz="4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2096097" y="4074451"/>
            <a:ext cx="8762447" cy="793487"/>
          </a:xfrm>
          <a:prstGeom prst="rect">
            <a:avLst/>
          </a:prstGeom>
        </p:spPr>
        <p:txBody>
          <a:bodyPr wrap="square">
            <a:spAutoFit/>
          </a:bodyPr>
          <a:lstStyle/>
          <a:p>
            <a:pPr>
              <a:lnSpc>
                <a:spcPct val="150000"/>
              </a:lnSpc>
            </a:pPr>
            <a:r>
              <a:rPr lang="ja-JP" altLang="en-US" sz="3600" dirty="0">
                <a:solidFill>
                  <a:schemeClr val="bg1"/>
                </a:solidFill>
                <a:latin typeface="HG丸ｺﾞｼｯｸM-PRO" panose="020F0600000000000000" pitchFamily="50" charset="-128"/>
                <a:ea typeface="HG丸ｺﾞｼｯｸM-PRO" panose="020F0600000000000000" pitchFamily="50" charset="-128"/>
              </a:rPr>
              <a:t>飲食料品などは、軽減税率の</a:t>
            </a:r>
            <a:r>
              <a:rPr lang="en-US" altLang="ja-JP" sz="3600" dirty="0">
                <a:solidFill>
                  <a:schemeClr val="bg1"/>
                </a:solidFill>
                <a:latin typeface="HG丸ｺﾞｼｯｸM-PRO" panose="020F0600000000000000" pitchFamily="50" charset="-128"/>
                <a:ea typeface="HG丸ｺﾞｼｯｸM-PRO" panose="020F0600000000000000" pitchFamily="50" charset="-128"/>
              </a:rPr>
              <a:t>8</a:t>
            </a:r>
            <a:r>
              <a:rPr lang="ja-JP" altLang="en-US" sz="3600" dirty="0">
                <a:solidFill>
                  <a:schemeClr val="bg1"/>
                </a:solidFill>
                <a:latin typeface="HG丸ｺﾞｼｯｸM-PRO" panose="020F0600000000000000" pitchFamily="50" charset="-128"/>
                <a:ea typeface="HG丸ｺﾞｼｯｸM-PRO" panose="020F0600000000000000" pitchFamily="50" charset="-128"/>
              </a:rPr>
              <a:t>％です。</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4793142" y="2213282"/>
            <a:ext cx="4071247" cy="1615827"/>
          </a:xfrm>
          <a:prstGeom prst="rect">
            <a:avLst/>
          </a:prstGeom>
        </p:spPr>
        <p:txBody>
          <a:bodyPr wrap="square">
            <a:spAutoFit/>
          </a:bodyPr>
          <a:lstStyle/>
          <a:p>
            <a:pPr>
              <a:lnSpc>
                <a:spcPct val="150000"/>
              </a:lnSpc>
            </a:pPr>
            <a:r>
              <a:rPr lang="en-US" altLang="ja-JP" sz="6600" b="1" dirty="0">
                <a:solidFill>
                  <a:srgbClr val="FFFF00"/>
                </a:solidFill>
                <a:latin typeface="HG丸ｺﾞｼｯｸM-PRO" panose="020F0600000000000000" pitchFamily="50" charset="-128"/>
                <a:ea typeface="HG丸ｺﾞｼｯｸM-PRO" panose="020F0600000000000000" pitchFamily="50" charset="-128"/>
              </a:rPr>
              <a:t>10</a:t>
            </a:r>
            <a:r>
              <a:rPr lang="ja-JP" altLang="en-US" sz="6600" b="1" dirty="0">
                <a:solidFill>
                  <a:srgbClr val="FFFF00"/>
                </a:solidFill>
                <a:latin typeface="HG丸ｺﾞｼｯｸM-PRO" panose="020F0600000000000000" pitchFamily="50" charset="-128"/>
                <a:ea typeface="HG丸ｺﾞｼｯｸM-PRO" panose="020F0600000000000000" pitchFamily="50" charset="-128"/>
              </a:rPr>
              <a:t>％</a:t>
            </a:r>
            <a:endParaRPr lang="en-US" altLang="ja-JP" sz="6600"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12" name="グループ化 11"/>
          <p:cNvGrpSpPr/>
          <p:nvPr/>
        </p:nvGrpSpPr>
        <p:grpSpPr>
          <a:xfrm>
            <a:off x="4551673" y="1203253"/>
            <a:ext cx="3007636" cy="3784535"/>
            <a:chOff x="4634517" y="1398690"/>
            <a:chExt cx="3007636" cy="3784535"/>
          </a:xfrm>
        </p:grpSpPr>
        <p:sp>
          <p:nvSpPr>
            <p:cNvPr id="13" name="正方形/長方形 12"/>
            <p:cNvSpPr/>
            <p:nvPr/>
          </p:nvSpPr>
          <p:spPr bwMode="auto">
            <a:xfrm>
              <a:off x="4634517" y="1398690"/>
              <a:ext cx="3007636" cy="3784535"/>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endParaRPr lang="en-US" altLang="ja-JP" sz="2000" b="1" dirty="0">
                <a:latin typeface="ＭＳ ゴシック" panose="020B0609070205080204" pitchFamily="49" charset="-128"/>
                <a:ea typeface="ＭＳ ゴシック" panose="020B0609070205080204" pitchFamily="49" charset="-128"/>
              </a:endParaRPr>
            </a:p>
            <a:p>
              <a:pPr marL="0" marR="0" indent="0" algn="ctr" defTabSz="914400" rtl="0" eaLnBrk="1" fontAlgn="base" latinLnBrk="0" hangingPunct="1">
                <a:lnSpc>
                  <a:spcPts val="1600"/>
                </a:lnSpc>
                <a:spcBef>
                  <a:spcPct val="0"/>
                </a:spcBef>
                <a:spcAft>
                  <a:spcPct val="0"/>
                </a:spcAft>
                <a:buClrTx/>
                <a:buSzTx/>
                <a:buFontTx/>
                <a:buNone/>
                <a:tabLst/>
              </a:pPr>
              <a:r>
                <a:rPr lang="ja-JP" altLang="en-US" sz="2000" b="1" dirty="0">
                  <a:latin typeface="ＭＳ ゴシック" panose="020B0609070205080204" pitchFamily="49" charset="-128"/>
                  <a:ea typeface="ＭＳ ゴシック" panose="020B0609070205080204" pitchFamily="49" charset="-128"/>
                </a:rPr>
                <a:t>＜レシート＞</a:t>
              </a:r>
              <a:endParaRPr lang="en-US" altLang="ja-JP" sz="2000" b="1" dirty="0">
                <a:latin typeface="ＭＳ ゴシック" panose="020B0609070205080204" pitchFamily="49" charset="-128"/>
                <a:ea typeface="ＭＳ ゴシック" panose="020B0609070205080204" pitchFamily="49"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ＭＳ ゴシック" panose="020B0609070205080204" pitchFamily="49" charset="-128"/>
                  <a:ea typeface="ＭＳ ゴシック" panose="020B0609070205080204" pitchFamily="49" charset="-128"/>
                </a:rPr>
                <a:t>　</a:t>
              </a:r>
              <a:r>
                <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生鮮 </a:t>
              </a:r>
              <a:r>
                <a:rPr lang="en-US" altLang="ja-JP" dirty="0">
                  <a:latin typeface="ＭＳ ゴシック" panose="020B0609070205080204" pitchFamily="49" charset="-128"/>
                  <a:ea typeface="ＭＳ ゴシック" panose="020B0609070205080204" pitchFamily="49" charset="-128"/>
                </a:rPr>
                <a:t>※</a:t>
              </a:r>
              <a:r>
                <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1,080</a:t>
              </a:r>
            </a:p>
            <a:p>
              <a:pPr marL="0" marR="0" indent="0" algn="ctr" defTabSz="914400" rtl="0" eaLnBrk="1" fontAlgn="base" latinLnBrk="0" hangingPunct="1">
                <a:lnSpc>
                  <a:spcPct val="100000"/>
                </a:lnSpc>
                <a:spcBef>
                  <a:spcPct val="0"/>
                </a:spcBef>
                <a:spcAft>
                  <a:spcPct val="0"/>
                </a:spcAft>
                <a:buClrTx/>
                <a:buSzTx/>
                <a:buFontTx/>
                <a:buNone/>
                <a:tabLst/>
              </a:pPr>
              <a:r>
                <a:rPr lang="ja-JP" altLang="en-US" sz="1800" dirty="0">
                  <a:latin typeface="ＭＳ ゴシック" panose="020B0609070205080204" pitchFamily="49" charset="-128"/>
                  <a:ea typeface="ＭＳ ゴシック" panose="020B0609070205080204" pitchFamily="49" charset="-128"/>
                </a:rPr>
                <a:t>　野菜 </a:t>
              </a:r>
              <a:r>
                <a:rPr lang="en-US" altLang="ja-JP" sz="1800" dirty="0">
                  <a:latin typeface="ＭＳ ゴシック" panose="020B0609070205080204" pitchFamily="49" charset="-128"/>
                  <a:ea typeface="ＭＳ ゴシック" panose="020B0609070205080204" pitchFamily="49" charset="-128"/>
                </a:rPr>
                <a:t>※</a:t>
              </a:r>
              <a:r>
                <a:rPr lang="ja-JP" altLang="en-US" sz="1800" dirty="0">
                  <a:latin typeface="ＭＳ ゴシック" panose="020B0609070205080204" pitchFamily="49" charset="-128"/>
                  <a:ea typeface="ＭＳ ゴシック" panose="020B0609070205080204" pitchFamily="49" charset="-128"/>
                </a:rPr>
                <a:t>　　￥　</a:t>
              </a:r>
              <a:r>
                <a:rPr lang="en-US" altLang="ja-JP" sz="1800" dirty="0">
                  <a:latin typeface="ＭＳ ゴシック" panose="020B0609070205080204" pitchFamily="49" charset="-128"/>
                  <a:ea typeface="ＭＳ ゴシック" panose="020B0609070205080204" pitchFamily="49" charset="-128"/>
                </a:rPr>
                <a:t>648</a:t>
              </a: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割りばし </a:t>
              </a:r>
              <a:r>
                <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　</a:t>
              </a:r>
              <a:r>
                <a:rPr kumimoji="1" lang="en-US" altLang="ja-JP"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550</a:t>
              </a:r>
            </a:p>
            <a:p>
              <a:pPr marL="0" marR="0" indent="0" defTabSz="914400" rtl="0" eaLnBrk="1" fontAlgn="base" latinLnBrk="0" hangingPunct="1">
                <a:lnSpc>
                  <a:spcPts val="1600"/>
                </a:lnSpc>
                <a:spcBef>
                  <a:spcPct val="0"/>
                </a:spcBef>
                <a:spcAft>
                  <a:spcPct val="0"/>
                </a:spcAft>
                <a:buClrTx/>
                <a:buSzTx/>
                <a:buFontTx/>
                <a:buNone/>
                <a:tabLst/>
              </a:pPr>
              <a:endParaRPr lang="en-US" altLang="ja-JP" sz="2000" dirty="0">
                <a:latin typeface="ＭＳ ゴシック" panose="020B0609070205080204" pitchFamily="49" charset="-128"/>
                <a:ea typeface="ＭＳ ゴシック" panose="020B0609070205080204" pitchFamily="49"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小計　</a:t>
              </a:r>
              <a:r>
                <a:rPr kumimoji="1" lang="ja-JP" altLang="en-US" sz="1600" b="0" i="0" u="none" strike="noStrike" cap="none" normalizeH="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2,278</a:t>
              </a:r>
            </a:p>
            <a:p>
              <a:pPr marL="0" marR="0" indent="0" defTabSz="914400" rtl="0" eaLnBrk="1" fontAlgn="base" latinLnBrk="0" hangingPunct="1">
                <a:lnSpc>
                  <a:spcPct val="100000"/>
                </a:lnSpc>
                <a:spcBef>
                  <a:spcPct val="0"/>
                </a:spcBef>
                <a:spcAft>
                  <a:spcPct val="0"/>
                </a:spcAft>
                <a:buClrTx/>
                <a:buSzTx/>
                <a:buFontTx/>
                <a:buNone/>
                <a:tabLst/>
              </a:pPr>
              <a:r>
                <a:rPr lang="ja-JP" altLang="en-US" sz="1600" dirty="0">
                  <a:latin typeface="ＭＳ ゴシック" panose="020B0609070205080204" pitchFamily="49" charset="-128"/>
                  <a:ea typeface="ＭＳ ゴシック" panose="020B0609070205080204" pitchFamily="49" charset="-128"/>
                </a:rPr>
                <a:t>（内消費税等８</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対象  </a:t>
              </a:r>
              <a:r>
                <a:rPr lang="en-US" altLang="ja-JP" sz="1600" dirty="0">
                  <a:latin typeface="ＭＳ ゴシック" panose="020B0609070205080204" pitchFamily="49" charset="-128"/>
                  <a:ea typeface="ＭＳ ゴシック" panose="020B0609070205080204" pitchFamily="49" charset="-128"/>
                </a:rPr>
                <a:t>\128</a:t>
              </a:r>
              <a:r>
                <a:rPr lang="ja-JP" altLang="en-US" sz="1600" dirty="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pPr fontAlgn="base">
                <a:spcBef>
                  <a:spcPct val="0"/>
                </a:spcBef>
                <a:spcAft>
                  <a:spcPct val="0"/>
                </a:spcAft>
              </a:pPr>
              <a:r>
                <a:rPr lang="ja-JP" altLang="en-US" sz="1600" dirty="0">
                  <a:latin typeface="ＭＳ ゴシック" panose="020B0609070205080204" pitchFamily="49" charset="-128"/>
                  <a:ea typeface="ＭＳ ゴシック" panose="020B0609070205080204" pitchFamily="49" charset="-128"/>
                </a:rPr>
                <a:t>（内消費税等</a:t>
              </a:r>
              <a:r>
                <a:rPr lang="en-US" altLang="ja-JP" sz="1600" dirty="0">
                  <a:latin typeface="ＭＳ ゴシック" panose="020B0609070205080204" pitchFamily="49" charset="-128"/>
                  <a:ea typeface="ＭＳ ゴシック" panose="020B0609070205080204" pitchFamily="49" charset="-128"/>
                </a:rPr>
                <a:t>10%</a:t>
              </a:r>
              <a:r>
                <a:rPr lang="ja-JP" altLang="en-US" sz="1600" dirty="0">
                  <a:latin typeface="ＭＳ ゴシック" panose="020B0609070205080204" pitchFamily="49" charset="-128"/>
                  <a:ea typeface="ＭＳ ゴシック" panose="020B0609070205080204" pitchFamily="49" charset="-128"/>
                </a:rPr>
                <a:t>対象  </a:t>
              </a:r>
              <a:r>
                <a:rPr lang="en-US" altLang="ja-JP" sz="1600" dirty="0">
                  <a:latin typeface="ＭＳ ゴシック" panose="020B0609070205080204" pitchFamily="49" charset="-128"/>
                  <a:ea typeface="ＭＳ ゴシック" panose="020B0609070205080204" pitchFamily="49" charset="-128"/>
                </a:rPr>
                <a:t>\ 50</a:t>
              </a:r>
              <a:r>
                <a:rPr lang="ja-JP" altLang="en-US" sz="1600" dirty="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pPr marL="0" marR="0" indent="0" defTabSz="914400" rtl="0" eaLnBrk="1" fontAlgn="base" latinLnBrk="0" hangingPunct="1">
                <a:lnSpc>
                  <a:spcPct val="100000"/>
                </a:lnSpc>
                <a:spcBef>
                  <a:spcPct val="0"/>
                </a:spcBef>
                <a:spcAft>
                  <a:spcPct val="0"/>
                </a:spcAft>
                <a:buClrTx/>
                <a:buSzTx/>
                <a:buFontTx/>
                <a:buNone/>
                <a:tabLst/>
              </a:pPr>
              <a:endParaRPr lang="en-US" altLang="ja-JP" sz="1600" dirty="0">
                <a:latin typeface="ＭＳ ゴシック" panose="020B0609070205080204" pitchFamily="49" charset="-128"/>
                <a:ea typeface="ＭＳ ゴシック" panose="020B0609070205080204" pitchFamily="49"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600" dirty="0">
                  <a:latin typeface="ＭＳ ゴシック" panose="020B0609070205080204" pitchFamily="49" charset="-128"/>
                  <a:ea typeface="ＭＳ ゴシック" panose="020B0609070205080204" pitchFamily="49" charset="-128"/>
                </a:rPr>
                <a:t>　合計　　　    　</a:t>
              </a:r>
              <a:r>
                <a:rPr lang="en-US" altLang="ja-JP" sz="2000" dirty="0">
                  <a:latin typeface="ＭＳ ゴシック" panose="020B0609070205080204" pitchFamily="49" charset="-128"/>
                  <a:ea typeface="ＭＳ ゴシック" panose="020B0609070205080204" pitchFamily="49" charset="-128"/>
                </a:rPr>
                <a:t>\2,278</a:t>
              </a:r>
            </a:p>
            <a:p>
              <a:pPr eaLnBrk="1" hangingPunct="1"/>
              <a:r>
                <a:rPr lang="ja-JP" altLang="en-US" sz="1600" dirty="0">
                  <a:latin typeface="ＭＳ ゴシック" panose="020B0609070205080204" pitchFamily="49" charset="-128"/>
                  <a:ea typeface="ＭＳ ゴシック" panose="020B0609070205080204" pitchFamily="49" charset="-128"/>
                </a:rPr>
                <a:t>　お預り　    　　</a:t>
              </a:r>
              <a:r>
                <a:rPr lang="en-US" altLang="ja-JP" sz="2000" dirty="0">
                  <a:latin typeface="ＭＳ ゴシック" panose="020B0609070205080204" pitchFamily="49" charset="-128"/>
                  <a:ea typeface="ＭＳ ゴシック" panose="020B0609070205080204" pitchFamily="49" charset="-128"/>
                </a:rPr>
                <a:t>\3,000</a:t>
              </a:r>
              <a:r>
                <a:rPr lang="ja-JP" altLang="en-US" sz="1600" dirty="0">
                  <a:latin typeface="ＭＳ ゴシック" panose="020B0609070205080204" pitchFamily="49" charset="-128"/>
                  <a:ea typeface="ＭＳ ゴシック" panose="020B0609070205080204" pitchFamily="49" charset="-128"/>
                </a:rPr>
                <a:t>　　　　</a:t>
              </a:r>
              <a:endParaRPr lang="en-US" altLang="ja-JP" sz="2000" dirty="0">
                <a:latin typeface="ＭＳ ゴシック" panose="020B0609070205080204" pitchFamily="49" charset="-128"/>
                <a:ea typeface="ＭＳ ゴシック" panose="020B0609070205080204" pitchFamily="49" charset="-128"/>
              </a:endParaRPr>
            </a:p>
            <a:p>
              <a:pPr eaLnBrk="1" hangingPunct="1"/>
              <a:r>
                <a:rPr lang="ja-JP" altLang="en-US" sz="1600" dirty="0">
                  <a:latin typeface="ＭＳ ゴシック" panose="020B0609070205080204" pitchFamily="49" charset="-128"/>
                  <a:ea typeface="ＭＳ ゴシック" panose="020B0609070205080204" pitchFamily="49" charset="-128"/>
                </a:rPr>
                <a:t>　お釣り      </a:t>
              </a:r>
              <a:r>
                <a:rPr lang="ja-JP" altLang="en-US" sz="2000" dirty="0">
                  <a:latin typeface="ＭＳ ゴシック" panose="020B0609070205080204" pitchFamily="49" charset="-128"/>
                  <a:ea typeface="ＭＳ ゴシック" panose="020B0609070205080204" pitchFamily="49" charset="-128"/>
                </a:rPr>
                <a:t>　 </a:t>
              </a: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　</a:t>
              </a:r>
              <a:r>
                <a:rPr lang="en-US" altLang="ja-JP" sz="2000" dirty="0">
                  <a:latin typeface="ＭＳ ゴシック" panose="020B0609070205080204" pitchFamily="49" charset="-128"/>
                  <a:ea typeface="ＭＳ ゴシック" panose="020B0609070205080204" pitchFamily="49" charset="-128"/>
                </a:rPr>
                <a:t>722</a:t>
              </a:r>
            </a:p>
            <a:p>
              <a:pPr marL="0" marR="0" indent="0" defTabSz="914400" rtl="0" eaLnBrk="1" fontAlgn="base" latinLnBrk="0" hangingPunct="1">
                <a:lnSpc>
                  <a:spcPts val="16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 name="角丸四角形 13"/>
            <p:cNvSpPr/>
            <p:nvPr/>
          </p:nvSpPr>
          <p:spPr bwMode="auto">
            <a:xfrm>
              <a:off x="4711894" y="3231789"/>
              <a:ext cx="2852882" cy="493681"/>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grpSp>
      <p:pic>
        <p:nvPicPr>
          <p:cNvPr id="31" name="図 30">
            <a:extLst>
              <a:ext uri="{FF2B5EF4-FFF2-40B4-BE49-F238E27FC236}">
                <a16:creationId xmlns:a16="http://schemas.microsoft.com/office/drawing/2014/main" id="{A9321ABC-BDA1-4C7A-9028-741B2E2EC7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16858" y="505075"/>
            <a:ext cx="2754989" cy="3281584"/>
          </a:xfrm>
          <a:prstGeom prst="rect">
            <a:avLst/>
          </a:prstGeom>
        </p:spPr>
      </p:pic>
      <p:pic>
        <p:nvPicPr>
          <p:cNvPr id="32" name="図 31">
            <a:extLst>
              <a:ext uri="{FF2B5EF4-FFF2-40B4-BE49-F238E27FC236}">
                <a16:creationId xmlns:a16="http://schemas.microsoft.com/office/drawing/2014/main" id="{FEFEA778-4C75-4B0B-AF61-E3652701FC4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10190658" y="1590579"/>
            <a:ext cx="1112421" cy="3094639"/>
          </a:xfrm>
          <a:prstGeom prst="rect">
            <a:avLst/>
          </a:prstGeom>
        </p:spPr>
      </p:pic>
      <p:pic>
        <p:nvPicPr>
          <p:cNvPr id="34" name="図 33" descr="人形, おもちゃ, 挿絵 が含まれている画像&#10;&#10;自動的に生成された説明">
            <a:extLst>
              <a:ext uri="{FF2B5EF4-FFF2-40B4-BE49-F238E27FC236}">
                <a16:creationId xmlns:a16="http://schemas.microsoft.com/office/drawing/2014/main" id="{34120518-A53B-4E80-BC00-ACBCC8D156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2606" y="4073861"/>
            <a:ext cx="1166328" cy="2602335"/>
          </a:xfrm>
          <a:prstGeom prst="rect">
            <a:avLst/>
          </a:prstGeom>
        </p:spPr>
      </p:pic>
    </p:spTree>
    <p:custDataLst>
      <p:tags r:id="rId1"/>
    </p:custDataLst>
    <p:extLst>
      <p:ext uri="{BB962C8B-B14F-4D97-AF65-F5344CB8AC3E}">
        <p14:creationId xmlns:p14="http://schemas.microsoft.com/office/powerpoint/2010/main" val="28094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900"/>
                                        <p:tgtEl>
                                          <p:spTgt spid="2"/>
                                        </p:tgtEl>
                                      </p:cBhvr>
                                    </p:animEffect>
                                    <p:anim calcmode="lin" valueType="num">
                                      <p:cBhvr>
                                        <p:cTn id="8" dur="1900" fill="hold"/>
                                        <p:tgtEl>
                                          <p:spTgt spid="2"/>
                                        </p:tgtEl>
                                        <p:attrNameLst>
                                          <p:attrName>ppt_x</p:attrName>
                                        </p:attrNameLst>
                                      </p:cBhvr>
                                      <p:tavLst>
                                        <p:tav tm="0">
                                          <p:val>
                                            <p:strVal val="#ppt_x"/>
                                          </p:val>
                                        </p:tav>
                                        <p:tav tm="100000">
                                          <p:val>
                                            <p:strVal val="#ppt_x"/>
                                          </p:val>
                                        </p:tav>
                                      </p:tavLst>
                                    </p:anim>
                                    <p:anim calcmode="lin" valueType="num">
                                      <p:cBhvr>
                                        <p:cTn id="9" dur="19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6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6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anim calcmode="lin" valueType="num">
                                      <p:cBhvr>
                                        <p:cTn id="36" dur="2000" fill="hold"/>
                                        <p:tgtEl>
                                          <p:spTgt spid="12"/>
                                        </p:tgtEl>
                                        <p:attrNameLst>
                                          <p:attrName>ppt_x</p:attrName>
                                        </p:attrNameLst>
                                      </p:cBhvr>
                                      <p:tavLst>
                                        <p:tav tm="0">
                                          <p:val>
                                            <p:strVal val="#ppt_x"/>
                                          </p:val>
                                        </p:tav>
                                        <p:tav tm="100000">
                                          <p:val>
                                            <p:strVal val="#ppt_x"/>
                                          </p:val>
                                        </p:tav>
                                      </p:tavLst>
                                    </p:anim>
                                    <p:anim calcmode="lin" valueType="num">
                                      <p:cBhvr>
                                        <p:cTn id="37"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nodeType="clickEffect">
                                  <p:stCondLst>
                                    <p:cond delay="0"/>
                                  </p:stCondLst>
                                  <p:childTnLst>
                                    <p:animScale>
                                      <p:cBhvr>
                                        <p:cTn id="41"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9" name="AutoShape 43"/>
          <p:cNvSpPr>
            <a:spLocks noChangeArrowheads="1"/>
          </p:cNvSpPr>
          <p:nvPr/>
        </p:nvSpPr>
        <p:spPr bwMode="auto">
          <a:xfrm>
            <a:off x="1475429" y="1225836"/>
            <a:ext cx="9073007"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29698" name="Rectangle 2"/>
          <p:cNvSpPr>
            <a:spLocks noGrp="1" noChangeArrowheads="1"/>
          </p:cNvSpPr>
          <p:nvPr>
            <p:ph type="title"/>
          </p:nvPr>
        </p:nvSpPr>
        <p:spPr>
          <a:xfrm>
            <a:off x="2074414" y="1091092"/>
            <a:ext cx="8401156" cy="1150937"/>
          </a:xfrm>
        </p:spPr>
        <p:txBody>
          <a:bodyPr/>
          <a:lstStyle/>
          <a:p>
            <a:pPr algn="l" eaLnBrk="1" hangingPunct="1"/>
            <a:r>
              <a:rPr lang="ja-JP" altLang="en-US" sz="2600" dirty="0">
                <a:latin typeface="HG丸ｺﾞｼｯｸM-PRO" panose="020F0600000000000000" pitchFamily="50" charset="-128"/>
                <a:ea typeface="HG丸ｺﾞｼｯｸM-PRO" panose="020F0600000000000000" pitchFamily="50" charset="-128"/>
              </a:rPr>
              <a:t>   日本の消費税率</a:t>
            </a:r>
            <a:r>
              <a:rPr lang="en-US" altLang="ja-JP" sz="2600" dirty="0">
                <a:latin typeface="HG丸ｺﾞｼｯｸM-PRO" panose="020F0600000000000000" pitchFamily="50" charset="-128"/>
                <a:ea typeface="HG丸ｺﾞｼｯｸM-PRO" panose="020F0600000000000000" pitchFamily="50" charset="-128"/>
              </a:rPr>
              <a:t>10</a:t>
            </a:r>
            <a:r>
              <a:rPr lang="ja-JP" altLang="en-US" sz="2600" dirty="0">
                <a:latin typeface="HG丸ｺﾞｼｯｸM-PRO" panose="020F0600000000000000" pitchFamily="50" charset="-128"/>
                <a:ea typeface="HG丸ｺﾞｼｯｸM-PRO" panose="020F0600000000000000" pitchFamily="50" charset="-128"/>
              </a:rPr>
              <a:t>％は、世界の国と比べて、</a:t>
            </a:r>
            <a:br>
              <a:rPr lang="en-US" altLang="ja-JP" sz="2600" dirty="0">
                <a:latin typeface="HG丸ｺﾞｼｯｸM-PRO" panose="020F0600000000000000" pitchFamily="50" charset="-128"/>
                <a:ea typeface="HG丸ｺﾞｼｯｸM-PRO" panose="020F0600000000000000" pitchFamily="50" charset="-128"/>
              </a:rPr>
            </a:br>
            <a:r>
              <a:rPr lang="en-US" altLang="ja-JP" sz="2600" dirty="0">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高いかな、低いかな。</a:t>
            </a:r>
          </a:p>
        </p:txBody>
      </p:sp>
      <p:sp>
        <p:nvSpPr>
          <p:cNvPr id="29738" name="Rectangle 42"/>
          <p:cNvSpPr>
            <a:spLocks noChangeArrowheads="1"/>
          </p:cNvSpPr>
          <p:nvPr/>
        </p:nvSpPr>
        <p:spPr bwMode="auto">
          <a:xfrm>
            <a:off x="1678542" y="333375"/>
            <a:ext cx="8640189" cy="719138"/>
          </a:xfrm>
          <a:prstGeom prst="rect">
            <a:avLst/>
          </a:prstGeom>
          <a:gradFill rotWithShape="1">
            <a:gsLst>
              <a:gs pos="0">
                <a:srgbClr val="99CCFF"/>
              </a:gs>
              <a:gs pos="50000">
                <a:schemeClr val="bg1"/>
              </a:gs>
              <a:gs pos="100000">
                <a:srgbClr val="99CCFF"/>
              </a:gs>
            </a:gsLst>
            <a:lin ang="5400000" scaled="1"/>
          </a:gradFill>
          <a:ln w="57150" cmpd="thinThick">
            <a:solidFill>
              <a:srgbClr val="0070C0"/>
            </a:solidFill>
            <a:miter lim="800000"/>
            <a:headEnd/>
            <a:tailEnd/>
          </a:ln>
          <a:effectLst/>
        </p:spPr>
        <p:txBody>
          <a:bodyPr anchor="ctr"/>
          <a:lstStyle/>
          <a:p>
            <a:pPr algn="ctr" eaLnBrk="1" hangingPunct="1">
              <a:defRPr/>
            </a:pPr>
            <a:r>
              <a:rPr lang="ja-JP" altLang="en-US" sz="3200" dirty="0">
                <a:latin typeface="HG丸ｺﾞｼｯｸM-PRO" pitchFamily="50" charset="-128"/>
                <a:ea typeface="HG丸ｺﾞｼｯｸM-PRO" pitchFamily="50" charset="-128"/>
              </a:rPr>
              <a:t>世界の消費税を見てみよう</a:t>
            </a:r>
          </a:p>
        </p:txBody>
      </p:sp>
      <p:sp>
        <p:nvSpPr>
          <p:cNvPr id="6" name="雲形吹き出し 5"/>
          <p:cNvSpPr/>
          <p:nvPr/>
        </p:nvSpPr>
        <p:spPr>
          <a:xfrm>
            <a:off x="158143" y="3454387"/>
            <a:ext cx="2423447" cy="1628430"/>
          </a:xfrm>
          <a:prstGeom prst="cloudCallout">
            <a:avLst>
              <a:gd name="adj1" fmla="val 24315"/>
              <a:gd name="adj2" fmla="val 669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latin typeface="HG丸ｺﾞｼｯｸM-PRO" panose="020F0600000000000000" pitchFamily="50" charset="-128"/>
                <a:ea typeface="HG丸ｺﾞｼｯｸM-PRO" panose="020F0600000000000000" pitchFamily="50" charset="-128"/>
              </a:rPr>
              <a:t>10</a:t>
            </a:r>
            <a:r>
              <a:rPr lang="ja-JP" altLang="en-US" sz="2800" dirty="0">
                <a:solidFill>
                  <a:schemeClr val="tx1"/>
                </a:solidFill>
                <a:latin typeface="HG丸ｺﾞｼｯｸM-PRO" panose="020F0600000000000000" pitchFamily="50" charset="-128"/>
                <a:ea typeface="HG丸ｺﾞｼｯｸM-PRO" panose="020F0600000000000000" pitchFamily="50" charset="-128"/>
              </a:rPr>
              <a:t>％は高い？</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雲形吹き出し 14"/>
          <p:cNvSpPr/>
          <p:nvPr/>
        </p:nvSpPr>
        <p:spPr>
          <a:xfrm>
            <a:off x="10024941" y="64971"/>
            <a:ext cx="2099227" cy="1601589"/>
          </a:xfrm>
          <a:prstGeom prst="cloudCallout">
            <a:avLst>
              <a:gd name="adj1" fmla="val -9483"/>
              <a:gd name="adj2" fmla="val 651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低い？</a:t>
            </a:r>
          </a:p>
        </p:txBody>
      </p:sp>
      <p:pic>
        <p:nvPicPr>
          <p:cNvPr id="11" name="出題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2810286" y="1985059"/>
            <a:ext cx="609600" cy="609600"/>
          </a:xfrm>
          <a:prstGeom prst="rect">
            <a:avLst/>
          </a:prstGeom>
        </p:spPr>
      </p:pic>
      <p:pic>
        <p:nvPicPr>
          <p:cNvPr id="14" name="図 13"/>
          <p:cNvPicPr>
            <a:picLocks noChangeAspect="1"/>
          </p:cNvPicPr>
          <p:nvPr/>
        </p:nvPicPr>
        <p:blipFill rotWithShape="1">
          <a:blip r:embed="rId7"/>
          <a:srcRect b="75776"/>
          <a:stretch/>
        </p:blipFill>
        <p:spPr>
          <a:xfrm>
            <a:off x="906225" y="2143821"/>
            <a:ext cx="10773136" cy="1036185"/>
          </a:xfrm>
          <a:prstGeom prst="rect">
            <a:avLst/>
          </a:prstGeom>
        </p:spPr>
      </p:pic>
      <p:pic>
        <p:nvPicPr>
          <p:cNvPr id="12" name="図 11">
            <a:extLst>
              <a:ext uri="{FF2B5EF4-FFF2-40B4-BE49-F238E27FC236}">
                <a16:creationId xmlns:a16="http://schemas.microsoft.com/office/drawing/2014/main" id="{510A2E50-848B-475D-959B-93472E7B66A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976628" y="1518169"/>
            <a:ext cx="1145414" cy="2287488"/>
          </a:xfrm>
          <a:prstGeom prst="rect">
            <a:avLst/>
          </a:prstGeom>
        </p:spPr>
      </p:pic>
      <p:pic>
        <p:nvPicPr>
          <p:cNvPr id="13" name="図 12">
            <a:extLst>
              <a:ext uri="{FF2B5EF4-FFF2-40B4-BE49-F238E27FC236}">
                <a16:creationId xmlns:a16="http://schemas.microsoft.com/office/drawing/2014/main" id="{81F765BD-A5F6-4A28-9D4E-1F0C7F1C255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948944" y="4050447"/>
            <a:ext cx="1051702" cy="2727853"/>
          </a:xfrm>
          <a:prstGeom prst="rect">
            <a:avLst/>
          </a:prstGeom>
        </p:spPr>
      </p:pic>
      <p:grpSp>
        <p:nvGrpSpPr>
          <p:cNvPr id="5" name="グループ化 4">
            <a:extLst>
              <a:ext uri="{FF2B5EF4-FFF2-40B4-BE49-F238E27FC236}">
                <a16:creationId xmlns:a16="http://schemas.microsoft.com/office/drawing/2014/main" id="{E6BC73E3-3225-4F12-8676-63965309494D}"/>
              </a:ext>
            </a:extLst>
          </p:cNvPr>
          <p:cNvGrpSpPr/>
          <p:nvPr/>
        </p:nvGrpSpPr>
        <p:grpSpPr>
          <a:xfrm>
            <a:off x="3019614" y="3187090"/>
            <a:ext cx="7891854" cy="3414848"/>
            <a:chOff x="3019614" y="3187090"/>
            <a:chExt cx="7891854" cy="3414848"/>
          </a:xfrm>
        </p:grpSpPr>
        <p:pic>
          <p:nvPicPr>
            <p:cNvPr id="4" name="図 3">
              <a:extLst>
                <a:ext uri="{FF2B5EF4-FFF2-40B4-BE49-F238E27FC236}">
                  <a16:creationId xmlns:a16="http://schemas.microsoft.com/office/drawing/2014/main" id="{71394722-617B-4CB9-AC2C-1772C0CAA213}"/>
                </a:ext>
              </a:extLst>
            </p:cNvPr>
            <p:cNvPicPr>
              <a:picLocks noChangeAspect="1"/>
            </p:cNvPicPr>
            <p:nvPr/>
          </p:nvPicPr>
          <p:blipFill rotWithShape="1">
            <a:blip r:embed="rId10"/>
            <a:srcRect t="2633"/>
            <a:stretch/>
          </p:blipFill>
          <p:spPr>
            <a:xfrm>
              <a:off x="3342044" y="5948169"/>
              <a:ext cx="7495039" cy="653769"/>
            </a:xfrm>
            <a:prstGeom prst="rect">
              <a:avLst/>
            </a:prstGeom>
          </p:spPr>
        </p:pic>
        <p:graphicFrame>
          <p:nvGraphicFramePr>
            <p:cNvPr id="16" name="グラフ 15">
              <a:extLst>
                <a:ext uri="{FF2B5EF4-FFF2-40B4-BE49-F238E27FC236}">
                  <a16:creationId xmlns:a16="http://schemas.microsoft.com/office/drawing/2014/main" id="{8B8DF115-A925-4A6D-A971-2319DFB2C3E2}"/>
                </a:ext>
              </a:extLst>
            </p:cNvPr>
            <p:cNvGraphicFramePr/>
            <p:nvPr>
              <p:extLst>
                <p:ext uri="{D42A27DB-BD31-4B8C-83A1-F6EECF244321}">
                  <p14:modId xmlns:p14="http://schemas.microsoft.com/office/powerpoint/2010/main" val="1199265432"/>
                </p:ext>
              </p:extLst>
            </p:nvPr>
          </p:nvGraphicFramePr>
          <p:xfrm>
            <a:off x="3019614" y="3187090"/>
            <a:ext cx="7891854" cy="2761079"/>
          </p:xfrm>
          <a:graphic>
            <a:graphicData uri="http://schemas.openxmlformats.org/drawingml/2006/chart">
              <c:chart xmlns:c="http://schemas.openxmlformats.org/drawingml/2006/chart" xmlns:r="http://schemas.openxmlformats.org/officeDocument/2006/relationships" r:id="rId11"/>
            </a:graphicData>
          </a:graphic>
        </p:graphicFrame>
      </p:grpSp>
    </p:spTree>
    <p:custDataLst>
      <p:tags r:id="rId1"/>
    </p:custDataLst>
    <p:extLst>
      <p:ext uri="{BB962C8B-B14F-4D97-AF65-F5344CB8AC3E}">
        <p14:creationId xmlns:p14="http://schemas.microsoft.com/office/powerpoint/2010/main" val="2941776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wipe(down)">
                                      <p:cBhvr>
                                        <p:cTn id="7" dur="580">
                                          <p:stCondLst>
                                            <p:cond delay="0"/>
                                          </p:stCondLst>
                                        </p:cTn>
                                        <p:tgtEl>
                                          <p:spTgt spid="29698"/>
                                        </p:tgtEl>
                                      </p:cBhvr>
                                    </p:animEffect>
                                    <p:anim calcmode="lin" valueType="num">
                                      <p:cBhvr>
                                        <p:cTn id="8" dur="1822" tmFilter="0,0; 0.14,0.36; 0.43,0.73; 0.71,0.91; 1.0,1.0">
                                          <p:stCondLst>
                                            <p:cond delay="0"/>
                                          </p:stCondLst>
                                        </p:cTn>
                                        <p:tgtEl>
                                          <p:spTgt spid="296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6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6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6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698"/>
                                        </p:tgtEl>
                                        <p:attrNameLst>
                                          <p:attrName>ppt_y</p:attrName>
                                        </p:attrNameLst>
                                      </p:cBhvr>
                                      <p:tavLst>
                                        <p:tav tm="0" fmla="#ppt_y-sin(pi*$)/81">
                                          <p:val>
                                            <p:fltVal val="0"/>
                                          </p:val>
                                        </p:tav>
                                        <p:tav tm="100000">
                                          <p:val>
                                            <p:fltVal val="1"/>
                                          </p:val>
                                        </p:tav>
                                      </p:tavLst>
                                    </p:anim>
                                    <p:animScale>
                                      <p:cBhvr>
                                        <p:cTn id="13" dur="26">
                                          <p:stCondLst>
                                            <p:cond delay="650"/>
                                          </p:stCondLst>
                                        </p:cTn>
                                        <p:tgtEl>
                                          <p:spTgt spid="29698"/>
                                        </p:tgtEl>
                                      </p:cBhvr>
                                      <p:to x="100000" y="60000"/>
                                    </p:animScale>
                                    <p:animScale>
                                      <p:cBhvr>
                                        <p:cTn id="14" dur="166" decel="50000">
                                          <p:stCondLst>
                                            <p:cond delay="676"/>
                                          </p:stCondLst>
                                        </p:cTn>
                                        <p:tgtEl>
                                          <p:spTgt spid="29698"/>
                                        </p:tgtEl>
                                      </p:cBhvr>
                                      <p:to x="100000" y="100000"/>
                                    </p:animScale>
                                    <p:animScale>
                                      <p:cBhvr>
                                        <p:cTn id="15" dur="26">
                                          <p:stCondLst>
                                            <p:cond delay="1312"/>
                                          </p:stCondLst>
                                        </p:cTn>
                                        <p:tgtEl>
                                          <p:spTgt spid="29698"/>
                                        </p:tgtEl>
                                      </p:cBhvr>
                                      <p:to x="100000" y="80000"/>
                                    </p:animScale>
                                    <p:animScale>
                                      <p:cBhvr>
                                        <p:cTn id="16" dur="166" decel="50000">
                                          <p:stCondLst>
                                            <p:cond delay="1338"/>
                                          </p:stCondLst>
                                        </p:cTn>
                                        <p:tgtEl>
                                          <p:spTgt spid="29698"/>
                                        </p:tgtEl>
                                      </p:cBhvr>
                                      <p:to x="100000" y="100000"/>
                                    </p:animScale>
                                    <p:animScale>
                                      <p:cBhvr>
                                        <p:cTn id="17" dur="26">
                                          <p:stCondLst>
                                            <p:cond delay="1642"/>
                                          </p:stCondLst>
                                        </p:cTn>
                                        <p:tgtEl>
                                          <p:spTgt spid="29698"/>
                                        </p:tgtEl>
                                      </p:cBhvr>
                                      <p:to x="100000" y="90000"/>
                                    </p:animScale>
                                    <p:animScale>
                                      <p:cBhvr>
                                        <p:cTn id="18" dur="166" decel="50000">
                                          <p:stCondLst>
                                            <p:cond delay="1668"/>
                                          </p:stCondLst>
                                        </p:cTn>
                                        <p:tgtEl>
                                          <p:spTgt spid="29698"/>
                                        </p:tgtEl>
                                      </p:cBhvr>
                                      <p:to x="100000" y="100000"/>
                                    </p:animScale>
                                    <p:animScale>
                                      <p:cBhvr>
                                        <p:cTn id="19" dur="26">
                                          <p:stCondLst>
                                            <p:cond delay="1808"/>
                                          </p:stCondLst>
                                        </p:cTn>
                                        <p:tgtEl>
                                          <p:spTgt spid="29698"/>
                                        </p:tgtEl>
                                      </p:cBhvr>
                                      <p:to x="100000" y="95000"/>
                                    </p:animScale>
                                    <p:animScale>
                                      <p:cBhvr>
                                        <p:cTn id="20" dur="166" decel="50000">
                                          <p:stCondLst>
                                            <p:cond delay="1834"/>
                                          </p:stCondLst>
                                        </p:cTn>
                                        <p:tgtEl>
                                          <p:spTgt spid="29698"/>
                                        </p:tgtEl>
                                      </p:cBhvr>
                                      <p:to x="100000" y="100000"/>
                                    </p:animScale>
                                  </p:childTnLst>
                                </p:cTn>
                              </p:par>
                              <p:par>
                                <p:cTn id="21" presetID="1" presetClass="mediacall" presetSubtype="0" fill="hold" nodeType="withEffect">
                                  <p:stCondLst>
                                    <p:cond delay="0"/>
                                  </p:stCondLst>
                                  <p:childTnLst>
                                    <p:cmd type="call" cmd="playFrom(0.0)">
                                      <p:cBhvr>
                                        <p:cTn id="22" dur="1724" fill="hold"/>
                                        <p:tgtEl>
                                          <p:spTgt spid="11"/>
                                        </p:tgtEl>
                                      </p:cBhvr>
                                    </p:cmd>
                                  </p:childTnLst>
                                </p:cTn>
                              </p:par>
                              <p:par>
                                <p:cTn id="23" presetID="26" presetClass="entr" presetSubtype="0" fill="hold" grpId="0" nodeType="withEffect">
                                  <p:stCondLst>
                                    <p:cond delay="0"/>
                                  </p:stCondLst>
                                  <p:childTnLst>
                                    <p:set>
                                      <p:cBhvr>
                                        <p:cTn id="24" dur="1" fill="hold">
                                          <p:stCondLst>
                                            <p:cond delay="0"/>
                                          </p:stCondLst>
                                        </p:cTn>
                                        <p:tgtEl>
                                          <p:spTgt spid="29739"/>
                                        </p:tgtEl>
                                        <p:attrNameLst>
                                          <p:attrName>style.visibility</p:attrName>
                                        </p:attrNameLst>
                                      </p:cBhvr>
                                      <p:to>
                                        <p:strVal val="visible"/>
                                      </p:to>
                                    </p:set>
                                    <p:animEffect transition="in" filter="wipe(down)">
                                      <p:cBhvr>
                                        <p:cTn id="25" dur="609">
                                          <p:stCondLst>
                                            <p:cond delay="0"/>
                                          </p:stCondLst>
                                        </p:cTn>
                                        <p:tgtEl>
                                          <p:spTgt spid="29739"/>
                                        </p:tgtEl>
                                      </p:cBhvr>
                                    </p:animEffect>
                                    <p:anim calcmode="lin" valueType="num">
                                      <p:cBhvr>
                                        <p:cTn id="26" dur="1913" tmFilter="0,0; 0.14,0.36; 0.43,0.73; 0.71,0.91; 1.0,1.0">
                                          <p:stCondLst>
                                            <p:cond delay="0"/>
                                          </p:stCondLst>
                                        </p:cTn>
                                        <p:tgtEl>
                                          <p:spTgt spid="29739"/>
                                        </p:tgtEl>
                                        <p:attrNameLst>
                                          <p:attrName>ppt_x</p:attrName>
                                        </p:attrNameLst>
                                      </p:cBhvr>
                                      <p:tavLst>
                                        <p:tav tm="0">
                                          <p:val>
                                            <p:strVal val="#ppt_x-0.25"/>
                                          </p:val>
                                        </p:tav>
                                        <p:tav tm="100000">
                                          <p:val>
                                            <p:strVal val="#ppt_x"/>
                                          </p:val>
                                        </p:tav>
                                      </p:tavLst>
                                    </p:anim>
                                    <p:anim calcmode="lin" valueType="num">
                                      <p:cBhvr>
                                        <p:cTn id="27" dur="697" tmFilter="0.0,0.0; 0.25,0.07; 0.50,0.2; 0.75,0.467; 1.0,1.0">
                                          <p:stCondLst>
                                            <p:cond delay="0"/>
                                          </p:stCondLst>
                                        </p:cTn>
                                        <p:tgtEl>
                                          <p:spTgt spid="29739"/>
                                        </p:tgtEl>
                                        <p:attrNameLst>
                                          <p:attrName>ppt_y</p:attrName>
                                        </p:attrNameLst>
                                      </p:cBhvr>
                                      <p:tavLst>
                                        <p:tav tm="0" fmla="#ppt_y-sin(pi*$)/3">
                                          <p:val>
                                            <p:fltVal val="0.5"/>
                                          </p:val>
                                        </p:tav>
                                        <p:tav tm="100000">
                                          <p:val>
                                            <p:fltVal val="1"/>
                                          </p:val>
                                        </p:tav>
                                      </p:tavLst>
                                    </p:anim>
                                    <p:anim calcmode="lin" valueType="num">
                                      <p:cBhvr>
                                        <p:cTn id="28" dur="697" tmFilter="0, 0; 0.125,0.2665; 0.25,0.4; 0.375,0.465; 0.5,0.5;  0.625,0.535; 0.75,0.6; 0.875,0.7335; 1,1">
                                          <p:stCondLst>
                                            <p:cond delay="697"/>
                                          </p:stCondLst>
                                        </p:cTn>
                                        <p:tgtEl>
                                          <p:spTgt spid="29739"/>
                                        </p:tgtEl>
                                        <p:attrNameLst>
                                          <p:attrName>ppt_y</p:attrName>
                                        </p:attrNameLst>
                                      </p:cBhvr>
                                      <p:tavLst>
                                        <p:tav tm="0" fmla="#ppt_y-sin(pi*$)/9">
                                          <p:val>
                                            <p:fltVal val="0"/>
                                          </p:val>
                                        </p:tav>
                                        <p:tav tm="100000">
                                          <p:val>
                                            <p:fltVal val="1"/>
                                          </p:val>
                                        </p:tav>
                                      </p:tavLst>
                                    </p:anim>
                                    <p:anim calcmode="lin" valueType="num">
                                      <p:cBhvr>
                                        <p:cTn id="29" dur="349" tmFilter="0, 0; 0.125,0.2665; 0.25,0.4; 0.375,0.465; 0.5,0.5;  0.625,0.535; 0.75,0.6; 0.875,0.7335; 1,1">
                                          <p:stCondLst>
                                            <p:cond delay="1390"/>
                                          </p:stCondLst>
                                        </p:cTn>
                                        <p:tgtEl>
                                          <p:spTgt spid="29739"/>
                                        </p:tgtEl>
                                        <p:attrNameLst>
                                          <p:attrName>ppt_y</p:attrName>
                                        </p:attrNameLst>
                                      </p:cBhvr>
                                      <p:tavLst>
                                        <p:tav tm="0" fmla="#ppt_y-sin(pi*$)/27">
                                          <p:val>
                                            <p:fltVal val="0"/>
                                          </p:val>
                                        </p:tav>
                                        <p:tav tm="100000">
                                          <p:val>
                                            <p:fltVal val="1"/>
                                          </p:val>
                                        </p:tav>
                                      </p:tavLst>
                                    </p:anim>
                                    <p:anim calcmode="lin" valueType="num">
                                      <p:cBhvr>
                                        <p:cTn id="30" dur="172" tmFilter="0, 0; 0.125,0.2665; 0.25,0.4; 0.375,0.465; 0.5,0.5;  0.625,0.535; 0.75,0.6; 0.875,0.7335; 1,1">
                                          <p:stCondLst>
                                            <p:cond delay="1739"/>
                                          </p:stCondLst>
                                        </p:cTn>
                                        <p:tgtEl>
                                          <p:spTgt spid="29739"/>
                                        </p:tgtEl>
                                        <p:attrNameLst>
                                          <p:attrName>ppt_y</p:attrName>
                                        </p:attrNameLst>
                                      </p:cBhvr>
                                      <p:tavLst>
                                        <p:tav tm="0" fmla="#ppt_y-sin(pi*$)/81">
                                          <p:val>
                                            <p:fltVal val="0"/>
                                          </p:val>
                                        </p:tav>
                                        <p:tav tm="100000">
                                          <p:val>
                                            <p:fltVal val="1"/>
                                          </p:val>
                                        </p:tav>
                                      </p:tavLst>
                                    </p:anim>
                                    <p:animScale>
                                      <p:cBhvr>
                                        <p:cTn id="31" dur="27">
                                          <p:stCondLst>
                                            <p:cond delay="683"/>
                                          </p:stCondLst>
                                        </p:cTn>
                                        <p:tgtEl>
                                          <p:spTgt spid="29739"/>
                                        </p:tgtEl>
                                      </p:cBhvr>
                                      <p:to x="100000" y="60000"/>
                                    </p:animScale>
                                    <p:animScale>
                                      <p:cBhvr>
                                        <p:cTn id="32" dur="174" decel="50000">
                                          <p:stCondLst>
                                            <p:cond delay="710"/>
                                          </p:stCondLst>
                                        </p:cTn>
                                        <p:tgtEl>
                                          <p:spTgt spid="29739"/>
                                        </p:tgtEl>
                                      </p:cBhvr>
                                      <p:to x="100000" y="100000"/>
                                    </p:animScale>
                                    <p:animScale>
                                      <p:cBhvr>
                                        <p:cTn id="33" dur="27">
                                          <p:stCondLst>
                                            <p:cond delay="1378"/>
                                          </p:stCondLst>
                                        </p:cTn>
                                        <p:tgtEl>
                                          <p:spTgt spid="29739"/>
                                        </p:tgtEl>
                                      </p:cBhvr>
                                      <p:to x="100000" y="80000"/>
                                    </p:animScale>
                                    <p:animScale>
                                      <p:cBhvr>
                                        <p:cTn id="34" dur="174" decel="50000">
                                          <p:stCondLst>
                                            <p:cond delay="1405"/>
                                          </p:stCondLst>
                                        </p:cTn>
                                        <p:tgtEl>
                                          <p:spTgt spid="29739"/>
                                        </p:tgtEl>
                                      </p:cBhvr>
                                      <p:to x="100000" y="100000"/>
                                    </p:animScale>
                                    <p:animScale>
                                      <p:cBhvr>
                                        <p:cTn id="35" dur="27">
                                          <p:stCondLst>
                                            <p:cond delay="1724"/>
                                          </p:stCondLst>
                                        </p:cTn>
                                        <p:tgtEl>
                                          <p:spTgt spid="29739"/>
                                        </p:tgtEl>
                                      </p:cBhvr>
                                      <p:to x="100000" y="90000"/>
                                    </p:animScale>
                                    <p:animScale>
                                      <p:cBhvr>
                                        <p:cTn id="36" dur="174" decel="50000">
                                          <p:stCondLst>
                                            <p:cond delay="1751"/>
                                          </p:stCondLst>
                                        </p:cTn>
                                        <p:tgtEl>
                                          <p:spTgt spid="29739"/>
                                        </p:tgtEl>
                                      </p:cBhvr>
                                      <p:to x="100000" y="100000"/>
                                    </p:animScale>
                                    <p:animScale>
                                      <p:cBhvr>
                                        <p:cTn id="37" dur="27">
                                          <p:stCondLst>
                                            <p:cond delay="1898"/>
                                          </p:stCondLst>
                                        </p:cTn>
                                        <p:tgtEl>
                                          <p:spTgt spid="29739"/>
                                        </p:tgtEl>
                                      </p:cBhvr>
                                      <p:to x="100000" y="95000"/>
                                    </p:animScale>
                                    <p:animScale>
                                      <p:cBhvr>
                                        <p:cTn id="38" dur="174" decel="50000">
                                          <p:stCondLst>
                                            <p:cond delay="1926"/>
                                          </p:stCondLst>
                                        </p:cTn>
                                        <p:tgtEl>
                                          <p:spTgt spid="2973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32" presetClass="emph" presetSubtype="0" repeatCount="3000" fill="hold" grpId="1" nodeType="withEffect">
                                  <p:stCondLst>
                                    <p:cond delay="0"/>
                                  </p:stCondLst>
                                  <p:childTnLst>
                                    <p:animRot by="120000">
                                      <p:cBhvr>
                                        <p:cTn id="45" dur="100" fill="hold">
                                          <p:stCondLst>
                                            <p:cond delay="0"/>
                                          </p:stCondLst>
                                        </p:cTn>
                                        <p:tgtEl>
                                          <p:spTgt spid="6"/>
                                        </p:tgtEl>
                                        <p:attrNameLst>
                                          <p:attrName>r</p:attrName>
                                        </p:attrNameLst>
                                      </p:cBhvr>
                                    </p:animRot>
                                    <p:animRot by="-240000">
                                      <p:cBhvr>
                                        <p:cTn id="46" dur="200" fill="hold">
                                          <p:stCondLst>
                                            <p:cond delay="200"/>
                                          </p:stCondLst>
                                        </p:cTn>
                                        <p:tgtEl>
                                          <p:spTgt spid="6"/>
                                        </p:tgtEl>
                                        <p:attrNameLst>
                                          <p:attrName>r</p:attrName>
                                        </p:attrNameLst>
                                      </p:cBhvr>
                                    </p:animRot>
                                    <p:animRot by="240000">
                                      <p:cBhvr>
                                        <p:cTn id="47" dur="200" fill="hold">
                                          <p:stCondLst>
                                            <p:cond delay="400"/>
                                          </p:stCondLst>
                                        </p:cTn>
                                        <p:tgtEl>
                                          <p:spTgt spid="6"/>
                                        </p:tgtEl>
                                        <p:attrNameLst>
                                          <p:attrName>r</p:attrName>
                                        </p:attrNameLst>
                                      </p:cBhvr>
                                    </p:animRot>
                                    <p:animRot by="-240000">
                                      <p:cBhvr>
                                        <p:cTn id="48" dur="200" fill="hold">
                                          <p:stCondLst>
                                            <p:cond delay="600"/>
                                          </p:stCondLst>
                                        </p:cTn>
                                        <p:tgtEl>
                                          <p:spTgt spid="6"/>
                                        </p:tgtEl>
                                        <p:attrNameLst>
                                          <p:attrName>r</p:attrName>
                                        </p:attrNameLst>
                                      </p:cBhvr>
                                    </p:animRot>
                                    <p:animRot by="120000">
                                      <p:cBhvr>
                                        <p:cTn id="49" dur="200" fill="hold">
                                          <p:stCondLst>
                                            <p:cond delay="800"/>
                                          </p:stCondLst>
                                        </p:cTn>
                                        <p:tgtEl>
                                          <p:spTgt spid="6"/>
                                        </p:tgtEl>
                                        <p:attrNameLst>
                                          <p:attrName>r</p:attrName>
                                        </p:attrNameLst>
                                      </p:cBhvr>
                                    </p:animRo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32" presetClass="emph" presetSubtype="0" repeatCount="3000" fill="hold" grpId="1" nodeType="withEffect">
                                  <p:stCondLst>
                                    <p:cond delay="0"/>
                                  </p:stCondLst>
                                  <p:childTnLst>
                                    <p:animRot by="120000">
                                      <p:cBhvr>
                                        <p:cTn id="54" dur="100" fill="hold">
                                          <p:stCondLst>
                                            <p:cond delay="0"/>
                                          </p:stCondLst>
                                        </p:cTn>
                                        <p:tgtEl>
                                          <p:spTgt spid="15"/>
                                        </p:tgtEl>
                                        <p:attrNameLst>
                                          <p:attrName>r</p:attrName>
                                        </p:attrNameLst>
                                      </p:cBhvr>
                                    </p:animRot>
                                    <p:animRot by="-240000">
                                      <p:cBhvr>
                                        <p:cTn id="55" dur="200" fill="hold">
                                          <p:stCondLst>
                                            <p:cond delay="200"/>
                                          </p:stCondLst>
                                        </p:cTn>
                                        <p:tgtEl>
                                          <p:spTgt spid="15"/>
                                        </p:tgtEl>
                                        <p:attrNameLst>
                                          <p:attrName>r</p:attrName>
                                        </p:attrNameLst>
                                      </p:cBhvr>
                                    </p:animRot>
                                    <p:animRot by="240000">
                                      <p:cBhvr>
                                        <p:cTn id="56" dur="200" fill="hold">
                                          <p:stCondLst>
                                            <p:cond delay="400"/>
                                          </p:stCondLst>
                                        </p:cTn>
                                        <p:tgtEl>
                                          <p:spTgt spid="15"/>
                                        </p:tgtEl>
                                        <p:attrNameLst>
                                          <p:attrName>r</p:attrName>
                                        </p:attrNameLst>
                                      </p:cBhvr>
                                    </p:animRot>
                                    <p:animRot by="-240000">
                                      <p:cBhvr>
                                        <p:cTn id="57" dur="200" fill="hold">
                                          <p:stCondLst>
                                            <p:cond delay="600"/>
                                          </p:stCondLst>
                                        </p:cTn>
                                        <p:tgtEl>
                                          <p:spTgt spid="15"/>
                                        </p:tgtEl>
                                        <p:attrNameLst>
                                          <p:attrName>r</p:attrName>
                                        </p:attrNameLst>
                                      </p:cBhvr>
                                    </p:animRot>
                                    <p:animRot by="120000">
                                      <p:cBhvr>
                                        <p:cTn id="58" dur="200" fill="hold">
                                          <p:stCondLst>
                                            <p:cond delay="800"/>
                                          </p:stCondLst>
                                        </p:cTn>
                                        <p:tgtEl>
                                          <p:spTgt spid="15"/>
                                        </p:tgtEl>
                                        <p:attrNameLst>
                                          <p:attrName>r</p:attrName>
                                        </p:attrNameLst>
                                      </p:cBhvr>
                                    </p:animRot>
                                  </p:childTnLst>
                                </p:cTn>
                              </p:par>
                            </p:childTnLst>
                          </p:cTn>
                        </p:par>
                        <p:par>
                          <p:cTn id="59" fill="hold">
                            <p:stCondLst>
                              <p:cond delay="3000"/>
                            </p:stCondLst>
                            <p:childTnLst>
                              <p:par>
                                <p:cTn id="60" presetID="32" presetClass="emph" presetSubtype="0" fill="hold" nodeType="afterEffect">
                                  <p:stCondLst>
                                    <p:cond delay="0"/>
                                  </p:stCondLst>
                                  <p:childTnLst>
                                    <p:animRot by="120000">
                                      <p:cBhvr>
                                        <p:cTn id="61" dur="100" fill="hold">
                                          <p:stCondLst>
                                            <p:cond delay="0"/>
                                          </p:stCondLst>
                                        </p:cTn>
                                        <p:tgtEl>
                                          <p:spTgt spid="12"/>
                                        </p:tgtEl>
                                        <p:attrNameLst>
                                          <p:attrName>r</p:attrName>
                                        </p:attrNameLst>
                                      </p:cBhvr>
                                    </p:animRot>
                                    <p:animRot by="-240000">
                                      <p:cBhvr>
                                        <p:cTn id="62" dur="200" fill="hold">
                                          <p:stCondLst>
                                            <p:cond delay="200"/>
                                          </p:stCondLst>
                                        </p:cTn>
                                        <p:tgtEl>
                                          <p:spTgt spid="12"/>
                                        </p:tgtEl>
                                        <p:attrNameLst>
                                          <p:attrName>r</p:attrName>
                                        </p:attrNameLst>
                                      </p:cBhvr>
                                    </p:animRot>
                                    <p:animRot by="240000">
                                      <p:cBhvr>
                                        <p:cTn id="63" dur="200" fill="hold">
                                          <p:stCondLst>
                                            <p:cond delay="400"/>
                                          </p:stCondLst>
                                        </p:cTn>
                                        <p:tgtEl>
                                          <p:spTgt spid="12"/>
                                        </p:tgtEl>
                                        <p:attrNameLst>
                                          <p:attrName>r</p:attrName>
                                        </p:attrNameLst>
                                      </p:cBhvr>
                                    </p:animRot>
                                    <p:animRot by="-240000">
                                      <p:cBhvr>
                                        <p:cTn id="64" dur="200" fill="hold">
                                          <p:stCondLst>
                                            <p:cond delay="600"/>
                                          </p:stCondLst>
                                        </p:cTn>
                                        <p:tgtEl>
                                          <p:spTgt spid="12"/>
                                        </p:tgtEl>
                                        <p:attrNameLst>
                                          <p:attrName>r</p:attrName>
                                        </p:attrNameLst>
                                      </p:cBhvr>
                                    </p:animRot>
                                    <p:animRot by="120000">
                                      <p:cBhvr>
                                        <p:cTn id="65" dur="200" fill="hold">
                                          <p:stCondLst>
                                            <p:cond delay="800"/>
                                          </p:stCondLst>
                                        </p:cTn>
                                        <p:tgtEl>
                                          <p:spTgt spid="12"/>
                                        </p:tgtEl>
                                        <p:attrNameLst>
                                          <p:attrName>r</p:attrName>
                                        </p:attrNameLst>
                                      </p:cBhvr>
                                    </p:animRot>
                                  </p:childTnLst>
                                </p:cTn>
                              </p:par>
                            </p:childTnLst>
                          </p:cTn>
                        </p:par>
                        <p:par>
                          <p:cTn id="66" fill="hold">
                            <p:stCondLst>
                              <p:cond delay="4000"/>
                            </p:stCondLst>
                            <p:childTnLst>
                              <p:par>
                                <p:cTn id="67" presetID="32" presetClass="emph" presetSubtype="0" fill="hold" nodeType="afterEffect">
                                  <p:stCondLst>
                                    <p:cond delay="0"/>
                                  </p:stCondLst>
                                  <p:childTnLst>
                                    <p:animRot by="120000">
                                      <p:cBhvr>
                                        <p:cTn id="68" dur="100" fill="hold">
                                          <p:stCondLst>
                                            <p:cond delay="0"/>
                                          </p:stCondLst>
                                        </p:cTn>
                                        <p:tgtEl>
                                          <p:spTgt spid="13"/>
                                        </p:tgtEl>
                                        <p:attrNameLst>
                                          <p:attrName>r</p:attrName>
                                        </p:attrNameLst>
                                      </p:cBhvr>
                                    </p:animRot>
                                    <p:animRot by="-240000">
                                      <p:cBhvr>
                                        <p:cTn id="69" dur="200" fill="hold">
                                          <p:stCondLst>
                                            <p:cond delay="200"/>
                                          </p:stCondLst>
                                        </p:cTn>
                                        <p:tgtEl>
                                          <p:spTgt spid="13"/>
                                        </p:tgtEl>
                                        <p:attrNameLst>
                                          <p:attrName>r</p:attrName>
                                        </p:attrNameLst>
                                      </p:cBhvr>
                                    </p:animRot>
                                    <p:animRot by="240000">
                                      <p:cBhvr>
                                        <p:cTn id="70" dur="200" fill="hold">
                                          <p:stCondLst>
                                            <p:cond delay="400"/>
                                          </p:stCondLst>
                                        </p:cTn>
                                        <p:tgtEl>
                                          <p:spTgt spid="13"/>
                                        </p:tgtEl>
                                        <p:attrNameLst>
                                          <p:attrName>r</p:attrName>
                                        </p:attrNameLst>
                                      </p:cBhvr>
                                    </p:animRot>
                                    <p:animRot by="-240000">
                                      <p:cBhvr>
                                        <p:cTn id="71" dur="200" fill="hold">
                                          <p:stCondLst>
                                            <p:cond delay="600"/>
                                          </p:stCondLst>
                                        </p:cTn>
                                        <p:tgtEl>
                                          <p:spTgt spid="13"/>
                                        </p:tgtEl>
                                        <p:attrNameLst>
                                          <p:attrName>r</p:attrName>
                                        </p:attrNameLst>
                                      </p:cBhvr>
                                    </p:animRot>
                                    <p:animRot by="120000">
                                      <p:cBhvr>
                                        <p:cTn id="72" dur="200" fill="hold">
                                          <p:stCondLst>
                                            <p:cond delay="800"/>
                                          </p:stCondLst>
                                        </p:cTn>
                                        <p:tgtEl>
                                          <p:spTgt spid="13"/>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3" fill="hold" display="0">
                  <p:stCondLst>
                    <p:cond delay="indefinite"/>
                  </p:stCondLst>
                  <p:endCondLst>
                    <p:cond evt="onStopAudio" delay="0">
                      <p:tgtEl>
                        <p:sldTgt/>
                      </p:tgtEl>
                    </p:cond>
                  </p:endCondLst>
                </p:cTn>
                <p:tgtEl>
                  <p:spTgt spid="11"/>
                </p:tgtEl>
              </p:cMediaNode>
            </p:audio>
          </p:childTnLst>
        </p:cTn>
      </p:par>
    </p:tnLst>
    <p:bldLst>
      <p:bldP spid="29739" grpId="0" animBg="1"/>
      <p:bldP spid="29698" grpId="0"/>
      <p:bldP spid="6" grpId="0" animBg="1"/>
      <p:bldP spid="6" grpId="1" animBg="1"/>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59624D63-15EB-46AD-B188-C8059AA5A557}"/>
              </a:ext>
            </a:extLst>
          </p:cNvPr>
          <p:cNvGrpSpPr/>
          <p:nvPr/>
        </p:nvGrpSpPr>
        <p:grpSpPr>
          <a:xfrm>
            <a:off x="1200080" y="2295799"/>
            <a:ext cx="9635555" cy="4387197"/>
            <a:chOff x="3019614" y="3187091"/>
            <a:chExt cx="7891854" cy="3414847"/>
          </a:xfrm>
        </p:grpSpPr>
        <p:pic>
          <p:nvPicPr>
            <p:cNvPr id="9" name="図 8">
              <a:extLst>
                <a:ext uri="{FF2B5EF4-FFF2-40B4-BE49-F238E27FC236}">
                  <a16:creationId xmlns:a16="http://schemas.microsoft.com/office/drawing/2014/main" id="{0AE7C963-647F-4D4B-BDE3-B75A01BDA6BD}"/>
                </a:ext>
              </a:extLst>
            </p:cNvPr>
            <p:cNvPicPr>
              <a:picLocks noChangeAspect="1"/>
            </p:cNvPicPr>
            <p:nvPr/>
          </p:nvPicPr>
          <p:blipFill rotWithShape="1">
            <a:blip r:embed="rId4"/>
            <a:srcRect t="2633"/>
            <a:stretch/>
          </p:blipFill>
          <p:spPr>
            <a:xfrm>
              <a:off x="3342044" y="5948169"/>
              <a:ext cx="7495039" cy="653769"/>
            </a:xfrm>
            <a:prstGeom prst="rect">
              <a:avLst/>
            </a:prstGeom>
          </p:spPr>
        </p:pic>
        <p:graphicFrame>
          <p:nvGraphicFramePr>
            <p:cNvPr id="10" name="グラフ 9">
              <a:extLst>
                <a:ext uri="{FF2B5EF4-FFF2-40B4-BE49-F238E27FC236}">
                  <a16:creationId xmlns:a16="http://schemas.microsoft.com/office/drawing/2014/main" id="{D656D5DE-2B82-4649-8BE6-06EC45E28176}"/>
                </a:ext>
              </a:extLst>
            </p:cNvPr>
            <p:cNvGraphicFramePr/>
            <p:nvPr>
              <p:extLst>
                <p:ext uri="{D42A27DB-BD31-4B8C-83A1-F6EECF244321}">
                  <p14:modId xmlns:p14="http://schemas.microsoft.com/office/powerpoint/2010/main" val="100507301"/>
                </p:ext>
              </p:extLst>
            </p:nvPr>
          </p:nvGraphicFramePr>
          <p:xfrm>
            <a:off x="3019614" y="3187091"/>
            <a:ext cx="7891854" cy="2761079"/>
          </p:xfrm>
          <a:graphic>
            <a:graphicData uri="http://schemas.openxmlformats.org/drawingml/2006/chart">
              <c:chart xmlns:c="http://schemas.openxmlformats.org/drawingml/2006/chart" xmlns:r="http://schemas.openxmlformats.org/officeDocument/2006/relationships" r:id="rId5"/>
            </a:graphicData>
          </a:graphic>
        </p:graphicFrame>
      </p:grpSp>
      <p:sp>
        <p:nvSpPr>
          <p:cNvPr id="18" name="Rectangle 42"/>
          <p:cNvSpPr>
            <a:spLocks noChangeArrowheads="1"/>
          </p:cNvSpPr>
          <p:nvPr/>
        </p:nvSpPr>
        <p:spPr bwMode="auto">
          <a:xfrm>
            <a:off x="1900136" y="384472"/>
            <a:ext cx="8640189" cy="719138"/>
          </a:xfrm>
          <a:prstGeom prst="rect">
            <a:avLst/>
          </a:prstGeom>
          <a:gradFill rotWithShape="1">
            <a:gsLst>
              <a:gs pos="0">
                <a:srgbClr val="99CCFF"/>
              </a:gs>
              <a:gs pos="50000">
                <a:schemeClr val="bg1"/>
              </a:gs>
              <a:gs pos="100000">
                <a:srgbClr val="99CCFF"/>
              </a:gs>
            </a:gsLst>
            <a:lin ang="5400000" scaled="1"/>
          </a:gradFill>
          <a:ln w="57150" cmpd="thinThick">
            <a:solidFill>
              <a:srgbClr val="0070C0"/>
            </a:solidFill>
            <a:miter lim="800000"/>
            <a:headEnd/>
            <a:tailEnd/>
          </a:ln>
          <a:effectLst/>
        </p:spPr>
        <p:txBody>
          <a:bodyPr anchor="ctr"/>
          <a:lstStyle/>
          <a:p>
            <a:pPr algn="ctr" eaLnBrk="1" hangingPunct="1">
              <a:defRPr/>
            </a:pPr>
            <a:r>
              <a:rPr lang="ja-JP" altLang="en-US" sz="3200" dirty="0">
                <a:latin typeface="HG丸ｺﾞｼｯｸM-PRO" pitchFamily="50" charset="-128"/>
                <a:ea typeface="HG丸ｺﾞｼｯｸM-PRO" pitchFamily="50" charset="-128"/>
              </a:rPr>
              <a:t>世界の消費税を見てみよう</a:t>
            </a:r>
          </a:p>
        </p:txBody>
      </p:sp>
      <p:sp>
        <p:nvSpPr>
          <p:cNvPr id="11" name="正方形/長方形 10"/>
          <p:cNvSpPr/>
          <p:nvPr/>
        </p:nvSpPr>
        <p:spPr>
          <a:xfrm>
            <a:off x="1016483" y="1485828"/>
            <a:ext cx="10513168" cy="769441"/>
          </a:xfrm>
          <a:prstGeom prst="rect">
            <a:avLst/>
          </a:prstGeom>
        </p:spPr>
        <p:txBody>
          <a:bodyPr wrap="square">
            <a:spAutoFit/>
          </a:bodyPr>
          <a:lstStyle/>
          <a:p>
            <a:pPr>
              <a:defRPr/>
            </a:pPr>
            <a:r>
              <a:rPr lang="ja-JP" altLang="en-US" sz="2200" spc="79" dirty="0">
                <a:latin typeface="HG丸ｺﾞｼｯｸM-PRO" panose="020F0600000000000000" pitchFamily="50" charset="-128"/>
                <a:ea typeface="HG丸ｺﾞｼｯｸM-PRO" panose="020F0600000000000000" pitchFamily="50" charset="-128"/>
              </a:rPr>
              <a:t>消費税が</a:t>
            </a:r>
            <a:r>
              <a:rPr lang="en-US" altLang="ja-JP" sz="2200" spc="79" dirty="0">
                <a:latin typeface="HG丸ｺﾞｼｯｸM-PRO" panose="020F0600000000000000" pitchFamily="50" charset="-128"/>
                <a:ea typeface="HG丸ｺﾞｼｯｸM-PRO" panose="020F0600000000000000" pitchFamily="50" charset="-128"/>
              </a:rPr>
              <a:t>25</a:t>
            </a:r>
            <a:r>
              <a:rPr lang="ja-JP" altLang="en-US" sz="2200" spc="79" dirty="0">
                <a:latin typeface="HG丸ｺﾞｼｯｸM-PRO" panose="020F0600000000000000" pitchFamily="50" charset="-128"/>
                <a:ea typeface="HG丸ｺﾞｼｯｸM-PRO" panose="020F0600000000000000" pitchFamily="50" charset="-128"/>
              </a:rPr>
              <a:t>パーセントのデンマークでは、大学までの教育費は無料ですし、医療費もかかりません。</a:t>
            </a:r>
            <a:endParaRPr lang="en-US" altLang="ja-JP" sz="2200" spc="79" dirty="0">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963646" y="1445298"/>
            <a:ext cx="10513168" cy="769441"/>
          </a:xfrm>
          <a:prstGeom prst="rect">
            <a:avLst/>
          </a:prstGeom>
        </p:spPr>
        <p:txBody>
          <a:bodyPr wrap="square">
            <a:spAutoFit/>
          </a:bodyPr>
          <a:lstStyle/>
          <a:p>
            <a:pPr>
              <a:defRPr/>
            </a:pPr>
            <a:r>
              <a:rPr lang="ja-JP" altLang="en-US" sz="2200" spc="79" dirty="0">
                <a:latin typeface="HG丸ｺﾞｼｯｸM-PRO" panose="020F0600000000000000" pitchFamily="50" charset="-128"/>
                <a:ea typeface="HG丸ｺﾞｼｯｸM-PRO" panose="020F0600000000000000" pitchFamily="50" charset="-128"/>
              </a:rPr>
              <a:t>負担の大きいヨーロッパでは税率が高い分、医療や介護などの福祉サービスが充実しています。</a:t>
            </a:r>
            <a:endParaRPr lang="en-US" altLang="ja-JP" sz="2200" spc="79"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6">
            <a:clrChange>
              <a:clrFrom>
                <a:srgbClr val="FFFFFF"/>
              </a:clrFrom>
              <a:clrTo>
                <a:srgbClr val="FFFFFF">
                  <a:alpha val="0"/>
                </a:srgbClr>
              </a:clrTo>
            </a:clrChange>
          </a:blip>
          <a:stretch>
            <a:fillRect/>
          </a:stretch>
        </p:blipFill>
        <p:spPr>
          <a:xfrm>
            <a:off x="3844703" y="1855702"/>
            <a:ext cx="1837563" cy="2430084"/>
          </a:xfrm>
          <a:prstGeom prst="rect">
            <a:avLst/>
          </a:prstGeom>
        </p:spPr>
      </p:pic>
      <p:pic>
        <p:nvPicPr>
          <p:cNvPr id="16" name="Picture 6"/>
          <p:cNvPicPr>
            <a:picLocks noChangeAspect="1" noChangeArrowheads="1"/>
          </p:cNvPicPr>
          <p:nvPr/>
        </p:nvPicPr>
        <p:blipFill rotWithShape="1">
          <a:blip r:embed="rId7">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t="14216"/>
          <a:stretch/>
        </p:blipFill>
        <p:spPr bwMode="auto">
          <a:xfrm>
            <a:off x="6660284" y="1870548"/>
            <a:ext cx="1783987" cy="219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25853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0" nodeType="clickEffect">
                                  <p:stCondLst>
                                    <p:cond delay="0"/>
                                  </p:stCondLst>
                                  <p:childTnLst>
                                    <p:animEffect transition="out" filter="fade">
                                      <p:cBhvr>
                                        <p:cTn id="23" dur="1000"/>
                                        <p:tgtEl>
                                          <p:spTgt spid="12"/>
                                        </p:tgtEl>
                                      </p:cBhvr>
                                    </p:animEffect>
                                    <p:anim calcmode="lin" valueType="num">
                                      <p:cBhvr>
                                        <p:cTn id="24" dur="1000"/>
                                        <p:tgtEl>
                                          <p:spTgt spid="12"/>
                                        </p:tgtEl>
                                        <p:attrNameLst>
                                          <p:attrName>ppt_x</p:attrName>
                                        </p:attrNameLst>
                                      </p:cBhvr>
                                      <p:tavLst>
                                        <p:tav tm="0">
                                          <p:val>
                                            <p:strVal val="ppt_x"/>
                                          </p:val>
                                        </p:tav>
                                        <p:tav tm="100000">
                                          <p:val>
                                            <p:strVal val="ppt_x"/>
                                          </p:val>
                                        </p:tav>
                                      </p:tavLst>
                                    </p:anim>
                                    <p:anim calcmode="lin" valueType="num">
                                      <p:cBhvr>
                                        <p:cTn id="25" dur="1000"/>
                                        <p:tgtEl>
                                          <p:spTgt spid="12"/>
                                        </p:tgtEl>
                                        <p:attrNameLst>
                                          <p:attrName>ppt_y</p:attrName>
                                        </p:attrNameLst>
                                      </p:cBhvr>
                                      <p:tavLst>
                                        <p:tav tm="0">
                                          <p:val>
                                            <p:strVal val="ppt_y"/>
                                          </p:val>
                                        </p:tav>
                                        <p:tav tm="100000">
                                          <p:val>
                                            <p:strVal val="ppt_y+.1"/>
                                          </p:val>
                                        </p:tav>
                                      </p:tavLst>
                                    </p:anim>
                                    <p:set>
                                      <p:cBhvr>
                                        <p:cTn id="26" dur="1" fill="hold">
                                          <p:stCondLst>
                                            <p:cond delay="999"/>
                                          </p:stCondLst>
                                        </p:cTn>
                                        <p:tgtEl>
                                          <p:spTgt spid="12"/>
                                        </p:tgtEl>
                                        <p:attrNameLst>
                                          <p:attrName>style.visibility</p:attrName>
                                        </p:attrNameLst>
                                      </p:cBhvr>
                                      <p:to>
                                        <p:strVal val="hidden"/>
                                      </p:to>
                                    </p:set>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11"/>
                                        </p:tgtEl>
                                      </p:cBhvr>
                                    </p:animEffect>
                                    <p:anim calcmode="lin" valueType="num">
                                      <p:cBhvr>
                                        <p:cTn id="37" dur="1000"/>
                                        <p:tgtEl>
                                          <p:spTgt spid="11"/>
                                        </p:tgtEl>
                                        <p:attrNameLst>
                                          <p:attrName>ppt_x</p:attrName>
                                        </p:attrNameLst>
                                      </p:cBhvr>
                                      <p:tavLst>
                                        <p:tav tm="0">
                                          <p:val>
                                            <p:strVal val="ppt_x"/>
                                          </p:val>
                                        </p:tav>
                                        <p:tav tm="100000">
                                          <p:val>
                                            <p:strVal val="ppt_x"/>
                                          </p:val>
                                        </p:tav>
                                      </p:tavLst>
                                    </p:anim>
                                    <p:anim calcmode="lin" valueType="num">
                                      <p:cBhvr>
                                        <p:cTn id="38" dur="1000"/>
                                        <p:tgtEl>
                                          <p:spTgt spid="11"/>
                                        </p:tgtEl>
                                        <p:attrNameLst>
                                          <p:attrName>ppt_y</p:attrName>
                                        </p:attrNameLst>
                                      </p:cBhvr>
                                      <p:tavLst>
                                        <p:tav tm="0">
                                          <p:val>
                                            <p:strVal val="ppt_y"/>
                                          </p:val>
                                        </p:tav>
                                        <p:tav tm="100000">
                                          <p:val>
                                            <p:strVal val="ppt_y+.1"/>
                                          </p:val>
                                        </p:tav>
                                      </p:tavLst>
                                    </p:anim>
                                    <p:set>
                                      <p:cBhvr>
                                        <p:cTn id="39"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4" name="AutoShape 64">
            <a:extLst>
              <a:ext uri="{FF2B5EF4-FFF2-40B4-BE49-F238E27FC236}">
                <a16:creationId xmlns:a16="http://schemas.microsoft.com/office/drawing/2014/main" id="{E3E72D9D-50D5-4FDC-9D88-43A1BFCA4DC1}"/>
              </a:ext>
            </a:extLst>
          </p:cNvPr>
          <p:cNvSpPr>
            <a:spLocks noChangeArrowheads="1"/>
          </p:cNvSpPr>
          <p:nvPr/>
        </p:nvSpPr>
        <p:spPr bwMode="auto">
          <a:xfrm>
            <a:off x="1703512" y="738002"/>
            <a:ext cx="7862391"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　　いつから税の制度があるのかな？</a:t>
            </a:r>
          </a:p>
        </p:txBody>
      </p:sp>
      <p:sp>
        <p:nvSpPr>
          <p:cNvPr id="5182" name="AutoShape 62">
            <a:extLst>
              <a:ext uri="{FF2B5EF4-FFF2-40B4-BE49-F238E27FC236}">
                <a16:creationId xmlns:a16="http://schemas.microsoft.com/office/drawing/2014/main" id="{7692B2CE-5243-4A42-986D-0B319343CCDD}"/>
              </a:ext>
            </a:extLst>
          </p:cNvPr>
          <p:cNvSpPr>
            <a:spLocks noChangeArrowheads="1"/>
          </p:cNvSpPr>
          <p:nvPr/>
        </p:nvSpPr>
        <p:spPr bwMode="auto">
          <a:xfrm>
            <a:off x="1919537" y="882464"/>
            <a:ext cx="1008111" cy="552760"/>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grpSp>
        <p:nvGrpSpPr>
          <p:cNvPr id="2" name="Group 35">
            <a:extLst>
              <a:ext uri="{FF2B5EF4-FFF2-40B4-BE49-F238E27FC236}">
                <a16:creationId xmlns:a16="http://schemas.microsoft.com/office/drawing/2014/main" id="{FD79DF23-12BA-4B27-AF21-D899BAD1488F}"/>
              </a:ext>
            </a:extLst>
          </p:cNvPr>
          <p:cNvGrpSpPr>
            <a:grpSpLocks/>
          </p:cNvGrpSpPr>
          <p:nvPr/>
        </p:nvGrpSpPr>
        <p:grpSpPr bwMode="auto">
          <a:xfrm>
            <a:off x="1703512" y="2453672"/>
            <a:ext cx="2520950" cy="900113"/>
            <a:chOff x="794" y="1706"/>
            <a:chExt cx="2358" cy="749"/>
          </a:xfrm>
        </p:grpSpPr>
        <p:sp>
          <p:nvSpPr>
            <p:cNvPr id="12305" name="AutoShape 3">
              <a:extLst>
                <a:ext uri="{FF2B5EF4-FFF2-40B4-BE49-F238E27FC236}">
                  <a16:creationId xmlns:a16="http://schemas.microsoft.com/office/drawing/2014/main" id="{E78FD4DC-956E-466F-B676-C2BB3B9CB80F}"/>
                </a:ext>
              </a:extLst>
            </p:cNvPr>
            <p:cNvSpPr>
              <a:spLocks noChangeArrowheads="1"/>
            </p:cNvSpPr>
            <p:nvPr/>
          </p:nvSpPr>
          <p:spPr bwMode="auto">
            <a:xfrm>
              <a:off x="884" y="1796"/>
              <a:ext cx="2154" cy="599"/>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en-US" altLang="ja-JP" sz="2800" dirty="0">
                  <a:latin typeface="HG丸ｺﾞｼｯｸM-PRO" panose="020F0600000000000000" pitchFamily="50" charset="-128"/>
                  <a:ea typeface="HG丸ｺﾞｼｯｸM-PRO" panose="020F0600000000000000" pitchFamily="50" charset="-128"/>
                </a:rPr>
                <a:t>① </a:t>
              </a:r>
              <a:r>
                <a:rPr lang="ja-JP" altLang="en-US" sz="2800" dirty="0">
                  <a:latin typeface="HG丸ｺﾞｼｯｸM-PRO" panose="020F0600000000000000" pitchFamily="50" charset="-128"/>
                  <a:ea typeface="HG丸ｺﾞｼｯｸM-PRO" panose="020F0600000000000000" pitchFamily="50" charset="-128"/>
                </a:rPr>
                <a:t>弥生時代</a:t>
              </a:r>
            </a:p>
          </p:txBody>
        </p:sp>
        <p:pic>
          <p:nvPicPr>
            <p:cNvPr id="12306" name="Picture 14" descr="AQAA_023">
              <a:extLst>
                <a:ext uri="{FF2B5EF4-FFF2-40B4-BE49-F238E27FC236}">
                  <a16:creationId xmlns:a16="http://schemas.microsoft.com/office/drawing/2014/main" id="{6EB1B6EB-F271-4EA6-B7FD-FEA03093E4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15" descr="AQAA_023">
              <a:extLst>
                <a:ext uri="{FF2B5EF4-FFF2-40B4-BE49-F238E27FC236}">
                  <a16:creationId xmlns:a16="http://schemas.microsoft.com/office/drawing/2014/main" id="{E2EEB3EF-E437-4235-80C6-3294275687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6">
            <a:extLst>
              <a:ext uri="{FF2B5EF4-FFF2-40B4-BE49-F238E27FC236}">
                <a16:creationId xmlns:a16="http://schemas.microsoft.com/office/drawing/2014/main" id="{4EFA18EA-794B-40D5-A85B-64607AE8EBB9}"/>
              </a:ext>
            </a:extLst>
          </p:cNvPr>
          <p:cNvGrpSpPr>
            <a:grpSpLocks/>
          </p:cNvGrpSpPr>
          <p:nvPr/>
        </p:nvGrpSpPr>
        <p:grpSpPr bwMode="auto">
          <a:xfrm>
            <a:off x="1697088" y="3717278"/>
            <a:ext cx="2519362" cy="900112"/>
            <a:chOff x="793" y="2818"/>
            <a:chExt cx="2359" cy="725"/>
          </a:xfrm>
        </p:grpSpPr>
        <p:sp>
          <p:nvSpPr>
            <p:cNvPr id="12302" name="AutoShape 19">
              <a:extLst>
                <a:ext uri="{FF2B5EF4-FFF2-40B4-BE49-F238E27FC236}">
                  <a16:creationId xmlns:a16="http://schemas.microsoft.com/office/drawing/2014/main" id="{A5D02E7D-5D09-4E39-93AE-5A9912FE137A}"/>
                </a:ext>
              </a:extLst>
            </p:cNvPr>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buFontTx/>
                <a:buNone/>
              </a:pPr>
              <a:r>
                <a:rPr lang="en-US" altLang="ja-JP" sz="2800">
                  <a:latin typeface="HG丸ｺﾞｼｯｸM-PRO" panose="020F0600000000000000" pitchFamily="50" charset="-128"/>
                  <a:ea typeface="HG丸ｺﾞｼｯｸM-PRO" panose="020F0600000000000000" pitchFamily="50" charset="-128"/>
                </a:rPr>
                <a:t>② </a:t>
              </a:r>
              <a:r>
                <a:rPr lang="ja-JP" altLang="en-US" sz="2800">
                  <a:latin typeface="HG丸ｺﾞｼｯｸM-PRO" panose="020F0600000000000000" pitchFamily="50" charset="-128"/>
                  <a:ea typeface="HG丸ｺﾞｼｯｸM-PRO" panose="020F0600000000000000" pitchFamily="50" charset="-128"/>
                </a:rPr>
                <a:t>飛鳥時代</a:t>
              </a:r>
            </a:p>
          </p:txBody>
        </p:sp>
        <p:pic>
          <p:nvPicPr>
            <p:cNvPr id="12303" name="Picture 20" descr="AQAA_027">
              <a:extLst>
                <a:ext uri="{FF2B5EF4-FFF2-40B4-BE49-F238E27FC236}">
                  <a16:creationId xmlns:a16="http://schemas.microsoft.com/office/drawing/2014/main" id="{5A5FB52C-E852-44A4-B87E-B05BB49731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7" descr="AQAA_027">
              <a:extLst>
                <a:ext uri="{FF2B5EF4-FFF2-40B4-BE49-F238E27FC236}">
                  <a16:creationId xmlns:a16="http://schemas.microsoft.com/office/drawing/2014/main" id="{FE5EA0AE-4BCA-4CDE-9C65-CDC3E4DEE7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732" name="AutoShape 60">
            <a:extLst>
              <a:ext uri="{FF2B5EF4-FFF2-40B4-BE49-F238E27FC236}">
                <a16:creationId xmlns:a16="http://schemas.microsoft.com/office/drawing/2014/main" id="{F639A124-CE27-41EF-B7F7-38C4BCC4679B}"/>
              </a:ext>
            </a:extLst>
          </p:cNvPr>
          <p:cNvSpPr>
            <a:spLocks noChangeArrowheads="1"/>
          </p:cNvSpPr>
          <p:nvPr/>
        </p:nvSpPr>
        <p:spPr bwMode="auto">
          <a:xfrm>
            <a:off x="849033" y="3726785"/>
            <a:ext cx="900113" cy="90011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4" name="Group 18">
            <a:extLst>
              <a:ext uri="{FF2B5EF4-FFF2-40B4-BE49-F238E27FC236}">
                <a16:creationId xmlns:a16="http://schemas.microsoft.com/office/drawing/2014/main" id="{A035073D-18CA-48D0-ACCD-EF01C7EC2AF9}"/>
              </a:ext>
            </a:extLst>
          </p:cNvPr>
          <p:cNvGrpSpPr>
            <a:grpSpLocks/>
          </p:cNvGrpSpPr>
          <p:nvPr/>
        </p:nvGrpSpPr>
        <p:grpSpPr bwMode="auto">
          <a:xfrm>
            <a:off x="1739237" y="4958969"/>
            <a:ext cx="2519363" cy="1042987"/>
            <a:chOff x="567" y="3611"/>
            <a:chExt cx="2358" cy="749"/>
          </a:xfrm>
        </p:grpSpPr>
        <p:sp>
          <p:nvSpPr>
            <p:cNvPr id="12299" name="AutoShape 6">
              <a:extLst>
                <a:ext uri="{FF2B5EF4-FFF2-40B4-BE49-F238E27FC236}">
                  <a16:creationId xmlns:a16="http://schemas.microsoft.com/office/drawing/2014/main" id="{CB4A552C-DE9E-413D-9123-3FABE7CC73C0}"/>
                </a:ext>
              </a:extLst>
            </p:cNvPr>
            <p:cNvSpPr>
              <a:spLocks noChangeArrowheads="1"/>
            </p:cNvSpPr>
            <p:nvPr/>
          </p:nvSpPr>
          <p:spPr bwMode="auto">
            <a:xfrm>
              <a:off x="657" y="3702"/>
              <a:ext cx="2156" cy="517"/>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buFontTx/>
                <a:buNone/>
              </a:pPr>
              <a:r>
                <a:rPr lang="ja-JP" altLang="en-US" sz="2800">
                  <a:latin typeface="HG丸ｺﾞｼｯｸM-PRO" panose="020F0600000000000000" pitchFamily="50" charset="-128"/>
                  <a:ea typeface="HG丸ｺﾞｼｯｸM-PRO" panose="020F0600000000000000" pitchFamily="50" charset="-128"/>
                </a:rPr>
                <a:t>③</a:t>
              </a:r>
              <a:r>
                <a:rPr lang="en-US" altLang="ja-JP" sz="2800">
                  <a:latin typeface="HG丸ｺﾞｼｯｸM-PRO" panose="020F0600000000000000" pitchFamily="50" charset="-128"/>
                  <a:ea typeface="HG丸ｺﾞｼｯｸM-PRO" panose="020F0600000000000000" pitchFamily="50" charset="-128"/>
                </a:rPr>
                <a:t> </a:t>
              </a:r>
              <a:r>
                <a:rPr lang="ja-JP" altLang="en-US" sz="2800">
                  <a:latin typeface="HG丸ｺﾞｼｯｸM-PRO" panose="020F0600000000000000" pitchFamily="50" charset="-128"/>
                  <a:ea typeface="HG丸ｺﾞｼｯｸM-PRO" panose="020F0600000000000000" pitchFamily="50" charset="-128"/>
                </a:rPr>
                <a:t>江戸時代</a:t>
              </a:r>
            </a:p>
          </p:txBody>
        </p:sp>
        <p:pic>
          <p:nvPicPr>
            <p:cNvPr id="12300" name="Picture 11" descr="AQAA_026">
              <a:extLst>
                <a:ext uri="{FF2B5EF4-FFF2-40B4-BE49-F238E27FC236}">
                  <a16:creationId xmlns:a16="http://schemas.microsoft.com/office/drawing/2014/main" id="{2ED1F5D1-0AC7-46E6-907B-BAA965A64699}"/>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2" descr="AQAA_026">
              <a:extLst>
                <a:ext uri="{FF2B5EF4-FFF2-40B4-BE49-F238E27FC236}">
                  <a16:creationId xmlns:a16="http://schemas.microsoft.com/office/drawing/2014/main" id="{77606809-A150-48D9-B0B5-96CC18EA78A6}"/>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91" name="AutoShape 57">
            <a:extLst>
              <a:ext uri="{FF2B5EF4-FFF2-40B4-BE49-F238E27FC236}">
                <a16:creationId xmlns:a16="http://schemas.microsoft.com/office/drawing/2014/main" id="{D2682237-AA90-4602-8A63-9BBF92976BBB}"/>
              </a:ext>
            </a:extLst>
          </p:cNvPr>
          <p:cNvSpPr>
            <a:spLocks noChangeArrowheads="1"/>
          </p:cNvSpPr>
          <p:nvPr/>
        </p:nvSpPr>
        <p:spPr bwMode="auto">
          <a:xfrm>
            <a:off x="4846574" y="2153213"/>
            <a:ext cx="4965540" cy="3043681"/>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30000"/>
              </a:lnSpc>
              <a:spcBef>
                <a:spcPct val="0"/>
              </a:spcBef>
              <a:buFontTx/>
              <a:buNone/>
            </a:pPr>
            <a:r>
              <a:rPr lang="en-US" altLang="ja-JP" sz="2400" dirty="0">
                <a:ea typeface="AR丸ゴシック体M"/>
              </a:rPr>
              <a:t> </a:t>
            </a:r>
            <a:r>
              <a:rPr lang="ja-JP" altLang="en-US" sz="2400" dirty="0">
                <a:ea typeface="AR丸ゴシック体M"/>
              </a:rPr>
              <a:t>　</a:t>
            </a:r>
          </a:p>
          <a:p>
            <a:pPr>
              <a:spcBef>
                <a:spcPct val="0"/>
              </a:spcBef>
              <a:buNone/>
            </a:pPr>
            <a:r>
              <a:rPr lang="ja-JP" altLang="en-US" sz="2400" spc="80" dirty="0">
                <a:latin typeface="HG丸ｺﾞｼｯｸM-PRO" panose="020F0600000000000000" pitchFamily="50" charset="-128"/>
                <a:ea typeface="HG丸ｺﾞｼｯｸM-PRO" panose="020F0600000000000000" pitchFamily="50" charset="-128"/>
              </a:rPr>
              <a:t>　正解は、②「飛鳥時代」です</a:t>
            </a:r>
            <a:r>
              <a:rPr lang="ja-JP" altLang="en-US" sz="2400" spc="80" dirty="0">
                <a:latin typeface="ＭＳ Ｐ明朝" panose="02020600040205080304" pitchFamily="18" charset="-128"/>
                <a:ea typeface="ＭＳ Ｐ明朝" panose="02020600040205080304" pitchFamily="18" charset="-128"/>
              </a:rPr>
              <a:t>。</a:t>
            </a:r>
            <a:endParaRPr lang="en-US" altLang="ja-JP" sz="2400" spc="80" dirty="0">
              <a:latin typeface="ＭＳ Ｐ明朝" panose="02020600040205080304" pitchFamily="18" charset="-128"/>
              <a:ea typeface="ＭＳ Ｐ明朝" panose="02020600040205080304" pitchFamily="18" charset="-128"/>
            </a:endParaRPr>
          </a:p>
          <a:p>
            <a:pPr>
              <a:spcBef>
                <a:spcPct val="0"/>
              </a:spcBef>
              <a:buNone/>
            </a:pPr>
            <a:r>
              <a:rPr lang="ja-JP" altLang="en-US" sz="2400" spc="80" dirty="0">
                <a:latin typeface="ＭＳ Ｐ明朝" panose="02020600040205080304" pitchFamily="18" charset="-128"/>
                <a:ea typeface="ＭＳ Ｐ明朝" panose="02020600040205080304" pitchFamily="18" charset="-128"/>
              </a:rPr>
              <a:t>　</a:t>
            </a:r>
            <a:r>
              <a:rPr lang="ja-JP" altLang="en-US" sz="2400" dirty="0">
                <a:latin typeface="HG丸ｺﾞｼｯｸM-PRO" panose="020F0600000000000000" pitchFamily="50" charset="-128"/>
                <a:ea typeface="HG丸ｺﾞｼｯｸM-PRO" panose="020F0600000000000000" pitchFamily="50" charset="-128"/>
              </a:rPr>
              <a:t>３世紀初め、邪馬台国（女王卑弥呼の時代）には、税はあったとされていますが、仕組みができたのは飛鳥時代です。大宝律令に「祖・庸・調」という税の制度が盛り込まれました。</a:t>
            </a:r>
          </a:p>
        </p:txBody>
      </p:sp>
      <p:pic>
        <p:nvPicPr>
          <p:cNvPr id="12" name="図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13132" y="5626625"/>
            <a:ext cx="1933575" cy="847725"/>
          </a:xfrm>
          <a:prstGeom prst="rect">
            <a:avLst/>
          </a:prstGeom>
        </p:spPr>
      </p:pic>
      <p:pic>
        <p:nvPicPr>
          <p:cNvPr id="29" name="図 28"/>
          <p:cNvPicPr>
            <a:picLocks noChangeAspect="1"/>
          </p:cNvPicPr>
          <p:nvPr/>
        </p:nvPicPr>
        <p:blipFill>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3720055">
            <a:off x="6365469" y="5559438"/>
            <a:ext cx="1295550" cy="885035"/>
          </a:xfrm>
          <a:prstGeom prst="rect">
            <a:avLst/>
          </a:prstGeom>
          <a:ln w="6350">
            <a:noFill/>
          </a:ln>
        </p:spPr>
      </p:pic>
      <p:pic>
        <p:nvPicPr>
          <p:cNvPr id="30" name="図 29"/>
          <p:cNvPicPr>
            <a:picLocks noChangeAspect="1"/>
          </p:cNvPicPr>
          <p:nvPr/>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087395" y="5685671"/>
            <a:ext cx="1195302" cy="917749"/>
          </a:xfrm>
          <a:prstGeom prst="rect">
            <a:avLst/>
          </a:prstGeom>
          <a:ln w="6350">
            <a:noFill/>
          </a:ln>
        </p:spPr>
      </p:pic>
      <p:pic>
        <p:nvPicPr>
          <p:cNvPr id="11" name="図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765397" y="569985"/>
            <a:ext cx="1882476" cy="1122067"/>
          </a:xfrm>
          <a:prstGeom prst="rect">
            <a:avLst/>
          </a:prstGeom>
        </p:spPr>
      </p:pic>
      <p:pic>
        <p:nvPicPr>
          <p:cNvPr id="49" name="出題1">
            <a:hlinkClick r:id="" action="ppaction://media"/>
            <a:extLst>
              <a:ext uri="{FF2B5EF4-FFF2-40B4-BE49-F238E27FC236}">
                <a16:creationId xmlns:a16="http://schemas.microsoft.com/office/drawing/2014/main" id="{41F6FD58-C2EC-4A57-8045-C1AAADD11E80}"/>
              </a:ext>
            </a:extLst>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12555942" y="592464"/>
            <a:ext cx="609600" cy="609600"/>
          </a:xfrm>
          <a:prstGeom prst="rect">
            <a:avLst/>
          </a:prstGeom>
        </p:spPr>
      </p:pic>
      <p:pic>
        <p:nvPicPr>
          <p:cNvPr id="31" name="正解1">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5"/>
          <a:stretch>
            <a:fillRect/>
          </a:stretch>
        </p:blipFill>
        <p:spPr>
          <a:xfrm>
            <a:off x="12810286" y="2872709"/>
            <a:ext cx="609600" cy="609600"/>
          </a:xfrm>
          <a:prstGeom prst="rect">
            <a:avLst/>
          </a:prstGeom>
        </p:spPr>
      </p:pic>
      <p:pic>
        <p:nvPicPr>
          <p:cNvPr id="34" name="図 33" descr="挿絵 が含まれている画像&#10;&#10;自動的に生成された説明">
            <a:extLst>
              <a:ext uri="{FF2B5EF4-FFF2-40B4-BE49-F238E27FC236}">
                <a16:creationId xmlns:a16="http://schemas.microsoft.com/office/drawing/2014/main" id="{3045E158-8BAD-46F0-9171-BF4A87A4F7B1}"/>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9702461" y="4144665"/>
            <a:ext cx="2424857" cy="2512571"/>
          </a:xfrm>
          <a:prstGeom prst="rect">
            <a:avLst/>
          </a:prstGeom>
        </p:spPr>
      </p:pic>
      <p:pic>
        <p:nvPicPr>
          <p:cNvPr id="27" name="図 26">
            <a:extLst>
              <a:ext uri="{FF2B5EF4-FFF2-40B4-BE49-F238E27FC236}">
                <a16:creationId xmlns:a16="http://schemas.microsoft.com/office/drawing/2014/main" id="{13891DC4-99FF-4350-A75B-ADACCD294E9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564869" y="2153213"/>
            <a:ext cx="2476583" cy="2476583"/>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 fill="hold"/>
                                        <p:tgtEl>
                                          <p:spTgt spid="49"/>
                                        </p:tgtEl>
                                      </p:cBhvr>
                                    </p:cmd>
                                  </p:childTnLst>
                                </p:cTn>
                              </p:par>
                              <p:par>
                                <p:cTn id="7" presetID="26" presetClass="entr" presetSubtype="0" fill="hold" grpId="0" nodeType="withEffect">
                                  <p:stCondLst>
                                    <p:cond delay="0"/>
                                  </p:stCondLst>
                                  <p:childTnLst>
                                    <p:set>
                                      <p:cBhvr>
                                        <p:cTn id="8" dur="1" fill="hold">
                                          <p:stCondLst>
                                            <p:cond delay="0"/>
                                          </p:stCondLst>
                                        </p:cTn>
                                        <p:tgtEl>
                                          <p:spTgt spid="5184"/>
                                        </p:tgtEl>
                                        <p:attrNameLst>
                                          <p:attrName>style.visibility</p:attrName>
                                        </p:attrNameLst>
                                      </p:cBhvr>
                                      <p:to>
                                        <p:strVal val="visible"/>
                                      </p:to>
                                    </p:set>
                                    <p:animEffect transition="in" filter="wipe(down)">
                                      <p:cBhvr>
                                        <p:cTn id="9" dur="580">
                                          <p:stCondLst>
                                            <p:cond delay="0"/>
                                          </p:stCondLst>
                                        </p:cTn>
                                        <p:tgtEl>
                                          <p:spTgt spid="5184"/>
                                        </p:tgtEl>
                                      </p:cBhvr>
                                    </p:animEffect>
                                    <p:anim calcmode="lin" valueType="num">
                                      <p:cBhvr>
                                        <p:cTn id="10" dur="1822" tmFilter="0,0; 0.14,0.36; 0.43,0.73; 0.71,0.91; 1.0,1.0">
                                          <p:stCondLst>
                                            <p:cond delay="0"/>
                                          </p:stCondLst>
                                        </p:cTn>
                                        <p:tgtEl>
                                          <p:spTgt spid="518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18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18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18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184"/>
                                        </p:tgtEl>
                                        <p:attrNameLst>
                                          <p:attrName>ppt_y</p:attrName>
                                        </p:attrNameLst>
                                      </p:cBhvr>
                                      <p:tavLst>
                                        <p:tav tm="0" fmla="#ppt_y-sin(pi*$)/81">
                                          <p:val>
                                            <p:fltVal val="0"/>
                                          </p:val>
                                        </p:tav>
                                        <p:tav tm="100000">
                                          <p:val>
                                            <p:fltVal val="1"/>
                                          </p:val>
                                        </p:tav>
                                      </p:tavLst>
                                    </p:anim>
                                    <p:animScale>
                                      <p:cBhvr>
                                        <p:cTn id="15" dur="26">
                                          <p:stCondLst>
                                            <p:cond delay="650"/>
                                          </p:stCondLst>
                                        </p:cTn>
                                        <p:tgtEl>
                                          <p:spTgt spid="5184"/>
                                        </p:tgtEl>
                                      </p:cBhvr>
                                      <p:to x="100000" y="60000"/>
                                    </p:animScale>
                                    <p:animScale>
                                      <p:cBhvr>
                                        <p:cTn id="16" dur="166" decel="50000">
                                          <p:stCondLst>
                                            <p:cond delay="676"/>
                                          </p:stCondLst>
                                        </p:cTn>
                                        <p:tgtEl>
                                          <p:spTgt spid="5184"/>
                                        </p:tgtEl>
                                      </p:cBhvr>
                                      <p:to x="100000" y="100000"/>
                                    </p:animScale>
                                    <p:animScale>
                                      <p:cBhvr>
                                        <p:cTn id="17" dur="26">
                                          <p:stCondLst>
                                            <p:cond delay="1312"/>
                                          </p:stCondLst>
                                        </p:cTn>
                                        <p:tgtEl>
                                          <p:spTgt spid="5184"/>
                                        </p:tgtEl>
                                      </p:cBhvr>
                                      <p:to x="100000" y="80000"/>
                                    </p:animScale>
                                    <p:animScale>
                                      <p:cBhvr>
                                        <p:cTn id="18" dur="166" decel="50000">
                                          <p:stCondLst>
                                            <p:cond delay="1338"/>
                                          </p:stCondLst>
                                        </p:cTn>
                                        <p:tgtEl>
                                          <p:spTgt spid="5184"/>
                                        </p:tgtEl>
                                      </p:cBhvr>
                                      <p:to x="100000" y="100000"/>
                                    </p:animScale>
                                    <p:animScale>
                                      <p:cBhvr>
                                        <p:cTn id="19" dur="26">
                                          <p:stCondLst>
                                            <p:cond delay="1642"/>
                                          </p:stCondLst>
                                        </p:cTn>
                                        <p:tgtEl>
                                          <p:spTgt spid="5184"/>
                                        </p:tgtEl>
                                      </p:cBhvr>
                                      <p:to x="100000" y="90000"/>
                                    </p:animScale>
                                    <p:animScale>
                                      <p:cBhvr>
                                        <p:cTn id="20" dur="166" decel="50000">
                                          <p:stCondLst>
                                            <p:cond delay="1668"/>
                                          </p:stCondLst>
                                        </p:cTn>
                                        <p:tgtEl>
                                          <p:spTgt spid="5184"/>
                                        </p:tgtEl>
                                      </p:cBhvr>
                                      <p:to x="100000" y="100000"/>
                                    </p:animScale>
                                    <p:animScale>
                                      <p:cBhvr>
                                        <p:cTn id="21" dur="26">
                                          <p:stCondLst>
                                            <p:cond delay="1808"/>
                                          </p:stCondLst>
                                        </p:cTn>
                                        <p:tgtEl>
                                          <p:spTgt spid="5184"/>
                                        </p:tgtEl>
                                      </p:cBhvr>
                                      <p:to x="100000" y="95000"/>
                                    </p:animScale>
                                    <p:animScale>
                                      <p:cBhvr>
                                        <p:cTn id="22" dur="166" decel="50000">
                                          <p:stCondLst>
                                            <p:cond delay="1834"/>
                                          </p:stCondLst>
                                        </p:cTn>
                                        <p:tgtEl>
                                          <p:spTgt spid="5184"/>
                                        </p:tgtEl>
                                      </p:cBhvr>
                                      <p:to x="100000" y="100000"/>
                                    </p:animScale>
                                  </p:childTnLst>
                                </p:cTn>
                              </p:par>
                              <p:par>
                                <p:cTn id="23" presetID="26" presetClass="entr" presetSubtype="0" fill="hold" grpId="0" nodeType="withEffect">
                                  <p:stCondLst>
                                    <p:cond delay="100"/>
                                  </p:stCondLst>
                                  <p:childTnLst>
                                    <p:set>
                                      <p:cBhvr>
                                        <p:cTn id="24" dur="1" fill="hold">
                                          <p:stCondLst>
                                            <p:cond delay="0"/>
                                          </p:stCondLst>
                                        </p:cTn>
                                        <p:tgtEl>
                                          <p:spTgt spid="5182"/>
                                        </p:tgtEl>
                                        <p:attrNameLst>
                                          <p:attrName>style.visibility</p:attrName>
                                        </p:attrNameLst>
                                      </p:cBhvr>
                                      <p:to>
                                        <p:strVal val="visible"/>
                                      </p:to>
                                    </p:set>
                                    <p:animEffect transition="in" filter="wipe(down)">
                                      <p:cBhvr>
                                        <p:cTn id="25" dur="551">
                                          <p:stCondLst>
                                            <p:cond delay="0"/>
                                          </p:stCondLst>
                                        </p:cTn>
                                        <p:tgtEl>
                                          <p:spTgt spid="5182"/>
                                        </p:tgtEl>
                                      </p:cBhvr>
                                    </p:animEffect>
                                    <p:anim calcmode="lin" valueType="num">
                                      <p:cBhvr>
                                        <p:cTn id="26" dur="1731" tmFilter="0,0; 0.14,0.36; 0.43,0.73; 0.71,0.91; 1.0,1.0">
                                          <p:stCondLst>
                                            <p:cond delay="0"/>
                                          </p:stCondLst>
                                        </p:cTn>
                                        <p:tgtEl>
                                          <p:spTgt spid="5182"/>
                                        </p:tgtEl>
                                        <p:attrNameLst>
                                          <p:attrName>ppt_x</p:attrName>
                                        </p:attrNameLst>
                                      </p:cBhvr>
                                      <p:tavLst>
                                        <p:tav tm="0">
                                          <p:val>
                                            <p:strVal val="#ppt_x-0.25"/>
                                          </p:val>
                                        </p:tav>
                                        <p:tav tm="100000">
                                          <p:val>
                                            <p:strVal val="#ppt_x"/>
                                          </p:val>
                                        </p:tav>
                                      </p:tavLst>
                                    </p:anim>
                                    <p:anim calcmode="lin" valueType="num">
                                      <p:cBhvr>
                                        <p:cTn id="27" dur="631" tmFilter="0.0,0.0; 0.25,0.07; 0.50,0.2; 0.75,0.467; 1.0,1.0">
                                          <p:stCondLst>
                                            <p:cond delay="0"/>
                                          </p:stCondLst>
                                        </p:cTn>
                                        <p:tgtEl>
                                          <p:spTgt spid="5182"/>
                                        </p:tgtEl>
                                        <p:attrNameLst>
                                          <p:attrName>ppt_y</p:attrName>
                                        </p:attrNameLst>
                                      </p:cBhvr>
                                      <p:tavLst>
                                        <p:tav tm="0" fmla="#ppt_y-sin(pi*$)/3">
                                          <p:val>
                                            <p:fltVal val="0.5"/>
                                          </p:val>
                                        </p:tav>
                                        <p:tav tm="100000">
                                          <p:val>
                                            <p:fltVal val="1"/>
                                          </p:val>
                                        </p:tav>
                                      </p:tavLst>
                                    </p:anim>
                                    <p:anim calcmode="lin" valueType="num">
                                      <p:cBhvr>
                                        <p:cTn id="28" dur="631" tmFilter="0, 0; 0.125,0.2665; 0.25,0.4; 0.375,0.465; 0.5,0.5;  0.625,0.535; 0.75,0.6; 0.875,0.7335; 1,1">
                                          <p:stCondLst>
                                            <p:cond delay="631"/>
                                          </p:stCondLst>
                                        </p:cTn>
                                        <p:tgtEl>
                                          <p:spTgt spid="5182"/>
                                        </p:tgtEl>
                                        <p:attrNameLst>
                                          <p:attrName>ppt_y</p:attrName>
                                        </p:attrNameLst>
                                      </p:cBhvr>
                                      <p:tavLst>
                                        <p:tav tm="0" fmla="#ppt_y-sin(pi*$)/9">
                                          <p:val>
                                            <p:fltVal val="0"/>
                                          </p:val>
                                        </p:tav>
                                        <p:tav tm="100000">
                                          <p:val>
                                            <p:fltVal val="1"/>
                                          </p:val>
                                        </p:tav>
                                      </p:tavLst>
                                    </p:anim>
                                    <p:anim calcmode="lin" valueType="num">
                                      <p:cBhvr>
                                        <p:cTn id="29" dur="315" tmFilter="0, 0; 0.125,0.2665; 0.25,0.4; 0.375,0.465; 0.5,0.5;  0.625,0.535; 0.75,0.6; 0.875,0.7335; 1,1">
                                          <p:stCondLst>
                                            <p:cond delay="1258"/>
                                          </p:stCondLst>
                                        </p:cTn>
                                        <p:tgtEl>
                                          <p:spTgt spid="5182"/>
                                        </p:tgtEl>
                                        <p:attrNameLst>
                                          <p:attrName>ppt_y</p:attrName>
                                        </p:attrNameLst>
                                      </p:cBhvr>
                                      <p:tavLst>
                                        <p:tav tm="0" fmla="#ppt_y-sin(pi*$)/27">
                                          <p:val>
                                            <p:fltVal val="0"/>
                                          </p:val>
                                        </p:tav>
                                        <p:tav tm="100000">
                                          <p:val>
                                            <p:fltVal val="1"/>
                                          </p:val>
                                        </p:tav>
                                      </p:tavLst>
                                    </p:anim>
                                    <p:anim calcmode="lin" valueType="num">
                                      <p:cBhvr>
                                        <p:cTn id="30" dur="156" tmFilter="0, 0; 0.125,0.2665; 0.25,0.4; 0.375,0.465; 0.5,0.5;  0.625,0.535; 0.75,0.6; 0.875,0.7335; 1,1">
                                          <p:stCondLst>
                                            <p:cond delay="1573"/>
                                          </p:stCondLst>
                                        </p:cTn>
                                        <p:tgtEl>
                                          <p:spTgt spid="5182"/>
                                        </p:tgtEl>
                                        <p:attrNameLst>
                                          <p:attrName>ppt_y</p:attrName>
                                        </p:attrNameLst>
                                      </p:cBhvr>
                                      <p:tavLst>
                                        <p:tav tm="0" fmla="#ppt_y-sin(pi*$)/81">
                                          <p:val>
                                            <p:fltVal val="0"/>
                                          </p:val>
                                        </p:tav>
                                        <p:tav tm="100000">
                                          <p:val>
                                            <p:fltVal val="1"/>
                                          </p:val>
                                        </p:tav>
                                      </p:tavLst>
                                    </p:anim>
                                    <p:animScale>
                                      <p:cBhvr>
                                        <p:cTn id="31" dur="25">
                                          <p:stCondLst>
                                            <p:cond delay="617"/>
                                          </p:stCondLst>
                                        </p:cTn>
                                        <p:tgtEl>
                                          <p:spTgt spid="5182"/>
                                        </p:tgtEl>
                                      </p:cBhvr>
                                      <p:to x="100000" y="60000"/>
                                    </p:animScale>
                                    <p:animScale>
                                      <p:cBhvr>
                                        <p:cTn id="32" dur="158" decel="50000">
                                          <p:stCondLst>
                                            <p:cond delay="642"/>
                                          </p:stCondLst>
                                        </p:cTn>
                                        <p:tgtEl>
                                          <p:spTgt spid="5182"/>
                                        </p:tgtEl>
                                      </p:cBhvr>
                                      <p:to x="100000" y="100000"/>
                                    </p:animScale>
                                    <p:animScale>
                                      <p:cBhvr>
                                        <p:cTn id="33" dur="25">
                                          <p:stCondLst>
                                            <p:cond delay="1246"/>
                                          </p:stCondLst>
                                        </p:cTn>
                                        <p:tgtEl>
                                          <p:spTgt spid="5182"/>
                                        </p:tgtEl>
                                      </p:cBhvr>
                                      <p:to x="100000" y="80000"/>
                                    </p:animScale>
                                    <p:animScale>
                                      <p:cBhvr>
                                        <p:cTn id="34" dur="158" decel="50000">
                                          <p:stCondLst>
                                            <p:cond delay="1271"/>
                                          </p:stCondLst>
                                        </p:cTn>
                                        <p:tgtEl>
                                          <p:spTgt spid="5182"/>
                                        </p:tgtEl>
                                      </p:cBhvr>
                                      <p:to x="100000" y="100000"/>
                                    </p:animScale>
                                    <p:animScale>
                                      <p:cBhvr>
                                        <p:cTn id="35" dur="25">
                                          <p:stCondLst>
                                            <p:cond delay="1560"/>
                                          </p:stCondLst>
                                        </p:cTn>
                                        <p:tgtEl>
                                          <p:spTgt spid="5182"/>
                                        </p:tgtEl>
                                      </p:cBhvr>
                                      <p:to x="100000" y="90000"/>
                                    </p:animScale>
                                    <p:animScale>
                                      <p:cBhvr>
                                        <p:cTn id="36" dur="158" decel="50000">
                                          <p:stCondLst>
                                            <p:cond delay="1585"/>
                                          </p:stCondLst>
                                        </p:cTn>
                                        <p:tgtEl>
                                          <p:spTgt spid="5182"/>
                                        </p:tgtEl>
                                      </p:cBhvr>
                                      <p:to x="100000" y="100000"/>
                                    </p:animScale>
                                    <p:animScale>
                                      <p:cBhvr>
                                        <p:cTn id="37" dur="25">
                                          <p:stCondLst>
                                            <p:cond delay="1718"/>
                                          </p:stCondLst>
                                        </p:cTn>
                                        <p:tgtEl>
                                          <p:spTgt spid="5182"/>
                                        </p:tgtEl>
                                      </p:cBhvr>
                                      <p:to x="100000" y="95000"/>
                                    </p:animScale>
                                    <p:animScale>
                                      <p:cBhvr>
                                        <p:cTn id="38" dur="158" decel="50000">
                                          <p:stCondLst>
                                            <p:cond delay="1742"/>
                                          </p:stCondLst>
                                        </p:cTn>
                                        <p:tgtEl>
                                          <p:spTgt spid="5182"/>
                                        </p:tgtEl>
                                      </p:cBhvr>
                                      <p:to x="100000" y="100000"/>
                                    </p:animScale>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iterate type="lt">
                                    <p:tmPct val="0"/>
                                  </p:iterate>
                                  <p:childTnLst>
                                    <p:set>
                                      <p:cBhvr>
                                        <p:cTn id="46" dur="1" fill="hold">
                                          <p:stCondLst>
                                            <p:cond delay="0"/>
                                          </p:stCondLst>
                                        </p:cTn>
                                        <p:tgtEl>
                                          <p:spTgt spid="2"/>
                                        </p:tgtEl>
                                        <p:attrNameLst>
                                          <p:attrName>style.visibility</p:attrName>
                                        </p:attrNameLst>
                                      </p:cBhvr>
                                      <p:to>
                                        <p:strVal val="visible"/>
                                      </p:to>
                                    </p:set>
                                    <p:animEffect transition="in" filter="blinds(horizontal)">
                                      <p:cBhvr>
                                        <p:cTn id="47" dur="500"/>
                                        <p:tgtEl>
                                          <p:spTgt spid="2"/>
                                        </p:tgtEl>
                                      </p:cBhvr>
                                    </p:animEffect>
                                  </p:childTnLst>
                                </p:cTn>
                              </p:par>
                              <p:par>
                                <p:cTn id="48" presetID="3" presetClass="entr" presetSubtype="1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linds(horizontal)">
                                      <p:cBhvr>
                                        <p:cTn id="50" dur="500"/>
                                        <p:tgtEl>
                                          <p:spTgt spid="3"/>
                                        </p:tgtEl>
                                      </p:cBhvr>
                                    </p:animEffect>
                                  </p:childTnLst>
                                </p:cTn>
                              </p:par>
                              <p:par>
                                <p:cTn id="51" presetID="3" presetClass="entr" presetSubtype="1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blinds(horizontal)">
                                      <p:cBhvr>
                                        <p:cTn id="53" dur="7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28732"/>
                                        </p:tgtEl>
                                        <p:attrNameLst>
                                          <p:attrName>style.visibility</p:attrName>
                                        </p:attrNameLst>
                                      </p:cBhvr>
                                      <p:to>
                                        <p:strVal val="visible"/>
                                      </p:to>
                                    </p:set>
                                    <p:animEffect transition="in" filter="wipe(down)">
                                      <p:cBhvr>
                                        <p:cTn id="58" dur="580">
                                          <p:stCondLst>
                                            <p:cond delay="0"/>
                                          </p:stCondLst>
                                        </p:cTn>
                                        <p:tgtEl>
                                          <p:spTgt spid="28732"/>
                                        </p:tgtEl>
                                      </p:cBhvr>
                                    </p:animEffect>
                                    <p:anim calcmode="lin" valueType="num">
                                      <p:cBhvr>
                                        <p:cTn id="59" dur="1822" tmFilter="0,0; 0.14,0.36; 0.43,0.73; 0.71,0.91; 1.0,1.0">
                                          <p:stCondLst>
                                            <p:cond delay="0"/>
                                          </p:stCondLst>
                                        </p:cTn>
                                        <p:tgtEl>
                                          <p:spTgt spid="2873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873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873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873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8732"/>
                                        </p:tgtEl>
                                        <p:attrNameLst>
                                          <p:attrName>ppt_y</p:attrName>
                                        </p:attrNameLst>
                                      </p:cBhvr>
                                      <p:tavLst>
                                        <p:tav tm="0" fmla="#ppt_y-sin(pi*$)/81">
                                          <p:val>
                                            <p:fltVal val="0"/>
                                          </p:val>
                                        </p:tav>
                                        <p:tav tm="100000">
                                          <p:val>
                                            <p:fltVal val="1"/>
                                          </p:val>
                                        </p:tav>
                                      </p:tavLst>
                                    </p:anim>
                                    <p:animScale>
                                      <p:cBhvr>
                                        <p:cTn id="64" dur="26">
                                          <p:stCondLst>
                                            <p:cond delay="650"/>
                                          </p:stCondLst>
                                        </p:cTn>
                                        <p:tgtEl>
                                          <p:spTgt spid="28732"/>
                                        </p:tgtEl>
                                      </p:cBhvr>
                                      <p:to x="100000" y="60000"/>
                                    </p:animScale>
                                    <p:animScale>
                                      <p:cBhvr>
                                        <p:cTn id="65" dur="166" decel="50000">
                                          <p:stCondLst>
                                            <p:cond delay="676"/>
                                          </p:stCondLst>
                                        </p:cTn>
                                        <p:tgtEl>
                                          <p:spTgt spid="28732"/>
                                        </p:tgtEl>
                                      </p:cBhvr>
                                      <p:to x="100000" y="100000"/>
                                    </p:animScale>
                                    <p:animScale>
                                      <p:cBhvr>
                                        <p:cTn id="66" dur="26">
                                          <p:stCondLst>
                                            <p:cond delay="1312"/>
                                          </p:stCondLst>
                                        </p:cTn>
                                        <p:tgtEl>
                                          <p:spTgt spid="28732"/>
                                        </p:tgtEl>
                                      </p:cBhvr>
                                      <p:to x="100000" y="80000"/>
                                    </p:animScale>
                                    <p:animScale>
                                      <p:cBhvr>
                                        <p:cTn id="67" dur="166" decel="50000">
                                          <p:stCondLst>
                                            <p:cond delay="1338"/>
                                          </p:stCondLst>
                                        </p:cTn>
                                        <p:tgtEl>
                                          <p:spTgt spid="28732"/>
                                        </p:tgtEl>
                                      </p:cBhvr>
                                      <p:to x="100000" y="100000"/>
                                    </p:animScale>
                                    <p:animScale>
                                      <p:cBhvr>
                                        <p:cTn id="68" dur="26">
                                          <p:stCondLst>
                                            <p:cond delay="1642"/>
                                          </p:stCondLst>
                                        </p:cTn>
                                        <p:tgtEl>
                                          <p:spTgt spid="28732"/>
                                        </p:tgtEl>
                                      </p:cBhvr>
                                      <p:to x="100000" y="90000"/>
                                    </p:animScale>
                                    <p:animScale>
                                      <p:cBhvr>
                                        <p:cTn id="69" dur="166" decel="50000">
                                          <p:stCondLst>
                                            <p:cond delay="1668"/>
                                          </p:stCondLst>
                                        </p:cTn>
                                        <p:tgtEl>
                                          <p:spTgt spid="28732"/>
                                        </p:tgtEl>
                                      </p:cBhvr>
                                      <p:to x="100000" y="100000"/>
                                    </p:animScale>
                                    <p:animScale>
                                      <p:cBhvr>
                                        <p:cTn id="70" dur="26">
                                          <p:stCondLst>
                                            <p:cond delay="1808"/>
                                          </p:stCondLst>
                                        </p:cTn>
                                        <p:tgtEl>
                                          <p:spTgt spid="28732"/>
                                        </p:tgtEl>
                                      </p:cBhvr>
                                      <p:to x="100000" y="95000"/>
                                    </p:animScale>
                                    <p:animScale>
                                      <p:cBhvr>
                                        <p:cTn id="71" dur="166" decel="50000">
                                          <p:stCondLst>
                                            <p:cond delay="1834"/>
                                          </p:stCondLst>
                                        </p:cTn>
                                        <p:tgtEl>
                                          <p:spTgt spid="28732"/>
                                        </p:tgtEl>
                                      </p:cBhvr>
                                      <p:to x="100000" y="100000"/>
                                    </p:animScale>
                                  </p:childTnLst>
                                </p:cTn>
                              </p:par>
                              <p:par>
                                <p:cTn id="72" presetID="1" presetClass="mediacall" presetSubtype="0" fill="hold" nodeType="withEffect">
                                  <p:stCondLst>
                                    <p:cond delay="0"/>
                                  </p:stCondLst>
                                  <p:childTnLst>
                                    <p:cmd type="call" cmd="playFrom(0.0)">
                                      <p:cBhvr>
                                        <p:cTn id="73" dur="1776" fill="hold"/>
                                        <p:tgtEl>
                                          <p:spTgt spid="31"/>
                                        </p:tgtEl>
                                      </p:cBhvr>
                                    </p:cmd>
                                  </p:childTnLst>
                                </p:cTn>
                              </p:par>
                              <p:par>
                                <p:cTn id="74" presetID="10" presetClass="entr" presetSubtype="0" fill="hold" grpId="0" nodeType="withEffect">
                                  <p:stCondLst>
                                    <p:cond delay="0"/>
                                  </p:stCondLst>
                                  <p:childTnLst>
                                    <p:set>
                                      <p:cBhvr>
                                        <p:cTn id="75" dur="1" fill="hold">
                                          <p:stCondLst>
                                            <p:cond delay="0"/>
                                          </p:stCondLst>
                                        </p:cTn>
                                        <p:tgtEl>
                                          <p:spTgt spid="5191"/>
                                        </p:tgtEl>
                                        <p:attrNameLst>
                                          <p:attrName>style.visibility</p:attrName>
                                        </p:attrNameLst>
                                      </p:cBhvr>
                                      <p:to>
                                        <p:strVal val="visible"/>
                                      </p:to>
                                    </p:set>
                                    <p:animEffect transition="in" filter="fade">
                                      <p:cBhvr>
                                        <p:cTn id="76" dur="500"/>
                                        <p:tgtEl>
                                          <p:spTgt spid="5191"/>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000"/>
                                        <p:tgtEl>
                                          <p:spTgt spid="30"/>
                                        </p:tgtEl>
                                      </p:cBhvr>
                                    </p:animEffect>
                                    <p:anim calcmode="lin" valueType="num">
                                      <p:cBhvr>
                                        <p:cTn id="82" dur="1000" fill="hold"/>
                                        <p:tgtEl>
                                          <p:spTgt spid="30"/>
                                        </p:tgtEl>
                                        <p:attrNameLst>
                                          <p:attrName>ppt_x</p:attrName>
                                        </p:attrNameLst>
                                      </p:cBhvr>
                                      <p:tavLst>
                                        <p:tav tm="0">
                                          <p:val>
                                            <p:strVal val="#ppt_x"/>
                                          </p:val>
                                        </p:tav>
                                        <p:tav tm="100000">
                                          <p:val>
                                            <p:strVal val="#ppt_x"/>
                                          </p:val>
                                        </p:tav>
                                      </p:tavLst>
                                    </p:anim>
                                    <p:anim calcmode="lin" valueType="num">
                                      <p:cBhvr>
                                        <p:cTn id="83" dur="1000" fill="hold"/>
                                        <p:tgtEl>
                                          <p:spTgt spid="30"/>
                                        </p:tgtEl>
                                        <p:attrNameLst>
                                          <p:attrName>ppt_y</p:attrName>
                                        </p:attrNameLst>
                                      </p:cBhvr>
                                      <p:tavLst>
                                        <p:tav tm="0">
                                          <p:val>
                                            <p:strVal val="#ppt_y+.1"/>
                                          </p:val>
                                        </p:tav>
                                        <p:tav tm="100000">
                                          <p:val>
                                            <p:strVal val="#ppt_y"/>
                                          </p:val>
                                        </p:tav>
                                      </p:tavLst>
                                    </p:anim>
                                  </p:childTnLst>
                                </p:cTn>
                              </p:par>
                              <p:par>
                                <p:cTn id="84" presetID="26" presetClass="entr" presetSubtype="0" fill="hold" nodeType="withEffect">
                                  <p:stCondLst>
                                    <p:cond delay="600"/>
                                  </p:stCondLst>
                                  <p:childTnLst>
                                    <p:set>
                                      <p:cBhvr>
                                        <p:cTn id="85" dur="1" fill="hold">
                                          <p:stCondLst>
                                            <p:cond delay="0"/>
                                          </p:stCondLst>
                                        </p:cTn>
                                        <p:tgtEl>
                                          <p:spTgt spid="29"/>
                                        </p:tgtEl>
                                        <p:attrNameLst>
                                          <p:attrName>style.visibility</p:attrName>
                                        </p:attrNameLst>
                                      </p:cBhvr>
                                      <p:to>
                                        <p:strVal val="visible"/>
                                      </p:to>
                                    </p:set>
                                    <p:animEffect transition="in" filter="wipe(down)">
                                      <p:cBhvr>
                                        <p:cTn id="86" dur="580">
                                          <p:stCondLst>
                                            <p:cond delay="0"/>
                                          </p:stCondLst>
                                        </p:cTn>
                                        <p:tgtEl>
                                          <p:spTgt spid="29"/>
                                        </p:tgtEl>
                                      </p:cBhvr>
                                    </p:animEffect>
                                    <p:anim calcmode="lin" valueType="num">
                                      <p:cBhvr>
                                        <p:cTn id="87"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92" dur="26">
                                          <p:stCondLst>
                                            <p:cond delay="650"/>
                                          </p:stCondLst>
                                        </p:cTn>
                                        <p:tgtEl>
                                          <p:spTgt spid="29"/>
                                        </p:tgtEl>
                                      </p:cBhvr>
                                      <p:to x="100000" y="60000"/>
                                    </p:animScale>
                                    <p:animScale>
                                      <p:cBhvr>
                                        <p:cTn id="93" dur="166" decel="50000">
                                          <p:stCondLst>
                                            <p:cond delay="676"/>
                                          </p:stCondLst>
                                        </p:cTn>
                                        <p:tgtEl>
                                          <p:spTgt spid="29"/>
                                        </p:tgtEl>
                                      </p:cBhvr>
                                      <p:to x="100000" y="100000"/>
                                    </p:animScale>
                                    <p:animScale>
                                      <p:cBhvr>
                                        <p:cTn id="94" dur="26">
                                          <p:stCondLst>
                                            <p:cond delay="1312"/>
                                          </p:stCondLst>
                                        </p:cTn>
                                        <p:tgtEl>
                                          <p:spTgt spid="29"/>
                                        </p:tgtEl>
                                      </p:cBhvr>
                                      <p:to x="100000" y="80000"/>
                                    </p:animScale>
                                    <p:animScale>
                                      <p:cBhvr>
                                        <p:cTn id="95" dur="166" decel="50000">
                                          <p:stCondLst>
                                            <p:cond delay="1338"/>
                                          </p:stCondLst>
                                        </p:cTn>
                                        <p:tgtEl>
                                          <p:spTgt spid="29"/>
                                        </p:tgtEl>
                                      </p:cBhvr>
                                      <p:to x="100000" y="100000"/>
                                    </p:animScale>
                                    <p:animScale>
                                      <p:cBhvr>
                                        <p:cTn id="96" dur="26">
                                          <p:stCondLst>
                                            <p:cond delay="1642"/>
                                          </p:stCondLst>
                                        </p:cTn>
                                        <p:tgtEl>
                                          <p:spTgt spid="29"/>
                                        </p:tgtEl>
                                      </p:cBhvr>
                                      <p:to x="100000" y="90000"/>
                                    </p:animScale>
                                    <p:animScale>
                                      <p:cBhvr>
                                        <p:cTn id="97" dur="166" decel="50000">
                                          <p:stCondLst>
                                            <p:cond delay="1668"/>
                                          </p:stCondLst>
                                        </p:cTn>
                                        <p:tgtEl>
                                          <p:spTgt spid="29"/>
                                        </p:tgtEl>
                                      </p:cBhvr>
                                      <p:to x="100000" y="100000"/>
                                    </p:animScale>
                                    <p:animScale>
                                      <p:cBhvr>
                                        <p:cTn id="98" dur="26">
                                          <p:stCondLst>
                                            <p:cond delay="1808"/>
                                          </p:stCondLst>
                                        </p:cTn>
                                        <p:tgtEl>
                                          <p:spTgt spid="29"/>
                                        </p:tgtEl>
                                      </p:cBhvr>
                                      <p:to x="100000" y="95000"/>
                                    </p:animScale>
                                    <p:animScale>
                                      <p:cBhvr>
                                        <p:cTn id="99" dur="166" decel="50000">
                                          <p:stCondLst>
                                            <p:cond delay="1834"/>
                                          </p:stCondLst>
                                        </p:cTn>
                                        <p:tgtEl>
                                          <p:spTgt spid="29"/>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fade">
                                      <p:cBhvr>
                                        <p:cTn id="104" dur="1000"/>
                                        <p:tgtEl>
                                          <p:spTgt spid="12"/>
                                        </p:tgtEl>
                                      </p:cBhvr>
                                    </p:animEffect>
                                    <p:anim calcmode="lin" valueType="num">
                                      <p:cBhvr>
                                        <p:cTn id="105" dur="1000" fill="hold"/>
                                        <p:tgtEl>
                                          <p:spTgt spid="12"/>
                                        </p:tgtEl>
                                        <p:attrNameLst>
                                          <p:attrName>ppt_x</p:attrName>
                                        </p:attrNameLst>
                                      </p:cBhvr>
                                      <p:tavLst>
                                        <p:tav tm="0">
                                          <p:val>
                                            <p:strVal val="#ppt_x"/>
                                          </p:val>
                                        </p:tav>
                                        <p:tav tm="100000">
                                          <p:val>
                                            <p:strVal val="#ppt_x"/>
                                          </p:val>
                                        </p:tav>
                                      </p:tavLst>
                                    </p:anim>
                                    <p:anim calcmode="lin" valueType="num">
                                      <p:cBhvr>
                                        <p:cTn id="10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fade">
                                      <p:cBhvr>
                                        <p:cTn id="111" dur="1000"/>
                                        <p:tgtEl>
                                          <p:spTgt spid="11"/>
                                        </p:tgtEl>
                                      </p:cBhvr>
                                    </p:animEffect>
                                    <p:anim calcmode="lin" valueType="num">
                                      <p:cBhvr>
                                        <p:cTn id="112" dur="1000" fill="hold"/>
                                        <p:tgtEl>
                                          <p:spTgt spid="11"/>
                                        </p:tgtEl>
                                        <p:attrNameLst>
                                          <p:attrName>ppt_x</p:attrName>
                                        </p:attrNameLst>
                                      </p:cBhvr>
                                      <p:tavLst>
                                        <p:tav tm="0">
                                          <p:val>
                                            <p:strVal val="#ppt_x"/>
                                          </p:val>
                                        </p:tav>
                                        <p:tav tm="100000">
                                          <p:val>
                                            <p:strVal val="#ppt_x"/>
                                          </p:val>
                                        </p:tav>
                                      </p:tavLst>
                                    </p:anim>
                                    <p:anim calcmode="lin" valueType="num">
                                      <p:cBhvr>
                                        <p:cTn id="1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1000"/>
                                        <p:tgtEl>
                                          <p:spTgt spid="27"/>
                                        </p:tgtEl>
                                      </p:cBhvr>
                                    </p:animEffect>
                                    <p:anim calcmode="lin" valueType="num">
                                      <p:cBhvr>
                                        <p:cTn id="119" dur="1000" fill="hold"/>
                                        <p:tgtEl>
                                          <p:spTgt spid="27"/>
                                        </p:tgtEl>
                                        <p:attrNameLst>
                                          <p:attrName>ppt_x</p:attrName>
                                        </p:attrNameLst>
                                      </p:cBhvr>
                                      <p:tavLst>
                                        <p:tav tm="0">
                                          <p:val>
                                            <p:strVal val="#ppt_x"/>
                                          </p:val>
                                        </p:tav>
                                        <p:tav tm="100000">
                                          <p:val>
                                            <p:strVal val="#ppt_x"/>
                                          </p:val>
                                        </p:tav>
                                      </p:tavLst>
                                    </p:anim>
                                    <p:anim calcmode="lin" valueType="num">
                                      <p:cBhvr>
                                        <p:cTn id="12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1" fill="hold" display="0">
                  <p:stCondLst>
                    <p:cond delay="indefinite"/>
                  </p:stCondLst>
                  <p:endCondLst>
                    <p:cond evt="onStopAudio" delay="0">
                      <p:tgtEl>
                        <p:sldTgt/>
                      </p:tgtEl>
                    </p:cond>
                  </p:endCondLst>
                </p:cTn>
                <p:tgtEl>
                  <p:spTgt spid="49"/>
                </p:tgtEl>
              </p:cMediaNode>
            </p:audio>
            <p:audio>
              <p:cMediaNode vol="80000">
                <p:cTn id="122" fill="hold" display="0">
                  <p:stCondLst>
                    <p:cond delay="indefinite"/>
                  </p:stCondLst>
                  <p:endCondLst>
                    <p:cond evt="onStopAudio" delay="0">
                      <p:tgtEl>
                        <p:sldTgt/>
                      </p:tgtEl>
                    </p:cond>
                  </p:endCondLst>
                </p:cTn>
                <p:tgtEl>
                  <p:spTgt spid="31"/>
                </p:tgtEl>
              </p:cMediaNode>
            </p:audio>
          </p:childTnLst>
        </p:cTn>
      </p:par>
    </p:tnLst>
    <p:bldLst>
      <p:bldP spid="5184" grpId="0" animBg="1"/>
      <p:bldP spid="5182" grpId="0" animBg="1"/>
      <p:bldP spid="28732" grpId="0" animBg="1"/>
      <p:bldP spid="51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5963262" y="2005638"/>
            <a:ext cx="1152128" cy="705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bwMode="auto">
          <a:xfrm>
            <a:off x="786373" y="2055946"/>
            <a:ext cx="3056831"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所得税</a:t>
            </a:r>
            <a:r>
              <a:rPr lang="en-US" altLang="ja-JP" sz="2800" b="1" dirty="0">
                <a:solidFill>
                  <a:srgbClr val="FF0000"/>
                </a:solidFill>
                <a:latin typeface="ＭＳ ゴシック" pitchFamily="49" charset="-128"/>
              </a:rPr>
              <a:t>(</a:t>
            </a:r>
            <a:r>
              <a:rPr lang="ja-JP" altLang="en-US" sz="2800" b="1" dirty="0">
                <a:solidFill>
                  <a:srgbClr val="FF0000"/>
                </a:solidFill>
                <a:latin typeface="ＭＳ ゴシック" pitchFamily="49" charset="-128"/>
              </a:rPr>
              <a:t>住民税</a:t>
            </a:r>
            <a:r>
              <a:rPr lang="en-US" altLang="ja-JP" sz="2800" b="1" dirty="0">
                <a:solidFill>
                  <a:srgbClr val="CC3300"/>
                </a:solidFill>
                <a:latin typeface="ＭＳ ゴシック" pitchFamily="49" charset="-128"/>
              </a:rPr>
              <a:t>)</a:t>
            </a:r>
            <a:endParaRPr lang="ja-JP" altLang="en-US" sz="2800" b="1" dirty="0">
              <a:solidFill>
                <a:srgbClr val="CC3300"/>
              </a:solidFill>
              <a:latin typeface="ＭＳ ゴシック" pitchFamily="49" charset="-128"/>
            </a:endParaRPr>
          </a:p>
        </p:txBody>
      </p:sp>
      <p:sp>
        <p:nvSpPr>
          <p:cNvPr id="12" name="角丸四角形 11"/>
          <p:cNvSpPr/>
          <p:nvPr/>
        </p:nvSpPr>
        <p:spPr bwMode="auto">
          <a:xfrm>
            <a:off x="6262415" y="1340000"/>
            <a:ext cx="1814624"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酒　税</a:t>
            </a:r>
          </a:p>
        </p:txBody>
      </p:sp>
      <p:sp>
        <p:nvSpPr>
          <p:cNvPr id="15" name="角丸四角形 14"/>
          <p:cNvSpPr/>
          <p:nvPr/>
        </p:nvSpPr>
        <p:spPr bwMode="auto">
          <a:xfrm>
            <a:off x="9439977" y="1359432"/>
            <a:ext cx="1990524"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法人税</a:t>
            </a:r>
          </a:p>
        </p:txBody>
      </p:sp>
      <p:sp>
        <p:nvSpPr>
          <p:cNvPr id="17" name="角丸四角形 16"/>
          <p:cNvSpPr/>
          <p:nvPr/>
        </p:nvSpPr>
        <p:spPr bwMode="auto">
          <a:xfrm>
            <a:off x="4797686" y="4698008"/>
            <a:ext cx="2079162"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自動車税</a:t>
            </a:r>
          </a:p>
        </p:txBody>
      </p:sp>
      <p:pic>
        <p:nvPicPr>
          <p:cNvPr id="18" name="図 17">
            <a:extLst>
              <a:ext uri="{FF2B5EF4-FFF2-40B4-BE49-F238E27FC236}">
                <a16:creationId xmlns:a16="http://schemas.microsoft.com/office/drawing/2014/main" id="{22FC1858-DD29-476E-90B3-44FEEE1485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1500" y="5322884"/>
            <a:ext cx="2414608" cy="1491020"/>
          </a:xfrm>
          <a:prstGeom prst="rect">
            <a:avLst/>
          </a:prstGeom>
        </p:spPr>
      </p:pic>
      <p:sp>
        <p:nvSpPr>
          <p:cNvPr id="25" name="Rectangle 2"/>
          <p:cNvSpPr>
            <a:spLocks noGrp="1" noChangeArrowheads="1"/>
          </p:cNvSpPr>
          <p:nvPr>
            <p:ph type="title"/>
          </p:nvPr>
        </p:nvSpPr>
        <p:spPr>
          <a:xfrm>
            <a:off x="1271588" y="330200"/>
            <a:ext cx="9720262" cy="719138"/>
          </a:xfrm>
          <a:solidFill>
            <a:schemeClr val="accent1">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a:lstStyle/>
          <a:p>
            <a:pPr eaLnBrk="1" hangingPunct="1">
              <a:defRPr/>
            </a:pPr>
            <a:r>
              <a:rPr lang="ja-JP" altLang="en-US" sz="3200" dirty="0">
                <a:solidFill>
                  <a:schemeClr val="tx1"/>
                </a:solidFill>
                <a:latin typeface="HG丸ｺﾞｼｯｸM-PRO" pitchFamily="50" charset="-128"/>
                <a:ea typeface="HG丸ｺﾞｼｯｸM-PRO" pitchFamily="50" charset="-128"/>
              </a:rPr>
              <a:t>　　　　　　　</a:t>
            </a:r>
            <a:r>
              <a:rPr lang="ja-JP" altLang="en-US" sz="3600" dirty="0">
                <a:solidFill>
                  <a:schemeClr val="tx1"/>
                </a:solidFill>
                <a:latin typeface="HG丸ｺﾞｼｯｸM-PRO" panose="020F0600000000000000" pitchFamily="50" charset="-128"/>
                <a:ea typeface="HG丸ｺﾞｼｯｸM-PRO" panose="020F0600000000000000" pitchFamily="50" charset="-128"/>
              </a:rPr>
              <a:t>代 表 的 な 税 金 </a:t>
            </a:r>
          </a:p>
        </p:txBody>
      </p:sp>
      <p:pic>
        <p:nvPicPr>
          <p:cNvPr id="26" name="図 25">
            <a:extLst>
              <a:ext uri="{FF2B5EF4-FFF2-40B4-BE49-F238E27FC236}">
                <a16:creationId xmlns:a16="http://schemas.microsoft.com/office/drawing/2014/main" id="{042CBB34-1236-41DE-8A7C-04376C59324F}"/>
              </a:ext>
            </a:extLst>
          </p:cNvPr>
          <p:cNvPicPr>
            <a:picLocks noChangeAspect="1"/>
          </p:cNvPicPr>
          <p:nvPr/>
        </p:nvPicPr>
        <p:blipFill rotWithShape="1">
          <a:blip r:embed="rId6">
            <a:extLst>
              <a:ext uri="{28A0092B-C50C-407E-A947-70E740481C1C}">
                <a14:useLocalDpi xmlns:a14="http://schemas.microsoft.com/office/drawing/2010/main" val="0"/>
              </a:ext>
            </a:extLst>
          </a:blip>
          <a:srcRect l="-9874" r="-14521" b="-1024"/>
          <a:stretch/>
        </p:blipFill>
        <p:spPr>
          <a:xfrm>
            <a:off x="10353842" y="3102374"/>
            <a:ext cx="1209822" cy="982540"/>
          </a:xfrm>
          <a:prstGeom prst="rect">
            <a:avLst/>
          </a:prstGeom>
        </p:spPr>
      </p:pic>
      <p:sp>
        <p:nvSpPr>
          <p:cNvPr id="22" name="角丸四角形 21"/>
          <p:cNvSpPr/>
          <p:nvPr/>
        </p:nvSpPr>
        <p:spPr bwMode="auto">
          <a:xfrm>
            <a:off x="4427344" y="2253169"/>
            <a:ext cx="2079162"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たばこ税</a:t>
            </a:r>
          </a:p>
        </p:txBody>
      </p:sp>
      <p:pic>
        <p:nvPicPr>
          <p:cNvPr id="2" name="図 1"/>
          <p:cNvPicPr>
            <a:picLocks noChangeAspect="1"/>
          </p:cNvPicPr>
          <p:nvPr/>
        </p:nvPicPr>
        <p:blipFill rotWithShape="1">
          <a:blip r:embed="rId7"/>
          <a:srcRect b="18478"/>
          <a:stretch/>
        </p:blipFill>
        <p:spPr>
          <a:xfrm>
            <a:off x="8252342" y="4708101"/>
            <a:ext cx="2783699" cy="2168211"/>
          </a:xfrm>
          <a:prstGeom prst="rect">
            <a:avLst/>
          </a:prstGeom>
        </p:spPr>
      </p:pic>
      <p:sp>
        <p:nvSpPr>
          <p:cNvPr id="19" name="角丸四角形 18"/>
          <p:cNvSpPr/>
          <p:nvPr/>
        </p:nvSpPr>
        <p:spPr bwMode="auto">
          <a:xfrm>
            <a:off x="7439193" y="4662178"/>
            <a:ext cx="2079162"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揮発油税</a:t>
            </a:r>
          </a:p>
        </p:txBody>
      </p:sp>
      <p:pic>
        <p:nvPicPr>
          <p:cNvPr id="6" name="図 5"/>
          <p:cNvPicPr>
            <a:picLocks noChangeAspect="1"/>
          </p:cNvPicPr>
          <p:nvPr/>
        </p:nvPicPr>
        <p:blipFill>
          <a:blip r:embed="rId8"/>
          <a:stretch>
            <a:fillRect/>
          </a:stretch>
        </p:blipFill>
        <p:spPr>
          <a:xfrm>
            <a:off x="4353827" y="2929798"/>
            <a:ext cx="2226196" cy="1388348"/>
          </a:xfrm>
          <a:prstGeom prst="rect">
            <a:avLst/>
          </a:prstGeom>
        </p:spPr>
      </p:pic>
      <p:pic>
        <p:nvPicPr>
          <p:cNvPr id="28" name="図 27"/>
          <p:cNvPicPr>
            <a:picLocks noChangeAspect="1"/>
          </p:cNvPicPr>
          <p:nvPr/>
        </p:nvPicPr>
        <p:blipFill>
          <a:blip r:embed="rId9"/>
          <a:stretch>
            <a:fillRect/>
          </a:stretch>
        </p:blipFill>
        <p:spPr>
          <a:xfrm>
            <a:off x="6597683" y="2029777"/>
            <a:ext cx="1683020" cy="2384278"/>
          </a:xfrm>
          <a:prstGeom prst="rect">
            <a:avLst/>
          </a:prstGeom>
        </p:spPr>
      </p:pic>
      <p:pic>
        <p:nvPicPr>
          <p:cNvPr id="23" name="図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24260" y="2920877"/>
            <a:ext cx="1095045" cy="1386727"/>
          </a:xfrm>
          <a:prstGeom prst="rect">
            <a:avLst/>
          </a:prstGeom>
          <a:ln w="6350">
            <a:noFill/>
          </a:ln>
        </p:spPr>
      </p:pic>
      <p:pic>
        <p:nvPicPr>
          <p:cNvPr id="24" name="図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5570" y="2796939"/>
            <a:ext cx="1089214" cy="1870467"/>
          </a:xfrm>
          <a:prstGeom prst="rect">
            <a:avLst/>
          </a:prstGeom>
          <a:ln w="6350">
            <a:noFill/>
          </a:ln>
        </p:spPr>
      </p:pic>
      <p:pic>
        <p:nvPicPr>
          <p:cNvPr id="27" name="図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6244" y="4698008"/>
            <a:ext cx="1117025" cy="1525692"/>
          </a:xfrm>
          <a:prstGeom prst="rect">
            <a:avLst/>
          </a:prstGeom>
          <a:ln w="6350">
            <a:noFill/>
          </a:ln>
        </p:spPr>
      </p:pic>
      <p:pic>
        <p:nvPicPr>
          <p:cNvPr id="29" name="図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99070" y="5034128"/>
            <a:ext cx="1095044" cy="1649462"/>
          </a:xfrm>
          <a:prstGeom prst="rect">
            <a:avLst/>
          </a:prstGeom>
          <a:ln w="6350">
            <a:noFill/>
          </a:ln>
        </p:spPr>
      </p:pic>
      <p:pic>
        <p:nvPicPr>
          <p:cNvPr id="30" name="図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21764" y="3516604"/>
            <a:ext cx="1413683" cy="1539344"/>
          </a:xfrm>
          <a:prstGeom prst="rect">
            <a:avLst/>
          </a:prstGeom>
          <a:ln w="6350">
            <a:noFill/>
          </a:ln>
        </p:spPr>
      </p:pic>
      <p:grpSp>
        <p:nvGrpSpPr>
          <p:cNvPr id="11" name="グループ化 10"/>
          <p:cNvGrpSpPr/>
          <p:nvPr/>
        </p:nvGrpSpPr>
        <p:grpSpPr>
          <a:xfrm>
            <a:off x="8700081" y="2253169"/>
            <a:ext cx="1814945" cy="1712976"/>
            <a:chOff x="8700081" y="2253169"/>
            <a:chExt cx="1814945" cy="1712976"/>
          </a:xfrm>
        </p:grpSpPr>
        <p:pic>
          <p:nvPicPr>
            <p:cNvPr id="16" name="図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18458" y="2253169"/>
              <a:ext cx="1496568" cy="1712976"/>
            </a:xfrm>
            <a:prstGeom prst="rect">
              <a:avLst/>
            </a:prstGeom>
            <a:ln w="6350">
              <a:noFill/>
            </a:ln>
          </p:spPr>
        </p:pic>
        <p:sp>
          <p:nvSpPr>
            <p:cNvPr id="31" name="テキスト ボックス 30"/>
            <p:cNvSpPr txBox="1"/>
            <p:nvPr/>
          </p:nvSpPr>
          <p:spPr>
            <a:xfrm>
              <a:off x="8700081" y="2391211"/>
              <a:ext cx="369332" cy="1202433"/>
            </a:xfrm>
            <a:prstGeom prst="rect">
              <a:avLst/>
            </a:prstGeom>
            <a:solidFill>
              <a:schemeClr val="accent3">
                <a:lumMod val="40000"/>
                <a:lumOff val="60000"/>
              </a:schemeClr>
            </a:solidFill>
          </p:spPr>
          <p:txBody>
            <a:bodyPr vert="eaVert"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△株式会社</a:t>
              </a:r>
            </a:p>
          </p:txBody>
        </p:sp>
      </p:grpSp>
    </p:spTree>
    <p:custDataLst>
      <p:tags r:id="rId1"/>
    </p:custDataLst>
    <p:extLst>
      <p:ext uri="{BB962C8B-B14F-4D97-AF65-F5344CB8AC3E}">
        <p14:creationId xmlns:p14="http://schemas.microsoft.com/office/powerpoint/2010/main" val="3783960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8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800"/>
                            </p:stCondLst>
                            <p:childTnLst>
                              <p:par>
                                <p:cTn id="12" presetID="10" presetClass="entr" presetSubtype="0"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par>
                          <p:cTn id="15" fill="hold">
                            <p:stCondLst>
                              <p:cond delay="1300"/>
                            </p:stCondLst>
                            <p:childTnLst>
                              <p:par>
                                <p:cTn id="16" presetID="10"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par>
                          <p:cTn id="19" fill="hold">
                            <p:stCondLst>
                              <p:cond delay="1800"/>
                            </p:stCondLst>
                            <p:childTnLst>
                              <p:par>
                                <p:cTn id="20" presetID="10"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2300"/>
                            </p:stCondLst>
                            <p:childTnLst>
                              <p:par>
                                <p:cTn id="24" presetID="10"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600"/>
                                        <p:tgtEl>
                                          <p:spTgt spid="12"/>
                                        </p:tgtEl>
                                      </p:cBhvr>
                                    </p:animEffect>
                                  </p:childTnLst>
                                </p:cTn>
                              </p:par>
                            </p:childTnLst>
                          </p:cTn>
                        </p:par>
                        <p:par>
                          <p:cTn id="32" fill="hold">
                            <p:stCondLst>
                              <p:cond delay="600"/>
                            </p:stCondLst>
                            <p:childTnLst>
                              <p:par>
                                <p:cTn id="33" presetID="1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breeze.wav"/>
                                        </p:tgtEl>
                                      </p:cMediaNode>
                                    </p:audio>
                                  </p:subTnLst>
                                </p:cTn>
                              </p:par>
                              <p:par>
                                <p:cTn id="51" presetID="22" presetClass="entr" presetSubtype="4" fill="hold" grpId="0" nodeType="withEffect">
                                  <p:stCondLst>
                                    <p:cond delay="10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00"/>
                                        <p:tgtEl>
                                          <p:spTgt spid="15"/>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par>
                                <p:cTn id="63" presetID="10"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7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down)">
                                      <p:cBhvr>
                                        <p:cTn id="70" dur="500"/>
                                        <p:tgtEl>
                                          <p:spTgt spid="19"/>
                                        </p:tgtEl>
                                      </p:cBhvr>
                                    </p:animEffect>
                                  </p:childTnLst>
                                </p:cTn>
                              </p:par>
                              <p:par>
                                <p:cTn id="71" presetID="10" presetClass="entr" presetSubtype="0" fill="hold"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5" grpId="0" animBg="1"/>
      <p:bldP spid="17" grpId="0" animBg="1"/>
      <p:bldP spid="22"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bwMode="auto">
          <a:xfrm>
            <a:off x="1304375" y="1633678"/>
            <a:ext cx="2448272" cy="578306"/>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固定資産税</a:t>
            </a:r>
          </a:p>
        </p:txBody>
      </p:sp>
      <p:sp>
        <p:nvSpPr>
          <p:cNvPr id="9" name="角丸四角形 8"/>
          <p:cNvSpPr/>
          <p:nvPr/>
        </p:nvSpPr>
        <p:spPr bwMode="auto">
          <a:xfrm>
            <a:off x="9232712" y="1819789"/>
            <a:ext cx="2890563" cy="686781"/>
          </a:xfrm>
          <a:prstGeom prst="roundRect">
            <a:avLst/>
          </a:prstGeom>
          <a:solidFill>
            <a:schemeClr val="bg1"/>
          </a:solidFill>
          <a:ln w="38100" cap="flat" cmpd="sng" algn="ctr">
            <a:solidFill>
              <a:srgbClr val="0066FF"/>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ゴルフ場利用税</a:t>
            </a:r>
          </a:p>
        </p:txBody>
      </p:sp>
      <p:sp>
        <p:nvSpPr>
          <p:cNvPr id="10" name="楕円 1">
            <a:extLst>
              <a:ext uri="{FF2B5EF4-FFF2-40B4-BE49-F238E27FC236}">
                <a16:creationId xmlns:a16="http://schemas.microsoft.com/office/drawing/2014/main" id="{F94B5CC6-62BA-451C-A7FA-E00D08E63AB5}"/>
              </a:ext>
            </a:extLst>
          </p:cNvPr>
          <p:cNvSpPr/>
          <p:nvPr/>
        </p:nvSpPr>
        <p:spPr bwMode="auto">
          <a:xfrm>
            <a:off x="7680557" y="3257240"/>
            <a:ext cx="3528012" cy="1040392"/>
          </a:xfrm>
          <a:prstGeom prst="ellipse">
            <a:avLst/>
          </a:prstGeom>
          <a:solidFill>
            <a:srgbClr val="94FF80"/>
          </a:solidFill>
          <a:ln w="6350" cap="flat" cmpd="sng" algn="ctr">
            <a:solidFill>
              <a:srgbClr val="33CC33"/>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1" name="楕円 4">
            <a:extLst>
              <a:ext uri="{FF2B5EF4-FFF2-40B4-BE49-F238E27FC236}">
                <a16:creationId xmlns:a16="http://schemas.microsoft.com/office/drawing/2014/main" id="{AACAF893-0DE1-415E-BD7A-13C081B3E417}"/>
              </a:ext>
            </a:extLst>
          </p:cNvPr>
          <p:cNvSpPr/>
          <p:nvPr/>
        </p:nvSpPr>
        <p:spPr bwMode="auto">
          <a:xfrm>
            <a:off x="8275817" y="3693674"/>
            <a:ext cx="444154" cy="175865"/>
          </a:xfrm>
          <a:prstGeom prst="ellipse">
            <a:avLst/>
          </a:prstGeom>
          <a:solidFill>
            <a:schemeClr val="tx1"/>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2" name="四角形: 角を丸くする 2">
            <a:extLst>
              <a:ext uri="{FF2B5EF4-FFF2-40B4-BE49-F238E27FC236}">
                <a16:creationId xmlns:a16="http://schemas.microsoft.com/office/drawing/2014/main" id="{BA895910-4482-4CE6-801F-6F42DF93B567}"/>
              </a:ext>
            </a:extLst>
          </p:cNvPr>
          <p:cNvSpPr/>
          <p:nvPr/>
        </p:nvSpPr>
        <p:spPr bwMode="auto">
          <a:xfrm>
            <a:off x="8373800" y="1359860"/>
            <a:ext cx="67134" cy="2484275"/>
          </a:xfrm>
          <a:prstGeom prst="round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3" name="フローチャート: せん孔テープ 12">
            <a:extLst>
              <a:ext uri="{FF2B5EF4-FFF2-40B4-BE49-F238E27FC236}">
                <a16:creationId xmlns:a16="http://schemas.microsoft.com/office/drawing/2014/main" id="{F6BEF4B8-B88D-42B1-9087-0FFB163553F5}"/>
              </a:ext>
            </a:extLst>
          </p:cNvPr>
          <p:cNvSpPr/>
          <p:nvPr/>
        </p:nvSpPr>
        <p:spPr bwMode="auto">
          <a:xfrm>
            <a:off x="8476783" y="1293578"/>
            <a:ext cx="720080" cy="680201"/>
          </a:xfrm>
          <a:prstGeom prst="flowChartPunchedTape">
            <a:avLst/>
          </a:prstGeom>
          <a:solidFill>
            <a:srgbClr val="FF0000"/>
          </a:solidFill>
          <a:ln w="63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4" name="角丸四角形 13"/>
          <p:cNvSpPr/>
          <p:nvPr/>
        </p:nvSpPr>
        <p:spPr bwMode="auto">
          <a:xfrm>
            <a:off x="5071171" y="6044551"/>
            <a:ext cx="2520280" cy="576064"/>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入湯税</a:t>
            </a:r>
          </a:p>
        </p:txBody>
      </p:sp>
      <p:sp>
        <p:nvSpPr>
          <p:cNvPr id="29" name="Rectangle 2"/>
          <p:cNvSpPr>
            <a:spLocks noGrp="1" noChangeArrowheads="1"/>
          </p:cNvSpPr>
          <p:nvPr>
            <p:ph type="title"/>
          </p:nvPr>
        </p:nvSpPr>
        <p:spPr>
          <a:xfrm>
            <a:off x="1271464" y="329968"/>
            <a:ext cx="9721080" cy="719138"/>
          </a:xfrm>
          <a:solidFill>
            <a:schemeClr val="accent1">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a:lstStyle/>
          <a:p>
            <a:pPr eaLnBrk="1" hangingPunct="1">
              <a:defRPr/>
            </a:pPr>
            <a:r>
              <a:rPr lang="ja-JP" altLang="en-US" sz="3200" dirty="0">
                <a:solidFill>
                  <a:schemeClr val="tx1"/>
                </a:solidFill>
                <a:latin typeface="HG丸ｺﾞｼｯｸM-PRO" pitchFamily="50" charset="-128"/>
                <a:ea typeface="HG丸ｺﾞｼｯｸM-PRO" pitchFamily="50" charset="-128"/>
              </a:rPr>
              <a:t>　　　　　</a:t>
            </a:r>
            <a:r>
              <a:rPr lang="ja-JP" altLang="en-US" sz="3200" dirty="0">
                <a:ln w="0"/>
                <a:solidFill>
                  <a:schemeClr val="tx1"/>
                </a:solidFill>
                <a:effectLst>
                  <a:outerShdw blurRad="38100" dist="25400" dir="5400000" algn="ctr" rotWithShape="0">
                    <a:srgbClr val="6E747A">
                      <a:alpha val="43000"/>
                    </a:srgbClr>
                  </a:outerShdw>
                </a:effectLst>
                <a:latin typeface="HG丸ｺﾞｼｯｸM-PRO" panose="020F0600000000000000" pitchFamily="50" charset="-128"/>
                <a:ea typeface="HG丸ｺﾞｼｯｸM-PRO" panose="020F0600000000000000" pitchFamily="50" charset="-128"/>
              </a:rPr>
              <a:t>他にどんな税金があるのかな？</a:t>
            </a:r>
            <a:r>
              <a:rPr lang="ja-JP" altLang="en-US" sz="3600" dirty="0">
                <a:ln w="0"/>
                <a:solidFill>
                  <a:schemeClr val="tx1"/>
                </a:solidFill>
                <a:effectLst>
                  <a:outerShdw blurRad="38100" dist="25400" dir="5400000" algn="ctr" rotWithShape="0">
                    <a:srgbClr val="6E747A">
                      <a:alpha val="43000"/>
                    </a:srgbClr>
                  </a:outerShdw>
                </a:effectLst>
                <a:latin typeface="HG丸ｺﾞｼｯｸM-PRO" panose="020F0600000000000000" pitchFamily="50" charset="-128"/>
                <a:ea typeface="HG丸ｺﾞｼｯｸM-PRO" panose="020F0600000000000000" pitchFamily="50" charset="-128"/>
              </a:rPr>
              <a:t> </a:t>
            </a:r>
            <a:endParaRPr lang="ja-JP" altLang="en-US" sz="3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0" name="雲 29">
            <a:extLst>
              <a:ext uri="{FF2B5EF4-FFF2-40B4-BE49-F238E27FC236}">
                <a16:creationId xmlns:a16="http://schemas.microsoft.com/office/drawing/2014/main" id="{8AAB3553-AA5D-4B4E-962C-732D9AE63BF9}"/>
              </a:ext>
            </a:extLst>
          </p:cNvPr>
          <p:cNvSpPr/>
          <p:nvPr/>
        </p:nvSpPr>
        <p:spPr bwMode="auto">
          <a:xfrm>
            <a:off x="5517716" y="3358207"/>
            <a:ext cx="461019" cy="423399"/>
          </a:xfrm>
          <a:prstGeom prst="cloud">
            <a:avLst/>
          </a:prstGeom>
          <a:solidFill>
            <a:schemeClr val="bg1"/>
          </a:solidFill>
          <a:ln w="6350" cap="flat" cmpd="sng" algn="ctr">
            <a:solidFill>
              <a:srgbClr val="00B0F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31" name="雲 30">
            <a:extLst>
              <a:ext uri="{FF2B5EF4-FFF2-40B4-BE49-F238E27FC236}">
                <a16:creationId xmlns:a16="http://schemas.microsoft.com/office/drawing/2014/main" id="{8AAB3553-AA5D-4B4E-962C-732D9AE63BF9}"/>
              </a:ext>
            </a:extLst>
          </p:cNvPr>
          <p:cNvSpPr/>
          <p:nvPr/>
        </p:nvSpPr>
        <p:spPr bwMode="auto">
          <a:xfrm>
            <a:off x="6761196" y="3652953"/>
            <a:ext cx="776514" cy="710954"/>
          </a:xfrm>
          <a:prstGeom prst="cloud">
            <a:avLst/>
          </a:prstGeom>
          <a:solidFill>
            <a:schemeClr val="bg1"/>
          </a:solidFill>
          <a:ln w="6350" cap="flat" cmpd="sng" algn="ctr">
            <a:solidFill>
              <a:srgbClr val="00B0F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32" name="雲 31">
            <a:extLst>
              <a:ext uri="{FF2B5EF4-FFF2-40B4-BE49-F238E27FC236}">
                <a16:creationId xmlns:a16="http://schemas.microsoft.com/office/drawing/2014/main" id="{8AAB3553-AA5D-4B4E-962C-732D9AE63BF9}"/>
              </a:ext>
            </a:extLst>
          </p:cNvPr>
          <p:cNvSpPr/>
          <p:nvPr/>
        </p:nvSpPr>
        <p:spPr bwMode="auto">
          <a:xfrm>
            <a:off x="4614886" y="3697645"/>
            <a:ext cx="776514" cy="710954"/>
          </a:xfrm>
          <a:prstGeom prst="cloud">
            <a:avLst/>
          </a:prstGeom>
          <a:solidFill>
            <a:schemeClr val="bg1"/>
          </a:solidFill>
          <a:ln w="6350" cap="flat" cmpd="sng" algn="ctr">
            <a:solidFill>
              <a:srgbClr val="00B0F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grpSp>
        <p:nvGrpSpPr>
          <p:cNvPr id="33" name="グループ化 32">
            <a:extLst>
              <a:ext uri="{FF2B5EF4-FFF2-40B4-BE49-F238E27FC236}">
                <a16:creationId xmlns:a16="http://schemas.microsoft.com/office/drawing/2014/main" id="{AFB9E387-99D1-437C-9879-B0986E05913D}"/>
              </a:ext>
            </a:extLst>
          </p:cNvPr>
          <p:cNvGrpSpPr/>
          <p:nvPr/>
        </p:nvGrpSpPr>
        <p:grpSpPr>
          <a:xfrm rot="2046503">
            <a:off x="4991482" y="2443650"/>
            <a:ext cx="2757715" cy="2464347"/>
            <a:chOff x="7823199" y="1294090"/>
            <a:chExt cx="2757715" cy="2464347"/>
          </a:xfrm>
        </p:grpSpPr>
        <p:cxnSp>
          <p:nvCxnSpPr>
            <p:cNvPr id="34" name="コネクタ: 曲線 5">
              <a:extLst>
                <a:ext uri="{FF2B5EF4-FFF2-40B4-BE49-F238E27FC236}">
                  <a16:creationId xmlns:a16="http://schemas.microsoft.com/office/drawing/2014/main" id="{CE538677-2C11-451C-9F4D-41368BE198DB}"/>
                </a:ext>
              </a:extLst>
            </p:cNvPr>
            <p:cNvCxnSpPr/>
            <p:nvPr/>
          </p:nvCxnSpPr>
          <p:spPr bwMode="auto">
            <a:xfrm rot="16200000" flipH="1">
              <a:off x="7729238" y="2285618"/>
              <a:ext cx="1566780" cy="1378857"/>
            </a:xfrm>
            <a:prstGeom prst="curvedConnector3">
              <a:avLst/>
            </a:prstGeom>
            <a:solidFill>
              <a:schemeClr val="accent1"/>
            </a:solidFill>
            <a:ln w="6350" cap="flat" cmpd="sng" algn="ctr">
              <a:solidFill>
                <a:srgbClr val="0070C0"/>
              </a:solidFill>
              <a:prstDash val="solid"/>
              <a:round/>
              <a:headEnd type="none" w="med" len="med"/>
              <a:tailEnd type="none" w="med" len="med"/>
            </a:ln>
            <a:effectLst/>
          </p:spPr>
        </p:cxnSp>
        <p:cxnSp>
          <p:nvCxnSpPr>
            <p:cNvPr id="35" name="コネクタ: 曲線 19">
              <a:extLst>
                <a:ext uri="{FF2B5EF4-FFF2-40B4-BE49-F238E27FC236}">
                  <a16:creationId xmlns:a16="http://schemas.microsoft.com/office/drawing/2014/main" id="{EDE5FE0D-9175-4EBB-8E5C-0356A16DF7DB}"/>
                </a:ext>
              </a:extLst>
            </p:cNvPr>
            <p:cNvCxnSpPr/>
            <p:nvPr/>
          </p:nvCxnSpPr>
          <p:spPr bwMode="auto">
            <a:xfrm rot="16200000" flipH="1">
              <a:off x="8362030" y="1822808"/>
              <a:ext cx="1566780" cy="1378857"/>
            </a:xfrm>
            <a:prstGeom prst="curvedConnector3">
              <a:avLst/>
            </a:prstGeom>
            <a:solidFill>
              <a:schemeClr val="accent1"/>
            </a:solidFill>
            <a:ln w="6350" cap="flat" cmpd="sng" algn="ctr">
              <a:solidFill>
                <a:srgbClr val="0070C0"/>
              </a:solidFill>
              <a:prstDash val="solid"/>
              <a:round/>
              <a:headEnd type="none" w="med" len="med"/>
              <a:tailEnd type="none" w="med" len="med"/>
            </a:ln>
            <a:effectLst/>
          </p:spPr>
        </p:cxnSp>
        <p:cxnSp>
          <p:nvCxnSpPr>
            <p:cNvPr id="36" name="コネクタ: 曲線 20">
              <a:extLst>
                <a:ext uri="{FF2B5EF4-FFF2-40B4-BE49-F238E27FC236}">
                  <a16:creationId xmlns:a16="http://schemas.microsoft.com/office/drawing/2014/main" id="{67936E3F-5A95-42C6-B280-C6DFFFA36955}"/>
                </a:ext>
              </a:extLst>
            </p:cNvPr>
            <p:cNvCxnSpPr/>
            <p:nvPr/>
          </p:nvCxnSpPr>
          <p:spPr bwMode="auto">
            <a:xfrm rot="16200000" flipH="1">
              <a:off x="9108096" y="1388051"/>
              <a:ext cx="1566780" cy="1378857"/>
            </a:xfrm>
            <a:prstGeom prst="curvedConnector3">
              <a:avLst/>
            </a:prstGeom>
            <a:solidFill>
              <a:schemeClr val="accent1"/>
            </a:solidFill>
            <a:ln w="6350" cap="flat" cmpd="sng" algn="ctr">
              <a:solidFill>
                <a:srgbClr val="0070C0"/>
              </a:solidFill>
              <a:prstDash val="solid"/>
              <a:round/>
              <a:headEnd type="none" w="med" len="med"/>
              <a:tailEnd type="none" w="med" len="med"/>
            </a:ln>
            <a:effectLst/>
          </p:spPr>
        </p:cxnSp>
      </p:grpSp>
      <p:sp>
        <p:nvSpPr>
          <p:cNvPr id="3" name="楕円 2">
            <a:extLst>
              <a:ext uri="{FF2B5EF4-FFF2-40B4-BE49-F238E27FC236}">
                <a16:creationId xmlns:a16="http://schemas.microsoft.com/office/drawing/2014/main" id="{7469C3E6-CC98-43A5-BC69-913B765A57A2}"/>
              </a:ext>
            </a:extLst>
          </p:cNvPr>
          <p:cNvSpPr/>
          <p:nvPr/>
        </p:nvSpPr>
        <p:spPr>
          <a:xfrm>
            <a:off x="9232712" y="3652953"/>
            <a:ext cx="168718" cy="1370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descr="部屋 が含まれている画像&#10;&#10;自動的に生成された説明">
            <a:extLst>
              <a:ext uri="{FF2B5EF4-FFF2-40B4-BE49-F238E27FC236}">
                <a16:creationId xmlns:a16="http://schemas.microsoft.com/office/drawing/2014/main" id="{CC44560B-1EC9-4D44-AC55-4F99880D11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2635" y="3726621"/>
            <a:ext cx="2784669" cy="2243424"/>
          </a:xfrm>
          <a:prstGeom prst="rect">
            <a:avLst/>
          </a:prstGeom>
        </p:spPr>
      </p:pic>
      <p:grpSp>
        <p:nvGrpSpPr>
          <p:cNvPr id="4" name="グループ化 3">
            <a:extLst>
              <a:ext uri="{FF2B5EF4-FFF2-40B4-BE49-F238E27FC236}">
                <a16:creationId xmlns:a16="http://schemas.microsoft.com/office/drawing/2014/main" id="{FDBB6B2E-D06B-42DE-AB7B-CC18FE62CA60}"/>
              </a:ext>
            </a:extLst>
          </p:cNvPr>
          <p:cNvGrpSpPr/>
          <p:nvPr/>
        </p:nvGrpSpPr>
        <p:grpSpPr>
          <a:xfrm>
            <a:off x="32189" y="2228977"/>
            <a:ext cx="4834597" cy="3383186"/>
            <a:chOff x="32189" y="2228977"/>
            <a:chExt cx="4834597" cy="3383186"/>
          </a:xfrm>
        </p:grpSpPr>
        <p:pic>
          <p:nvPicPr>
            <p:cNvPr id="40" name="図 39">
              <a:extLst>
                <a:ext uri="{FF2B5EF4-FFF2-40B4-BE49-F238E27FC236}">
                  <a16:creationId xmlns:a16="http://schemas.microsoft.com/office/drawing/2014/main" id="{00000000-0008-0000-0300-000050000000}"/>
                </a:ext>
              </a:extLst>
            </p:cNvPr>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1014" y="3029083"/>
              <a:ext cx="3852584" cy="2583080"/>
            </a:xfrm>
            <a:prstGeom prst="rect">
              <a:avLst/>
            </a:prstGeom>
            <a:ln w="6350">
              <a:noFill/>
            </a:ln>
          </p:spPr>
        </p:pic>
        <p:pic>
          <p:nvPicPr>
            <p:cNvPr id="39" name="図 38">
              <a:extLst>
                <a:ext uri="{FF2B5EF4-FFF2-40B4-BE49-F238E27FC236}">
                  <a16:creationId xmlns:a16="http://schemas.microsoft.com/office/drawing/2014/main" id="{00000000-0008-0000-0300-000048000000}"/>
                </a:ext>
              </a:extLst>
            </p:cNvPr>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t="9" r="16739" b="44550"/>
            <a:stretch/>
          </p:blipFill>
          <p:spPr>
            <a:xfrm flipH="1">
              <a:off x="32189" y="2413232"/>
              <a:ext cx="4109644" cy="1456307"/>
            </a:xfrm>
            <a:prstGeom prst="rect">
              <a:avLst/>
            </a:prstGeom>
            <a:ln w="6350">
              <a:noFill/>
            </a:ln>
          </p:spPr>
        </p:pic>
        <p:pic>
          <p:nvPicPr>
            <p:cNvPr id="38" name="図 37" descr="図形&#10;&#10;自動的に生成された説明">
              <a:extLst>
                <a:ext uri="{FF2B5EF4-FFF2-40B4-BE49-F238E27FC236}">
                  <a16:creationId xmlns:a16="http://schemas.microsoft.com/office/drawing/2014/main" id="{BC0C36C0-78DB-4300-84E1-A8ED7900F7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1505" y="2228977"/>
              <a:ext cx="4355281" cy="2995345"/>
            </a:xfrm>
            <a:prstGeom prst="rect">
              <a:avLst/>
            </a:prstGeom>
          </p:spPr>
        </p:pic>
      </p:grpSp>
    </p:spTree>
    <p:custDataLst>
      <p:tags r:id="rId1"/>
    </p:custDataLst>
    <p:extLst>
      <p:ext uri="{BB962C8B-B14F-4D97-AF65-F5344CB8AC3E}">
        <p14:creationId xmlns:p14="http://schemas.microsoft.com/office/powerpoint/2010/main" val="14362181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4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500"/>
                            </p:stCondLst>
                            <p:childTnLst>
                              <p:par>
                                <p:cTn id="26" presetID="26"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80">
                                          <p:stCondLst>
                                            <p:cond delay="0"/>
                                          </p:stCondLst>
                                        </p:cTn>
                                        <p:tgtEl>
                                          <p:spTgt spid="3"/>
                                        </p:tgtEl>
                                      </p:cBhvr>
                                    </p:animEffect>
                                    <p:anim calcmode="lin" valueType="num">
                                      <p:cBhvr>
                                        <p:cTn id="2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gtEl>
                                      </p:cBhvr>
                                      <p:to x="100000" y="60000"/>
                                    </p:animScale>
                                    <p:animScale>
                                      <p:cBhvr>
                                        <p:cTn id="35" dur="166" decel="50000">
                                          <p:stCondLst>
                                            <p:cond delay="676"/>
                                          </p:stCondLst>
                                        </p:cTn>
                                        <p:tgtEl>
                                          <p:spTgt spid="3"/>
                                        </p:tgtEl>
                                      </p:cBhvr>
                                      <p:to x="100000" y="100000"/>
                                    </p:animScale>
                                    <p:animScale>
                                      <p:cBhvr>
                                        <p:cTn id="36" dur="26">
                                          <p:stCondLst>
                                            <p:cond delay="1312"/>
                                          </p:stCondLst>
                                        </p:cTn>
                                        <p:tgtEl>
                                          <p:spTgt spid="3"/>
                                        </p:tgtEl>
                                      </p:cBhvr>
                                      <p:to x="100000" y="80000"/>
                                    </p:animScale>
                                    <p:animScale>
                                      <p:cBhvr>
                                        <p:cTn id="37" dur="166" decel="50000">
                                          <p:stCondLst>
                                            <p:cond delay="1338"/>
                                          </p:stCondLst>
                                        </p:cTn>
                                        <p:tgtEl>
                                          <p:spTgt spid="3"/>
                                        </p:tgtEl>
                                      </p:cBhvr>
                                      <p:to x="100000" y="100000"/>
                                    </p:animScale>
                                    <p:animScale>
                                      <p:cBhvr>
                                        <p:cTn id="38" dur="26">
                                          <p:stCondLst>
                                            <p:cond delay="1642"/>
                                          </p:stCondLst>
                                        </p:cTn>
                                        <p:tgtEl>
                                          <p:spTgt spid="3"/>
                                        </p:tgtEl>
                                      </p:cBhvr>
                                      <p:to x="100000" y="90000"/>
                                    </p:animScale>
                                    <p:animScale>
                                      <p:cBhvr>
                                        <p:cTn id="39" dur="166" decel="50000">
                                          <p:stCondLst>
                                            <p:cond delay="1668"/>
                                          </p:stCondLst>
                                        </p:cTn>
                                        <p:tgtEl>
                                          <p:spTgt spid="3"/>
                                        </p:tgtEl>
                                      </p:cBhvr>
                                      <p:to x="100000" y="100000"/>
                                    </p:animScale>
                                    <p:animScale>
                                      <p:cBhvr>
                                        <p:cTn id="40" dur="26">
                                          <p:stCondLst>
                                            <p:cond delay="1808"/>
                                          </p:stCondLst>
                                        </p:cTn>
                                        <p:tgtEl>
                                          <p:spTgt spid="3"/>
                                        </p:tgtEl>
                                      </p:cBhvr>
                                      <p:to x="100000" y="95000"/>
                                    </p:animScale>
                                    <p:animScale>
                                      <p:cBhvr>
                                        <p:cTn id="41" dur="166" decel="50000">
                                          <p:stCondLst>
                                            <p:cond delay="1834"/>
                                          </p:stCondLst>
                                        </p:cTn>
                                        <p:tgtEl>
                                          <p:spTgt spid="3"/>
                                        </p:tgtEl>
                                      </p:cBhvr>
                                      <p:to x="100000" y="100000"/>
                                    </p:animScale>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arn(inVertical)">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30" grpId="0" animBg="1"/>
      <p:bldP spid="31" grpId="0" animBg="1"/>
      <p:bldP spid="3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8|3.2"/>
</p:tagLst>
</file>

<file path=ppt/tags/tag10.xml><?xml version="1.0" encoding="utf-8"?>
<p:tagLst xmlns:a="http://schemas.openxmlformats.org/drawingml/2006/main" xmlns:r="http://schemas.openxmlformats.org/officeDocument/2006/relationships" xmlns:p="http://schemas.openxmlformats.org/presentationml/2006/main">
  <p:tag name="TIMING" val="|12.2|61.7"/>
</p:tagLst>
</file>

<file path=ppt/tags/tag11.xml><?xml version="1.0" encoding="utf-8"?>
<p:tagLst xmlns:a="http://schemas.openxmlformats.org/drawingml/2006/main" xmlns:r="http://schemas.openxmlformats.org/officeDocument/2006/relationships" xmlns:p="http://schemas.openxmlformats.org/presentationml/2006/main">
  <p:tag name="TIMING" val="|18.9|4.9|5.7|2.5|6|4.1|29.2"/>
</p:tagLst>
</file>

<file path=ppt/tags/tag12.xml><?xml version="1.0" encoding="utf-8"?>
<p:tagLst xmlns:a="http://schemas.openxmlformats.org/drawingml/2006/main" xmlns:r="http://schemas.openxmlformats.org/officeDocument/2006/relationships" xmlns:p="http://schemas.openxmlformats.org/presentationml/2006/main">
  <p:tag name="TIMING" val="|15.2|3.7|1.4|0.8|4.8|2.6|12.1"/>
</p:tagLst>
</file>

<file path=ppt/tags/tag13.xml><?xml version="1.0" encoding="utf-8"?>
<p:tagLst xmlns:a="http://schemas.openxmlformats.org/drawingml/2006/main" xmlns:r="http://schemas.openxmlformats.org/officeDocument/2006/relationships" xmlns:p="http://schemas.openxmlformats.org/presentationml/2006/main">
  <p:tag name="TIMING" val="|12.2|61.7"/>
</p:tagLst>
</file>

<file path=ppt/tags/tag14.xml><?xml version="1.0" encoding="utf-8"?>
<p:tagLst xmlns:a="http://schemas.openxmlformats.org/drawingml/2006/main" xmlns:r="http://schemas.openxmlformats.org/officeDocument/2006/relationships" xmlns:p="http://schemas.openxmlformats.org/presentationml/2006/main">
  <p:tag name="TIMING" val="|3.4|11.7"/>
</p:tagLst>
</file>

<file path=ppt/tags/tag15.xml><?xml version="1.0" encoding="utf-8"?>
<p:tagLst xmlns:a="http://schemas.openxmlformats.org/drawingml/2006/main" xmlns:r="http://schemas.openxmlformats.org/officeDocument/2006/relationships" xmlns:p="http://schemas.openxmlformats.org/presentationml/2006/main">
  <p:tag name="TIMING" val="|10.5|5.6|16.1|34.5"/>
</p:tagLst>
</file>

<file path=ppt/tags/tag16.xml><?xml version="1.0" encoding="utf-8"?>
<p:tagLst xmlns:a="http://schemas.openxmlformats.org/drawingml/2006/main" xmlns:r="http://schemas.openxmlformats.org/officeDocument/2006/relationships" xmlns:p="http://schemas.openxmlformats.org/presentationml/2006/main">
  <p:tag name="TIMING" val="|10.5|5.6|16.1|34.5"/>
</p:tagLst>
</file>

<file path=ppt/tags/tag17.xml><?xml version="1.0" encoding="utf-8"?>
<p:tagLst xmlns:a="http://schemas.openxmlformats.org/drawingml/2006/main" xmlns:r="http://schemas.openxmlformats.org/officeDocument/2006/relationships" xmlns:p="http://schemas.openxmlformats.org/presentationml/2006/main">
  <p:tag name="TIMING" val="|10.5|5.6|16.1|34.5"/>
</p:tagLst>
</file>

<file path=ppt/tags/tag2.xml><?xml version="1.0" encoding="utf-8"?>
<p:tagLst xmlns:a="http://schemas.openxmlformats.org/drawingml/2006/main" xmlns:r="http://schemas.openxmlformats.org/officeDocument/2006/relationships" xmlns:p="http://schemas.openxmlformats.org/presentationml/2006/main">
  <p:tag name="TIMING" val="|5.4|19.6"/>
</p:tagLst>
</file>

<file path=ppt/tags/tag3.xml><?xml version="1.0" encoding="utf-8"?>
<p:tagLst xmlns:a="http://schemas.openxmlformats.org/drawingml/2006/main" xmlns:r="http://schemas.openxmlformats.org/officeDocument/2006/relationships" xmlns:p="http://schemas.openxmlformats.org/presentationml/2006/main">
  <p:tag name="TIMING" val="|7.2|8.2"/>
</p:tagLst>
</file>

<file path=ppt/tags/tag4.xml><?xml version="1.0" encoding="utf-8"?>
<p:tagLst xmlns:a="http://schemas.openxmlformats.org/drawingml/2006/main" xmlns:r="http://schemas.openxmlformats.org/officeDocument/2006/relationships" xmlns:p="http://schemas.openxmlformats.org/presentationml/2006/main">
  <p:tag name="TIMING" val="|24.7|23.1"/>
</p:tagLst>
</file>

<file path=ppt/tags/tag5.xml><?xml version="1.0" encoding="utf-8"?>
<p:tagLst xmlns:a="http://schemas.openxmlformats.org/drawingml/2006/main" xmlns:r="http://schemas.openxmlformats.org/officeDocument/2006/relationships" xmlns:p="http://schemas.openxmlformats.org/presentationml/2006/main">
  <p:tag name="TIMING" val="|24.7|23.1"/>
</p:tagLst>
</file>

<file path=ppt/tags/tag6.xml><?xml version="1.0" encoding="utf-8"?>
<p:tagLst xmlns:a="http://schemas.openxmlformats.org/drawingml/2006/main" xmlns:r="http://schemas.openxmlformats.org/officeDocument/2006/relationships" xmlns:p="http://schemas.openxmlformats.org/presentationml/2006/main">
  <p:tag name="TIMING" val="|9.4|2.9|11.4|15.6|0.9|18.5|11.9|27.9"/>
</p:tagLst>
</file>

<file path=ppt/tags/tag7.xml><?xml version="1.0" encoding="utf-8"?>
<p:tagLst xmlns:a="http://schemas.openxmlformats.org/drawingml/2006/main" xmlns:r="http://schemas.openxmlformats.org/officeDocument/2006/relationships" xmlns:p="http://schemas.openxmlformats.org/presentationml/2006/main">
  <p:tag name="TIMING" val="|6.8|2.2|2|14.2|1|1.4|1.2|2.6|1.5|5.6|2.6|1.2"/>
</p:tagLst>
</file>

<file path=ppt/tags/tag8.xml><?xml version="1.0" encoding="utf-8"?>
<p:tagLst xmlns:a="http://schemas.openxmlformats.org/drawingml/2006/main" xmlns:r="http://schemas.openxmlformats.org/officeDocument/2006/relationships" xmlns:p="http://schemas.openxmlformats.org/presentationml/2006/main">
  <p:tag name="TIMING" val="|1.7|2.4|4.7|2.5|4.3|2.1|1.8"/>
</p:tagLst>
</file>

<file path=ppt/tags/tag9.xml><?xml version="1.0" encoding="utf-8"?>
<p:tagLst xmlns:a="http://schemas.openxmlformats.org/drawingml/2006/main" xmlns:r="http://schemas.openxmlformats.org/officeDocument/2006/relationships" xmlns:p="http://schemas.openxmlformats.org/presentationml/2006/main">
  <p:tag name="TIMING" val="|5.6|10.7"/>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3B91C8596C2974EBD229DC4039DB993" ma:contentTypeVersion="0" ma:contentTypeDescription="新しいドキュメントを作成します。" ma:contentTypeScope="" ma:versionID="c2421d7fe37c323d7dfe9d3b9ac6baf2">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A84F48-3F9F-4DF5-81CD-B26C38DDE390}">
  <ds:schemaRefs>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http://www.w3.org/XML/1998/namespace"/>
    <ds:schemaRef ds:uri="http://schemas.microsoft.com/office/2006/documentManagement/types"/>
    <ds:schemaRef ds:uri="http://purl.org/dc/elements/1.1/"/>
  </ds:schemaRefs>
</ds:datastoreItem>
</file>

<file path=customXml/itemProps2.xml><?xml version="1.0" encoding="utf-8"?>
<ds:datastoreItem xmlns:ds="http://schemas.openxmlformats.org/officeDocument/2006/customXml" ds:itemID="{2981B62A-4A04-4DB3-A216-DB16F21D34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Template>
  <TotalTime>16961</TotalTime>
  <Words>4613</Words>
  <Application>Microsoft Office PowerPoint</Application>
  <PresentationFormat>ワイド画面</PresentationFormat>
  <Paragraphs>471</Paragraphs>
  <Slides>24</Slides>
  <Notes>24</Notes>
  <HiddenSlides>0</HiddenSlides>
  <MMClips>13</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24</vt:i4>
      </vt:variant>
    </vt:vector>
  </HeadingPairs>
  <TitlesOfParts>
    <vt:vector size="42" baseType="lpstr">
      <vt:lpstr>AR丸ゴシック体M</vt:lpstr>
      <vt:lpstr>BIZ UDPゴシック</vt:lpstr>
      <vt:lpstr>HGPｺﾞｼｯｸE</vt:lpstr>
      <vt:lpstr>HGPｺﾞｼｯｸM</vt:lpstr>
      <vt:lpstr>HGP創英角ﾎﾟｯﾌﾟ体</vt:lpstr>
      <vt:lpstr>HG丸ｺﾞｼｯｸM-PRO</vt:lpstr>
      <vt:lpstr>Meiryo UI</vt:lpstr>
      <vt:lpstr>ＭＳ Ｐゴシック</vt:lpstr>
      <vt:lpstr>ＭＳ Ｐ明朝</vt:lpstr>
      <vt:lpstr>ＭＳ ゴシック</vt:lpstr>
      <vt:lpstr>UD デジタル 教科書体 NK-B</vt:lpstr>
      <vt:lpstr>メイリオ</vt:lpstr>
      <vt:lpstr>游ゴシック</vt:lpstr>
      <vt:lpstr>游ゴシック Light</vt:lpstr>
      <vt:lpstr>Arial</vt:lpstr>
      <vt:lpstr>Calibri</vt:lpstr>
      <vt:lpstr>Times</vt:lpstr>
      <vt:lpstr>Office テーマ</vt:lpstr>
      <vt:lpstr>PowerPoint プレゼンテーション</vt:lpstr>
      <vt:lpstr>今日のめあて</vt:lpstr>
      <vt:lpstr>PowerPoint プレゼンテーション</vt:lpstr>
      <vt:lpstr>PowerPoint プレゼンテーション</vt:lpstr>
      <vt:lpstr>   日本の消費税率10％は、世界の国と比べて、    高いかな、低いかな。</vt:lpstr>
      <vt:lpstr>PowerPoint プレゼンテーション</vt:lpstr>
      <vt:lpstr>PowerPoint プレゼンテーション</vt:lpstr>
      <vt:lpstr>　　　　　　　代 表 的 な 税 金 </vt:lpstr>
      <vt:lpstr>　　　　　他にどんな税金があるのかな？ </vt:lpstr>
      <vt:lpstr>PowerPoint プレゼンテーション</vt:lpstr>
      <vt:lpstr>～ アニメを見よう ～</vt:lpstr>
      <vt:lpstr>税金がなくなると何が変わった？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租税教育用ｿﾌﾄ･小学生向け</dc:title>
  <dc:creator>大阪国税局 税務広報広聴官</dc:creator>
  <cp:lastModifiedBy>租推協 和歌山</cp:lastModifiedBy>
  <cp:revision>1116</cp:revision>
  <cp:lastPrinted>2025-04-04T04:44:48Z</cp:lastPrinted>
  <dcterms:created xsi:type="dcterms:W3CDTF">2006-01-13T04:57:59Z</dcterms:created>
  <dcterms:modified xsi:type="dcterms:W3CDTF">2026-05-26T03:56:27Z</dcterms:modified>
</cp:coreProperties>
</file>