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3"/>
  </p:sldMasterIdLst>
  <p:notesMasterIdLst>
    <p:notesMasterId r:id="rId26"/>
  </p:notesMasterIdLst>
  <p:handoutMasterIdLst>
    <p:handoutMasterId r:id="rId27"/>
  </p:handoutMasterIdLst>
  <p:sldIdLst>
    <p:sldId id="256" r:id="rId4"/>
    <p:sldId id="307" r:id="rId5"/>
    <p:sldId id="308" r:id="rId6"/>
    <p:sldId id="506" r:id="rId7"/>
    <p:sldId id="507" r:id="rId8"/>
    <p:sldId id="503" r:id="rId9"/>
    <p:sldId id="297" r:id="rId10"/>
    <p:sldId id="501" r:id="rId11"/>
    <p:sldId id="500" r:id="rId12"/>
    <p:sldId id="511" r:id="rId13"/>
    <p:sldId id="294" r:id="rId14"/>
    <p:sldId id="531" r:id="rId15"/>
    <p:sldId id="522" r:id="rId16"/>
    <p:sldId id="523" r:id="rId17"/>
    <p:sldId id="524" r:id="rId18"/>
    <p:sldId id="525" r:id="rId19"/>
    <p:sldId id="526" r:id="rId20"/>
    <p:sldId id="528" r:id="rId21"/>
    <p:sldId id="529" r:id="rId22"/>
    <p:sldId id="530" r:id="rId23"/>
    <p:sldId id="290" r:id="rId24"/>
    <p:sldId id="291" r:id="rId2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99CCFF"/>
    <a:srgbClr val="4A733C"/>
    <a:srgbClr val="4A7346"/>
    <a:srgbClr val="4A7355"/>
    <a:srgbClr val="4A742E"/>
    <a:srgbClr val="3C5D25"/>
    <a:srgbClr val="00FFFF"/>
    <a:srgbClr val="FFFF99"/>
    <a:srgbClr val="74E53B"/>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6" autoAdjust="0"/>
    <p:restoredTop sz="89964" autoAdjust="0"/>
  </p:normalViewPr>
  <p:slideViewPr>
    <p:cSldViewPr>
      <p:cViewPr varScale="1">
        <p:scale>
          <a:sx n="66" d="100"/>
          <a:sy n="66" d="100"/>
        </p:scale>
        <p:origin x="780" y="-1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3" d="100"/>
          <a:sy n="53" d="100"/>
        </p:scale>
        <p:origin x="2946" y="102"/>
      </p:cViewPr>
      <p:guideLst>
        <p:guide orient="horz" pos="3109"/>
        <p:guide pos="2121"/>
      </p:guideLst>
    </p:cSldViewPr>
  </p:notesViewPr>
  <p:gridSpacing cx="61199" cy="6119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5" name="Rectangle 3"/>
          <p:cNvSpPr>
            <a:spLocks noGrp="1" noChangeArrowheads="1"/>
          </p:cNvSpPr>
          <p:nvPr>
            <p:ph type="dt" sz="quarter" idx="1"/>
          </p:nvPr>
        </p:nvSpPr>
        <p:spPr bwMode="auto">
          <a:xfrm>
            <a:off x="3814890" y="0"/>
            <a:ext cx="2919302" cy="491661"/>
          </a:xfrm>
          <a:prstGeom prst="rect">
            <a:avLst/>
          </a:prstGeom>
          <a:noFill/>
          <a:ln w="9525">
            <a:noFill/>
            <a:miter lim="800000"/>
            <a:headEnd/>
            <a:tailEnd/>
          </a:ln>
        </p:spPr>
        <p:txBody>
          <a:bodyPr vert="horz" wrap="square" lIns="89694" tIns="44845" rIns="89694" bIns="44845" numCol="1" anchor="t" anchorCtr="0" compatLnSpc="1">
            <a:prstTxWarp prst="textNoShape">
              <a:avLst/>
            </a:prstTxWarp>
          </a:bodyPr>
          <a:lstStyle>
            <a:lvl1pPr algn="r" defTabSz="897695" eaLnBrk="1" hangingPunct="1">
              <a:defRPr sz="1200">
                <a:latin typeface="Arial" charset="0"/>
                <a:ea typeface="ＭＳ Ｐゴシック" charset="-128"/>
                <a:cs typeface="+mn-cs"/>
              </a:defRPr>
            </a:lvl1pPr>
          </a:lstStyle>
          <a:p>
            <a:pPr>
              <a:defRPr/>
            </a:pPr>
            <a:endParaRPr lang="en-US" altLang="ja-JP"/>
          </a:p>
        </p:txBody>
      </p:sp>
      <p:sp>
        <p:nvSpPr>
          <p:cNvPr id="110596" name="Rectangle 4"/>
          <p:cNvSpPr>
            <a:spLocks noGrp="1" noChangeArrowheads="1"/>
          </p:cNvSpPr>
          <p:nvPr>
            <p:ph type="ftr" sz="quarter" idx="2"/>
          </p:nvPr>
        </p:nvSpPr>
        <p:spPr bwMode="auto">
          <a:xfrm>
            <a:off x="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l" defTabSz="897695" eaLnBrk="1" hangingPunct="1">
              <a:defRPr sz="1200">
                <a:latin typeface="Arial" charset="0"/>
                <a:ea typeface="ＭＳ Ｐゴシック" charset="-128"/>
                <a:cs typeface="+mn-cs"/>
              </a:defRPr>
            </a:lvl1pPr>
          </a:lstStyle>
          <a:p>
            <a:pPr>
              <a:defRPr/>
            </a:pPr>
            <a:endParaRPr lang="en-US" altLang="ja-JP"/>
          </a:p>
        </p:txBody>
      </p:sp>
      <p:sp>
        <p:nvSpPr>
          <p:cNvPr id="110597" name="Rectangle 5"/>
          <p:cNvSpPr>
            <a:spLocks noGrp="1" noChangeArrowheads="1"/>
          </p:cNvSpPr>
          <p:nvPr>
            <p:ph type="sldNum" sz="quarter" idx="3"/>
          </p:nvPr>
        </p:nvSpPr>
        <p:spPr bwMode="auto">
          <a:xfrm>
            <a:off x="3814890" y="9371501"/>
            <a:ext cx="2919302" cy="493236"/>
          </a:xfrm>
          <a:prstGeom prst="rect">
            <a:avLst/>
          </a:prstGeom>
          <a:noFill/>
          <a:ln w="9525">
            <a:noFill/>
            <a:miter lim="800000"/>
            <a:headEnd/>
            <a:tailEnd/>
          </a:ln>
        </p:spPr>
        <p:txBody>
          <a:bodyPr vert="horz" wrap="square" lIns="89694" tIns="44845" rIns="89694" bIns="44845" numCol="1" anchor="b" anchorCtr="0" compatLnSpc="1">
            <a:prstTxWarp prst="textNoShape">
              <a:avLst/>
            </a:prstTxWarp>
          </a:bodyPr>
          <a:lstStyle>
            <a:lvl1pPr algn="r" defTabSz="897527" eaLnBrk="1" hangingPunct="1">
              <a:defRPr sz="1200">
                <a:ea typeface="ＭＳ Ｐゴシック" panose="020B0600070205080204" pitchFamily="50" charset="-128"/>
              </a:defRPr>
            </a:lvl1pPr>
          </a:lstStyle>
          <a:p>
            <a:pPr>
              <a:defRPr/>
            </a:pPr>
            <a:fld id="{6D45DE6F-DDA4-40F1-9AAC-822AA92D82EE}" type="slidenum">
              <a:rPr lang="en-US" altLang="ja-JP"/>
              <a:pPr>
                <a:defRPr/>
              </a:pPr>
              <a:t>‹#›</a:t>
            </a:fld>
            <a:endParaRPr lang="en-US" altLang="ja-JP"/>
          </a:p>
        </p:txBody>
      </p:sp>
    </p:spTree>
    <p:extLst>
      <p:ext uri="{BB962C8B-B14F-4D97-AF65-F5344CB8AC3E}">
        <p14:creationId xmlns:p14="http://schemas.microsoft.com/office/powerpoint/2010/main" val="223998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27" name="Rectangle 3"/>
          <p:cNvSpPr>
            <a:spLocks noGrp="1" noChangeArrowheads="1"/>
          </p:cNvSpPr>
          <p:nvPr>
            <p:ph type="dt" idx="1"/>
          </p:nvPr>
        </p:nvSpPr>
        <p:spPr bwMode="auto">
          <a:xfrm>
            <a:off x="3814890" y="0"/>
            <a:ext cx="2919302" cy="491661"/>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lvl1pPr algn="r" defTabSz="948450" eaLnBrk="1" hangingPunct="1">
              <a:defRPr sz="1300">
                <a:latin typeface="Arial" charset="0"/>
                <a:ea typeface="ＭＳ Ｐゴシック" charset="-128"/>
                <a:cs typeface="+mn-cs"/>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82550" y="741363"/>
            <a:ext cx="6572250"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672477" y="4686538"/>
            <a:ext cx="5390810" cy="4439132"/>
          </a:xfrm>
          <a:prstGeom prst="rect">
            <a:avLst/>
          </a:prstGeom>
          <a:noFill/>
          <a:ln w="9525">
            <a:noFill/>
            <a:miter lim="800000"/>
            <a:headEnd/>
            <a:tailEnd/>
          </a:ln>
        </p:spPr>
        <p:txBody>
          <a:bodyPr vert="horz" wrap="square" lIns="94773" tIns="47386" rIns="94773" bIns="4738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7830" name="Rectangle 6"/>
          <p:cNvSpPr>
            <a:spLocks noGrp="1" noChangeArrowheads="1"/>
          </p:cNvSpPr>
          <p:nvPr>
            <p:ph type="ftr" sz="quarter" idx="4"/>
          </p:nvPr>
        </p:nvSpPr>
        <p:spPr bwMode="auto">
          <a:xfrm>
            <a:off x="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l" defTabSz="948450" eaLnBrk="1" hangingPunct="1">
              <a:defRPr sz="1300">
                <a:latin typeface="Arial" charset="0"/>
                <a:ea typeface="ＭＳ Ｐゴシック" charset="-128"/>
                <a:cs typeface="+mn-cs"/>
              </a:defRPr>
            </a:lvl1pPr>
          </a:lstStyle>
          <a:p>
            <a:pPr>
              <a:defRPr/>
            </a:pPr>
            <a:endParaRPr lang="en-US" altLang="ja-JP"/>
          </a:p>
        </p:txBody>
      </p:sp>
      <p:sp>
        <p:nvSpPr>
          <p:cNvPr id="77831" name="Rectangle 7"/>
          <p:cNvSpPr>
            <a:spLocks noGrp="1" noChangeArrowheads="1"/>
          </p:cNvSpPr>
          <p:nvPr>
            <p:ph type="sldNum" sz="quarter" idx="5"/>
          </p:nvPr>
        </p:nvSpPr>
        <p:spPr bwMode="auto">
          <a:xfrm>
            <a:off x="3814890" y="9371501"/>
            <a:ext cx="2919302" cy="493236"/>
          </a:xfrm>
          <a:prstGeom prst="rect">
            <a:avLst/>
          </a:prstGeom>
          <a:noFill/>
          <a:ln w="9525">
            <a:noFill/>
            <a:miter lim="800000"/>
            <a:headEnd/>
            <a:tailEnd/>
          </a:ln>
        </p:spPr>
        <p:txBody>
          <a:bodyPr vert="horz" wrap="square" lIns="94773" tIns="47386" rIns="94773" bIns="47386" numCol="1" anchor="b" anchorCtr="0" compatLnSpc="1">
            <a:prstTxWarp prst="textNoShape">
              <a:avLst/>
            </a:prstTxWarp>
          </a:bodyPr>
          <a:lstStyle>
            <a:lvl1pPr algn="r" defTabSz="948093" eaLnBrk="1" hangingPunct="1">
              <a:defRPr sz="1300">
                <a:ea typeface="ＭＳ Ｐゴシック" panose="020B0600070205080204" pitchFamily="50" charset="-128"/>
              </a:defRPr>
            </a:lvl1pPr>
          </a:lstStyle>
          <a:p>
            <a:pPr>
              <a:defRPr/>
            </a:pPr>
            <a:fld id="{0570A83D-22AF-4E2C-85E6-1BE98105DBFC}" type="slidenum">
              <a:rPr lang="en-US" altLang="ja-JP"/>
              <a:pPr>
                <a:defRPr/>
              </a:pPr>
              <a:t>‹#›</a:t>
            </a:fld>
            <a:endParaRPr lang="en-US" altLang="ja-JP"/>
          </a:p>
        </p:txBody>
      </p:sp>
    </p:spTree>
    <p:extLst>
      <p:ext uri="{BB962C8B-B14F-4D97-AF65-F5344CB8AC3E}">
        <p14:creationId xmlns:p14="http://schemas.microsoft.com/office/powerpoint/2010/main" val="127680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315AA9C-717E-4586-B6F4-EB47BD3AA014}" type="slidenum">
              <a:rPr lang="en-US" altLang="ja-JP" sz="1300">
                <a:ea typeface="ＭＳ Ｐゴシック" panose="020B0600070205080204" pitchFamily="50" charset="-128"/>
              </a:rPr>
              <a:pPr>
                <a:spcBef>
                  <a:spcPct val="0"/>
                </a:spcBef>
              </a:pPr>
              <a:t>1</a:t>
            </a:fld>
            <a:endParaRPr lang="en-US" altLang="ja-JP" sz="130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82550" y="741363"/>
            <a:ext cx="6572250" cy="3697287"/>
          </a:xfrm>
          <a:ln/>
        </p:spPr>
      </p:sp>
      <p:sp>
        <p:nvSpPr>
          <p:cNvPr id="16388" name="Rectangle 3"/>
          <p:cNvSpPr>
            <a:spLocks noGrp="1" noChangeArrowheads="1"/>
          </p:cNvSpPr>
          <p:nvPr>
            <p:ph type="body" idx="1"/>
          </p:nvPr>
        </p:nvSpPr>
        <p:spPr>
          <a:xfrm>
            <a:off x="647338" y="4680235"/>
            <a:ext cx="5615492" cy="5041102"/>
          </a:xfrm>
          <a:ln/>
        </p:spPr>
        <p:txBody>
          <a:bodyPr/>
          <a:lstStyle/>
          <a:p>
            <a:r>
              <a:rPr lang="ja-JP" altLang="en-US" sz="1100" spc="79" dirty="0">
                <a:solidFill>
                  <a:srgbClr val="000000"/>
                </a:solidFill>
                <a:latin typeface="HG丸ｺﾞｼｯｸM-PRO" panose="020F0600000000000000" pitchFamily="50" charset="-128"/>
                <a:ea typeface="HG丸ｺﾞｼｯｸM-PRO" panose="020F0600000000000000" pitchFamily="50" charset="-128"/>
              </a:rPr>
              <a:t>　こんにちは。</a:t>
            </a:r>
            <a:endParaRPr lang="en-US" altLang="ja-JP" sz="1100" spc="79" dirty="0">
              <a:solidFill>
                <a:srgbClr val="000000"/>
              </a:solidFill>
              <a:latin typeface="HG丸ｺﾞｼｯｸM-PRO" panose="020F0600000000000000" pitchFamily="50" charset="-128"/>
              <a:ea typeface="HG丸ｺﾞｼｯｸM-PRO" panose="020F0600000000000000" pitchFamily="50" charset="-128"/>
            </a:endParaRPr>
          </a:p>
          <a:p>
            <a:r>
              <a:rPr lang="en-US" altLang="ja-JP" sz="1100" spc="79" dirty="0">
                <a:solidFill>
                  <a:srgbClr val="000000"/>
                </a:solidFill>
                <a:latin typeface="HG丸ｺﾞｼｯｸM-PRO" panose="020F0600000000000000" pitchFamily="50" charset="-128"/>
                <a:ea typeface="HG丸ｺﾞｼｯｸM-PRO" panose="020F0600000000000000" pitchFamily="50" charset="-128"/>
              </a:rPr>
              <a:t>【</a:t>
            </a:r>
            <a:r>
              <a:rPr lang="ja-JP" altLang="en-US" sz="1100" spc="79" dirty="0">
                <a:solidFill>
                  <a:srgbClr val="000000"/>
                </a:solidFill>
                <a:latin typeface="HG丸ｺﾞｼｯｸM-PRO" panose="020F0600000000000000" pitchFamily="50" charset="-128"/>
                <a:ea typeface="HG丸ｺﾞｼｯｸM-PRO" panose="020F0600000000000000" pitchFamily="50" charset="-128"/>
              </a:rPr>
              <a:t>自己紹介など</a:t>
            </a:r>
            <a:r>
              <a:rPr lang="en-US" altLang="ja-JP" sz="1100" spc="79" dirty="0">
                <a:solidFill>
                  <a:srgbClr val="000000"/>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77497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4FF7B5B-7E1E-4CFB-9F83-59CEA30AAB42}" type="slidenum">
              <a:rPr lang="en-US" altLang="ja-JP" sz="1300">
                <a:ea typeface="ＭＳ Ｐゴシック" panose="020B0600070205080204" pitchFamily="50" charset="-128"/>
              </a:rPr>
              <a:pPr>
                <a:spcBef>
                  <a:spcPct val="0"/>
                </a:spcBef>
              </a:pPr>
              <a:t>10</a:t>
            </a:fld>
            <a:endParaRPr lang="en-US" altLang="ja-JP" sz="1300">
              <a:ea typeface="ＭＳ Ｐゴシック" panose="020B0600070205080204" pitchFamily="50" charset="-128"/>
            </a:endParaRPr>
          </a:p>
        </p:txBody>
      </p:sp>
      <p:sp>
        <p:nvSpPr>
          <p:cNvPr id="21507" name="Rectangle 7"/>
          <p:cNvSpPr txBox="1">
            <a:spLocks noGrp="1" noChangeArrowheads="1"/>
          </p:cNvSpPr>
          <p:nvPr/>
        </p:nvSpPr>
        <p:spPr bwMode="auto">
          <a:xfrm>
            <a:off x="3854451" y="9440864"/>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3" tIns="47785" rIns="95573" bIns="47785" anchor="b"/>
          <a:lstStyle>
            <a:lvl1pPr defTabSz="94297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29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297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297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297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29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29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29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297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24B4DFF2-BF05-43AE-A643-045BC8E78A33}" type="slidenum">
              <a:rPr lang="en-US" altLang="ja-JP" sz="1300">
                <a:ea typeface="ＭＳ Ｐゴシック" panose="020B0600070205080204" pitchFamily="50" charset="-128"/>
              </a:rPr>
              <a:pPr algn="r" eaLnBrk="1" hangingPunct="1">
                <a:spcBef>
                  <a:spcPct val="0"/>
                </a:spcBef>
              </a:pPr>
              <a:t>10</a:t>
            </a:fld>
            <a:endParaRPr lang="en-US" altLang="ja-JP" sz="1300">
              <a:ea typeface="ＭＳ Ｐゴシック" panose="020B0600070205080204" pitchFamily="50" charset="-128"/>
            </a:endParaRPr>
          </a:p>
        </p:txBody>
      </p:sp>
      <p:sp>
        <p:nvSpPr>
          <p:cNvPr id="21508" name="Rectangle 2"/>
          <p:cNvSpPr>
            <a:spLocks noGrp="1" noRot="1" noChangeAspect="1" noChangeArrowheads="1" noTextEdit="1"/>
          </p:cNvSpPr>
          <p:nvPr>
            <p:ph type="sldImg"/>
          </p:nvPr>
        </p:nvSpPr>
        <p:spPr>
          <a:xfrm>
            <a:off x="93663" y="746125"/>
            <a:ext cx="6623050" cy="3725863"/>
          </a:xfrm>
          <a:ln/>
        </p:spPr>
      </p:sp>
      <p:sp>
        <p:nvSpPr>
          <p:cNvPr id="18437" name="Rectangle 3"/>
          <p:cNvSpPr>
            <a:spLocks noGrp="1" noChangeArrowheads="1"/>
          </p:cNvSpPr>
          <p:nvPr>
            <p:ph type="body" idx="1"/>
          </p:nvPr>
        </p:nvSpPr>
        <p:spPr>
          <a:xfrm>
            <a:off x="654051" y="4714876"/>
            <a:ext cx="5673725" cy="5078413"/>
          </a:xfrm>
          <a:ln/>
        </p:spPr>
        <p:txBody>
          <a:bodyPr lIns="95573" tIns="47785" rIns="95573" bIns="47785"/>
          <a:lstStyle/>
          <a:p>
            <a:pPr eaLnBrk="1" hangingPunct="1">
              <a:lnSpc>
                <a:spcPts val="1510"/>
              </a:lnSpc>
              <a:spcBef>
                <a:spcPts val="0"/>
              </a:spcBef>
              <a:defRPr/>
            </a:pPr>
            <a:r>
              <a:rPr lang="ja-JP" altLang="en-US" sz="1200" spc="80" dirty="0">
                <a:latin typeface="+mn-ea"/>
                <a:ea typeface="+mn-ea"/>
              </a:rPr>
              <a:t>いくつか税金をご紹介しましたが、</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日本には、ほかにもたくさんの種類の税金があります。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今の日本に税金は何種類あるでしょうか？　　</a:t>
            </a:r>
            <a:endParaRPr lang="ja-JP" altLang="en-US"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①約</a:t>
            </a:r>
            <a:r>
              <a:rPr lang="en-US" altLang="ja-JP" sz="1200" spc="80" dirty="0">
                <a:latin typeface="+mn-ea"/>
                <a:ea typeface="+mn-ea"/>
              </a:rPr>
              <a:t>20</a:t>
            </a:r>
            <a:r>
              <a:rPr lang="ja-JP" altLang="en-US" sz="1200" spc="80" dirty="0">
                <a:latin typeface="+mn-ea"/>
                <a:ea typeface="+mn-ea"/>
              </a:rPr>
              <a:t>種類　　②約</a:t>
            </a:r>
            <a:r>
              <a:rPr lang="en-US" altLang="ja-JP" sz="1200" spc="80" dirty="0">
                <a:latin typeface="+mn-ea"/>
                <a:ea typeface="+mn-ea"/>
              </a:rPr>
              <a:t>50</a:t>
            </a:r>
            <a:r>
              <a:rPr lang="ja-JP" altLang="en-US" sz="1200" spc="80" dirty="0">
                <a:latin typeface="+mn-ea"/>
                <a:ea typeface="+mn-ea"/>
              </a:rPr>
              <a:t>種類　　③約</a:t>
            </a:r>
            <a:r>
              <a:rPr lang="en-US" altLang="ja-JP" sz="1200" spc="80" dirty="0">
                <a:latin typeface="+mn-ea"/>
                <a:ea typeface="+mn-ea"/>
              </a:rPr>
              <a:t>1500</a:t>
            </a:r>
            <a:r>
              <a:rPr lang="ja-JP" altLang="en-US" sz="1200" spc="80" dirty="0">
                <a:latin typeface="+mn-ea"/>
                <a:ea typeface="+mn-ea"/>
              </a:rPr>
              <a:t>種類</a:t>
            </a:r>
          </a:p>
          <a:p>
            <a:pPr eaLnBrk="1" hangingPunct="1">
              <a:lnSpc>
                <a:spcPts val="1510"/>
              </a:lnSpc>
              <a:spcBef>
                <a:spcPts val="0"/>
              </a:spcBef>
              <a:defRPr/>
            </a:pPr>
            <a:r>
              <a:rPr lang="ja-JP" altLang="en-US" sz="1200" spc="80" dirty="0">
                <a:latin typeface="+mn-ea"/>
                <a:ea typeface="+mn-ea"/>
              </a:rPr>
              <a:t>みんな、何番だと思いますか？</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正解は、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　</a:t>
            </a:r>
            <a:endParaRPr lang="ja-JP" altLang="en-US" sz="1200" b="1" spc="80" dirty="0">
              <a:latin typeface="+mn-ea"/>
              <a:ea typeface="+mn-ea"/>
            </a:endParaRPr>
          </a:p>
          <a:p>
            <a:pPr eaLnBrk="1" hangingPunct="1">
              <a:lnSpc>
                <a:spcPts val="1510"/>
              </a:lnSpc>
              <a:spcBef>
                <a:spcPts val="0"/>
              </a:spcBef>
              <a:defRPr/>
            </a:pPr>
            <a:r>
              <a:rPr lang="ja-JP" altLang="en-US" sz="1200" spc="80" dirty="0">
                <a:latin typeface="+mn-ea"/>
                <a:ea typeface="+mn-ea"/>
              </a:rPr>
              <a:t>②の「約</a:t>
            </a:r>
            <a:r>
              <a:rPr lang="en-US" altLang="ja-JP" sz="1200" spc="80" dirty="0">
                <a:latin typeface="+mn-ea"/>
                <a:ea typeface="+mn-ea"/>
              </a:rPr>
              <a:t>50</a:t>
            </a:r>
            <a:r>
              <a:rPr lang="ja-JP" altLang="en-US" sz="1200" spc="80" dirty="0">
                <a:latin typeface="+mn-ea"/>
                <a:ea typeface="+mn-ea"/>
              </a:rPr>
              <a:t>種類」です。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現在、国に納める税金が</a:t>
            </a:r>
            <a:r>
              <a:rPr lang="en-US" altLang="ja-JP" sz="1200" spc="80" dirty="0">
                <a:latin typeface="+mn-ea"/>
                <a:ea typeface="+mn-ea"/>
              </a:rPr>
              <a:t>25</a:t>
            </a:r>
            <a:r>
              <a:rPr lang="ja-JP" altLang="en-US" sz="1200" spc="80" dirty="0">
                <a:latin typeface="+mn-ea"/>
                <a:ea typeface="+mn-ea"/>
              </a:rPr>
              <a:t>種類、都道府県や市町村に納める税金が約</a:t>
            </a:r>
            <a:r>
              <a:rPr lang="en-US" altLang="ja-JP" sz="1200" spc="80" dirty="0">
                <a:latin typeface="+mn-ea"/>
                <a:ea typeface="+mn-ea"/>
              </a:rPr>
              <a:t>25</a:t>
            </a:r>
            <a:r>
              <a:rPr lang="ja-JP" altLang="en-US" sz="1200" spc="80" dirty="0">
                <a:latin typeface="+mn-ea"/>
                <a:ea typeface="+mn-ea"/>
              </a:rPr>
              <a:t>種類以上あります。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なぜ、約がつくかというと、都道府県や市町村で独自に定められた税金があるので、地域によって違うからです。</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皆さんが住んでいる和歌山県には「きのくに森づくり税」という税があります。</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和歌山県に住んでいる人は、森林に守られているという考えのもと、県民の財産として守り育て次の世代に引き継いでいくための事業に使われています。</a:t>
            </a:r>
            <a:endParaRPr lang="en-US" altLang="ja-JP" sz="1200" spc="80" dirty="0">
              <a:latin typeface="+mn-ea"/>
              <a:ea typeface="+mn-ea"/>
            </a:endParaRPr>
          </a:p>
          <a:p>
            <a:pPr eaLnBrk="1" hangingPunct="1">
              <a:lnSpc>
                <a:spcPts val="1510"/>
              </a:lnSpc>
              <a:spcBef>
                <a:spcPts val="0"/>
              </a:spcBef>
              <a:defRPr/>
            </a:pP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ちなみに、③番の約</a:t>
            </a:r>
            <a:r>
              <a:rPr lang="en-US" altLang="ja-JP" sz="1200" spc="80" dirty="0">
                <a:latin typeface="+mn-ea"/>
                <a:ea typeface="+mn-ea"/>
              </a:rPr>
              <a:t>1500</a:t>
            </a:r>
            <a:r>
              <a:rPr lang="ja-JP" altLang="en-US" sz="1200" spc="80" dirty="0">
                <a:latin typeface="+mn-ea"/>
                <a:ea typeface="+mn-ea"/>
              </a:rPr>
              <a:t>種類というのは、江戸時代のことです。いろいろなものに税金がかかっていたようですが、</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例えば、一定の身長を超える人にかかる「人頭税」という税金があったそうです。現在の沖縄地方で、身長</a:t>
            </a:r>
            <a:r>
              <a:rPr lang="en-US" altLang="ja-JP" sz="1200" spc="80" dirty="0">
                <a:latin typeface="+mn-ea"/>
                <a:ea typeface="+mn-ea"/>
              </a:rPr>
              <a:t>143</a:t>
            </a:r>
            <a:r>
              <a:rPr lang="ja-JP" altLang="en-US" sz="1200" spc="80" dirty="0">
                <a:latin typeface="+mn-ea"/>
                <a:ea typeface="+mn-ea"/>
              </a:rPr>
              <a:t>センチを超える人に</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かかっていたようですが、</a:t>
            </a:r>
            <a:r>
              <a:rPr lang="en-US" altLang="ja-JP" sz="1200" spc="80" dirty="0">
                <a:latin typeface="+mn-ea"/>
                <a:ea typeface="+mn-ea"/>
              </a:rPr>
              <a:t>15</a:t>
            </a:r>
            <a:r>
              <a:rPr lang="ja-JP" altLang="en-US" sz="1200" spc="80" dirty="0">
                <a:latin typeface="+mn-ea"/>
                <a:ea typeface="+mn-ea"/>
              </a:rPr>
              <a:t>歳から</a:t>
            </a:r>
            <a:r>
              <a:rPr lang="en-US" altLang="ja-JP" sz="1200" spc="80" dirty="0">
                <a:latin typeface="+mn-ea"/>
                <a:ea typeface="+mn-ea"/>
              </a:rPr>
              <a:t>50</a:t>
            </a:r>
            <a:r>
              <a:rPr lang="ja-JP" altLang="en-US" sz="1200" spc="80" dirty="0">
                <a:latin typeface="+mn-ea"/>
                <a:ea typeface="+mn-ea"/>
              </a:rPr>
              <a:t>歳まで、収入がなくても</a:t>
            </a:r>
            <a:r>
              <a:rPr lang="ja-JP" altLang="en-US" sz="1200" spc="80" dirty="0" err="1">
                <a:latin typeface="+mn-ea"/>
                <a:ea typeface="+mn-ea"/>
              </a:rPr>
              <a:t>払わなければばならず</a:t>
            </a:r>
            <a:r>
              <a:rPr lang="ja-JP" altLang="en-US" sz="1200" spc="80" dirty="0">
                <a:latin typeface="+mn-ea"/>
                <a:ea typeface="+mn-ea"/>
              </a:rPr>
              <a:t>、かなり厳しいものだったようです。</a:t>
            </a:r>
            <a:r>
              <a:rPr kumimoji="1" lang="ja-JP" altLang="en-US" sz="1200" kern="1200" dirty="0">
                <a:solidFill>
                  <a:schemeClr val="tx1"/>
                </a:solidFill>
                <a:effectLst/>
                <a:latin typeface="+mn-ea"/>
                <a:ea typeface="+mn-ea"/>
              </a:rPr>
              <a:t>　</a:t>
            </a:r>
            <a:endParaRPr kumimoji="1" lang="en-US" altLang="ja-JP" sz="1200" kern="1200" dirty="0">
              <a:solidFill>
                <a:schemeClr val="tx1"/>
              </a:solidFill>
              <a:effectLst/>
              <a:latin typeface="+mn-ea"/>
              <a:ea typeface="+mn-ea"/>
            </a:endParaRPr>
          </a:p>
          <a:p>
            <a:pPr eaLnBrk="1" hangingPunct="1">
              <a:lnSpc>
                <a:spcPts val="1510"/>
              </a:lnSpc>
              <a:spcBef>
                <a:spcPts val="0"/>
              </a:spcBef>
              <a:defRPr/>
            </a:pPr>
            <a:r>
              <a:rPr kumimoji="1" lang="ja-JP" altLang="en-US" sz="1200" kern="1200" dirty="0">
                <a:solidFill>
                  <a:schemeClr val="tx1"/>
                </a:solidFill>
                <a:effectLst/>
                <a:latin typeface="+mn-ea"/>
                <a:ea typeface="+mn-ea"/>
              </a:rPr>
              <a:t>さて、</a:t>
            </a:r>
            <a:r>
              <a:rPr kumimoji="1" lang="ja-JP" altLang="ja-JP" sz="1200" kern="1200" dirty="0">
                <a:solidFill>
                  <a:schemeClr val="tx1"/>
                </a:solidFill>
                <a:effectLst/>
                <a:latin typeface="+mn-ea"/>
                <a:ea typeface="+mn-ea"/>
              </a:rPr>
              <a:t>日本</a:t>
            </a:r>
            <a:r>
              <a:rPr kumimoji="1" lang="ja-JP" altLang="en-US" sz="1200" kern="1200" dirty="0">
                <a:solidFill>
                  <a:schemeClr val="tx1"/>
                </a:solidFill>
                <a:effectLst/>
                <a:latin typeface="+mn-ea"/>
                <a:ea typeface="+mn-ea"/>
              </a:rPr>
              <a:t>では、</a:t>
            </a:r>
            <a:r>
              <a:rPr kumimoji="1" lang="en-US" altLang="ja-JP" sz="1200" kern="1200" dirty="0">
                <a:solidFill>
                  <a:schemeClr val="tx1"/>
                </a:solidFill>
                <a:effectLst/>
                <a:latin typeface="+mn-ea"/>
                <a:ea typeface="+mn-ea"/>
              </a:rPr>
              <a:t>50</a:t>
            </a:r>
            <a:r>
              <a:rPr kumimoji="1" lang="ja-JP" altLang="ja-JP" sz="1200" kern="1200" dirty="0">
                <a:solidFill>
                  <a:schemeClr val="tx1"/>
                </a:solidFill>
                <a:effectLst/>
                <a:latin typeface="+mn-ea"/>
                <a:ea typeface="+mn-ea"/>
              </a:rPr>
              <a:t>種類くらいある税金が集まってきて、そして色々なところに使われていきます。では、今から税金がどんなところに使われているか、ＤＶＤを見てもらいたいと思います。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a:p>
            <a:pPr eaLnBrk="1" hangingPunct="1">
              <a:lnSpc>
                <a:spcPts val="1510"/>
              </a:lnSpc>
              <a:spcBef>
                <a:spcPts val="0"/>
              </a:spcBef>
              <a:defRPr/>
            </a:pPr>
            <a:endParaRPr lang="en-US" altLang="ja-JP" sz="1200" spc="80" dirty="0">
              <a:latin typeface="+mn-ea"/>
              <a:ea typeface="+mn-ea"/>
            </a:endParaRPr>
          </a:p>
          <a:p>
            <a:pPr eaLnBrk="1" hangingPunct="1">
              <a:lnSpc>
                <a:spcPts val="1510"/>
              </a:lnSpc>
              <a:spcBef>
                <a:spcPts val="0"/>
              </a:spcBef>
              <a:defRPr/>
            </a:pP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　</a:t>
            </a:r>
          </a:p>
        </p:txBody>
      </p:sp>
    </p:spTree>
    <p:extLst>
      <p:ext uri="{BB962C8B-B14F-4D97-AF65-F5344CB8AC3E}">
        <p14:creationId xmlns:p14="http://schemas.microsoft.com/office/powerpoint/2010/main" val="33433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901EB7-B9F4-487C-B40C-025B12E6CAD0}" type="slidenum">
              <a:rPr lang="en-US" altLang="ja-JP" sz="1300">
                <a:ea typeface="ＭＳ Ｐゴシック" panose="020B0600070205080204" pitchFamily="50" charset="-128"/>
              </a:rPr>
              <a:pPr>
                <a:spcBef>
                  <a:spcPct val="0"/>
                </a:spcBef>
              </a:pPr>
              <a:t>11</a:t>
            </a:fld>
            <a:endParaRPr lang="en-US" altLang="ja-JP" sz="1300">
              <a:ea typeface="ＭＳ Ｐゴシック" panose="020B0600070205080204" pitchFamily="50" charset="-128"/>
            </a:endParaRPr>
          </a:p>
        </p:txBody>
      </p:sp>
      <p:sp>
        <p:nvSpPr>
          <p:cNvPr id="18435" name="Rectangle 2"/>
          <p:cNvSpPr>
            <a:spLocks noGrp="1" noRot="1" noChangeAspect="1" noChangeArrowheads="1" noTextEdit="1"/>
          </p:cNvSpPr>
          <p:nvPr>
            <p:ph type="sldImg"/>
          </p:nvPr>
        </p:nvSpPr>
        <p:spPr>
          <a:xfrm>
            <a:off x="68263" y="722313"/>
            <a:ext cx="6572250" cy="3697287"/>
          </a:xfrm>
          <a:ln/>
        </p:spPr>
      </p:sp>
      <p:sp>
        <p:nvSpPr>
          <p:cNvPr id="23556" name="Rectangle 3"/>
          <p:cNvSpPr>
            <a:spLocks noGrp="1" noChangeArrowheads="1"/>
          </p:cNvSpPr>
          <p:nvPr>
            <p:ph type="body" idx="1"/>
          </p:nvPr>
        </p:nvSpPr>
        <p:spPr>
          <a:xfrm>
            <a:off x="647338" y="4680235"/>
            <a:ext cx="5615492" cy="5041102"/>
          </a:xfrm>
          <a:ln/>
        </p:spPr>
        <p:txBody>
          <a:bodyPr/>
          <a:lstStyle/>
          <a:p>
            <a:r>
              <a:rPr kumimoji="1" lang="ja-JP" altLang="ja-JP" kern="1200" dirty="0">
                <a:solidFill>
                  <a:schemeClr val="tx1"/>
                </a:solidFill>
                <a:effectLst/>
                <a:latin typeface="+mn-ea"/>
                <a:ea typeface="+mn-ea"/>
              </a:rPr>
              <a:t>このＤＶＤでは、税金が全くなくなった世界が描かれています。</a:t>
            </a:r>
          </a:p>
          <a:p>
            <a:r>
              <a:rPr kumimoji="1" lang="ja-JP" altLang="ja-JP" kern="1200" dirty="0">
                <a:solidFill>
                  <a:schemeClr val="tx1"/>
                </a:solidFill>
                <a:effectLst/>
                <a:latin typeface="+mn-ea"/>
                <a:ea typeface="+mn-ea"/>
              </a:rPr>
              <a:t>税金がある世界とない世界ではどのような違いがあったのか、後で聞きますので、よく</a:t>
            </a:r>
            <a:r>
              <a:rPr kumimoji="1" lang="ja-JP" altLang="en-US" kern="1200" dirty="0">
                <a:solidFill>
                  <a:schemeClr val="tx1"/>
                </a:solidFill>
                <a:effectLst/>
                <a:latin typeface="+mn-ea"/>
                <a:ea typeface="+mn-ea"/>
              </a:rPr>
              <a:t>観て</a:t>
            </a:r>
            <a:r>
              <a:rPr kumimoji="1" lang="ja-JP" altLang="ja-JP" kern="1200" dirty="0">
                <a:solidFill>
                  <a:schemeClr val="tx1"/>
                </a:solidFill>
                <a:effectLst/>
                <a:latin typeface="+mn-ea"/>
                <a:ea typeface="+mn-ea"/>
              </a:rPr>
              <a:t>いてください。</a:t>
            </a:r>
          </a:p>
          <a:p>
            <a:r>
              <a:rPr kumimoji="1" lang="en-US" altLang="ja-JP" kern="1200" dirty="0">
                <a:solidFill>
                  <a:schemeClr val="tx1"/>
                </a:solidFill>
                <a:effectLst/>
                <a:latin typeface="+mn-ea"/>
                <a:ea typeface="+mn-ea"/>
              </a:rPr>
              <a:t> </a:t>
            </a:r>
            <a:endParaRPr kumimoji="1" lang="ja-JP"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　ＤＶＤ上映（</a:t>
            </a:r>
            <a:r>
              <a:rPr kumimoji="1" lang="en-US" altLang="ja-JP" kern="1200" dirty="0">
                <a:solidFill>
                  <a:schemeClr val="tx1"/>
                </a:solidFill>
                <a:effectLst/>
                <a:latin typeface="+mn-ea"/>
                <a:ea typeface="+mn-ea"/>
              </a:rPr>
              <a:t>17</a:t>
            </a:r>
            <a:r>
              <a:rPr kumimoji="1" lang="ja-JP" altLang="ja-JP" kern="1200" dirty="0">
                <a:solidFill>
                  <a:schemeClr val="tx1"/>
                </a:solidFill>
                <a:effectLst/>
                <a:latin typeface="+mn-ea"/>
                <a:ea typeface="+mn-ea"/>
              </a:rPr>
              <a:t>分）　―</a:t>
            </a:r>
          </a:p>
          <a:p>
            <a:pPr eaLnBrk="1" hangingPunct="1">
              <a:lnSpc>
                <a:spcPts val="1497"/>
              </a:lnSpc>
              <a:spcBef>
                <a:spcPts val="0"/>
              </a:spcBef>
              <a:defRPr/>
            </a:pPr>
            <a:endParaRPr lang="en-US" altLang="ja-JP" spc="79" dirty="0">
              <a:latin typeface="ＭＳ Ｐ明朝" panose="02020600040205080304" pitchFamily="18" charset="-128"/>
              <a:ea typeface="ＭＳ Ｐ明朝" panose="02020600040205080304" pitchFamily="18" charset="-128"/>
            </a:endParaRPr>
          </a:p>
          <a:p>
            <a:pPr eaLnBrk="1" hangingPunct="1">
              <a:lnSpc>
                <a:spcPts val="1497"/>
              </a:lnSpc>
              <a:spcBef>
                <a:spcPts val="0"/>
              </a:spcBef>
              <a:defRPr/>
            </a:pPr>
            <a:r>
              <a:rPr lang="ja-JP" altLang="en-US" spc="79" dirty="0">
                <a:latin typeface="ＭＳ Ｐ明朝" panose="02020600040205080304" pitchFamily="18" charset="-128"/>
                <a:ea typeface="ＭＳ Ｐ明朝" panose="02020600040205080304" pitchFamily="18" charset="-128"/>
              </a:rPr>
              <a:t>　</a:t>
            </a:r>
            <a:endParaRPr lang="en-US" altLang="ja-JP" spc="79" dirty="0">
              <a:latin typeface="ＭＳ Ｐ明朝" panose="02020600040205080304" pitchFamily="18" charset="-128"/>
              <a:ea typeface="ＭＳ Ｐ明朝" panose="02020600040205080304" pitchFamily="18"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en-US" altLang="ja-JP"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endParaRPr lang="ja-JP" altLang="en-US" sz="1100" spc="79" dirty="0">
              <a:latin typeface="HG丸ｺﾞｼｯｸM-PRO" panose="020F0600000000000000" pitchFamily="50" charset="-128"/>
              <a:ea typeface="HG丸ｺﾞｼｯｸM-PRO" panose="020F0600000000000000" pitchFamily="50" charset="-128"/>
            </a:endParaRPr>
          </a:p>
          <a:p>
            <a:pPr eaLnBrk="1" hangingPunct="1">
              <a:lnSpc>
                <a:spcPts val="1497"/>
              </a:lnSpc>
              <a:spcBef>
                <a:spcPts val="0"/>
              </a:spcBef>
              <a:defRPr/>
            </a:pPr>
            <a:r>
              <a:rPr lang="ja-JP" altLang="en-US" sz="1100" spc="79" dirty="0">
                <a:latin typeface="HG丸ｺﾞｼｯｸM-PRO" panose="020F0600000000000000" pitchFamily="50" charset="-128"/>
                <a:ea typeface="HG丸ｺﾞｼｯｸM-PRO" panose="020F0600000000000000" pitchFamily="50" charset="-128"/>
              </a:rPr>
              <a:t>　</a:t>
            </a:r>
            <a:endParaRPr lang="ja-JP" altLang="en-US" sz="900" spc="79" dirty="0">
              <a:solidFill>
                <a:srgbClr val="00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3162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ts val="1497"/>
              </a:lnSpc>
              <a:spcBef>
                <a:spcPts val="0"/>
              </a:spcBef>
              <a:defRPr/>
            </a:pPr>
            <a:r>
              <a:rPr lang="ja-JP" altLang="en-US" spc="79" dirty="0">
                <a:latin typeface="+mn-ea"/>
                <a:ea typeface="+mn-ea"/>
              </a:rPr>
              <a:t>（ＤＶＤ上映後、マリンとヤマトのワークシートを配り、（なくても</a:t>
            </a:r>
            <a:r>
              <a:rPr lang="en-US" altLang="ja-JP" spc="79" dirty="0">
                <a:latin typeface="+mn-ea"/>
                <a:ea typeface="+mn-ea"/>
              </a:rPr>
              <a:t>OK)</a:t>
            </a:r>
            <a:r>
              <a:rPr lang="ja-JP" altLang="en-US" spc="79" dirty="0">
                <a:latin typeface="+mn-ea"/>
                <a:ea typeface="+mn-ea"/>
              </a:rPr>
              <a:t>）</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　</a:t>
            </a:r>
            <a:endParaRPr lang="en-US" altLang="ja-JP" spc="79" dirty="0">
              <a:latin typeface="+mn-ea"/>
              <a:ea typeface="+mn-ea"/>
            </a:endParaRPr>
          </a:p>
          <a:p>
            <a:pPr eaLnBrk="1" hangingPunct="1">
              <a:lnSpc>
                <a:spcPts val="1497"/>
              </a:lnSpc>
              <a:spcBef>
                <a:spcPts val="0"/>
              </a:spcBef>
              <a:defRPr/>
            </a:pPr>
            <a:r>
              <a:rPr lang="ja-JP" altLang="en-US" spc="79" dirty="0">
                <a:latin typeface="+mn-ea"/>
                <a:ea typeface="+mn-ea"/>
              </a:rPr>
              <a:t>いかがでしたか？</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税金がない世界は？</a:t>
            </a:r>
            <a:endParaRPr lang="en-US" altLang="ja-JP" spc="79" dirty="0">
              <a:latin typeface="+mn-ea"/>
              <a:ea typeface="+mn-ea"/>
            </a:endParaRPr>
          </a:p>
          <a:p>
            <a:pPr eaLnBrk="1" hangingPunct="1">
              <a:lnSpc>
                <a:spcPts val="1497"/>
              </a:lnSpc>
              <a:spcBef>
                <a:spcPts val="0"/>
              </a:spcBef>
              <a:defRPr/>
            </a:pPr>
            <a:r>
              <a:rPr kumimoji="1" lang="ja-JP" altLang="ja-JP" sz="1200" kern="1200" dirty="0">
                <a:solidFill>
                  <a:schemeClr val="tx1"/>
                </a:solidFill>
                <a:effectLst/>
                <a:latin typeface="+mn-ea"/>
                <a:ea typeface="ＭＳ Ｐ明朝" charset="-128"/>
                <a:cs typeface="+mn-cs"/>
              </a:rPr>
              <a:t>さぁ、税金のある世界とない世界…。</a:t>
            </a:r>
            <a:r>
              <a:rPr kumimoji="1" lang="ja-JP" altLang="en-US" sz="1200" kern="1200" dirty="0">
                <a:solidFill>
                  <a:schemeClr val="tx1"/>
                </a:solidFill>
                <a:effectLst/>
                <a:latin typeface="+mn-ea"/>
                <a:ea typeface="ＭＳ Ｐ明朝" charset="-128"/>
                <a:cs typeface="+mn-cs"/>
              </a:rPr>
              <a:t>　</a:t>
            </a:r>
            <a:r>
              <a:rPr kumimoji="1" lang="ja-JP" altLang="ja-JP" sz="1200" kern="1200" dirty="0">
                <a:solidFill>
                  <a:schemeClr val="tx1"/>
                </a:solidFill>
                <a:effectLst/>
                <a:latin typeface="+mn-ea"/>
                <a:ea typeface="ＭＳ Ｐ明朝" charset="-128"/>
                <a:cs typeface="+mn-cs"/>
              </a:rPr>
              <a:t>どんなところが違っていたか気が</a:t>
            </a:r>
            <a:r>
              <a:rPr kumimoji="1" lang="ja-JP" altLang="en-US" sz="1200" kern="1200" dirty="0">
                <a:solidFill>
                  <a:schemeClr val="tx1"/>
                </a:solidFill>
                <a:effectLst/>
                <a:latin typeface="+mn-ea"/>
                <a:ea typeface="ＭＳ Ｐ明朝" charset="-128"/>
                <a:cs typeface="+mn-cs"/>
              </a:rPr>
              <a:t>つきましたか</a:t>
            </a:r>
            <a:r>
              <a:rPr kumimoji="1" lang="ja-JP" altLang="ja-JP" sz="1200" kern="1200" dirty="0">
                <a:solidFill>
                  <a:schemeClr val="tx1"/>
                </a:solidFill>
                <a:effectLst/>
                <a:latin typeface="+mn-ea"/>
                <a:ea typeface="ＭＳ Ｐ明朝" charset="-128"/>
                <a:cs typeface="+mn-cs"/>
              </a:rPr>
              <a:t>？</a:t>
            </a:r>
            <a:endParaRPr kumimoji="1" lang="en-US" altLang="ja-JP" sz="1200" kern="1200" dirty="0">
              <a:solidFill>
                <a:schemeClr val="tx1"/>
              </a:solidFill>
              <a:effectLst/>
              <a:latin typeface="+mn-ea"/>
              <a:ea typeface="ＭＳ Ｐ明朝" charset="-128"/>
              <a:cs typeface="+mn-cs"/>
            </a:endParaRPr>
          </a:p>
          <a:p>
            <a:pPr eaLnBrk="1" hangingPunct="1">
              <a:lnSpc>
                <a:spcPts val="1497"/>
              </a:lnSpc>
              <a:spcBef>
                <a:spcPts val="0"/>
              </a:spcBef>
              <a:defRPr/>
            </a:pPr>
            <a:endParaRPr kumimoji="1" lang="en-US" altLang="ja-JP" sz="1200" kern="1200" dirty="0">
              <a:solidFill>
                <a:schemeClr val="tx1"/>
              </a:solidFill>
              <a:effectLst/>
              <a:latin typeface="+mn-ea"/>
              <a:ea typeface="ＭＳ Ｐ明朝"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ＭＳ Ｐ明朝" charset="-128"/>
                <a:cs typeface="+mn-cs"/>
              </a:rPr>
              <a:t>今から２分間、考えてみましょう。</a:t>
            </a: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ＭＳ Ｐ明朝" charset="-128"/>
                <a:cs typeface="+mn-cs"/>
              </a:rPr>
              <a:t>クリック</a:t>
            </a:r>
            <a:r>
              <a:rPr kumimoji="1" lang="en-US" altLang="ja-JP" sz="1200" kern="1200" dirty="0">
                <a:solidFill>
                  <a:schemeClr val="tx1"/>
                </a:solidFill>
                <a:effectLst/>
                <a:latin typeface="+mn-ea"/>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0570A83D-22AF-4E2C-85E6-1BE98105DBFC}" type="slidenum">
              <a:rPr lang="en-US" altLang="ja-JP" smtClean="0"/>
              <a:pPr>
                <a:defRPr/>
              </a:pPr>
              <a:t>12</a:t>
            </a:fld>
            <a:endParaRPr lang="en-US" altLang="ja-JP"/>
          </a:p>
        </p:txBody>
      </p:sp>
    </p:spTree>
    <p:extLst>
      <p:ext uri="{BB962C8B-B14F-4D97-AF65-F5344CB8AC3E}">
        <p14:creationId xmlns:p14="http://schemas.microsoft.com/office/powerpoint/2010/main" val="122153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xfrm>
            <a:off x="82550" y="741363"/>
            <a:ext cx="6572250" cy="3697287"/>
          </a:xfrm>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a:solidFill>
                  <a:schemeClr val="tx1"/>
                </a:solidFill>
                <a:effectLst/>
                <a:latin typeface="+mn-ea"/>
                <a:ea typeface="+mn-ea"/>
              </a:rPr>
              <a:t>では、答え合わせです。</a:t>
            </a: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a:solidFill>
                <a:schemeClr val="tx1"/>
              </a:solidFill>
              <a:effectLst/>
              <a:latin typeface="+mn-ea"/>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答え合わせをする</a:t>
            </a:r>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endParaRPr kumimoji="1" lang="en-US" altLang="ja-JP" sz="1200" kern="1200" dirty="0">
              <a:solidFill>
                <a:schemeClr val="tx1"/>
              </a:solidFill>
              <a:effectLst/>
              <a:latin typeface="ＭＳ Ｐ明朝" panose="02020600040205080304" pitchFamily="18" charset="-128"/>
              <a:ea typeface="ＭＳ Ｐ明朝" panose="02020600040205080304" pitchFamily="18"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456">
              <a:defRPr kumimoji="1" sz="2400">
                <a:solidFill>
                  <a:schemeClr val="tx1"/>
                </a:solidFill>
                <a:latin typeface="Arial" panose="020B0604020202020204" pitchFamily="34" charset="0"/>
                <a:ea typeface="AR丸ゴシック体M"/>
                <a:cs typeface="AR丸ゴシック体M"/>
              </a:defRPr>
            </a:lvl1pPr>
            <a:lvl2pPr marL="736561" indent="-283293" defTabSz="947456">
              <a:defRPr kumimoji="1" sz="2400">
                <a:solidFill>
                  <a:schemeClr val="tx1"/>
                </a:solidFill>
                <a:latin typeface="Arial" panose="020B0604020202020204" pitchFamily="34" charset="0"/>
                <a:ea typeface="AR丸ゴシック体M"/>
                <a:cs typeface="AR丸ゴシック体M"/>
              </a:defRPr>
            </a:lvl2pPr>
            <a:lvl3pPr marL="1133170" indent="-226634" defTabSz="947456">
              <a:defRPr kumimoji="1" sz="2400">
                <a:solidFill>
                  <a:schemeClr val="tx1"/>
                </a:solidFill>
                <a:latin typeface="Arial" panose="020B0604020202020204" pitchFamily="34" charset="0"/>
                <a:ea typeface="AR丸ゴシック体M"/>
                <a:cs typeface="AR丸ゴシック体M"/>
              </a:defRPr>
            </a:lvl3pPr>
            <a:lvl4pPr marL="1586438" indent="-226634" defTabSz="947456">
              <a:defRPr kumimoji="1" sz="2400">
                <a:solidFill>
                  <a:schemeClr val="tx1"/>
                </a:solidFill>
                <a:latin typeface="Arial" panose="020B0604020202020204" pitchFamily="34" charset="0"/>
                <a:ea typeface="AR丸ゴシック体M"/>
                <a:cs typeface="AR丸ゴシック体M"/>
              </a:defRPr>
            </a:lvl4pPr>
            <a:lvl5pPr marL="2039706" indent="-226634" defTabSz="947456">
              <a:defRPr kumimoji="1" sz="2400">
                <a:solidFill>
                  <a:schemeClr val="tx1"/>
                </a:solidFill>
                <a:latin typeface="Arial" panose="020B0604020202020204" pitchFamily="34" charset="0"/>
                <a:ea typeface="AR丸ゴシック体M"/>
                <a:cs typeface="AR丸ゴシック体M"/>
              </a:defRPr>
            </a:lvl5pPr>
            <a:lvl6pPr marL="2492974"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7456"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6CF7DD8D-DE0C-47BB-AE79-E7AC3F16ECC1}" type="slidenum">
              <a:rPr lang="en-US" altLang="ja-JP" sz="1300">
                <a:ea typeface="ＭＳ Ｐゴシック" panose="020B0600070205080204" pitchFamily="50" charset="-128"/>
              </a:rPr>
              <a:pPr/>
              <a:t>13</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211870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14</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pPr eaLnBrk="1" hangingPunct="1">
              <a:lnSpc>
                <a:spcPts val="1400"/>
              </a:lnSpc>
              <a:spcBef>
                <a:spcPts val="0"/>
              </a:spcBef>
              <a:defRPr/>
            </a:pPr>
            <a:r>
              <a:rPr lang="ja-JP" altLang="en-US" spc="80" dirty="0">
                <a:latin typeface="+mn-ea"/>
                <a:ea typeface="+mn-ea"/>
              </a:rPr>
              <a:t>このように税金は、私たちが安全で豊かな暮らしができるようにいろいろなところで使われています。　　</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火災や災害から私たちを守るため、</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消防士さんや救急士さんが救急活動をしたり、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私たちが安心した生活を送れるよう、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警察が犯罪の取締りをしたり、</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私たちが衛生的な生活が送れるよう、</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ごみ処理を行ったり、いろいろなところで使われています。</a:t>
            </a:r>
            <a:endParaRPr lang="en-US" altLang="ja-JP" spc="80"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80" dirty="0">
                <a:latin typeface="+mn-ea"/>
                <a:ea typeface="+mn-ea"/>
              </a:rPr>
              <a:t>事故や急病の時は救急車を利用しますが、けがや病気になった時にお医者さんにかかる医療費にも税金が使われています。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日本では救急車を利用する場合、無料ですが、このような国は世界的に見るとごく少数です。</a:t>
            </a:r>
            <a:endParaRPr lang="en-US" altLang="ja-JP" spc="80" dirty="0">
              <a:latin typeface="+mn-ea"/>
              <a:ea typeface="+mn-ea"/>
            </a:endParaRPr>
          </a:p>
          <a:p>
            <a:pPr eaLnBrk="1" hangingPunct="1">
              <a:lnSpc>
                <a:spcPts val="1400"/>
              </a:lnSpc>
              <a:spcBef>
                <a:spcPts val="0"/>
              </a:spcBef>
              <a:defRPr/>
            </a:pPr>
            <a:r>
              <a:rPr lang="ja-JP" altLang="en-US" spc="80" dirty="0">
                <a:latin typeface="+mn-ea"/>
                <a:ea typeface="+mn-ea"/>
              </a:rPr>
              <a:t>　外国では有料の国が多く、例えば、アメリカのニューヨークでは、１回利用す</a:t>
            </a:r>
            <a:r>
              <a:rPr lang="ja-JP" altLang="en-US" spc="116" dirty="0">
                <a:latin typeface="+mn-ea"/>
                <a:ea typeface="+mn-ea"/>
              </a:rPr>
              <a:t>ると、約</a:t>
            </a:r>
            <a:r>
              <a:rPr lang="en-US" altLang="ja-JP" spc="116" dirty="0">
                <a:latin typeface="+mn-ea"/>
                <a:ea typeface="+mn-ea"/>
              </a:rPr>
              <a:t>33,000</a:t>
            </a:r>
            <a:r>
              <a:rPr lang="ja-JP" altLang="en-US" spc="116" dirty="0">
                <a:latin typeface="+mn-ea"/>
                <a:ea typeface="+mn-ea"/>
              </a:rPr>
              <a:t>円（約</a:t>
            </a:r>
            <a:r>
              <a:rPr lang="en-US" altLang="ja-JP" spc="116" dirty="0">
                <a:latin typeface="+mn-ea"/>
                <a:ea typeface="+mn-ea"/>
              </a:rPr>
              <a:t>300</a:t>
            </a:r>
            <a:r>
              <a:rPr lang="ja-JP" altLang="en-US" spc="116" dirty="0">
                <a:latin typeface="+mn-ea"/>
                <a:ea typeface="+mn-ea"/>
              </a:rPr>
              <a:t>ドル）の費用がかかります。タクシーのように走行距離や利用時間に応じてプラス料金がかかる地域もあります。</a:t>
            </a:r>
            <a:endParaRPr lang="ja-JP" altLang="en-US" spc="80" dirty="0">
              <a:latin typeface="+mn-ea"/>
              <a:ea typeface="+mn-ea"/>
            </a:endParaRPr>
          </a:p>
          <a:p>
            <a:r>
              <a:rPr kumimoji="1" lang="ja-JP" altLang="en-US" kern="1200" dirty="0">
                <a:solidFill>
                  <a:schemeClr val="tx1"/>
                </a:solidFill>
                <a:effectLst/>
                <a:latin typeface="+mn-ea"/>
                <a:ea typeface="+mn-ea"/>
              </a:rPr>
              <a:t>でも、一番皆さんの身近なところで税金が使われている所といえば、やっぱり「学校」ですよね。</a:t>
            </a:r>
            <a:endParaRPr kumimoji="1" lang="en-US" altLang="ja-JP" strike="sngStrike" kern="1200" baseline="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strike="noStrike" kern="1200" baseline="0" dirty="0">
                <a:solidFill>
                  <a:schemeClr val="tx1"/>
                </a:solidFill>
                <a:effectLst/>
                <a:latin typeface="+mn-ea"/>
                <a:ea typeface="+mn-ea"/>
              </a:rPr>
              <a:t>みなさんが通っているこの小学校も税金で建てられています。</a:t>
            </a:r>
            <a:endParaRPr kumimoji="1" lang="en-US" altLang="ja-JP" strike="noStrike" kern="1200" baseline="0" dirty="0">
              <a:solidFill>
                <a:schemeClr val="tx1"/>
              </a:solidFill>
              <a:effectLst/>
              <a:latin typeface="+mn-ea"/>
              <a:ea typeface="+mn-ea"/>
            </a:endParaRPr>
          </a:p>
          <a:p>
            <a:pPr eaLnBrk="1" hangingPunct="1">
              <a:lnSpc>
                <a:spcPts val="1400"/>
              </a:lnSpc>
              <a:spcBef>
                <a:spcPts val="0"/>
              </a:spcBef>
              <a:defRPr/>
            </a:pPr>
            <a:endParaRPr lang="en-US" altLang="ja-JP" spc="80" dirty="0">
              <a:latin typeface="+mn-ea"/>
              <a:ea typeface="+mn-ea"/>
            </a:endParaRPr>
          </a:p>
        </p:txBody>
      </p:sp>
      <p:sp>
        <p:nvSpPr>
          <p:cNvPr id="35846" name="テキスト ボックス 7"/>
          <p:cNvSpPr txBox="1">
            <a:spLocks noChangeArrowheads="1"/>
          </p:cNvSpPr>
          <p:nvPr/>
        </p:nvSpPr>
        <p:spPr bwMode="auto">
          <a:xfrm>
            <a:off x="314326" y="4548189"/>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59938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8851CF9-2578-49A0-93FA-1938989BCD88}" type="slidenum">
              <a:rPr lang="en-US" altLang="ja-JP" sz="1300">
                <a:ea typeface="ＭＳ Ｐゴシック" panose="020B0600070205080204" pitchFamily="50" charset="-128"/>
              </a:rPr>
              <a:pPr>
                <a:spcBef>
                  <a:spcPct val="0"/>
                </a:spcBef>
              </a:pPr>
              <a:t>15</a:t>
            </a:fld>
            <a:endParaRPr lang="en-US" altLang="ja-JP" sz="1300">
              <a:ea typeface="ＭＳ Ｐゴシック" panose="020B0600070205080204" pitchFamily="50" charset="-128"/>
            </a:endParaRPr>
          </a:p>
        </p:txBody>
      </p:sp>
      <p:sp>
        <p:nvSpPr>
          <p:cNvPr id="37891" name="Rectangle 2"/>
          <p:cNvSpPr>
            <a:spLocks noGrp="1" noRot="1" noChangeAspect="1" noChangeArrowheads="1" noTextEdit="1"/>
          </p:cNvSpPr>
          <p:nvPr>
            <p:ph type="sldImg"/>
          </p:nvPr>
        </p:nvSpPr>
        <p:spPr>
          <a:xfrm>
            <a:off x="82550" y="741363"/>
            <a:ext cx="6572250" cy="3697287"/>
          </a:xfrm>
          <a:ln/>
        </p:spPr>
      </p:sp>
      <p:sp>
        <p:nvSpPr>
          <p:cNvPr id="26628" name="Rectangle 3"/>
          <p:cNvSpPr>
            <a:spLocks noGrp="1" noChangeArrowheads="1"/>
          </p:cNvSpPr>
          <p:nvPr>
            <p:ph type="body" idx="1"/>
          </p:nvPr>
        </p:nvSpPr>
        <p:spPr>
          <a:xfrm>
            <a:off x="647338" y="4680235"/>
            <a:ext cx="5615492" cy="5041102"/>
          </a:xfrm>
          <a:ln/>
        </p:spPr>
        <p:txBody>
          <a:bodyPr/>
          <a:lstStyle/>
          <a:p>
            <a:r>
              <a:rPr kumimoji="1" lang="ja-JP" altLang="ja-JP" sz="1200" kern="1200" dirty="0">
                <a:solidFill>
                  <a:schemeClr val="tx1"/>
                </a:solidFill>
                <a:effectLst/>
                <a:latin typeface="+mn-ea"/>
                <a:ea typeface="+mn-ea"/>
              </a:rPr>
              <a:t>では、ここで</a:t>
            </a:r>
            <a:r>
              <a:rPr kumimoji="1" lang="ja-JP" altLang="en-US" sz="1200" kern="1200" dirty="0">
                <a:solidFill>
                  <a:schemeClr val="tx1"/>
                </a:solidFill>
                <a:effectLst/>
                <a:latin typeface="+mn-ea"/>
                <a:ea typeface="+mn-ea"/>
              </a:rPr>
              <a:t>またクイズです</a:t>
            </a:r>
            <a:r>
              <a:rPr kumimoji="1" lang="ja-JP" altLang="ja-JP" sz="1200" kern="1200" dirty="0">
                <a:solidFill>
                  <a:schemeClr val="tx1"/>
                </a:solidFill>
                <a:effectLst/>
                <a:latin typeface="+mn-ea"/>
                <a:ea typeface="+mn-ea"/>
              </a:rPr>
              <a:t>。</a:t>
            </a:r>
          </a:p>
          <a:p>
            <a:r>
              <a:rPr kumimoji="1" lang="ja-JP" altLang="ja-JP" sz="1200" kern="1200" dirty="0">
                <a:solidFill>
                  <a:schemeClr val="tx1"/>
                </a:solidFill>
                <a:effectLst/>
                <a:latin typeface="+mn-ea"/>
                <a:ea typeface="+mn-ea"/>
              </a:rPr>
              <a:t>全国にはたくさんの小学校があります。</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小学校には、大体、校舎</a:t>
            </a:r>
            <a:r>
              <a:rPr kumimoji="1" lang="ja-JP" altLang="en-US" sz="1200" kern="1200" dirty="0">
                <a:solidFill>
                  <a:schemeClr val="tx1"/>
                </a:solidFill>
                <a:effectLst/>
                <a:latin typeface="+mn-ea"/>
                <a:ea typeface="+mn-ea"/>
              </a:rPr>
              <a:t>、</a:t>
            </a:r>
            <a:r>
              <a:rPr kumimoji="1" lang="ja-JP" altLang="ja-JP" sz="1200" kern="1200" dirty="0">
                <a:solidFill>
                  <a:schemeClr val="tx1"/>
                </a:solidFill>
                <a:effectLst/>
                <a:latin typeface="+mn-ea"/>
                <a:ea typeface="+mn-ea"/>
              </a:rPr>
              <a:t>体育館、プールがあります。この３つの施設を建てるのに合計でいくらぐらいかかるでしょうか？ </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　１番</a:t>
            </a:r>
            <a:r>
              <a:rPr kumimoji="1" lang="en-US" altLang="ja-JP" sz="1200" kern="1200" dirty="0">
                <a:solidFill>
                  <a:schemeClr val="tx1"/>
                </a:solidFill>
                <a:effectLst/>
                <a:latin typeface="+mn-ea"/>
                <a:ea typeface="+mn-ea"/>
              </a:rPr>
              <a:t>  </a:t>
            </a:r>
            <a:r>
              <a:rPr kumimoji="1" lang="ja-JP" altLang="ja-JP" sz="1200" kern="1200" dirty="0">
                <a:solidFill>
                  <a:schemeClr val="tx1"/>
                </a:solidFill>
                <a:effectLst/>
                <a:latin typeface="+mn-ea"/>
                <a:ea typeface="+mn-ea"/>
              </a:rPr>
              <a:t>３億円　　　２番 ８億円　　　３番</a:t>
            </a:r>
            <a:r>
              <a:rPr kumimoji="1" lang="en-US" altLang="ja-JP" sz="1200" kern="1200" dirty="0">
                <a:solidFill>
                  <a:schemeClr val="tx1"/>
                </a:solidFill>
                <a:effectLst/>
                <a:latin typeface="+mn-ea"/>
                <a:ea typeface="+mn-ea"/>
              </a:rPr>
              <a:t>  15</a:t>
            </a:r>
            <a:r>
              <a:rPr kumimoji="1" lang="ja-JP" altLang="ja-JP" sz="1200" kern="1200" dirty="0">
                <a:solidFill>
                  <a:schemeClr val="tx1"/>
                </a:solidFill>
                <a:effectLst/>
                <a:latin typeface="+mn-ea"/>
                <a:ea typeface="+mn-ea"/>
              </a:rPr>
              <a:t>億円</a:t>
            </a:r>
          </a:p>
          <a:p>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（少し間をあけて）</a:t>
            </a:r>
            <a:endParaRPr kumimoji="1" lang="en-US" altLang="ja-JP" sz="1200" kern="1200" dirty="0">
              <a:solidFill>
                <a:schemeClr val="tx1"/>
              </a:solidFill>
              <a:effectLst/>
              <a:latin typeface="+mn-ea"/>
              <a:ea typeface="+mn-ea"/>
            </a:endParaRPr>
          </a:p>
          <a:p>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正解は、３番の</a:t>
            </a:r>
            <a:r>
              <a:rPr kumimoji="1" lang="en-US" altLang="ja-JP" sz="1200" kern="1200" dirty="0">
                <a:solidFill>
                  <a:schemeClr val="tx1"/>
                </a:solidFill>
                <a:effectLst/>
                <a:latin typeface="+mn-ea"/>
                <a:ea typeface="+mn-ea"/>
              </a:rPr>
              <a:t>15</a:t>
            </a:r>
            <a:r>
              <a:rPr kumimoji="1" lang="ja-JP" altLang="ja-JP" sz="1200" kern="1200" dirty="0">
                <a:solidFill>
                  <a:schemeClr val="tx1"/>
                </a:solidFill>
                <a:effectLst/>
                <a:latin typeface="+mn-ea"/>
                <a:ea typeface="+mn-ea"/>
              </a:rPr>
              <a:t>億円です。</a:t>
            </a:r>
          </a:p>
          <a:p>
            <a:r>
              <a:rPr kumimoji="1" lang="ja-JP" altLang="ja-JP" sz="1200" kern="1200" dirty="0">
                <a:solidFill>
                  <a:schemeClr val="tx1"/>
                </a:solidFill>
                <a:effectLst/>
                <a:latin typeface="+mn-ea"/>
                <a:ea typeface="+mn-ea"/>
              </a:rPr>
              <a:t>小学校を１つ建てるのに、大体</a:t>
            </a:r>
            <a:r>
              <a:rPr kumimoji="1" lang="en-US" altLang="ja-JP" sz="1200" kern="1200" dirty="0">
                <a:solidFill>
                  <a:schemeClr val="tx1"/>
                </a:solidFill>
                <a:effectLst/>
                <a:latin typeface="+mn-ea"/>
                <a:ea typeface="+mn-ea"/>
              </a:rPr>
              <a:t>15</a:t>
            </a:r>
            <a:r>
              <a:rPr kumimoji="1" lang="ja-JP" altLang="ja-JP" sz="1200" kern="1200" dirty="0">
                <a:solidFill>
                  <a:schemeClr val="tx1"/>
                </a:solidFill>
                <a:effectLst/>
                <a:latin typeface="+mn-ea"/>
                <a:ea typeface="+mn-ea"/>
              </a:rPr>
              <a:t>億円かかると言われています。</a:t>
            </a:r>
          </a:p>
          <a:p>
            <a:r>
              <a:rPr kumimoji="1" lang="ja-JP" altLang="ja-JP" sz="1200" kern="1200" dirty="0">
                <a:solidFill>
                  <a:schemeClr val="tx1"/>
                </a:solidFill>
                <a:effectLst/>
                <a:latin typeface="+mn-ea"/>
                <a:ea typeface="+mn-ea"/>
              </a:rPr>
              <a:t>では、</a:t>
            </a:r>
            <a:r>
              <a:rPr kumimoji="1" lang="en-US" altLang="ja-JP" sz="1200" kern="1200" dirty="0">
                <a:solidFill>
                  <a:schemeClr val="tx1"/>
                </a:solidFill>
                <a:effectLst/>
                <a:latin typeface="+mn-ea"/>
                <a:ea typeface="+mn-ea"/>
              </a:rPr>
              <a:t>15</a:t>
            </a:r>
            <a:r>
              <a:rPr kumimoji="1" lang="ja-JP" altLang="ja-JP" sz="1200" kern="1200" dirty="0">
                <a:solidFill>
                  <a:schemeClr val="tx1"/>
                </a:solidFill>
                <a:effectLst/>
                <a:latin typeface="+mn-ea"/>
                <a:ea typeface="+mn-ea"/>
              </a:rPr>
              <a:t>億円で校舎などが建ちました。</a:t>
            </a:r>
          </a:p>
          <a:p>
            <a:r>
              <a:rPr kumimoji="1" lang="ja-JP" altLang="ja-JP" sz="1200" kern="1200" dirty="0">
                <a:solidFill>
                  <a:schemeClr val="tx1"/>
                </a:solidFill>
                <a:effectLst/>
                <a:latin typeface="+mn-ea"/>
                <a:ea typeface="+mn-ea"/>
              </a:rPr>
              <a:t>でも、</a:t>
            </a:r>
            <a:r>
              <a:rPr kumimoji="1" lang="ja-JP" altLang="en-US" sz="1200" kern="1200" dirty="0">
                <a:solidFill>
                  <a:schemeClr val="tx1"/>
                </a:solidFill>
                <a:effectLst/>
                <a:latin typeface="+mn-ea"/>
                <a:ea typeface="+mn-ea"/>
              </a:rPr>
              <a:t>みなさんが</a:t>
            </a:r>
            <a:r>
              <a:rPr kumimoji="1" lang="ja-JP" altLang="ja-JP" sz="1200" kern="1200" dirty="0">
                <a:solidFill>
                  <a:schemeClr val="tx1"/>
                </a:solidFill>
                <a:effectLst/>
                <a:latin typeface="+mn-ea"/>
                <a:ea typeface="+mn-ea"/>
              </a:rPr>
              <a:t>が学校で勉強するには、校舎などの施設だけがあってもだめですよね。他に、机、椅子や教科書、実験道具、電気、</a:t>
            </a:r>
            <a:r>
              <a:rPr kumimoji="1" lang="ja-JP" altLang="en-US" sz="1200" kern="1200" dirty="0">
                <a:solidFill>
                  <a:schemeClr val="tx1"/>
                </a:solidFill>
                <a:effectLst/>
                <a:latin typeface="+mn-ea"/>
                <a:ea typeface="+mn-ea"/>
              </a:rPr>
              <a:t>水道、</a:t>
            </a:r>
            <a:r>
              <a:rPr kumimoji="1" lang="ja-JP" altLang="ja-JP" sz="1200" kern="1200" dirty="0">
                <a:solidFill>
                  <a:schemeClr val="tx1"/>
                </a:solidFill>
                <a:effectLst/>
                <a:latin typeface="+mn-ea"/>
                <a:ea typeface="+mn-ea"/>
              </a:rPr>
              <a:t>それに、先生のお給料なども必要になります。</a:t>
            </a:r>
          </a:p>
          <a:p>
            <a:r>
              <a:rPr kumimoji="1" lang="ja-JP" altLang="ja-JP" sz="1200" kern="1200" dirty="0">
                <a:solidFill>
                  <a:schemeClr val="tx1"/>
                </a:solidFill>
                <a:effectLst/>
                <a:latin typeface="+mn-ea"/>
                <a:ea typeface="+mn-ea"/>
              </a:rPr>
              <a:t>これらを全てひっくるめて</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「教育費」といいます。</a:t>
            </a:r>
          </a:p>
          <a:p>
            <a:r>
              <a:rPr kumimoji="1" lang="ja-JP" altLang="ja-JP" sz="1200" kern="1200" dirty="0">
                <a:solidFill>
                  <a:schemeClr val="tx1"/>
                </a:solidFill>
                <a:effectLst/>
                <a:latin typeface="+mn-ea"/>
                <a:ea typeface="+mn-ea"/>
              </a:rPr>
              <a:t>この教育費も税金で賄われているのですが、小学生１人当たり１年間でどれくらいの教育費が必要なのか？</a:t>
            </a:r>
            <a:r>
              <a:rPr kumimoji="1" lang="ja-JP" altLang="en-US" sz="1200" kern="1200" dirty="0">
                <a:solidFill>
                  <a:schemeClr val="tx1"/>
                </a:solidFill>
                <a:effectLst/>
                <a:latin typeface="+mn-ea"/>
                <a:ea typeface="+mn-ea"/>
              </a:rPr>
              <a:t>見てみましょう。</a:t>
            </a:r>
            <a:endParaRPr kumimoji="1" lang="ja-JP" altLang="ja-JP" sz="1200" kern="1200" dirty="0">
              <a:solidFill>
                <a:schemeClr val="tx1"/>
              </a:solidFill>
              <a:effectLst/>
              <a:latin typeface="+mn-ea"/>
              <a:ea typeface="+mn-ea"/>
            </a:endParaRPr>
          </a:p>
          <a:p>
            <a:r>
              <a:rPr kumimoji="1" lang="en-US" altLang="ja-JP" sz="1200" strike="noStrike" kern="1200" dirty="0">
                <a:solidFill>
                  <a:schemeClr val="tx1"/>
                </a:solidFill>
                <a:effectLst/>
                <a:latin typeface="+mn-ea"/>
                <a:ea typeface="+mn-ea"/>
              </a:rPr>
              <a:t>(</a:t>
            </a:r>
            <a:r>
              <a:rPr kumimoji="1" lang="ja-JP" altLang="ja-JP" sz="1200" strike="noStrike" kern="1200" dirty="0">
                <a:solidFill>
                  <a:schemeClr val="tx1"/>
                </a:solidFill>
                <a:effectLst/>
                <a:latin typeface="+mn-ea"/>
                <a:ea typeface="+mn-ea"/>
              </a:rPr>
              <a:t>今、</a:t>
            </a:r>
            <a:r>
              <a:rPr kumimoji="1" lang="ja-JP" altLang="en-US" sz="1200" strike="noStrike" kern="1200" dirty="0">
                <a:solidFill>
                  <a:schemeClr val="tx1"/>
                </a:solidFill>
                <a:effectLst/>
                <a:latin typeface="+mn-ea"/>
                <a:ea typeface="+mn-ea"/>
              </a:rPr>
              <a:t>みなさん</a:t>
            </a:r>
            <a:r>
              <a:rPr kumimoji="1" lang="ja-JP" altLang="ja-JP" sz="1200" strike="noStrike" kern="1200" dirty="0">
                <a:solidFill>
                  <a:schemeClr val="tx1"/>
                </a:solidFill>
                <a:effectLst/>
                <a:latin typeface="+mn-ea"/>
                <a:ea typeface="+mn-ea"/>
              </a:rPr>
              <a:t>が持っている「わたしたちのくらしと税」の６ページの右上を見てください。</a:t>
            </a:r>
            <a:r>
              <a:rPr kumimoji="1" lang="en-US" altLang="ja-JP" sz="1200" strike="noStrike" kern="1200" dirty="0">
                <a:solidFill>
                  <a:schemeClr val="tx1"/>
                </a:solidFill>
                <a:effectLst/>
                <a:latin typeface="+mn-ea"/>
                <a:ea typeface="+mn-ea"/>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strike="noStrike" kern="1200" dirty="0">
              <a:solidFill>
                <a:schemeClr val="tx1"/>
              </a:solidFill>
              <a:effectLst/>
              <a:latin typeface="+mn-ea"/>
              <a:ea typeface="+mn-ea"/>
            </a:endParaRPr>
          </a:p>
          <a:p>
            <a:endParaRPr kumimoji="1" lang="en-US" altLang="ja-JP" sz="1200" strike="sngStrike"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endParaRPr kumimoji="1" lang="en-US" altLang="ja-JP" sz="1200" kern="1200" dirty="0">
              <a:solidFill>
                <a:schemeClr val="tx1"/>
              </a:solidFill>
              <a:effectLst/>
              <a:latin typeface="+mn-ea"/>
              <a:ea typeface="+mn-ea"/>
              <a:cs typeface="+mn-cs"/>
            </a:endParaRPr>
          </a:p>
          <a:p>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en-US" altLang="ja-JP" sz="1200" spc="78" dirty="0">
              <a:latin typeface="+mn-ea"/>
              <a:ea typeface="+mn-ea"/>
            </a:endParaRPr>
          </a:p>
          <a:p>
            <a:pPr eaLnBrk="1" hangingPunct="1">
              <a:lnSpc>
                <a:spcPts val="1497"/>
              </a:lnSpc>
              <a:spcBef>
                <a:spcPts val="0"/>
              </a:spcBef>
              <a:defRPr/>
            </a:pPr>
            <a:r>
              <a:rPr lang="ja-JP" altLang="en-US" sz="1200" spc="78" dirty="0">
                <a:latin typeface="+mn-ea"/>
                <a:ea typeface="+mn-ea"/>
              </a:rPr>
              <a:t>　</a:t>
            </a:r>
            <a:endParaRPr lang="en-US" altLang="ja-JP" sz="1200" spc="78" dirty="0">
              <a:latin typeface="+mn-ea"/>
              <a:ea typeface="+mn-ea"/>
            </a:endParaRPr>
          </a:p>
        </p:txBody>
      </p:sp>
    </p:spTree>
    <p:extLst>
      <p:ext uri="{BB962C8B-B14F-4D97-AF65-F5344CB8AC3E}">
        <p14:creationId xmlns:p14="http://schemas.microsoft.com/office/powerpoint/2010/main" val="135049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ea"/>
                <a:ea typeface="+mn-ea"/>
              </a:rPr>
              <a:t>小学生１人当たり１年間で、</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sz="1200" kern="1200" dirty="0">
                <a:solidFill>
                  <a:schemeClr val="tx1"/>
                </a:solidFill>
                <a:effectLst/>
                <a:latin typeface="+mn-ea"/>
                <a:ea typeface="+mn-ea"/>
              </a:rPr>
              <a:t>およそ</a:t>
            </a:r>
            <a:r>
              <a:rPr kumimoji="1" lang="en-US" altLang="ja-JP" sz="1200" kern="1200" dirty="0">
                <a:solidFill>
                  <a:schemeClr val="tx1"/>
                </a:solidFill>
                <a:effectLst/>
                <a:latin typeface="+mn-ea"/>
                <a:ea typeface="+mn-ea"/>
              </a:rPr>
              <a:t>89</a:t>
            </a:r>
            <a:r>
              <a:rPr kumimoji="1" lang="ja-JP" altLang="ja-JP" sz="1200" kern="1200" dirty="0">
                <a:solidFill>
                  <a:schemeClr val="tx1"/>
                </a:solidFill>
                <a:effectLst/>
                <a:latin typeface="+mn-ea"/>
                <a:ea typeface="+mn-ea"/>
              </a:rPr>
              <a:t>万円の教育費が税金で賄われていると言われています。</a:t>
            </a:r>
          </a:p>
          <a:p>
            <a:r>
              <a:rPr kumimoji="1" lang="en-US" altLang="ja-JP" sz="1200" kern="1200" dirty="0">
                <a:solidFill>
                  <a:schemeClr val="tx1"/>
                </a:solidFill>
                <a:effectLst/>
                <a:latin typeface="+mn-ea"/>
                <a:ea typeface="+mn-ea"/>
              </a:rPr>
              <a:t>89</a:t>
            </a:r>
            <a:r>
              <a:rPr kumimoji="1" lang="ja-JP" altLang="ja-JP" sz="1200" kern="1200" dirty="0">
                <a:solidFill>
                  <a:schemeClr val="tx1"/>
                </a:solidFill>
                <a:effectLst/>
                <a:latin typeface="+mn-ea"/>
                <a:ea typeface="+mn-ea"/>
              </a:rPr>
              <a:t>万円、少し金額が大きくてよく分かりませんね。</a:t>
            </a:r>
          </a:p>
          <a:p>
            <a:r>
              <a:rPr kumimoji="1" lang="ja-JP" altLang="ja-JP" sz="1200" kern="1200" dirty="0">
                <a:solidFill>
                  <a:schemeClr val="tx1"/>
                </a:solidFill>
                <a:effectLst/>
                <a:latin typeface="+mn-ea"/>
                <a:ea typeface="+mn-ea"/>
              </a:rPr>
              <a:t>これは１年間で</a:t>
            </a:r>
            <a:r>
              <a:rPr kumimoji="1" lang="en-US" altLang="ja-JP" sz="1200" kern="1200" dirty="0">
                <a:solidFill>
                  <a:schemeClr val="tx1"/>
                </a:solidFill>
                <a:effectLst/>
                <a:latin typeface="+mn-ea"/>
                <a:ea typeface="+mn-ea"/>
              </a:rPr>
              <a:t>89</a:t>
            </a:r>
            <a:r>
              <a:rPr kumimoji="1" lang="ja-JP" altLang="ja-JP" sz="1200" kern="1200" dirty="0">
                <a:solidFill>
                  <a:schemeClr val="tx1"/>
                </a:solidFill>
                <a:effectLst/>
                <a:latin typeface="+mn-ea"/>
                <a:ea typeface="+mn-ea"/>
              </a:rPr>
              <a:t>万円なので、月々にしてみましょう。月にしてみるとおよそ７万</a:t>
            </a:r>
            <a:r>
              <a:rPr kumimoji="1" lang="en-US" altLang="ja-JP" sz="1200" kern="1200" dirty="0">
                <a:solidFill>
                  <a:schemeClr val="tx1"/>
                </a:solidFill>
                <a:effectLst/>
                <a:latin typeface="+mn-ea"/>
                <a:ea typeface="+mn-ea"/>
              </a:rPr>
              <a:t>4</a:t>
            </a:r>
            <a:r>
              <a:rPr kumimoji="1" lang="ja-JP" altLang="ja-JP" sz="1200" kern="1200" dirty="0">
                <a:solidFill>
                  <a:schemeClr val="tx1"/>
                </a:solidFill>
                <a:effectLst/>
                <a:latin typeface="+mn-ea"/>
                <a:ea typeface="+mn-ea"/>
              </a:rPr>
              <a:t>千円になります。</a:t>
            </a:r>
          </a:p>
          <a:p>
            <a:r>
              <a:rPr kumimoji="1" lang="ja-JP" altLang="ja-JP" sz="1200" kern="1200" dirty="0">
                <a:solidFill>
                  <a:schemeClr val="tx1"/>
                </a:solidFill>
                <a:effectLst/>
                <a:latin typeface="+mn-ea"/>
                <a:ea typeface="+mn-ea"/>
              </a:rPr>
              <a:t>つまり、</a:t>
            </a:r>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一人一人に、月７万</a:t>
            </a:r>
            <a:r>
              <a:rPr kumimoji="1" lang="en-US" altLang="ja-JP" sz="1200" kern="1200" dirty="0">
                <a:solidFill>
                  <a:schemeClr val="tx1"/>
                </a:solidFill>
                <a:effectLst/>
                <a:latin typeface="+mn-ea"/>
                <a:ea typeface="+mn-ea"/>
              </a:rPr>
              <a:t>4</a:t>
            </a:r>
            <a:r>
              <a:rPr kumimoji="1" lang="ja-JP" altLang="ja-JP" sz="1200" kern="1200" dirty="0">
                <a:solidFill>
                  <a:schemeClr val="tx1"/>
                </a:solidFill>
                <a:effectLst/>
                <a:latin typeface="+mn-ea"/>
                <a:ea typeface="+mn-ea"/>
              </a:rPr>
              <a:t>千円の税金が使われているということですね。</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もし、</a:t>
            </a:r>
            <a:r>
              <a:rPr kumimoji="1" lang="ja-JP" altLang="ja-JP" sz="1200" kern="1200" dirty="0">
                <a:solidFill>
                  <a:schemeClr val="tx1"/>
                </a:solidFill>
                <a:effectLst/>
                <a:latin typeface="+mn-ea"/>
                <a:ea typeface="+mn-ea"/>
              </a:rPr>
              <a:t>この世界が税金の全くない世界ならば、月に７万</a:t>
            </a:r>
            <a:r>
              <a:rPr kumimoji="1" lang="en-US" altLang="ja-JP" sz="1200" kern="1200" dirty="0">
                <a:solidFill>
                  <a:schemeClr val="tx1"/>
                </a:solidFill>
                <a:effectLst/>
                <a:latin typeface="+mn-ea"/>
                <a:ea typeface="+mn-ea"/>
              </a:rPr>
              <a:t>4</a:t>
            </a:r>
            <a:r>
              <a:rPr kumimoji="1" lang="ja-JP" altLang="ja-JP" sz="1200" kern="1200" dirty="0">
                <a:solidFill>
                  <a:schemeClr val="tx1"/>
                </a:solidFill>
                <a:effectLst/>
                <a:latin typeface="+mn-ea"/>
                <a:ea typeface="+mn-ea"/>
              </a:rPr>
              <a:t>千円を持ってこないと</a:t>
            </a:r>
            <a:r>
              <a:rPr kumimoji="1" lang="ja-JP" altLang="en-US" sz="1200" kern="1200" dirty="0">
                <a:solidFill>
                  <a:schemeClr val="tx1"/>
                </a:solidFill>
                <a:effectLst/>
                <a:latin typeface="+mn-ea"/>
                <a:ea typeface="+mn-ea"/>
              </a:rPr>
              <a:t>、この</a:t>
            </a:r>
            <a:r>
              <a:rPr kumimoji="1" lang="ja-JP" altLang="ja-JP" sz="1200" kern="1200" dirty="0">
                <a:solidFill>
                  <a:schemeClr val="tx1"/>
                </a:solidFill>
                <a:effectLst/>
                <a:latin typeface="+mn-ea"/>
                <a:ea typeface="+mn-ea"/>
              </a:rPr>
              <a:t>小学校では勉強することができないということです。</a:t>
            </a:r>
          </a:p>
          <a:p>
            <a:r>
              <a:rPr kumimoji="1" lang="ja-JP" altLang="en-US" sz="1200" kern="1200" dirty="0">
                <a:solidFill>
                  <a:schemeClr val="tx1"/>
                </a:solidFill>
                <a:effectLst/>
                <a:latin typeface="+mn-ea"/>
                <a:ea typeface="+mn-ea"/>
              </a:rPr>
              <a:t>みなさんが勉強するためにたくさんのお金が使われ</a:t>
            </a:r>
            <a:r>
              <a:rPr kumimoji="1" lang="ja-JP" altLang="ja-JP" sz="1200" kern="1200" dirty="0">
                <a:solidFill>
                  <a:schemeClr val="tx1"/>
                </a:solidFill>
                <a:effectLst/>
                <a:latin typeface="+mn-ea"/>
                <a:ea typeface="+mn-ea"/>
              </a:rPr>
              <a:t>ているのですね。</a:t>
            </a:r>
            <a:r>
              <a:rPr kumimoji="1" lang="en-US" altLang="ja-JP" sz="1200" kern="1200" dirty="0">
                <a:solidFill>
                  <a:schemeClr val="tx1"/>
                </a:solidFill>
                <a:effectLst/>
                <a:latin typeface="+mn-ea"/>
                <a:ea typeface="+mn-ea"/>
              </a:rPr>
              <a:t> </a:t>
            </a:r>
            <a:endParaRPr kumimoji="1" lang="ja-JP"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ちなみに</a:t>
            </a:r>
            <a:r>
              <a:rPr kumimoji="1" lang="ja-JP"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が小学校に入学してから高校を卒業するまでに、一体いくらぐらいの教育費（税金）が必要になるか計算してみ</a:t>
            </a:r>
            <a:r>
              <a:rPr kumimoji="1" lang="ja-JP" altLang="en-US" sz="1200" kern="1200" dirty="0">
                <a:solidFill>
                  <a:schemeClr val="tx1"/>
                </a:solidFill>
                <a:effectLst/>
                <a:latin typeface="+mn-ea"/>
                <a:ea typeface="+mn-ea"/>
              </a:rPr>
              <a:t>ると</a:t>
            </a:r>
            <a:r>
              <a:rPr lang="ja-JP" altLang="en-US" dirty="0">
                <a:latin typeface="+mn-ea"/>
                <a:ea typeface="+mn-ea"/>
              </a:rPr>
              <a:t>、</a:t>
            </a:r>
            <a:r>
              <a:rPr lang="en-US" altLang="ja-JP" dirty="0">
                <a:latin typeface="+mn-ea"/>
                <a:ea typeface="+mn-ea"/>
              </a:rPr>
              <a:t>【</a:t>
            </a:r>
            <a:r>
              <a:rPr lang="ja-JP" altLang="en-US" dirty="0">
                <a:latin typeface="+mn-ea"/>
                <a:ea typeface="+mn-ea"/>
              </a:rPr>
              <a:t>クリック</a:t>
            </a:r>
            <a:r>
              <a:rPr lang="en-US" altLang="ja-JP" dirty="0">
                <a:latin typeface="+mn-ea"/>
                <a:ea typeface="+mn-ea"/>
              </a:rPr>
              <a:t>】12</a:t>
            </a:r>
            <a:r>
              <a:rPr lang="ja-JP" altLang="en-US" dirty="0">
                <a:latin typeface="+mn-ea"/>
                <a:ea typeface="+mn-ea"/>
              </a:rPr>
              <a:t>年間で約</a:t>
            </a:r>
            <a:r>
              <a:rPr lang="en-US" altLang="ja-JP" dirty="0">
                <a:latin typeface="+mn-ea"/>
                <a:ea typeface="+mn-ea"/>
              </a:rPr>
              <a:t>1140</a:t>
            </a:r>
            <a:r>
              <a:rPr lang="ja-JP" altLang="en-US" dirty="0">
                <a:latin typeface="+mn-ea"/>
                <a:ea typeface="+mn-ea"/>
              </a:rPr>
              <a:t>万</a:t>
            </a:r>
            <a:r>
              <a:rPr lang="en-US" altLang="ja-JP" dirty="0">
                <a:latin typeface="+mn-ea"/>
                <a:ea typeface="+mn-ea"/>
              </a:rPr>
              <a:t>3</a:t>
            </a:r>
            <a:r>
              <a:rPr lang="ja-JP" altLang="en-US" dirty="0">
                <a:latin typeface="+mn-ea"/>
                <a:ea typeface="+mn-ea"/>
              </a:rPr>
              <a:t>千円となります。</a:t>
            </a:r>
            <a:endParaRPr lang="en-US" altLang="ja-JP" dirty="0">
              <a:latin typeface="+mn-ea"/>
              <a:ea typeface="+mn-ea"/>
            </a:endParaRPr>
          </a:p>
          <a:p>
            <a:r>
              <a:rPr kumimoji="1" lang="ja-JP" altLang="ja-JP" sz="1200" kern="1200" dirty="0">
                <a:solidFill>
                  <a:schemeClr val="tx1"/>
                </a:solidFill>
                <a:effectLst/>
                <a:latin typeface="+mn-ea"/>
                <a:ea typeface="+mn-ea"/>
              </a:rPr>
              <a:t>つまり、小学校に入学してから高校を卒業するまでに１千万円</a:t>
            </a:r>
            <a:r>
              <a:rPr kumimoji="1" lang="ja-JP" altLang="en-US" sz="1200" kern="1200" dirty="0">
                <a:solidFill>
                  <a:schemeClr val="tx1"/>
                </a:solidFill>
                <a:effectLst/>
                <a:latin typeface="+mn-ea"/>
                <a:ea typeface="+mn-ea"/>
              </a:rPr>
              <a:t>以上</a:t>
            </a:r>
            <a:r>
              <a:rPr kumimoji="1" lang="ja-JP" altLang="ja-JP" sz="1200" kern="1200" dirty="0">
                <a:solidFill>
                  <a:schemeClr val="tx1"/>
                </a:solidFill>
                <a:effectLst/>
                <a:latin typeface="+mn-ea"/>
                <a:ea typeface="+mn-ea"/>
              </a:rPr>
              <a:t>の教育費がかかって、それが税金で賄われているということなのですね。</a:t>
            </a:r>
          </a:p>
          <a:p>
            <a:r>
              <a:rPr kumimoji="1" lang="ja-JP" altLang="en-US" sz="1200" kern="1200" dirty="0">
                <a:solidFill>
                  <a:schemeClr val="tx1"/>
                </a:solidFill>
                <a:effectLst/>
                <a:latin typeface="+mn-ea"/>
                <a:ea typeface="+mn-ea"/>
              </a:rPr>
              <a:t>例えばこのクラスの</a:t>
            </a:r>
            <a:r>
              <a:rPr kumimoji="1" lang="en-US" altLang="ja-JP" sz="1200" kern="1200" dirty="0">
                <a:solidFill>
                  <a:schemeClr val="tx1"/>
                </a:solidFill>
                <a:effectLst/>
                <a:latin typeface="+mn-ea"/>
                <a:ea typeface="+mn-ea"/>
              </a:rPr>
              <a:t>10</a:t>
            </a:r>
            <a:r>
              <a:rPr kumimoji="1" lang="ja-JP" altLang="ja-JP" sz="1200" kern="1200" dirty="0">
                <a:solidFill>
                  <a:schemeClr val="tx1"/>
                </a:solidFill>
                <a:effectLst/>
                <a:latin typeface="+mn-ea"/>
                <a:ea typeface="+mn-ea"/>
              </a:rPr>
              <a:t>名が</a:t>
            </a:r>
            <a:r>
              <a:rPr kumimoji="1" lang="ja-JP" altLang="en-US" sz="1200" kern="1200" dirty="0">
                <a:solidFill>
                  <a:schemeClr val="tx1"/>
                </a:solidFill>
                <a:effectLst/>
                <a:latin typeface="+mn-ea"/>
                <a:ea typeface="+mn-ea"/>
              </a:rPr>
              <a:t>、</a:t>
            </a:r>
            <a:r>
              <a:rPr kumimoji="1" lang="ja-JP" altLang="ja-JP" sz="1200" kern="1200" dirty="0">
                <a:solidFill>
                  <a:schemeClr val="tx1"/>
                </a:solidFill>
                <a:effectLst/>
                <a:latin typeface="+mn-ea"/>
                <a:ea typeface="+mn-ea"/>
              </a:rPr>
              <a:t>小学校を卒業した後、公立の中学校、高校に進み、卒業した場合、この</a:t>
            </a:r>
            <a:r>
              <a:rPr kumimoji="1" lang="en-US" altLang="ja-JP" sz="1200" kern="1200" dirty="0">
                <a:solidFill>
                  <a:schemeClr val="tx1"/>
                </a:solidFill>
                <a:effectLst/>
                <a:latin typeface="+mn-ea"/>
                <a:ea typeface="+mn-ea"/>
              </a:rPr>
              <a:t>10</a:t>
            </a:r>
            <a:r>
              <a:rPr kumimoji="1" lang="ja-JP" altLang="ja-JP" sz="1200" kern="1200" dirty="0">
                <a:solidFill>
                  <a:schemeClr val="tx1"/>
                </a:solidFill>
                <a:effectLst/>
                <a:latin typeface="+mn-ea"/>
                <a:ea typeface="+mn-ea"/>
              </a:rPr>
              <a:t>名</a:t>
            </a:r>
            <a:r>
              <a:rPr kumimoji="1" lang="ja-JP" altLang="en-US" sz="1200" kern="1200" dirty="0">
                <a:solidFill>
                  <a:schemeClr val="tx1"/>
                </a:solidFill>
                <a:effectLst/>
                <a:latin typeface="+mn-ea"/>
                <a:ea typeface="+mn-ea"/>
              </a:rPr>
              <a:t>だけで</a:t>
            </a:r>
            <a:r>
              <a:rPr kumimoji="1" lang="ja-JP" altLang="ja-JP" sz="1200" kern="1200" dirty="0">
                <a:solidFill>
                  <a:schemeClr val="tx1"/>
                </a:solidFill>
                <a:effectLst/>
                <a:latin typeface="+mn-ea"/>
                <a:ea typeface="+mn-ea"/>
              </a:rPr>
              <a:t>１億円以上の教育費が必要ということになります。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16</a:t>
            </a:fld>
            <a:endParaRPr lang="en-US" altLang="ja-JP"/>
          </a:p>
        </p:txBody>
      </p:sp>
    </p:spTree>
    <p:extLst>
      <p:ext uri="{BB962C8B-B14F-4D97-AF65-F5344CB8AC3E}">
        <p14:creationId xmlns:p14="http://schemas.microsoft.com/office/powerpoint/2010/main" val="79771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xfrm>
            <a:off x="82550" y="741363"/>
            <a:ext cx="6572250" cy="3697287"/>
          </a:xfrm>
          <a:ln/>
        </p:spPr>
      </p:sp>
      <p:sp>
        <p:nvSpPr>
          <p:cNvPr id="21507" name="ノート プレースホルダー 2"/>
          <p:cNvSpPr>
            <a:spLocks noGrp="1"/>
          </p:cNvSpPr>
          <p:nvPr>
            <p:ph type="body" idx="1"/>
          </p:nvPr>
        </p:nvSpPr>
        <p:spPr>
          <a:xfrm>
            <a:off x="672477" y="4686538"/>
            <a:ext cx="5403380" cy="4606171"/>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ja-JP" kern="1200" baseline="0" dirty="0">
                <a:effectLst/>
                <a:latin typeface="+mn-ea"/>
                <a:ea typeface="+mn-ea"/>
              </a:rPr>
              <a:t>今、１億円以上の税金が必要と言いましたが、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baseline="0" dirty="0">
                <a:effectLst/>
                <a:latin typeface="+mn-ea"/>
                <a:ea typeface="+mn-ea"/>
              </a:rPr>
              <a:t>みなさん</a:t>
            </a:r>
            <a:r>
              <a:rPr kumimoji="1" lang="ja-JP" altLang="ja-JP" kern="1200" baseline="0" dirty="0">
                <a:effectLst/>
                <a:latin typeface="+mn-ea"/>
                <a:ea typeface="+mn-ea"/>
              </a:rPr>
              <a:t>は「１億円」を見たことがありますか。</a:t>
            </a:r>
            <a:r>
              <a:rPr kumimoji="1" lang="ja-JP" altLang="en-US" kern="1200" baseline="0" dirty="0">
                <a:effectLst/>
                <a:latin typeface="+mn-ea"/>
                <a:ea typeface="+mn-ea"/>
              </a:rPr>
              <a:t>（１億円レプリカ使用可能なら実際に見てもらう）</a:t>
            </a:r>
            <a:endParaRPr kumimoji="1" lang="ja-JP" altLang="ja-JP" kern="1200" baseline="0" dirty="0">
              <a:effectLst/>
              <a:latin typeface="+mn-ea"/>
              <a:ea typeface="+mn-ea"/>
            </a:endParaRPr>
          </a:p>
          <a:p>
            <a:r>
              <a:rPr kumimoji="1" lang="en-US" altLang="ja-JP" kern="1200" baseline="0" dirty="0">
                <a:effectLst/>
                <a:latin typeface="+mn-ea"/>
                <a:ea typeface="+mn-ea"/>
              </a:rPr>
              <a:t>100</a:t>
            </a:r>
            <a:r>
              <a:rPr kumimoji="1" lang="ja-JP" altLang="en-US" kern="1200" baseline="0" dirty="0">
                <a:effectLst/>
                <a:latin typeface="+mn-ea"/>
                <a:ea typeface="+mn-ea"/>
              </a:rPr>
              <a:t>万円のお札の束の厚さは約</a:t>
            </a:r>
            <a:r>
              <a:rPr kumimoji="1" lang="en-US" altLang="ja-JP" kern="1200" baseline="0" dirty="0">
                <a:effectLst/>
                <a:latin typeface="+mn-ea"/>
                <a:ea typeface="+mn-ea"/>
              </a:rPr>
              <a:t>1</a:t>
            </a:r>
            <a:r>
              <a:rPr kumimoji="1" lang="ja-JP" altLang="en-US" kern="1200" baseline="0" dirty="0">
                <a:effectLst/>
                <a:latin typeface="+mn-ea"/>
                <a:ea typeface="+mn-ea"/>
              </a:rPr>
              <a:t>センチです。</a:t>
            </a:r>
            <a:endParaRPr kumimoji="1" lang="ja-JP" altLang="ja-JP" kern="1200" baseline="0" dirty="0">
              <a:effectLst/>
              <a:latin typeface="+mn-ea"/>
              <a:ea typeface="+mn-ea"/>
            </a:endParaRPr>
          </a:p>
          <a:p>
            <a:r>
              <a:rPr kumimoji="1" lang="ja-JP" altLang="en-US" kern="1200" baseline="0" dirty="0">
                <a:effectLst/>
                <a:latin typeface="+mn-ea"/>
                <a:ea typeface="+mn-ea"/>
              </a:rPr>
              <a:t>なので、</a:t>
            </a:r>
            <a:r>
              <a:rPr kumimoji="1" lang="en-US" altLang="ja-JP" kern="1200" baseline="0" dirty="0">
                <a:effectLst/>
                <a:latin typeface="+mn-ea"/>
                <a:ea typeface="+mn-ea"/>
              </a:rPr>
              <a:t>1,000</a:t>
            </a:r>
            <a:r>
              <a:rPr kumimoji="1" lang="ja-JP" altLang="ja-JP" kern="1200" baseline="0" dirty="0">
                <a:effectLst/>
                <a:latin typeface="+mn-ea"/>
                <a:ea typeface="+mn-ea"/>
              </a:rPr>
              <a:t>万円の</a:t>
            </a:r>
            <a:r>
              <a:rPr kumimoji="1" lang="ja-JP" altLang="en-US" kern="1200" baseline="0" dirty="0">
                <a:effectLst/>
                <a:latin typeface="+mn-ea"/>
                <a:ea typeface="+mn-ea"/>
              </a:rPr>
              <a:t>お札の</a:t>
            </a:r>
            <a:r>
              <a:rPr kumimoji="1" lang="ja-JP" altLang="ja-JP" kern="1200" baseline="0" dirty="0">
                <a:effectLst/>
                <a:latin typeface="+mn-ea"/>
                <a:ea typeface="+mn-ea"/>
              </a:rPr>
              <a:t>束</a:t>
            </a:r>
            <a:r>
              <a:rPr kumimoji="1" lang="ja-JP" altLang="en-US" kern="1200" baseline="0" dirty="0">
                <a:effectLst/>
                <a:latin typeface="+mn-ea"/>
                <a:ea typeface="+mn-ea"/>
              </a:rPr>
              <a:t>の</a:t>
            </a:r>
            <a:r>
              <a:rPr kumimoji="1" lang="ja-JP" altLang="ja-JP" kern="1200" baseline="0" dirty="0">
                <a:effectLst/>
                <a:latin typeface="+mn-ea"/>
                <a:ea typeface="+mn-ea"/>
              </a:rPr>
              <a:t>厚さはおよそ</a:t>
            </a:r>
            <a:r>
              <a:rPr kumimoji="1" lang="en-US" altLang="ja-JP" kern="1200" baseline="0" dirty="0">
                <a:effectLst/>
                <a:latin typeface="+mn-ea"/>
                <a:ea typeface="+mn-ea"/>
              </a:rPr>
              <a:t>10cm</a:t>
            </a:r>
            <a:r>
              <a:rPr kumimoji="1" lang="ja-JP" altLang="ja-JP" kern="1200" baseline="0" dirty="0">
                <a:effectLst/>
                <a:latin typeface="+mn-ea"/>
                <a:ea typeface="+mn-ea"/>
              </a:rPr>
              <a:t>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kern="1200" baseline="0" dirty="0">
              <a:effectLst/>
              <a:latin typeface="+mn-ea"/>
              <a:ea typeface="+mn-ea"/>
            </a:endParaRPr>
          </a:p>
          <a:p>
            <a:r>
              <a:rPr kumimoji="1" lang="ja-JP" altLang="en-US" kern="1200" baseline="0" dirty="0">
                <a:effectLst/>
                <a:latin typeface="+mn-ea"/>
                <a:ea typeface="+mn-ea"/>
              </a:rPr>
              <a:t>ですから、</a:t>
            </a:r>
            <a:r>
              <a:rPr kumimoji="1" lang="ja-JP" altLang="ja-JP" kern="1200" baseline="0" dirty="0">
                <a:effectLst/>
                <a:latin typeface="+mn-ea"/>
                <a:ea typeface="+mn-ea"/>
              </a:rPr>
              <a:t>１億円で</a:t>
            </a:r>
            <a:r>
              <a:rPr kumimoji="1" lang="ja-JP" altLang="en-US" kern="1200" baseline="0" dirty="0">
                <a:effectLst/>
                <a:latin typeface="+mn-ea"/>
                <a:ea typeface="+mn-ea"/>
              </a:rPr>
              <a:t>約</a:t>
            </a:r>
            <a:r>
              <a:rPr kumimoji="1" lang="ja-JP" altLang="ja-JP" kern="1200" baseline="0" dirty="0">
                <a:effectLst/>
                <a:latin typeface="+mn-ea"/>
                <a:ea typeface="+mn-ea"/>
              </a:rPr>
              <a:t>１ｍの高さになります。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kern="1200" baseline="0" dirty="0">
              <a:effectLst/>
              <a:latin typeface="+mn-ea"/>
              <a:ea typeface="+mn-ea"/>
            </a:endParaRPr>
          </a:p>
          <a:p>
            <a:r>
              <a:rPr kumimoji="1" lang="ja-JP" altLang="ja-JP" kern="1200" baseline="0" dirty="0">
                <a:effectLst/>
                <a:latin typeface="+mn-ea"/>
                <a:ea typeface="+mn-ea"/>
              </a:rPr>
              <a:t>学校を建てるのに必要な</a:t>
            </a:r>
            <a:r>
              <a:rPr kumimoji="1" lang="en-US" altLang="ja-JP" kern="1200" baseline="0" dirty="0">
                <a:effectLst/>
                <a:latin typeface="+mn-ea"/>
                <a:ea typeface="+mn-ea"/>
              </a:rPr>
              <a:t>15</a:t>
            </a:r>
            <a:r>
              <a:rPr kumimoji="1" lang="ja-JP" altLang="ja-JP" kern="1200" baseline="0" dirty="0">
                <a:effectLst/>
                <a:latin typeface="+mn-ea"/>
                <a:ea typeface="+mn-ea"/>
              </a:rPr>
              <a:t>億円なら</a:t>
            </a:r>
            <a:r>
              <a:rPr kumimoji="1" lang="en-US" altLang="ja-JP" kern="1200" baseline="0" dirty="0">
                <a:effectLst/>
                <a:latin typeface="+mn-ea"/>
                <a:ea typeface="+mn-ea"/>
              </a:rPr>
              <a:t>15</a:t>
            </a:r>
            <a:r>
              <a:rPr kumimoji="1" lang="ja-JP" altLang="ja-JP" kern="1200" baseline="0" dirty="0">
                <a:effectLst/>
                <a:latin typeface="+mn-ea"/>
                <a:ea typeface="+mn-ea"/>
              </a:rPr>
              <a:t>ｍ。</a:t>
            </a:r>
            <a:r>
              <a:rPr kumimoji="1" lang="en-US" altLang="ja-JP" kern="1200" baseline="0" dirty="0">
                <a:effectLst/>
                <a:latin typeface="+mn-ea"/>
                <a:ea typeface="+mn-ea"/>
              </a:rPr>
              <a:t>15</a:t>
            </a:r>
            <a:r>
              <a:rPr kumimoji="1" lang="ja-JP" altLang="en-US" kern="1200" baseline="0" dirty="0">
                <a:effectLst/>
                <a:latin typeface="+mn-ea"/>
                <a:ea typeface="+mn-ea"/>
              </a:rPr>
              <a:t>メートルだとビルの５階くらいになるので</a:t>
            </a:r>
            <a:r>
              <a:rPr kumimoji="1" lang="ja-JP" altLang="ja-JP" kern="1200" baseline="0" dirty="0">
                <a:effectLst/>
                <a:latin typeface="+mn-ea"/>
                <a:ea typeface="+mn-ea"/>
              </a:rPr>
              <a:t>、</a:t>
            </a:r>
            <a:r>
              <a:rPr kumimoji="1" lang="ja-JP" altLang="en-US" kern="1200" baseline="0" dirty="0">
                <a:effectLst/>
                <a:latin typeface="+mn-ea"/>
                <a:ea typeface="+mn-ea"/>
              </a:rPr>
              <a:t>校舎よりもずっと高く</a:t>
            </a:r>
            <a:r>
              <a:rPr kumimoji="1" lang="ja-JP" altLang="ja-JP" kern="1200" baseline="0" dirty="0">
                <a:effectLst/>
                <a:latin typeface="+mn-ea"/>
                <a:ea typeface="+mn-ea"/>
              </a:rPr>
              <a:t>なります。</a:t>
            </a:r>
            <a:endParaRPr kumimoji="1" lang="en-US" altLang="ja-JP" kern="1200" baseline="0" dirty="0">
              <a:effectLst/>
              <a:latin typeface="+mn-ea"/>
              <a:ea typeface="+mn-ea"/>
            </a:endParaRPr>
          </a:p>
          <a:p>
            <a:r>
              <a:rPr kumimoji="1" lang="ja-JP" altLang="en-US" kern="1200" baseline="0" dirty="0">
                <a:effectLst/>
                <a:latin typeface="+mn-ea"/>
                <a:ea typeface="+mn-ea"/>
              </a:rPr>
              <a:t>学校を建てるためにも</a:t>
            </a:r>
            <a:r>
              <a:rPr kumimoji="1" lang="ja-JP" altLang="ja-JP" kern="1200" baseline="0" dirty="0">
                <a:effectLst/>
                <a:latin typeface="+mn-ea"/>
                <a:ea typeface="+mn-ea"/>
              </a:rPr>
              <a:t>、こんなにもたくさんのお金が使われているのです</a:t>
            </a:r>
            <a:r>
              <a:rPr kumimoji="1" lang="ja-JP" altLang="en-US" kern="1200" baseline="0" dirty="0">
                <a:effectLst/>
                <a:latin typeface="+mn-ea"/>
                <a:ea typeface="+mn-ea"/>
              </a:rPr>
              <a:t>ね</a:t>
            </a:r>
            <a:r>
              <a:rPr kumimoji="1" lang="ja-JP" altLang="ja-JP" kern="1200" baseline="0" dirty="0">
                <a:effectLst/>
                <a:latin typeface="+mn-ea"/>
                <a:ea typeface="+mn-ea"/>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en-US" altLang="ja-JP" kern="1200" baseline="0" dirty="0">
              <a:effectLst/>
              <a:latin typeface="+mn-ea"/>
              <a:ea typeface="+mn-ea"/>
            </a:endParaRPr>
          </a:p>
          <a:p>
            <a:endParaRPr kumimoji="1" lang="en-US" altLang="ja-JP" sz="1200" kern="1200" baseline="0" dirty="0">
              <a:solidFill>
                <a:srgbClr val="FF0000"/>
              </a:solidFill>
              <a:effectLst/>
              <a:latin typeface="+mn-ea"/>
              <a:ea typeface="+mn-ea"/>
              <a:cs typeface="+mn-cs"/>
            </a:endParaRPr>
          </a:p>
          <a:p>
            <a:endParaRPr kumimoji="1" lang="ja-JP" altLang="ja-JP" sz="1200" kern="1200" baseline="0" dirty="0">
              <a:solidFill>
                <a:srgbClr val="FF0000"/>
              </a:solidFill>
              <a:effectLst/>
              <a:latin typeface="Arial" charset="0"/>
              <a:ea typeface="ＭＳ Ｐ明朝" charset="-128"/>
              <a:cs typeface="+mn-cs"/>
            </a:endParaRPr>
          </a:p>
          <a:p>
            <a:r>
              <a:rPr kumimoji="1" lang="ja-JP" altLang="ja-JP" sz="1200" kern="1200" baseline="0" dirty="0">
                <a:solidFill>
                  <a:srgbClr val="FF0000"/>
                </a:solidFill>
                <a:effectLst/>
                <a:latin typeface="Arial" charset="0"/>
                <a:ea typeface="ＭＳ Ｐ明朝" charset="-128"/>
                <a:cs typeface="+mn-cs"/>
              </a:rPr>
              <a:t>　</a:t>
            </a:r>
            <a:endParaRPr lang="ja-JP" altLang="en-US" baseline="0" dirty="0">
              <a:latin typeface="Arial" panose="020B0604020202020204" pitchFamily="34" charset="0"/>
              <a:ea typeface="ＭＳ Ｐ明朝" panose="02020600040205080304" pitchFamily="18" charset="-128"/>
            </a:endParaRPr>
          </a:p>
        </p:txBody>
      </p:sp>
      <p:sp>
        <p:nvSpPr>
          <p:cNvPr id="399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83">
              <a:defRPr kumimoji="1" sz="2400">
                <a:solidFill>
                  <a:schemeClr val="tx1"/>
                </a:solidFill>
                <a:latin typeface="Arial" panose="020B0604020202020204" pitchFamily="34" charset="0"/>
                <a:ea typeface="AR丸ゴシック体M"/>
                <a:cs typeface="AR丸ゴシック体M"/>
              </a:defRPr>
            </a:lvl1pPr>
            <a:lvl2pPr marL="736561" indent="-283293" defTabSz="945883">
              <a:defRPr kumimoji="1" sz="2400">
                <a:solidFill>
                  <a:schemeClr val="tx1"/>
                </a:solidFill>
                <a:latin typeface="Arial" panose="020B0604020202020204" pitchFamily="34" charset="0"/>
                <a:ea typeface="AR丸ゴシック体M"/>
                <a:cs typeface="AR丸ゴシック体M"/>
              </a:defRPr>
            </a:lvl2pPr>
            <a:lvl3pPr marL="1133170" indent="-226634" defTabSz="945883">
              <a:defRPr kumimoji="1" sz="2400">
                <a:solidFill>
                  <a:schemeClr val="tx1"/>
                </a:solidFill>
                <a:latin typeface="Arial" panose="020B0604020202020204" pitchFamily="34" charset="0"/>
                <a:ea typeface="AR丸ゴシック体M"/>
                <a:cs typeface="AR丸ゴシック体M"/>
              </a:defRPr>
            </a:lvl3pPr>
            <a:lvl4pPr marL="1586438" indent="-226634" defTabSz="945883">
              <a:defRPr kumimoji="1" sz="2400">
                <a:solidFill>
                  <a:schemeClr val="tx1"/>
                </a:solidFill>
                <a:latin typeface="Arial" panose="020B0604020202020204" pitchFamily="34" charset="0"/>
                <a:ea typeface="AR丸ゴシック体M"/>
                <a:cs typeface="AR丸ゴシック体M"/>
              </a:defRPr>
            </a:lvl4pPr>
            <a:lvl5pPr marL="2039706" indent="-226634" defTabSz="945883">
              <a:defRPr kumimoji="1" sz="2400">
                <a:solidFill>
                  <a:schemeClr val="tx1"/>
                </a:solidFill>
                <a:latin typeface="Arial" panose="020B0604020202020204" pitchFamily="34" charset="0"/>
                <a:ea typeface="AR丸ゴシック体M"/>
                <a:cs typeface="AR丸ゴシック体M"/>
              </a:defRPr>
            </a:lvl5pPr>
            <a:lvl6pPr marL="2492974"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6pPr>
            <a:lvl7pPr marL="2946243"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7pPr>
            <a:lvl8pPr marL="3399511"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8pPr>
            <a:lvl9pPr marL="3852779" indent="-226634" defTabSz="945883" eaLnBrk="0" fontAlgn="base" hangingPunct="0">
              <a:spcBef>
                <a:spcPct val="0"/>
              </a:spcBef>
              <a:spcAft>
                <a:spcPct val="0"/>
              </a:spcAft>
              <a:defRPr kumimoji="1" sz="2400">
                <a:solidFill>
                  <a:schemeClr val="tx1"/>
                </a:solidFill>
                <a:latin typeface="Arial" panose="020B0604020202020204" pitchFamily="34" charset="0"/>
                <a:ea typeface="AR丸ゴシック体M"/>
                <a:cs typeface="AR丸ゴシック体M"/>
              </a:defRPr>
            </a:lvl9pPr>
          </a:lstStyle>
          <a:p>
            <a:fld id="{23B1ECA2-3698-4848-8552-87EE6F1DE29A}" type="slidenum">
              <a:rPr lang="en-US" altLang="ja-JP" sz="1300">
                <a:ea typeface="ＭＳ Ｐゴシック" panose="020B0600070205080204" pitchFamily="50" charset="-128"/>
              </a:rPr>
              <a:pPr/>
              <a:t>17</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562112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9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08" indent="-284142" defTabSz="94449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090"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844"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598" indent="-226997" defTabSz="94449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764"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7930"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096"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262" indent="-226997" defTabSz="94449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AB63435-D0EC-48B5-9471-C6DC842F434F}" type="slidenum">
              <a:rPr lang="en-US" altLang="ja-JP" sz="1300">
                <a:ea typeface="ＭＳ Ｐゴシック" panose="020B0600070205080204" pitchFamily="50" charset="-128"/>
              </a:rPr>
              <a:pPr>
                <a:spcBef>
                  <a:spcPct val="0"/>
                </a:spcBef>
              </a:pPr>
              <a:t>18</a:t>
            </a:fld>
            <a:endParaRPr lang="en-US" altLang="ja-JP" sz="1300">
              <a:ea typeface="ＭＳ Ｐゴシック" panose="020B0600070205080204" pitchFamily="50" charset="-128"/>
            </a:endParaRPr>
          </a:p>
        </p:txBody>
      </p:sp>
      <p:sp>
        <p:nvSpPr>
          <p:cNvPr id="35843" name="Rectangle 2"/>
          <p:cNvSpPr>
            <a:spLocks noGrp="1" noRot="1" noChangeAspect="1" noChangeArrowheads="1" noTextEdit="1"/>
          </p:cNvSpPr>
          <p:nvPr>
            <p:ph type="sldImg"/>
          </p:nvPr>
        </p:nvSpPr>
        <p:spPr>
          <a:xfrm>
            <a:off x="74613" y="684213"/>
            <a:ext cx="6627812" cy="3729037"/>
          </a:xfrm>
          <a:ln/>
        </p:spPr>
      </p:sp>
      <p:sp>
        <p:nvSpPr>
          <p:cNvPr id="24580" name="Rectangle 3"/>
          <p:cNvSpPr>
            <a:spLocks noGrp="1" noChangeArrowheads="1"/>
          </p:cNvSpPr>
          <p:nvPr>
            <p:ph type="body" idx="1"/>
          </p:nvPr>
        </p:nvSpPr>
        <p:spPr>
          <a:xfrm>
            <a:off x="654051" y="4714876"/>
            <a:ext cx="5773738" cy="5078413"/>
          </a:xfrm>
          <a:ln/>
        </p:spPr>
        <p:txBody>
          <a:bodyPr/>
          <a:lstStyle/>
          <a:p>
            <a:r>
              <a:rPr kumimoji="1" lang="ja-JP" altLang="ja-JP" sz="1200" kern="1200" baseline="0" dirty="0">
                <a:effectLst/>
                <a:latin typeface="+mn-ea"/>
                <a:ea typeface="+mn-ea"/>
                <a:cs typeface="+mn-cs"/>
              </a:rPr>
              <a:t>では、最後の質問です。</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ja-JP" altLang="en-US" sz="1200" kern="1200" baseline="0" dirty="0">
                <a:effectLst/>
                <a:latin typeface="+mn-ea"/>
                <a:ea typeface="+mn-ea"/>
                <a:cs typeface="+mn-cs"/>
              </a:rPr>
              <a:t>いろんなところに</a:t>
            </a:r>
            <a:r>
              <a:rPr kumimoji="1" lang="ja-JP" altLang="ja-JP" sz="1200" kern="1200" baseline="0" dirty="0">
                <a:effectLst/>
                <a:latin typeface="+mn-ea"/>
                <a:ea typeface="+mn-ea"/>
                <a:cs typeface="+mn-cs"/>
              </a:rPr>
              <a:t>使われている</a:t>
            </a:r>
            <a:r>
              <a:rPr kumimoji="1" lang="ja-JP" altLang="en-US" sz="1200" kern="1200" baseline="0" dirty="0">
                <a:effectLst/>
                <a:latin typeface="+mn-ea"/>
                <a:ea typeface="+mn-ea"/>
                <a:cs typeface="+mn-cs"/>
              </a:rPr>
              <a:t>ということを</a:t>
            </a:r>
            <a:r>
              <a:rPr kumimoji="1" lang="ja-JP" altLang="ja-JP" sz="1200" kern="1200" baseline="0" dirty="0">
                <a:effectLst/>
                <a:latin typeface="+mn-ea"/>
                <a:ea typeface="+mn-ea"/>
                <a:cs typeface="+mn-cs"/>
              </a:rPr>
              <a:t>を勉強</a:t>
            </a:r>
            <a:r>
              <a:rPr kumimoji="1" lang="ja-JP" altLang="en-US" sz="1200" kern="1200" baseline="0" dirty="0">
                <a:effectLst/>
                <a:latin typeface="+mn-ea"/>
                <a:ea typeface="+mn-ea"/>
                <a:cs typeface="+mn-cs"/>
              </a:rPr>
              <a:t>してきましたが</a:t>
            </a:r>
            <a:r>
              <a:rPr kumimoji="1" lang="ja-JP" altLang="ja-JP" sz="1200" kern="1200" baseline="0" dirty="0">
                <a:effectLst/>
                <a:latin typeface="+mn-ea"/>
                <a:ea typeface="+mn-ea"/>
                <a:cs typeface="+mn-cs"/>
              </a:rPr>
              <a:t>、やっぱり</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ない方がいいなと思う人。　</a:t>
            </a:r>
            <a:r>
              <a:rPr kumimoji="1" lang="ja-JP" altLang="en-US" sz="1200" kern="1200" baseline="0" dirty="0">
                <a:effectLst/>
                <a:latin typeface="+mn-ea"/>
                <a:ea typeface="+mn-ea"/>
                <a:cs typeface="+mn-cs"/>
              </a:rPr>
              <a:t>手をあげてください</a:t>
            </a:r>
            <a:r>
              <a:rPr kumimoji="1" lang="ja-JP" altLang="ja-JP" sz="1200" kern="1200" baseline="0" dirty="0">
                <a:effectLst/>
                <a:latin typeface="+mn-ea"/>
                <a:ea typeface="+mn-ea"/>
                <a:cs typeface="+mn-cs"/>
              </a:rPr>
              <a:t>　 　　</a:t>
            </a:r>
            <a:endParaRPr kumimoji="1" lang="en-US" altLang="ja-JP" sz="1200" kern="1200" baseline="0" dirty="0">
              <a:effectLst/>
              <a:latin typeface="+mn-ea"/>
              <a:ea typeface="+mn-ea"/>
              <a:cs typeface="+mn-cs"/>
            </a:endParaRPr>
          </a:p>
          <a:p>
            <a:r>
              <a:rPr kumimoji="1" lang="ja-JP" altLang="ja-JP" sz="1200" kern="1200" baseline="0" dirty="0">
                <a:effectLst/>
                <a:latin typeface="+mn-ea"/>
                <a:ea typeface="+mn-ea"/>
                <a:cs typeface="+mn-cs"/>
              </a:rPr>
              <a:t>税金が</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cs typeface="+mn-cs"/>
              </a:rPr>
              <a:t>】</a:t>
            </a:r>
            <a:r>
              <a:rPr kumimoji="1" lang="ja-JP" altLang="ja-JP" sz="1200" kern="1200" baseline="0" dirty="0">
                <a:effectLst/>
                <a:latin typeface="+mn-ea"/>
                <a:ea typeface="+mn-ea"/>
                <a:cs typeface="+mn-cs"/>
              </a:rPr>
              <a:t>ある方がいいなと思う人。</a:t>
            </a:r>
            <a:r>
              <a:rPr kumimoji="1" lang="ja-JP" altLang="en-US" sz="1200" kern="1200" baseline="0" dirty="0">
                <a:effectLst/>
                <a:latin typeface="+mn-ea"/>
                <a:ea typeface="+mn-ea"/>
                <a:cs typeface="+mn-cs"/>
              </a:rPr>
              <a:t>　手をあげてください</a:t>
            </a:r>
            <a:r>
              <a:rPr kumimoji="1" lang="ja-JP" altLang="ja-JP" sz="1200" kern="1200" baseline="0" dirty="0">
                <a:effectLst/>
                <a:latin typeface="+mn-ea"/>
                <a:ea typeface="+mn-ea"/>
                <a:cs typeface="+mn-cs"/>
              </a:rPr>
              <a:t> 　　　　</a:t>
            </a:r>
          </a:p>
          <a:p>
            <a:r>
              <a:rPr kumimoji="1" lang="en-US" altLang="ja-JP" sz="1200" kern="1200" baseline="0" dirty="0">
                <a:effectLst/>
                <a:latin typeface="+mn-ea"/>
                <a:ea typeface="+mn-ea"/>
                <a:cs typeface="+mn-cs"/>
              </a:rPr>
              <a:t> </a:t>
            </a:r>
            <a:endParaRPr kumimoji="1" lang="ja-JP" altLang="ja-JP" sz="1200" kern="1200" baseline="0" dirty="0">
              <a:effectLst/>
              <a:latin typeface="+mn-ea"/>
              <a:ea typeface="+mn-ea"/>
              <a:cs typeface="+mn-cs"/>
            </a:endParaRPr>
          </a:p>
          <a:p>
            <a:r>
              <a:rPr lang="ja-JP" altLang="en-US" sz="1200" spc="80" dirty="0">
                <a:latin typeface="+mn-ea"/>
                <a:ea typeface="+mn-ea"/>
              </a:rPr>
              <a:t>ありがとうございました。</a:t>
            </a:r>
            <a:r>
              <a:rPr kumimoji="1" lang="en-US" altLang="ja-JP" sz="1200" kern="1200" dirty="0">
                <a:effectLst/>
                <a:latin typeface="+mn-ea"/>
                <a:ea typeface="+mn-ea"/>
                <a:cs typeface="+mn-cs"/>
              </a:rPr>
              <a:t>【</a:t>
            </a:r>
            <a:r>
              <a:rPr kumimoji="1" lang="ja-JP" altLang="en-US" sz="1200" kern="1200" dirty="0">
                <a:effectLst/>
                <a:latin typeface="+mn-ea"/>
                <a:ea typeface="+mn-ea"/>
                <a:cs typeface="+mn-cs"/>
              </a:rPr>
              <a:t>クリック</a:t>
            </a:r>
            <a:r>
              <a:rPr kumimoji="1" lang="en-US" altLang="ja-JP" sz="1200" kern="1200" dirty="0">
                <a:effectLst/>
                <a:latin typeface="+mn-ea"/>
                <a:ea typeface="+mn-ea"/>
              </a:rPr>
              <a:t>】</a:t>
            </a:r>
            <a:endParaRPr lang="en-US" altLang="ja-JP" sz="1200" spc="80" dirty="0">
              <a:latin typeface="+mn-ea"/>
              <a:ea typeface="+mn-ea"/>
            </a:endParaRPr>
          </a:p>
        </p:txBody>
      </p:sp>
      <p:sp>
        <p:nvSpPr>
          <p:cNvPr id="35846" name="テキスト ボックス 7"/>
          <p:cNvSpPr txBox="1">
            <a:spLocks noChangeArrowheads="1"/>
          </p:cNvSpPr>
          <p:nvPr/>
        </p:nvSpPr>
        <p:spPr bwMode="auto">
          <a:xfrm>
            <a:off x="4347065" y="5239151"/>
            <a:ext cx="43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1" rIns="91362" bIns="45681">
            <a:spAutoFit/>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ctr" eaLnBrk="1" hangingPunct="1">
              <a:spcBef>
                <a:spcPct val="0"/>
              </a:spcBef>
            </a:pPr>
            <a:endParaRPr lang="ja-JP" altLang="en-US" sz="2400">
              <a:ea typeface="AR丸ゴシック体M"/>
            </a:endParaRPr>
          </a:p>
        </p:txBody>
      </p:sp>
    </p:spTree>
    <p:extLst>
      <p:ext uri="{BB962C8B-B14F-4D97-AF65-F5344CB8AC3E}">
        <p14:creationId xmlns:p14="http://schemas.microsoft.com/office/powerpoint/2010/main" val="266544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44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644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644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644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A5246AB-8CE2-4EEE-B787-DBF1115C2AD9}" type="slidenum">
              <a:rPr lang="en-US" altLang="ja-JP" sz="1300">
                <a:ea typeface="ＭＳ Ｐゴシック" panose="020B0600070205080204" pitchFamily="50" charset="-128"/>
              </a:rPr>
              <a:pPr>
                <a:spcBef>
                  <a:spcPct val="0"/>
                </a:spcBef>
              </a:pPr>
              <a:t>19</a:t>
            </a:fld>
            <a:endParaRPr lang="en-US" altLang="ja-JP" sz="1300">
              <a:ea typeface="ＭＳ Ｐゴシック" panose="020B0600070205080204" pitchFamily="50" charset="-128"/>
            </a:endParaRPr>
          </a:p>
        </p:txBody>
      </p:sp>
      <p:sp>
        <p:nvSpPr>
          <p:cNvPr id="41987" name="Rectangle 2"/>
          <p:cNvSpPr>
            <a:spLocks noGrp="1" noRot="1" noChangeAspect="1" noChangeArrowheads="1" noTextEdit="1"/>
          </p:cNvSpPr>
          <p:nvPr>
            <p:ph type="sldImg"/>
          </p:nvPr>
        </p:nvSpPr>
        <p:spPr>
          <a:xfrm>
            <a:off x="82550" y="741363"/>
            <a:ext cx="6572250" cy="3697287"/>
          </a:xfrm>
          <a:ln/>
        </p:spPr>
      </p:sp>
      <p:sp>
        <p:nvSpPr>
          <p:cNvPr id="28676" name="Rectangle 3"/>
          <p:cNvSpPr>
            <a:spLocks noGrp="1" noChangeArrowheads="1"/>
          </p:cNvSpPr>
          <p:nvPr>
            <p:ph type="body" idx="1"/>
          </p:nvPr>
        </p:nvSpPr>
        <p:spPr>
          <a:xfrm>
            <a:off x="659907" y="4683387"/>
            <a:ext cx="5615492" cy="4680234"/>
          </a:xfrm>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人々が</a:t>
            </a:r>
            <a:r>
              <a:rPr kumimoji="1" lang="ja-JP" altLang="ja-JP" sz="1200" kern="1200" dirty="0">
                <a:solidFill>
                  <a:schemeClr val="tx1"/>
                </a:solidFill>
                <a:effectLst/>
                <a:latin typeface="+mn-ea"/>
                <a:ea typeface="+mn-ea"/>
                <a:cs typeface="+mn-cs"/>
              </a:rPr>
              <a:t>仲良く助け合って、よりよい暮らしができるようにするために必要なものです。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税金は、</a:t>
            </a:r>
            <a:r>
              <a:rPr kumimoji="1" lang="ja-JP" altLang="en-US" sz="1200" kern="1200" dirty="0">
                <a:solidFill>
                  <a:schemeClr val="tx1"/>
                </a:solidFill>
                <a:effectLst/>
                <a:latin typeface="+mn-ea"/>
                <a:ea typeface="+mn-ea"/>
                <a:cs typeface="+mn-cs"/>
              </a:rPr>
              <a:t>皆さん</a:t>
            </a:r>
            <a:r>
              <a:rPr kumimoji="1" lang="ja-JP" altLang="ja-JP" sz="1200" kern="1200" dirty="0">
                <a:solidFill>
                  <a:schemeClr val="tx1"/>
                </a:solidFill>
                <a:effectLst/>
                <a:latin typeface="+mn-ea"/>
                <a:ea typeface="+mn-ea"/>
                <a:cs typeface="+mn-cs"/>
              </a:rPr>
              <a:t>のため</a:t>
            </a:r>
            <a:r>
              <a:rPr kumimoji="1" lang="ja-JP" altLang="en-US" sz="1200" kern="1200" dirty="0">
                <a:solidFill>
                  <a:schemeClr val="tx1"/>
                </a:solidFill>
                <a:effectLst/>
                <a:latin typeface="+mn-ea"/>
                <a:ea typeface="+mn-ea"/>
                <a:cs typeface="+mn-cs"/>
              </a:rPr>
              <a:t>に皆さん</a:t>
            </a:r>
            <a:r>
              <a:rPr kumimoji="1" lang="ja-JP" altLang="ja-JP" sz="1200" kern="1200" dirty="0">
                <a:solidFill>
                  <a:schemeClr val="tx1"/>
                </a:solidFill>
                <a:effectLst/>
                <a:latin typeface="+mn-ea"/>
                <a:ea typeface="+mn-ea"/>
                <a:cs typeface="+mn-cs"/>
              </a:rPr>
              <a:t>から集める会費のようなものだということを覚えておいてください。</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sz="1100" spc="79" dirty="0">
              <a:latin typeface="+mn-ea"/>
              <a:ea typeface="+mn-ea"/>
            </a:endParaRPr>
          </a:p>
        </p:txBody>
      </p:sp>
    </p:spTree>
    <p:extLst>
      <p:ext uri="{BB962C8B-B14F-4D97-AF65-F5344CB8AC3E}">
        <p14:creationId xmlns:p14="http://schemas.microsoft.com/office/powerpoint/2010/main" val="31589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cs typeface="+mn-cs"/>
              </a:rPr>
              <a:t>それでは、税金についての授業をはじめます。</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en-US" altLang="ja-JP" sz="1200" kern="1200" dirty="0">
              <a:solidFill>
                <a:schemeClr val="tx1"/>
              </a:solidFill>
              <a:effectLst/>
              <a:latin typeface="+mn-ea"/>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さて、みんなは「税金」って聞いたことありますか。</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p>
          <a:p>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　今日のめあては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「税金の大切さ</a:t>
            </a:r>
            <a:r>
              <a:rPr kumimoji="1" lang="ja-JP" altLang="en-US" sz="1200" kern="1200" dirty="0">
                <a:solidFill>
                  <a:schemeClr val="tx1"/>
                </a:solidFill>
                <a:effectLst/>
                <a:latin typeface="+mn-ea"/>
                <a:ea typeface="+mn-ea"/>
                <a:cs typeface="+mn-cs"/>
              </a:rPr>
              <a:t>を</a:t>
            </a:r>
            <a:r>
              <a:rPr kumimoji="1" lang="ja-JP" altLang="ja-JP" sz="1200" kern="1200" dirty="0">
                <a:solidFill>
                  <a:schemeClr val="tx1"/>
                </a:solidFill>
                <a:effectLst/>
                <a:latin typeface="+mn-ea"/>
                <a:ea typeface="+mn-ea"/>
                <a:cs typeface="+mn-cs"/>
              </a:rPr>
              <a:t>知る」ということです。</a:t>
            </a:r>
          </a:p>
          <a:p>
            <a:r>
              <a:rPr kumimoji="1" lang="ja-JP" altLang="ja-JP" sz="1200" kern="1200" dirty="0">
                <a:solidFill>
                  <a:schemeClr val="tx1"/>
                </a:solidFill>
                <a:effectLst/>
                <a:latin typeface="+mn-ea"/>
                <a:ea typeface="+mn-ea"/>
                <a:cs typeface="+mn-cs"/>
              </a:rPr>
              <a:t>そのために、一緒に勉強していき</a:t>
            </a:r>
            <a:r>
              <a:rPr kumimoji="1" lang="ja-JP" altLang="en-US" sz="1200" kern="1200" dirty="0">
                <a:solidFill>
                  <a:schemeClr val="tx1"/>
                </a:solidFill>
                <a:effectLst/>
                <a:latin typeface="+mn-ea"/>
                <a:ea typeface="+mn-ea"/>
                <a:cs typeface="+mn-cs"/>
              </a:rPr>
              <a:t>ましょう</a:t>
            </a:r>
            <a:r>
              <a:rPr kumimoji="1" lang="ja-JP" altLang="ja-JP"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pPr eaLnBrk="1" hangingPunct="1">
              <a:lnSpc>
                <a:spcPts val="1497"/>
              </a:lnSpc>
              <a:spcBef>
                <a:spcPts val="0"/>
              </a:spcBef>
              <a:defRPr/>
            </a:pPr>
            <a:endParaRPr lang="ja-JP" altLang="en-US" b="1" kern="0" dirty="0">
              <a:solidFill>
                <a:schemeClr val="bg1"/>
              </a:solidFill>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2</a:t>
            </a:fld>
            <a:endParaRPr lang="en-US" altLang="ja-JP"/>
          </a:p>
        </p:txBody>
      </p:sp>
    </p:spTree>
    <p:extLst>
      <p:ext uri="{BB962C8B-B14F-4D97-AF65-F5344CB8AC3E}">
        <p14:creationId xmlns:p14="http://schemas.microsoft.com/office/powerpoint/2010/main" val="217127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mn-ea"/>
                <a:ea typeface="+mn-ea"/>
                <a:cs typeface="+mn-cs"/>
              </a:rPr>
              <a:t>また、今日の授業で説明しましたが、学校や学校の備品などは税金で買われた、みんなのものです</a:t>
            </a:r>
            <a:r>
              <a:rPr kumimoji="1" lang="ja-JP" altLang="en-US" sz="1200" kern="1200" dirty="0">
                <a:solidFill>
                  <a:schemeClr val="tx1"/>
                </a:solidFill>
                <a:effectLst/>
                <a:latin typeface="+mn-ea"/>
                <a:ea typeface="+mn-ea"/>
                <a:cs typeface="+mn-cs"/>
              </a:rPr>
              <a:t>。</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kumimoji="1" lang="ja-JP"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教科書の裏を見てください。「この教科書はこれからの日本を担う皆さんへの期待を込め、税金によって無償で支給されています。」</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と書いてあると思います。</a:t>
            </a:r>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cs typeface="+mn-cs"/>
              </a:rPr>
              <a:t>大切に使ってください。そして、勉強に運動に頑張ってください。</a:t>
            </a:r>
          </a:p>
          <a:p>
            <a:r>
              <a:rPr kumimoji="1" lang="ja-JP" altLang="ja-JP" sz="1200" kern="1200" dirty="0">
                <a:solidFill>
                  <a:schemeClr val="tx1"/>
                </a:solidFill>
                <a:effectLst/>
                <a:latin typeface="+mn-ea"/>
                <a:ea typeface="+mn-ea"/>
                <a:cs typeface="+mn-cs"/>
              </a:rPr>
              <a:t>それでは、これで終わります。</a:t>
            </a:r>
            <a:r>
              <a:rPr kumimoji="1" lang="ja-JP" altLang="en-US" sz="1200" kern="1200" dirty="0">
                <a:solidFill>
                  <a:schemeClr val="tx1"/>
                </a:solidFill>
                <a:effectLst/>
                <a:latin typeface="+mn-ea"/>
                <a:ea typeface="+mn-ea"/>
                <a:cs typeface="+mn-cs"/>
              </a:rPr>
              <a:t>　</a:t>
            </a:r>
            <a:r>
              <a:rPr kumimoji="1" lang="ja-JP" altLang="ja-JP" sz="1200" kern="1200" dirty="0">
                <a:solidFill>
                  <a:schemeClr val="tx1"/>
                </a:solidFill>
                <a:effectLst/>
                <a:latin typeface="+mn-ea"/>
                <a:ea typeface="+mn-ea"/>
                <a:cs typeface="+mn-cs"/>
              </a:rPr>
              <a:t>ありがとうございました。</a:t>
            </a:r>
          </a:p>
          <a:p>
            <a:pPr eaLnBrk="1" hangingPunct="1">
              <a:lnSpc>
                <a:spcPts val="1497"/>
              </a:lnSpc>
              <a:spcBef>
                <a:spcPts val="0"/>
              </a:spcBef>
              <a:defRPr/>
            </a:pP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20</a:t>
            </a:fld>
            <a:endParaRPr lang="en-US" altLang="ja-JP"/>
          </a:p>
        </p:txBody>
      </p:sp>
    </p:spTree>
    <p:extLst>
      <p:ext uri="{BB962C8B-B14F-4D97-AF65-F5344CB8AC3E}">
        <p14:creationId xmlns:p14="http://schemas.microsoft.com/office/powerpoint/2010/main" val="210587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97EA35-6BE5-4B3F-B3FF-A0C775D236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7EEAFC9-B5CE-4D34-9F9E-897E5C92F402}" type="slidenum">
              <a:rPr lang="en-US" altLang="ja-JP" sz="1300" smtClean="0">
                <a:ea typeface="ＭＳ Ｐゴシック" panose="020B0600070205080204" pitchFamily="50" charset="-128"/>
              </a:rPr>
              <a:pPr>
                <a:spcBef>
                  <a:spcPct val="0"/>
                </a:spcBef>
              </a:pPr>
              <a:t>21</a:t>
            </a:fld>
            <a:endParaRPr lang="en-US" altLang="ja-JP" sz="1300">
              <a:ea typeface="ＭＳ Ｐゴシック" panose="020B0600070205080204" pitchFamily="50" charset="-128"/>
            </a:endParaRPr>
          </a:p>
        </p:txBody>
      </p:sp>
      <p:sp>
        <p:nvSpPr>
          <p:cNvPr id="37891" name="Rectangle 2">
            <a:extLst>
              <a:ext uri="{FF2B5EF4-FFF2-40B4-BE49-F238E27FC236}">
                <a16:creationId xmlns:a16="http://schemas.microsoft.com/office/drawing/2014/main" id="{8E6B21F2-3D21-4F37-A723-2C06CC8BE01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CE0089D-4E80-4DA0-AD45-5FA9FBD677ED}"/>
              </a:ext>
            </a:extLst>
          </p:cNvPr>
          <p:cNvSpPr>
            <a:spLocks noGrp="1" noChangeArrowheads="1"/>
          </p:cNvSpPr>
          <p:nvPr>
            <p:ph type="body" idx="1"/>
          </p:nvPr>
        </p:nvSpPr>
        <p:spPr>
          <a:xfrm>
            <a:off x="654050" y="4714875"/>
            <a:ext cx="5673725" cy="5078413"/>
          </a:xfrm>
          <a:ln/>
        </p:spPr>
        <p:txBody>
          <a:bodyPr/>
          <a:lstStyle/>
          <a:p>
            <a:pPr eaLnBrk="1" hangingPunct="1">
              <a:lnSpc>
                <a:spcPts val="1510"/>
              </a:lnSpc>
              <a:spcBef>
                <a:spcPts val="0"/>
              </a:spcBef>
              <a:defRPr/>
            </a:pPr>
            <a:r>
              <a:rPr lang="ja-JP" altLang="en-US" sz="1100" spc="80" dirty="0">
                <a:latin typeface="ＭＳ 明朝" pitchFamily="17" charset="-128"/>
                <a:ea typeface="ＭＳ 明朝" pitchFamily="17" charset="-128"/>
              </a:rPr>
              <a:t>　</a:t>
            </a:r>
            <a:r>
              <a:rPr lang="ja-JP" altLang="en-US" sz="1100" spc="80" dirty="0">
                <a:latin typeface="HG丸ｺﾞｼｯｸM-PRO" panose="020F0600000000000000" pitchFamily="50" charset="-128"/>
                <a:ea typeface="HG丸ｺﾞｼｯｸM-PRO" panose="020F0600000000000000" pitchFamily="50" charset="-128"/>
              </a:rPr>
              <a:t>次の中で税金がかかるものはどれでしょうか？</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①ノーベル賞の賞金　　②宝くじの当選金　　③クイズの懸賞金</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正解は、③番のクイズの懸賞金です。　</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懸賞金の額にもよりますが、前に説明した所得税と言う税金がかかります。</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もし、皆さんにクイズの懸賞金があたったら、所得税を納めなければならないかもしれません。</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a:t>
            </a:r>
            <a:r>
              <a:rPr lang="en-US" altLang="ja-JP" sz="1100" spc="80" dirty="0">
                <a:latin typeface="HG丸ｺﾞｼｯｸM-PRO" panose="020F0600000000000000" pitchFamily="50" charset="-128"/>
                <a:ea typeface="HG丸ｺﾞｼｯｸM-PRO" panose="020F0600000000000000" pitchFamily="50" charset="-128"/>
              </a:rPr>
              <a:t>【</a:t>
            </a:r>
            <a:r>
              <a:rPr lang="ja-JP" altLang="en-US" sz="1100" spc="80" dirty="0">
                <a:latin typeface="HG丸ｺﾞｼｯｸM-PRO" panose="020F0600000000000000" pitchFamily="50" charset="-128"/>
                <a:ea typeface="HG丸ｺﾞｼｯｸM-PRO" panose="020F0600000000000000" pitchFamily="50" charset="-128"/>
              </a:rPr>
              <a:t>参考</a:t>
            </a:r>
            <a:r>
              <a:rPr lang="en-US" altLang="ja-JP" sz="1100" spc="80" dirty="0">
                <a:latin typeface="HG丸ｺﾞｼｯｸM-PRO" panose="020F0600000000000000" pitchFamily="50" charset="-128"/>
                <a:ea typeface="HG丸ｺﾞｼｯｸM-PRO" panose="020F0600000000000000" pitchFamily="50" charset="-128"/>
              </a:rPr>
              <a:t>】</a:t>
            </a: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ノーベル賞の賞金・・・ノーベル基金から交付される金品は所得税法第９条</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の規定により非課税所得</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宝くじの当選金・・・当せん金付証票法により課税されない</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クイズの懸賞金・・・一時所得</a:t>
            </a: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a:t>
            </a:r>
            <a:endParaRPr lang="en-US" altLang="ja-JP" sz="1100" spc="80" dirty="0">
              <a:latin typeface="HG丸ｺﾞｼｯｸM-PRO" panose="020F0600000000000000" pitchFamily="50" charset="-128"/>
              <a:ea typeface="HG丸ｺﾞｼｯｸM-PRO" panose="020F06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F4377A2-FF76-41F7-93E5-ED7D15D7C9C9}"/>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0" tIns="47778" rIns="95550" bIns="47778"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77A455C-AD3A-4724-8307-5802DF7D8F9C}" type="slidenum">
              <a:rPr lang="en-US" altLang="ja-JP" sz="1300">
                <a:ea typeface="ＭＳ Ｐゴシック" panose="020B0600070205080204" pitchFamily="50" charset="-128"/>
              </a:rPr>
              <a:pPr algn="r" eaLnBrk="1" hangingPunct="1">
                <a:spcBef>
                  <a:spcPct val="0"/>
                </a:spcBef>
              </a:pPr>
              <a:t>22</a:t>
            </a:fld>
            <a:endParaRPr lang="en-US" altLang="ja-JP" sz="1300">
              <a:ea typeface="ＭＳ Ｐゴシック" panose="020B0600070205080204" pitchFamily="50" charset="-128"/>
            </a:endParaRPr>
          </a:p>
        </p:txBody>
      </p:sp>
      <p:sp>
        <p:nvSpPr>
          <p:cNvPr id="35843" name="Rectangle 7">
            <a:extLst>
              <a:ext uri="{FF2B5EF4-FFF2-40B4-BE49-F238E27FC236}">
                <a16:creationId xmlns:a16="http://schemas.microsoft.com/office/drawing/2014/main" id="{E5D98B08-311B-4BB9-B35E-D3977B5E2F8F}"/>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497238-B102-43DF-835C-3F34581BAADA}" type="slidenum">
              <a:rPr lang="en-US" altLang="ja-JP" sz="1300">
                <a:ea typeface="ＭＳ Ｐゴシック" panose="020B0600070205080204" pitchFamily="50" charset="-128"/>
              </a:rPr>
              <a:pPr algn="r" eaLnBrk="1" hangingPunct="1">
                <a:spcBef>
                  <a:spcPct val="0"/>
                </a:spcBef>
              </a:pPr>
              <a:t>22</a:t>
            </a:fld>
            <a:endParaRPr lang="en-US" altLang="ja-JP" sz="1300">
              <a:ea typeface="ＭＳ Ｐゴシック" panose="020B0600070205080204" pitchFamily="50" charset="-128"/>
            </a:endParaRPr>
          </a:p>
        </p:txBody>
      </p:sp>
      <p:sp>
        <p:nvSpPr>
          <p:cNvPr id="35844" name="Rectangle 7">
            <a:extLst>
              <a:ext uri="{FF2B5EF4-FFF2-40B4-BE49-F238E27FC236}">
                <a16:creationId xmlns:a16="http://schemas.microsoft.com/office/drawing/2014/main" id="{718E91C6-7BBF-4E7B-8424-55A67D6501ED}"/>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59" tIns="47781" rIns="95559" bIns="47781"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5B478C-FE8F-43A0-B1D3-AB5494F7016E}" type="slidenum">
              <a:rPr lang="en-US" altLang="ja-JP" sz="1300">
                <a:ea typeface="ＭＳ Ｐゴシック" panose="020B0600070205080204" pitchFamily="50" charset="-128"/>
              </a:rPr>
              <a:pPr algn="r" eaLnBrk="1" hangingPunct="1">
                <a:spcBef>
                  <a:spcPct val="0"/>
                </a:spcBef>
              </a:pPr>
              <a:t>22</a:t>
            </a:fld>
            <a:endParaRPr lang="en-US" altLang="ja-JP" sz="1300">
              <a:ea typeface="ＭＳ Ｐゴシック" panose="020B0600070205080204" pitchFamily="50" charset="-128"/>
            </a:endParaRPr>
          </a:p>
        </p:txBody>
      </p:sp>
      <p:sp>
        <p:nvSpPr>
          <p:cNvPr id="35845" name="Rectangle 7">
            <a:extLst>
              <a:ext uri="{FF2B5EF4-FFF2-40B4-BE49-F238E27FC236}">
                <a16:creationId xmlns:a16="http://schemas.microsoft.com/office/drawing/2014/main" id="{2782A20F-7EA4-47C5-8F74-E37AE16F386A}"/>
              </a:ext>
            </a:extLst>
          </p:cNvPr>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6" rIns="95543" bIns="47776" anchor="b"/>
          <a:lstStyle>
            <a:lvl1pPr defTabSz="9366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D99FFD3-4DCF-44FF-BD4A-BD7DB72C6C75}" type="slidenum">
              <a:rPr lang="en-US" altLang="ja-JP" sz="1300">
                <a:ea typeface="ＭＳ Ｐゴシック" panose="020B0600070205080204" pitchFamily="50" charset="-128"/>
              </a:rPr>
              <a:pPr algn="r" eaLnBrk="1" hangingPunct="1">
                <a:spcBef>
                  <a:spcPct val="0"/>
                </a:spcBef>
              </a:pPr>
              <a:t>22</a:t>
            </a:fld>
            <a:endParaRPr lang="en-US" altLang="ja-JP" sz="1300">
              <a:ea typeface="ＭＳ Ｐゴシック" panose="020B0600070205080204" pitchFamily="50" charset="-128"/>
            </a:endParaRPr>
          </a:p>
        </p:txBody>
      </p:sp>
      <p:sp>
        <p:nvSpPr>
          <p:cNvPr id="35846" name="Rectangle 2">
            <a:extLst>
              <a:ext uri="{FF2B5EF4-FFF2-40B4-BE49-F238E27FC236}">
                <a16:creationId xmlns:a16="http://schemas.microsoft.com/office/drawing/2014/main" id="{5A2E06EA-E782-416C-AA67-DC421C1F3939}"/>
              </a:ext>
            </a:extLst>
          </p:cNvPr>
          <p:cNvSpPr>
            <a:spLocks noGrp="1" noRot="1" noChangeAspect="1" noChangeArrowheads="1" noTextEdit="1"/>
          </p:cNvSpPr>
          <p:nvPr>
            <p:ph type="sldImg"/>
          </p:nvPr>
        </p:nvSpPr>
        <p:spPr>
          <a:xfrm>
            <a:off x="93663" y="746125"/>
            <a:ext cx="6623050" cy="3725863"/>
          </a:xfrm>
          <a:ln/>
        </p:spPr>
      </p:sp>
      <p:sp>
        <p:nvSpPr>
          <p:cNvPr id="40967" name="Rectangle 3">
            <a:extLst>
              <a:ext uri="{FF2B5EF4-FFF2-40B4-BE49-F238E27FC236}">
                <a16:creationId xmlns:a16="http://schemas.microsoft.com/office/drawing/2014/main" id="{6672982A-6A39-4F29-AF90-B33D5CA5AEC3}"/>
              </a:ext>
            </a:extLst>
          </p:cNvPr>
          <p:cNvSpPr>
            <a:spLocks noGrp="1" noChangeArrowheads="1"/>
          </p:cNvSpPr>
          <p:nvPr>
            <p:ph type="body" idx="1"/>
          </p:nvPr>
        </p:nvSpPr>
        <p:spPr>
          <a:xfrm>
            <a:off x="666750" y="4681538"/>
            <a:ext cx="5672138" cy="5078412"/>
          </a:xfrm>
          <a:ln/>
        </p:spPr>
        <p:txBody>
          <a:bodyPr lIns="95543" tIns="47776" rIns="95543" bIns="47776"/>
          <a:lstStyle/>
          <a:p>
            <a:pPr eaLnBrk="1" hangingPunct="1">
              <a:lnSpc>
                <a:spcPts val="1412"/>
              </a:lnSpc>
              <a:spcBef>
                <a:spcPts val="0"/>
              </a:spcBef>
              <a:defRPr/>
            </a:pPr>
            <a:r>
              <a:rPr lang="ja-JP" altLang="en-US" spc="80" dirty="0">
                <a:latin typeface="HG丸ｺﾞｼｯｸM-PRO" pitchFamily="50" charset="-128"/>
                <a:ea typeface="HG丸ｺﾞｼｯｸM-PRO" pitchFamily="50" charset="-128"/>
              </a:rPr>
              <a:t>　</a:t>
            </a:r>
            <a:r>
              <a:rPr lang="ja-JP" altLang="en-US" sz="1100" spc="80" dirty="0">
                <a:latin typeface="HG丸ｺﾞｼｯｸM-PRO" panose="020F0600000000000000" pitchFamily="50" charset="-128"/>
                <a:ea typeface="HG丸ｺﾞｼｯｸM-PRO" panose="020F0600000000000000" pitchFamily="50" charset="-128"/>
              </a:rPr>
              <a:t>所得税や住民税は、何歳から納めるようになるのでしょうか？</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412"/>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a:t>
            </a:r>
            <a:r>
              <a:rPr lang="ja-JP" altLang="en-US" sz="1100" b="1" spc="80" dirty="0">
                <a:latin typeface="HG丸ｺﾞｼｯｸM-PRO" panose="020F0600000000000000" pitchFamily="50" charset="-128"/>
                <a:ea typeface="HG丸ｺﾞｼｯｸM-PRO" panose="020F0600000000000000" pitchFamily="50" charset="-128"/>
              </a:rPr>
              <a:t> </a:t>
            </a:r>
            <a:r>
              <a:rPr lang="ja-JP" altLang="en-US" sz="1100" spc="80" dirty="0">
                <a:latin typeface="HG丸ｺﾞｼｯｸM-PRO" panose="020F0600000000000000" pitchFamily="50" charset="-128"/>
                <a:ea typeface="HG丸ｺﾞｼｯｸM-PRO" panose="020F0600000000000000" pitchFamily="50" charset="-128"/>
              </a:rPr>
              <a:t>　</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r>
              <a:rPr lang="ja-JP" altLang="en-US" sz="1100" spc="80" dirty="0">
                <a:latin typeface="HG丸ｺﾞｼｯｸM-PRO" panose="020F0600000000000000" pitchFamily="50" charset="-128"/>
                <a:ea typeface="HG丸ｺﾞｼｯｸM-PRO" panose="020F0600000000000000" pitchFamily="50" charset="-128"/>
              </a:rPr>
              <a:t>　　①</a:t>
            </a:r>
            <a:r>
              <a:rPr lang="en-US" altLang="ja-JP" sz="1100" spc="80" dirty="0">
                <a:latin typeface="HG丸ｺﾞｼｯｸM-PRO" panose="020F0600000000000000" pitchFamily="50" charset="-128"/>
                <a:ea typeface="HG丸ｺﾞｼｯｸM-PRO" panose="020F0600000000000000" pitchFamily="50" charset="-128"/>
              </a:rPr>
              <a:t>18</a:t>
            </a:r>
            <a:r>
              <a:rPr lang="ja-JP" altLang="en-US" sz="1100" spc="80" dirty="0">
                <a:latin typeface="HG丸ｺﾞｼｯｸM-PRO" panose="020F0600000000000000" pitchFamily="50" charset="-128"/>
                <a:ea typeface="HG丸ｺﾞｼｯｸM-PRO" panose="020F0600000000000000" pitchFamily="50" charset="-128"/>
              </a:rPr>
              <a:t>歳　　②</a:t>
            </a:r>
            <a:r>
              <a:rPr lang="en-US" altLang="ja-JP" sz="1100" spc="80" dirty="0">
                <a:latin typeface="HG丸ｺﾞｼｯｸM-PRO" panose="020F0600000000000000" pitchFamily="50" charset="-128"/>
                <a:ea typeface="HG丸ｺﾞｼｯｸM-PRO" panose="020F0600000000000000" pitchFamily="50" charset="-128"/>
              </a:rPr>
              <a:t>20</a:t>
            </a:r>
            <a:r>
              <a:rPr lang="ja-JP" altLang="en-US" sz="1100" spc="80" dirty="0">
                <a:latin typeface="HG丸ｺﾞｼｯｸM-PRO" panose="020F0600000000000000" pitchFamily="50" charset="-128"/>
                <a:ea typeface="HG丸ｺﾞｼｯｸM-PRO" panose="020F0600000000000000" pitchFamily="50" charset="-128"/>
              </a:rPr>
              <a:t>歳　　③年齢は関係ない</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412"/>
              </a:lnSpc>
              <a:spcBef>
                <a:spcPts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ts val="0"/>
              </a:spcBef>
              <a:defRPr/>
            </a:pPr>
            <a:r>
              <a:rPr lang="ja-JP" altLang="en-US" sz="1100" spc="80" dirty="0">
                <a:latin typeface="HG丸ｺﾞｼｯｸM-PRO" panose="020F0600000000000000" pitchFamily="50" charset="-128"/>
                <a:ea typeface="HG丸ｺﾞｼｯｸM-PRO" panose="020F0600000000000000" pitchFamily="50" charset="-128"/>
              </a:rPr>
              <a:t>　　正解は、</a:t>
            </a:r>
            <a:r>
              <a:rPr lang="ja-JP" altLang="en-US" sz="1100" dirty="0">
                <a:latin typeface="HG丸ｺﾞｼｯｸM-PRO" panose="020F0600000000000000" pitchFamily="50" charset="-128"/>
                <a:ea typeface="HG丸ｺﾞｼｯｸM-PRO" panose="020F0600000000000000" pitchFamily="50" charset="-128"/>
              </a:rPr>
              <a:t>③年齢は関係ありません。</a:t>
            </a:r>
            <a:endParaRPr lang="en-US" altLang="ja-JP" sz="110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r>
              <a:rPr lang="ja-JP" altLang="en-US" sz="1100" dirty="0">
                <a:latin typeface="HG丸ｺﾞｼｯｸM-PRO" panose="020F0600000000000000" pitchFamily="50" charset="-128"/>
                <a:ea typeface="HG丸ｺﾞｼｯｸM-PRO" panose="020F0600000000000000" pitchFamily="50" charset="-128"/>
              </a:rPr>
              <a:t>　　芸能人などのように子どもであっても収入があれば税金を納めています。 </a:t>
            </a:r>
            <a:r>
              <a:rPr lang="ja-JP" altLang="en-US" sz="1100" spc="80" dirty="0">
                <a:latin typeface="HG丸ｺﾞｼｯｸM-PRO" panose="020F0600000000000000" pitchFamily="50" charset="-128"/>
                <a:ea typeface="HG丸ｺﾞｼｯｸM-PRO" panose="020F0600000000000000" pitchFamily="50" charset="-128"/>
              </a:rPr>
              <a:t>　</a:t>
            </a: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en-US" altLang="ja-JP"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HG丸ｺﾞｼｯｸM-PRO" panose="020F0600000000000000" pitchFamily="50" charset="-128"/>
              <a:ea typeface="HG丸ｺﾞｼｯｸM-PRO" panose="020F0600000000000000" pitchFamily="50" charset="-128"/>
            </a:endParaRPr>
          </a:p>
          <a:p>
            <a:pPr eaLnBrk="1" hangingPunct="1">
              <a:lnSpc>
                <a:spcPts val="1510"/>
              </a:lnSpc>
              <a:spcBef>
                <a:spcPct val="0"/>
              </a:spcBef>
              <a:defRPr/>
            </a:pPr>
            <a:endParaRPr lang="ja-JP" altLang="en-US" sz="1100" spc="80" dirty="0">
              <a:latin typeface="ＭＳ 明朝" pitchFamily="17" charset="-128"/>
              <a:ea typeface="ＭＳ 明朝" pitchFamily="1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みなさん</a:t>
            </a:r>
            <a:r>
              <a:rPr kumimoji="1" lang="ja-JP" altLang="ja-JP" sz="1200" kern="1200" dirty="0">
                <a:solidFill>
                  <a:schemeClr val="tx1"/>
                </a:solidFill>
                <a:effectLst/>
                <a:latin typeface="+mn-ea"/>
                <a:ea typeface="+mn-ea"/>
              </a:rPr>
              <a:t>に質問します。</a:t>
            </a:r>
          </a:p>
          <a:p>
            <a:r>
              <a:rPr kumimoji="1" lang="ja-JP" altLang="ja-JP" sz="1200" kern="1200" dirty="0">
                <a:solidFill>
                  <a:schemeClr val="tx1"/>
                </a:solidFill>
                <a:effectLst/>
                <a:latin typeface="+mn-ea"/>
                <a:ea typeface="+mn-ea"/>
              </a:rPr>
              <a:t>この中で「税金」を払ったことのある人はいますか？</a:t>
            </a:r>
          </a:p>
          <a:p>
            <a:r>
              <a:rPr kumimoji="1" lang="ja-JP" altLang="ja-JP" sz="1200" kern="1200" dirty="0">
                <a:solidFill>
                  <a:schemeClr val="tx1"/>
                </a:solidFill>
                <a:effectLst/>
                <a:latin typeface="+mn-ea"/>
                <a:ea typeface="+mn-ea"/>
              </a:rPr>
              <a:t>払ったことのある人は手をあげてください。</a:t>
            </a:r>
            <a:r>
              <a:rPr kumimoji="1" lang="ja-JP" altLang="en-US" sz="1200" kern="1200" dirty="0">
                <a:solidFill>
                  <a:schemeClr val="tx1"/>
                </a:solidFill>
                <a:effectLst/>
                <a:latin typeface="+mn-ea"/>
                <a:ea typeface="+mn-ea"/>
              </a:rPr>
              <a:t>ありがとうございます。</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では</a:t>
            </a:r>
            <a:r>
              <a:rPr kumimoji="1" lang="ja-JP" altLang="ja-JP" sz="1200" kern="1200" dirty="0">
                <a:solidFill>
                  <a:schemeClr val="tx1"/>
                </a:solidFill>
                <a:effectLst/>
                <a:latin typeface="+mn-ea"/>
                <a:ea typeface="+mn-ea"/>
              </a:rPr>
              <a:t>どんな「税金」を払ったことがありますか？</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何人か聞いてみる</a:t>
            </a:r>
            <a:r>
              <a:rPr kumimoji="1" lang="en-US" altLang="ja-JP" sz="1200" kern="1200" dirty="0">
                <a:solidFill>
                  <a:schemeClr val="tx1"/>
                </a:solidFill>
                <a:effectLst/>
                <a:latin typeface="+mn-ea"/>
                <a:ea typeface="+mn-ea"/>
              </a:rPr>
              <a:t>)</a:t>
            </a:r>
          </a:p>
          <a:p>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買い物をした時に払っていますね。</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endParaRPr kumimoji="1" lang="ja-JP" altLang="ja-JP" sz="1200" kern="1200" dirty="0">
              <a:solidFill>
                <a:schemeClr val="tx1"/>
              </a:solidFill>
              <a:effectLst/>
              <a:latin typeface="+mn-ea"/>
              <a:ea typeface="+mn-ea"/>
            </a:endParaRPr>
          </a:p>
          <a:p>
            <a:r>
              <a:rPr kumimoji="1" lang="ja-JP" altLang="ja-JP" sz="1200" kern="1200" dirty="0">
                <a:solidFill>
                  <a:schemeClr val="tx1"/>
                </a:solidFill>
                <a:effectLst/>
                <a:latin typeface="+mn-ea"/>
                <a:ea typeface="+mn-ea"/>
              </a:rPr>
              <a:t>そう、</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ja-JP" sz="1200" kern="1200" dirty="0">
                <a:solidFill>
                  <a:schemeClr val="tx1"/>
                </a:solidFill>
                <a:effectLst/>
                <a:latin typeface="+mn-ea"/>
                <a:ea typeface="+mn-ea"/>
              </a:rPr>
              <a:t>消費税ですね。みんな買い物をしたら消費税を払っていますね。</a:t>
            </a:r>
            <a:endParaRPr kumimoji="1" lang="en-US" altLang="ja-JP" sz="1200" kern="1200" dirty="0">
              <a:solidFill>
                <a:schemeClr val="tx1"/>
              </a:solidFill>
              <a:effectLst/>
              <a:latin typeface="+mn-ea"/>
              <a:ea typeface="+mn-ea"/>
            </a:endParaRPr>
          </a:p>
          <a:p>
            <a:endParaRPr kumimoji="1" lang="en-US" altLang="ja-JP" sz="1200" kern="1200" dirty="0">
              <a:solidFill>
                <a:schemeClr val="tx1"/>
              </a:solidFill>
              <a:effectLst/>
              <a:latin typeface="+mn-ea"/>
              <a:ea typeface="+mn-ea"/>
              <a:cs typeface="+mn-cs"/>
            </a:endParaRPr>
          </a:p>
          <a:p>
            <a:r>
              <a:rPr kumimoji="1" lang="ja-JP" altLang="ja-JP" sz="1200" kern="1200" dirty="0">
                <a:solidFill>
                  <a:schemeClr val="tx1"/>
                </a:solidFill>
                <a:effectLst/>
                <a:latin typeface="+mn-ea"/>
                <a:ea typeface="+mn-ea"/>
              </a:rPr>
              <a:t>では、消費税を払う時どういうふうに思いますか？</a:t>
            </a:r>
          </a:p>
          <a:p>
            <a:r>
              <a:rPr kumimoji="1" lang="ja-JP" altLang="ja-JP" sz="1200" kern="1200" dirty="0">
                <a:solidFill>
                  <a:schemeClr val="tx1"/>
                </a:solidFill>
                <a:effectLst/>
                <a:latin typeface="+mn-ea"/>
                <a:ea typeface="+mn-ea"/>
              </a:rPr>
              <a:t>消費税が</a:t>
            </a:r>
          </a:p>
          <a:p>
            <a:pPr lvl="0"/>
            <a:r>
              <a:rPr kumimoji="1" lang="ja-JP" altLang="en-US" sz="1200" kern="1200" dirty="0">
                <a:solidFill>
                  <a:schemeClr val="tx1"/>
                </a:solidFill>
                <a:effectLst/>
                <a:latin typeface="+mn-ea"/>
                <a:ea typeface="+mn-ea"/>
              </a:rPr>
              <a:t>①</a:t>
            </a:r>
            <a:r>
              <a:rPr kumimoji="1" lang="ja-JP" altLang="ja-JP" sz="1200" kern="1200" dirty="0">
                <a:solidFill>
                  <a:schemeClr val="tx1"/>
                </a:solidFill>
                <a:effectLst/>
                <a:latin typeface="+mn-ea"/>
                <a:ea typeface="+mn-ea"/>
              </a:rPr>
              <a:t>なくなったらいいなと思う人は手をあげて</a:t>
            </a:r>
            <a:r>
              <a:rPr kumimoji="1" lang="ja-JP" altLang="en-US" sz="1200" kern="1200" dirty="0">
                <a:solidFill>
                  <a:schemeClr val="tx1"/>
                </a:solidFill>
                <a:effectLst/>
                <a:latin typeface="+mn-ea"/>
                <a:ea typeface="+mn-ea"/>
              </a:rPr>
              <a:t>ください。</a:t>
            </a:r>
            <a:endParaRPr kumimoji="1" lang="en-US" altLang="ja-JP" sz="1200" kern="1200" dirty="0">
              <a:solidFill>
                <a:schemeClr val="tx1"/>
              </a:solidFill>
              <a:effectLst/>
              <a:latin typeface="+mn-ea"/>
              <a:ea typeface="+mn-ea"/>
            </a:endParaRPr>
          </a:p>
          <a:p>
            <a:pPr lvl="0"/>
            <a:r>
              <a:rPr kumimoji="1" lang="ja-JP" altLang="en-US" sz="1200" kern="1200" dirty="0">
                <a:solidFill>
                  <a:schemeClr val="tx1"/>
                </a:solidFill>
                <a:effectLst/>
                <a:latin typeface="+mn-ea"/>
                <a:ea typeface="+mn-ea"/>
              </a:rPr>
              <a:t>では</a:t>
            </a:r>
            <a:r>
              <a:rPr kumimoji="1" lang="ja-JP" altLang="ja-JP" sz="1200" kern="1200" dirty="0">
                <a:solidFill>
                  <a:schemeClr val="tx1"/>
                </a:solidFill>
                <a:effectLst/>
                <a:latin typeface="+mn-ea"/>
                <a:ea typeface="+mn-ea"/>
              </a:rPr>
              <a:t>　　　　　　　　　　　　　　　　　 </a:t>
            </a:r>
          </a:p>
          <a:p>
            <a:r>
              <a:rPr kumimoji="1" lang="ja-JP" altLang="ja-JP" sz="1200" kern="1200" dirty="0">
                <a:solidFill>
                  <a:schemeClr val="tx1"/>
                </a:solidFill>
                <a:effectLst/>
                <a:latin typeface="+mn-ea"/>
                <a:ea typeface="+mn-ea"/>
              </a:rPr>
              <a:t>② あってもいいなと思う人は手をあげて</a:t>
            </a:r>
            <a:r>
              <a:rPr kumimoji="1" lang="ja-JP" altLang="en-US" sz="1200" kern="1200" dirty="0">
                <a:solidFill>
                  <a:schemeClr val="tx1"/>
                </a:solidFill>
                <a:effectLst/>
                <a:latin typeface="+mn-ea"/>
                <a:ea typeface="+mn-ea"/>
              </a:rPr>
              <a:t>ください。</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ありがとうございます。</a:t>
            </a:r>
            <a:r>
              <a:rPr kumimoji="1" lang="en-US" altLang="ja-JP" sz="1200" kern="1200" dirty="0">
                <a:solidFill>
                  <a:schemeClr val="tx1"/>
                </a:solidFill>
                <a:effectLst/>
                <a:latin typeface="+mn-ea"/>
                <a:ea typeface="ＭＳ Ｐ明朝" charset="-128"/>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ＭＳ Ｐ明朝" charset="-128"/>
                <a:cs typeface="+mn-cs"/>
              </a:rPr>
              <a:t>】</a:t>
            </a:r>
            <a:endParaRPr kumimoji="1" lang="en-US" altLang="ja-JP" sz="1200" kern="1200" dirty="0">
              <a:solidFill>
                <a:schemeClr val="tx1"/>
              </a:solidFill>
              <a:effectLst/>
              <a:latin typeface="+mn-ea"/>
              <a:ea typeface="+mn-ea"/>
            </a:endParaRPr>
          </a:p>
          <a:p>
            <a:endParaRPr kumimoji="1" lang="en-US"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3</a:t>
            </a:fld>
            <a:endParaRPr lang="en-US" altLang="ja-JP"/>
          </a:p>
        </p:txBody>
      </p:sp>
    </p:spTree>
    <p:extLst>
      <p:ext uri="{BB962C8B-B14F-4D97-AF65-F5344CB8AC3E}">
        <p14:creationId xmlns:p14="http://schemas.microsoft.com/office/powerpoint/2010/main" val="163360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2250" cy="3697287"/>
          </a:xfrm>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ea"/>
                <a:ea typeface="+mn-ea"/>
              </a:rPr>
              <a:t>ところでその消費税は何パーセントか知っていますか？</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r>
              <a:rPr kumimoji="1" lang="ja-JP" altLang="en-US" sz="1200" kern="1200" dirty="0">
                <a:solidFill>
                  <a:schemeClr val="tx1"/>
                </a:solidFill>
                <a:effectLst/>
                <a:latin typeface="+mn-ea"/>
                <a:ea typeface="+mn-ea"/>
              </a:rPr>
              <a:t>消費税は平成元年に導入されました。はじめは</a:t>
            </a:r>
            <a:r>
              <a:rPr kumimoji="1" lang="en-US" altLang="ja-JP" sz="1200" kern="1200" dirty="0">
                <a:solidFill>
                  <a:schemeClr val="tx1"/>
                </a:solidFill>
                <a:effectLst/>
                <a:latin typeface="+mn-ea"/>
                <a:ea typeface="+mn-ea"/>
              </a:rPr>
              <a:t>3</a:t>
            </a:r>
            <a:r>
              <a:rPr kumimoji="1" lang="ja-JP" altLang="en-US" sz="1200" kern="1200" dirty="0">
                <a:solidFill>
                  <a:schemeClr val="tx1"/>
                </a:solidFill>
                <a:effectLst/>
                <a:latin typeface="+mn-ea"/>
                <a:ea typeface="+mn-ea"/>
              </a:rPr>
              <a:t>パーセントでしたが、現在</a:t>
            </a:r>
            <a:r>
              <a:rPr kumimoji="1" lang="en-US" altLang="ja-JP" sz="1200" kern="1200" dirty="0">
                <a:solidFill>
                  <a:schemeClr val="tx1"/>
                </a:solidFill>
                <a:effectLst/>
                <a:latin typeface="+mn-ea"/>
                <a:ea typeface="+mn-ea"/>
              </a:rPr>
              <a:t>10</a:t>
            </a:r>
            <a:r>
              <a:rPr kumimoji="1" lang="ja-JP" altLang="en-US" sz="1200" kern="1200" dirty="0">
                <a:solidFill>
                  <a:schemeClr val="tx1"/>
                </a:solidFill>
                <a:effectLst/>
                <a:latin typeface="+mn-ea"/>
                <a:ea typeface="+mn-ea"/>
              </a:rPr>
              <a:t>パーセントの税率になっています。</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飲食料品には</a:t>
            </a:r>
            <a:r>
              <a:rPr kumimoji="1" lang="en-US" altLang="ja-JP" sz="1200" kern="1200" dirty="0">
                <a:solidFill>
                  <a:schemeClr val="tx1"/>
                </a:solidFill>
                <a:effectLst/>
                <a:latin typeface="+mn-ea"/>
                <a:ea typeface="+mn-ea"/>
              </a:rPr>
              <a:t>8</a:t>
            </a:r>
            <a:r>
              <a:rPr kumimoji="1" lang="ja-JP" altLang="en-US" sz="1200" kern="1200" dirty="0">
                <a:solidFill>
                  <a:schemeClr val="tx1"/>
                </a:solidFill>
                <a:effectLst/>
                <a:latin typeface="+mn-ea"/>
                <a:ea typeface="+mn-ea"/>
              </a:rPr>
              <a:t>パーセントの軽減税率がかかっています。</a:t>
            </a:r>
            <a:endParaRPr kumimoji="1" lang="en-US" altLang="ja-JP" sz="1200" kern="1200" dirty="0">
              <a:solidFill>
                <a:schemeClr val="tx1"/>
              </a:solidFill>
              <a:effectLst/>
              <a:latin typeface="+mn-ea"/>
              <a:ea typeface="+mn-ea"/>
            </a:endParaRPr>
          </a:p>
          <a:p>
            <a:r>
              <a:rPr kumimoji="1" lang="ja-JP" altLang="en-US" sz="1200" kern="1200" dirty="0">
                <a:solidFill>
                  <a:schemeClr val="tx1"/>
                </a:solidFill>
                <a:effectLst/>
                <a:latin typeface="+mn-ea"/>
                <a:ea typeface="+mn-ea"/>
              </a:rPr>
              <a:t>買い物をしたら、レシートをよく見てみてください。</a:t>
            </a:r>
            <a:endParaRPr kumimoji="1" lang="en-US" altLang="ja-JP" sz="1200" kern="1200" dirty="0">
              <a:solidFill>
                <a:schemeClr val="tx1"/>
              </a:solidFill>
              <a:effectLst/>
              <a:latin typeface="+mn-ea"/>
              <a:ea typeface="+mn-ea"/>
            </a:endParaRPr>
          </a:p>
          <a:p>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区分されて税金が計算されています。</a:t>
            </a:r>
            <a:r>
              <a:rPr kumimoji="1" lang="en-US" altLang="ja-JP" sz="1200" kern="1200" dirty="0">
                <a:solidFill>
                  <a:schemeClr val="tx1"/>
                </a:solidFill>
                <a:effectLst/>
                <a:latin typeface="+mn-ea"/>
                <a:ea typeface="+mn-ea"/>
              </a:rPr>
              <a:t>【</a:t>
            </a:r>
            <a:r>
              <a:rPr kumimoji="1" lang="ja-JP" altLang="en-US" sz="1200" kern="1200" dirty="0">
                <a:solidFill>
                  <a:schemeClr val="tx1"/>
                </a:solidFill>
                <a:effectLst/>
                <a:latin typeface="+mn-ea"/>
                <a:ea typeface="+mn-ea"/>
              </a:rPr>
              <a:t>クリック</a:t>
            </a:r>
            <a:r>
              <a:rPr kumimoji="1" lang="en-US" altLang="ja-JP" sz="1200" kern="1200" dirty="0">
                <a:solidFill>
                  <a:schemeClr val="tx1"/>
                </a:solidFill>
                <a:effectLst/>
                <a:latin typeface="+mn-ea"/>
                <a:ea typeface="+mn-ea"/>
              </a:rPr>
              <a:t>】</a:t>
            </a:r>
          </a:p>
          <a:p>
            <a:endParaRPr kumimoji="1" lang="en-US"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a:p>
            <a:r>
              <a:rPr kumimoji="1" lang="en-US" altLang="ja-JP" sz="1200" kern="1200" dirty="0">
                <a:solidFill>
                  <a:schemeClr val="tx1"/>
                </a:solidFill>
                <a:effectLst/>
                <a:latin typeface="+mn-ea"/>
                <a:ea typeface="+mn-ea"/>
                <a:cs typeface="+mn-cs"/>
              </a:rPr>
              <a:t> </a:t>
            </a:r>
            <a:endParaRPr kumimoji="1" lang="ja-JP" altLang="ja-JP" sz="120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4</a:t>
            </a:fld>
            <a:endParaRPr lang="en-US" altLang="ja-JP"/>
          </a:p>
        </p:txBody>
      </p:sp>
    </p:spTree>
    <p:extLst>
      <p:ext uri="{BB962C8B-B14F-4D97-AF65-F5344CB8AC3E}">
        <p14:creationId xmlns:p14="http://schemas.microsoft.com/office/powerpoint/2010/main" val="166711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5</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lang="ja-JP" altLang="en-US" spc="79" dirty="0">
                <a:latin typeface="+mn-ea"/>
                <a:ea typeface="+mn-ea"/>
              </a:rPr>
              <a:t>皆さんにとって、消費税の</a:t>
            </a:r>
            <a:r>
              <a:rPr lang="en-US" altLang="ja-JP" spc="79" dirty="0">
                <a:latin typeface="+mn-ea"/>
                <a:ea typeface="+mn-ea"/>
              </a:rPr>
              <a:t>10</a:t>
            </a:r>
            <a:r>
              <a:rPr lang="ja-JP" altLang="en-US" spc="79" dirty="0">
                <a:latin typeface="+mn-ea"/>
                <a:ea typeface="+mn-ea"/>
              </a:rPr>
              <a:t>％は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高いですか？低いですか？</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高いと感じる人、手をあげてください。</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低いと感じる人、手をあげてください。　ありがとうございました。</a:t>
            </a:r>
          </a:p>
          <a:p>
            <a:pPr eaLnBrk="1" hangingPunct="1">
              <a:lnSpc>
                <a:spcPts val="1400"/>
              </a:lnSpc>
              <a:spcBef>
                <a:spcPts val="0"/>
              </a:spcBef>
              <a:defRPr/>
            </a:pPr>
            <a:r>
              <a:rPr lang="ja-JP" altLang="en-US" b="0" spc="79" dirty="0">
                <a:latin typeface="+mn-ea"/>
                <a:ea typeface="+mn-ea"/>
              </a:rPr>
              <a:t>では</a:t>
            </a:r>
            <a:r>
              <a:rPr lang="ja-JP" altLang="en-US" spc="79" dirty="0">
                <a:latin typeface="+mn-ea"/>
                <a:ea typeface="+mn-ea"/>
              </a:rPr>
              <a:t>、日本の消費税の税率</a:t>
            </a:r>
            <a:r>
              <a:rPr lang="en-US" altLang="ja-JP" spc="79" dirty="0">
                <a:latin typeface="+mn-ea"/>
                <a:ea typeface="+mn-ea"/>
              </a:rPr>
              <a:t>10</a:t>
            </a:r>
            <a:r>
              <a:rPr lang="ja-JP" altLang="en-US" spc="79" dirty="0">
                <a:latin typeface="+mn-ea"/>
                <a:ea typeface="+mn-ea"/>
              </a:rPr>
              <a:t>％は、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世界の国と比べて高いでしょうか？それとも低いでしょうか？　　</a:t>
            </a:r>
            <a:r>
              <a:rPr lang="ja-JP" altLang="en-US" b="1" spc="79" dirty="0">
                <a:latin typeface="+mn-ea"/>
                <a:ea typeface="+mn-ea"/>
              </a:rPr>
              <a:t>　</a:t>
            </a:r>
            <a:endParaRPr lang="en-US" altLang="ja-JP" b="1"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dirty="0">
                <a:latin typeface="+mn-ea"/>
                <a:ea typeface="+mn-ea"/>
              </a:rPr>
              <a:t>消費税のような税金のある国は、世界中で</a:t>
            </a:r>
            <a:r>
              <a:rPr lang="en-US" altLang="ja-JP" dirty="0">
                <a:latin typeface="+mn-ea"/>
                <a:ea typeface="+mn-ea"/>
              </a:rPr>
              <a:t>150</a:t>
            </a:r>
            <a:r>
              <a:rPr lang="ja-JP" altLang="en-US" dirty="0">
                <a:latin typeface="+mn-ea"/>
                <a:ea typeface="+mn-ea"/>
              </a:rPr>
              <a:t>か国以上ありますが、</a:t>
            </a:r>
            <a:r>
              <a:rPr lang="en-US" altLang="ja-JP" dirty="0">
                <a:latin typeface="+mn-ea"/>
                <a:ea typeface="+mn-ea"/>
              </a:rPr>
              <a:t>20</a:t>
            </a:r>
            <a:r>
              <a:rPr lang="ja-JP" altLang="en-US" dirty="0">
                <a:latin typeface="+mn-ea"/>
                <a:ea typeface="+mn-ea"/>
              </a:rPr>
              <a:t>パーセントを超える国は珍しくなく、日本の消費税は低い方だそうです。</a:t>
            </a:r>
            <a:endParaRPr lang="en-US" altLang="ja-JP"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dirty="0">
              <a:latin typeface="+mn-ea"/>
              <a:ea typeface="+mn-ea"/>
            </a:endParaRPr>
          </a:p>
          <a:p>
            <a:pPr eaLnBrk="1" hangingPunct="1">
              <a:lnSpc>
                <a:spcPts val="1400"/>
              </a:lnSpc>
              <a:spcBef>
                <a:spcPts val="0"/>
              </a:spcBef>
              <a:defRPr/>
            </a:pPr>
            <a:endParaRPr lang="ja-JP" altLang="en-US" b="1" spc="79" dirty="0">
              <a:latin typeface="+mn-ea"/>
              <a:ea typeface="+mn-ea"/>
            </a:endParaRPr>
          </a:p>
          <a:p>
            <a:pPr eaLnBrk="1" hangingPunct="1">
              <a:lnSpc>
                <a:spcPts val="1400"/>
              </a:lnSpc>
              <a:spcBef>
                <a:spcPts val="0"/>
              </a:spcBef>
              <a:defRPr/>
            </a:pPr>
            <a:r>
              <a:rPr lang="ja-JP" altLang="en-US" spc="79" dirty="0">
                <a:latin typeface="+mn-ea"/>
                <a:ea typeface="+mn-ea"/>
              </a:rPr>
              <a:t>　</a:t>
            </a:r>
          </a:p>
        </p:txBody>
      </p:sp>
    </p:spTree>
    <p:extLst>
      <p:ext uri="{BB962C8B-B14F-4D97-AF65-F5344CB8AC3E}">
        <p14:creationId xmlns:p14="http://schemas.microsoft.com/office/powerpoint/2010/main" val="147533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4987" indent="-281719" defTabSz="9348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6318"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1160"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6002" indent="-225061" defTabSz="9348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270"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538"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5806"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9074" indent="-225061" defTabSz="9348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DCEE455-67A3-4FF7-BD73-118ED9F6C7E1}" type="slidenum">
              <a:rPr lang="en-US" altLang="ja-JP" sz="1300">
                <a:ea typeface="ＭＳ Ｐゴシック" panose="020B0600070205080204" pitchFamily="50" charset="-128"/>
              </a:rPr>
              <a:pPr>
                <a:spcBef>
                  <a:spcPct val="0"/>
                </a:spcBef>
              </a:pPr>
              <a:t>6</a:t>
            </a:fld>
            <a:endParaRPr lang="en-US" altLang="ja-JP" sz="1300">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47338" y="4680235"/>
            <a:ext cx="5615492" cy="5041102"/>
          </a:xfrm>
          <a:ln/>
        </p:spPr>
        <p:txBody>
          <a:bodyPr/>
          <a:lstStyle/>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負担の大きいヨーロッパでは税率が高い分、医療や介護などの福祉サービスが充実しています。</a:t>
            </a:r>
            <a:endParaRPr lang="en-US" altLang="ja-JP"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pc="79" dirty="0">
                <a:latin typeface="+mn-ea"/>
                <a:ea typeface="+mn-ea"/>
              </a:rPr>
              <a:t>消費税が</a:t>
            </a:r>
            <a:r>
              <a:rPr lang="en-US" altLang="ja-JP" spc="79" dirty="0">
                <a:latin typeface="+mn-ea"/>
                <a:ea typeface="+mn-ea"/>
              </a:rPr>
              <a:t>25</a:t>
            </a:r>
            <a:r>
              <a:rPr lang="ja-JP" altLang="en-US" spc="79" dirty="0">
                <a:latin typeface="+mn-ea"/>
                <a:ea typeface="+mn-ea"/>
              </a:rPr>
              <a:t>パーセントのデンマークでは、大学までの教育費は無料ですし、医療費も無料です。</a:t>
            </a:r>
            <a:endParaRPr lang="en-US" altLang="ja-JP" spc="79" dirty="0">
              <a:latin typeface="+mn-ea"/>
              <a:ea typeface="+mn-ea"/>
            </a:endParaRPr>
          </a:p>
          <a:p>
            <a:pPr eaLnBrk="1" hangingPunct="1">
              <a:lnSpc>
                <a:spcPts val="1400"/>
              </a:lnSpc>
              <a:spcBef>
                <a:spcPts val="0"/>
              </a:spcBef>
              <a:defRPr/>
            </a:pPr>
            <a:r>
              <a:rPr lang="ja-JP" altLang="en-US" spc="79" dirty="0">
                <a:latin typeface="+mn-ea"/>
                <a:ea typeface="+mn-ea"/>
              </a:rPr>
              <a:t>　日本では、今、お年寄りが増える一方で、生まれてくる子供の数が少ない状況（少子高齢化）が長く続いているため、お年寄りの方がもらう年金や、皆さんが病気になったときに安い費用で診療できたり、安い価格で薬を購入できるために使われるお金などが年々増えています。こういうことに使われるお金を「社会保障費」というのですが、税金だけでは足りないため、不足分を補うために公債という借金が増えています。消費税が１０％になることにより、増えた税金は、社会保障の充実や、子育て支援のためのお金に充てられます。</a:t>
            </a:r>
            <a:endParaRPr lang="en-US" altLang="ja-JP" spc="79" dirty="0">
              <a:latin typeface="+mn-ea"/>
              <a:ea typeface="+mn-ea"/>
            </a:endParaRPr>
          </a:p>
          <a:p>
            <a:pPr eaLnBrk="1" hangingPunct="1">
              <a:lnSpc>
                <a:spcPts val="140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ja-JP" altLang="en-US" spc="79" dirty="0">
              <a:latin typeface="+mn-ea"/>
              <a:ea typeface="+mn-ea"/>
            </a:endParaRPr>
          </a:p>
        </p:txBody>
      </p:sp>
    </p:spTree>
    <p:extLst>
      <p:ext uri="{BB962C8B-B14F-4D97-AF65-F5344CB8AC3E}">
        <p14:creationId xmlns:p14="http://schemas.microsoft.com/office/powerpoint/2010/main" val="181763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8038466-F831-4C23-B1CE-7E58B7AE77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4456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6175"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4963"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3750" indent="-227013" defTabSz="94456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09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1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53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92550" indent="-227013" defTabSz="94456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7B11B10-763E-4ADB-845C-008193728933}" type="slidenum">
              <a:rPr lang="en-US" altLang="ja-JP" sz="1300">
                <a:ea typeface="ＭＳ Ｐゴシック" panose="020B0600070205080204" pitchFamily="50" charset="-128"/>
              </a:rPr>
              <a:pPr>
                <a:spcBef>
                  <a:spcPct val="0"/>
                </a:spcBef>
              </a:pPr>
              <a:t>7</a:t>
            </a:fld>
            <a:endParaRPr lang="en-US" altLang="ja-JP" sz="1300">
              <a:ea typeface="ＭＳ Ｐゴシック" panose="020B0600070205080204" pitchFamily="50" charset="-128"/>
            </a:endParaRPr>
          </a:p>
        </p:txBody>
      </p:sp>
      <p:sp>
        <p:nvSpPr>
          <p:cNvPr id="13315" name="Rectangle 2">
            <a:extLst>
              <a:ext uri="{FF2B5EF4-FFF2-40B4-BE49-F238E27FC236}">
                <a16:creationId xmlns:a16="http://schemas.microsoft.com/office/drawing/2014/main" id="{2EF0A1F7-2A80-4528-A583-7508AFAD3DE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8E3CE9D-D921-48FA-AEDF-64BD35E198D4}"/>
              </a:ext>
            </a:extLst>
          </p:cNvPr>
          <p:cNvSpPr>
            <a:spLocks noGrp="1" noChangeArrowheads="1"/>
          </p:cNvSpPr>
          <p:nvPr>
            <p:ph type="body" idx="1"/>
          </p:nvPr>
        </p:nvSpPr>
        <p:spPr>
          <a:xfrm>
            <a:off x="666750" y="4752975"/>
            <a:ext cx="5672138" cy="5080000"/>
          </a:xfrm>
          <a:ln/>
        </p:spPr>
        <p:txBody>
          <a:bodyPr/>
          <a:lstStyle/>
          <a:p>
            <a:pPr eaLnBrk="1" hangingPunct="1">
              <a:lnSpc>
                <a:spcPts val="1510"/>
              </a:lnSpc>
              <a:spcBef>
                <a:spcPts val="0"/>
              </a:spcBef>
              <a:defRPr/>
            </a:pPr>
            <a:r>
              <a:rPr lang="ja-JP" altLang="en-US" sz="1200" spc="80" dirty="0">
                <a:latin typeface="+mn-ea"/>
                <a:ea typeface="+mn-ea"/>
              </a:rPr>
              <a:t>ではここでクイズです。　</a:t>
            </a:r>
            <a:endParaRPr lang="en-US" altLang="ja-JP"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皆さんは、いつから税金の制度があるか、知っていますか？　</a:t>
            </a:r>
            <a:endParaRPr lang="ja-JP" altLang="en-US"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①弥生時代　　②飛鳥時代　　③江戸時代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正解は、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　①「弥生時代」です。　</a:t>
            </a:r>
            <a:endParaRPr lang="ja-JP" altLang="en-US" sz="1200" b="1"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３世紀初めの弥生時代に邪馬台国という国があり、卑弥呼が国を治めていた時から、税の制度はあったといわれています。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その頃は税として食べ物が集められていたそうです。</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その後、飛鳥時代に行なわれた「大化の改新」（</a:t>
            </a:r>
            <a:r>
              <a:rPr lang="en-US" altLang="ja-JP" sz="1200" spc="80" dirty="0">
                <a:latin typeface="+mn-ea"/>
                <a:ea typeface="+mn-ea"/>
              </a:rPr>
              <a:t>645</a:t>
            </a:r>
            <a:r>
              <a:rPr lang="ja-JP" altLang="en-US" sz="1200" spc="80" dirty="0">
                <a:latin typeface="+mn-ea"/>
                <a:ea typeface="+mn-ea"/>
              </a:rPr>
              <a:t>年）という政治の改革によって、土地や人々は国家のものとなり、農民が国に納める税の制度も統一されました。農作物だけでなく、</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布や絹も税として納められるようになりました。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その後、室町時代から江戸時代にかけて、税の中心は、</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農業をしている人たちの年貢となりました。　</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でも、年貢は、収穫のよい年、悪い年によって納められる量に違いが出てしまっていました。</a:t>
            </a:r>
            <a:endParaRPr lang="en-US" altLang="ja-JP" sz="1200" spc="80" dirty="0">
              <a:latin typeface="+mn-ea"/>
              <a:ea typeface="+mn-ea"/>
            </a:endParaRPr>
          </a:p>
          <a:p>
            <a:pPr eaLnBrk="1" hangingPunct="1">
              <a:lnSpc>
                <a:spcPts val="1510"/>
              </a:lnSpc>
              <a:spcBef>
                <a:spcPts val="0"/>
              </a:spcBef>
              <a:defRPr/>
            </a:pPr>
            <a:r>
              <a:rPr lang="ja-JP" altLang="en-US" sz="1200" spc="80" dirty="0">
                <a:latin typeface="+mn-ea"/>
                <a:ea typeface="+mn-ea"/>
              </a:rPr>
              <a:t>そこで明治時代以降、できるだけ同じ量の税を毎年集められるよう、年貢中心のしくみから収穫に関係ないしくみに変わっていきました。</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lang="ja-JP" altLang="en-US" sz="1200" spc="80" dirty="0">
                <a:latin typeface="+mn-ea"/>
                <a:ea typeface="+mn-ea"/>
              </a:rPr>
              <a:t>今ある税の仕組みができていったのです。</a:t>
            </a:r>
            <a:endParaRPr lang="en-US" altLang="ja-JP" sz="1200" spc="80" dirty="0">
              <a:latin typeface="+mn-ea"/>
              <a:ea typeface="+mn-ea"/>
            </a:endParaRPr>
          </a:p>
          <a:p>
            <a:pPr eaLnBrk="1" hangingPunct="1">
              <a:lnSpc>
                <a:spcPts val="1510"/>
              </a:lnSpc>
              <a:spcBef>
                <a:spcPts val="0"/>
              </a:spcBef>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endParaRPr lang="en-US" altLang="ja-JP" sz="1200" spc="80" dirty="0">
              <a:latin typeface="+mn-ea"/>
              <a:ea typeface="+mn-ea"/>
            </a:endParaRPr>
          </a:p>
        </p:txBody>
      </p:sp>
    </p:spTree>
    <p:extLst>
      <p:ext uri="{BB962C8B-B14F-4D97-AF65-F5344CB8AC3E}">
        <p14:creationId xmlns:p14="http://schemas.microsoft.com/office/powerpoint/2010/main" val="140218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ts val="1400"/>
              </a:lnSpc>
              <a:spcBef>
                <a:spcPts val="0"/>
              </a:spcBef>
              <a:spcAft>
                <a:spcPct val="0"/>
              </a:spcAft>
              <a:buClrTx/>
              <a:buSzTx/>
              <a:buFontTx/>
              <a:buNone/>
              <a:tabLst/>
              <a:defRPr/>
            </a:pPr>
            <a:r>
              <a:rPr lang="ja-JP" altLang="en-US" spc="79" dirty="0">
                <a:latin typeface="+mn-ea"/>
                <a:ea typeface="+mn-ea"/>
              </a:rPr>
              <a:t>では代表的な税金について説明しましょう。　</a:t>
            </a:r>
            <a:endParaRPr lang="en-US" altLang="ja-JP" spc="79" dirty="0">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働いてお金をもら</a:t>
            </a:r>
            <a:r>
              <a:rPr kumimoji="1" lang="ja-JP" altLang="en-US" kern="1200" dirty="0">
                <a:solidFill>
                  <a:schemeClr val="tx1"/>
                </a:solidFill>
                <a:effectLst/>
                <a:latin typeface="+mn-ea"/>
                <a:ea typeface="+mn-ea"/>
              </a:rPr>
              <a:t>っている人は、</a:t>
            </a:r>
            <a:r>
              <a:rPr kumimoji="1" lang="ja-JP" altLang="ja-JP" kern="1200" dirty="0">
                <a:solidFill>
                  <a:schemeClr val="tx1"/>
                </a:solidFill>
                <a:effectLst/>
                <a:latin typeface="+mn-ea"/>
                <a:ea typeface="+mn-ea"/>
              </a:rPr>
              <a:t>そのもらったお金の中から「所得税」</a:t>
            </a:r>
            <a:r>
              <a:rPr kumimoji="1" lang="ja-JP" altLang="en-US" kern="1200" dirty="0">
                <a:solidFill>
                  <a:schemeClr val="tx1"/>
                </a:solidFill>
                <a:effectLst/>
                <a:latin typeface="+mn-ea"/>
                <a:ea typeface="+mn-ea"/>
              </a:rPr>
              <a:t>や「住民税」</a:t>
            </a:r>
            <a:r>
              <a:rPr kumimoji="1" lang="ja-JP" altLang="ja-JP" kern="1200" dirty="0">
                <a:solidFill>
                  <a:schemeClr val="tx1"/>
                </a:solidFill>
                <a:effectLst/>
                <a:latin typeface="+mn-ea"/>
                <a:ea typeface="+mn-ea"/>
              </a:rPr>
              <a:t>という税金を納めます。</a:t>
            </a:r>
            <a:endParaRPr kumimoji="1" lang="en-US" altLang="ja-JP" kern="1200" dirty="0">
              <a:solidFill>
                <a:schemeClr val="tx1"/>
              </a:solidFill>
              <a:effectLst/>
              <a:latin typeface="+mn-ea"/>
              <a:ea typeface="+mn-ea"/>
            </a:endParaRPr>
          </a:p>
          <a:p>
            <a:pPr marL="0" marR="0" lvl="0" indent="0" algn="l" defTabSz="914400" rtl="0" eaLnBrk="1" fontAlgn="base" latinLnBrk="0" hangingPunct="1">
              <a:lnSpc>
                <a:spcPts val="1400"/>
              </a:lnSpc>
              <a:spcBef>
                <a:spcPts val="0"/>
              </a:spcBef>
              <a:spcAft>
                <a:spcPct val="0"/>
              </a:spcAft>
              <a:buClrTx/>
              <a:buSzTx/>
              <a:buFontTx/>
              <a:buNone/>
              <a:tabLst/>
              <a:defRPr/>
            </a:pPr>
            <a:r>
              <a:rPr kumimoji="1" lang="ja-JP" altLang="en-US" kern="1200" dirty="0">
                <a:solidFill>
                  <a:schemeClr val="tx1"/>
                </a:solidFill>
                <a:effectLst/>
                <a:latin typeface="+mn-ea"/>
                <a:ea typeface="+mn-ea"/>
              </a:rPr>
              <a:t>みなさん</a:t>
            </a:r>
            <a:r>
              <a:rPr kumimoji="1" lang="ja-JP" altLang="ja-JP" kern="1200" dirty="0">
                <a:solidFill>
                  <a:schemeClr val="tx1"/>
                </a:solidFill>
                <a:effectLst/>
                <a:latin typeface="+mn-ea"/>
                <a:ea typeface="+mn-ea"/>
              </a:rPr>
              <a:t>の先生</a:t>
            </a:r>
            <a:r>
              <a:rPr kumimoji="1" lang="ja-JP" altLang="en-US" kern="1200" dirty="0">
                <a:solidFill>
                  <a:schemeClr val="tx1"/>
                </a:solidFill>
                <a:effectLst/>
                <a:latin typeface="+mn-ea"/>
                <a:ea typeface="+mn-ea"/>
              </a:rPr>
              <a:t>も</a:t>
            </a:r>
            <a:r>
              <a:rPr kumimoji="1" lang="ja-JP" altLang="ja-JP" kern="1200" dirty="0">
                <a:solidFill>
                  <a:schemeClr val="tx1"/>
                </a:solidFill>
                <a:effectLst/>
                <a:latin typeface="+mn-ea"/>
                <a:ea typeface="+mn-ea"/>
              </a:rPr>
              <a:t>毎月給料をもらっていますが、その中から</a:t>
            </a:r>
            <a:r>
              <a:rPr kumimoji="1" lang="ja-JP" altLang="en-US" kern="1200" dirty="0">
                <a:solidFill>
                  <a:schemeClr val="tx1"/>
                </a:solidFill>
                <a:effectLst/>
                <a:latin typeface="+mn-ea"/>
                <a:ea typeface="+mn-ea"/>
              </a:rPr>
              <a:t>それらの税金を納めて</a:t>
            </a:r>
            <a:r>
              <a:rPr kumimoji="1" lang="ja-JP" altLang="ja-JP" kern="1200" dirty="0">
                <a:solidFill>
                  <a:schemeClr val="tx1"/>
                </a:solidFill>
                <a:effectLst/>
                <a:latin typeface="+mn-ea"/>
                <a:ea typeface="+mn-ea"/>
              </a:rPr>
              <a:t>います。</a:t>
            </a:r>
            <a:endParaRPr kumimoji="1" lang="en-US" altLang="ja-JP" kern="1200" dirty="0">
              <a:solidFill>
                <a:schemeClr val="tx1"/>
              </a:solidFill>
              <a:effectLst/>
              <a:latin typeface="+mn-ea"/>
              <a:ea typeface="+mn-ea"/>
            </a:endParaRPr>
          </a:p>
          <a:p>
            <a:r>
              <a:rPr kumimoji="1" lang="ja-JP" altLang="ja-JP" kern="1200" dirty="0">
                <a:solidFill>
                  <a:schemeClr val="tx1"/>
                </a:solidFill>
                <a:effectLst/>
                <a:latin typeface="+mn-ea"/>
                <a:ea typeface="+mn-ea"/>
              </a:rPr>
              <a:t>他にも、</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お酒</a:t>
            </a:r>
            <a:r>
              <a:rPr kumimoji="1" lang="ja-JP" altLang="en-US" kern="1200" dirty="0">
                <a:solidFill>
                  <a:schemeClr val="tx1"/>
                </a:solidFill>
                <a:effectLst/>
                <a:latin typeface="+mn-ea"/>
                <a:ea typeface="+mn-ea"/>
              </a:rPr>
              <a:t>には「酒税」という税金が、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kern="1200" dirty="0">
                <a:solidFill>
                  <a:schemeClr val="tx1"/>
                </a:solidFill>
                <a:effectLst/>
                <a:latin typeface="+mn-ea"/>
                <a:ea typeface="+mn-ea"/>
              </a:rPr>
              <a:t>たばこには「たばこ税」という税金が、</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自動車に</a:t>
            </a:r>
            <a:r>
              <a:rPr kumimoji="1" lang="ja-JP" altLang="en-US" kern="1200" dirty="0">
                <a:solidFill>
                  <a:schemeClr val="tx1"/>
                </a:solidFill>
                <a:effectLst/>
                <a:latin typeface="+mn-ea"/>
                <a:ea typeface="+mn-ea"/>
              </a:rPr>
              <a:t>は「自動車税」という</a:t>
            </a:r>
            <a:r>
              <a:rPr kumimoji="1" lang="ja-JP" altLang="ja-JP" kern="1200" dirty="0">
                <a:solidFill>
                  <a:schemeClr val="tx1"/>
                </a:solidFill>
                <a:effectLst/>
                <a:latin typeface="+mn-ea"/>
                <a:ea typeface="+mn-ea"/>
              </a:rPr>
              <a:t>税金がかか</a:t>
            </a:r>
            <a:r>
              <a:rPr kumimoji="1" lang="ja-JP" altLang="en-US" kern="1200" dirty="0">
                <a:solidFill>
                  <a:schemeClr val="tx1"/>
                </a:solidFill>
                <a:effectLst/>
                <a:latin typeface="+mn-ea"/>
                <a:ea typeface="+mn-ea"/>
              </a:rPr>
              <a:t>っています。</a:t>
            </a:r>
            <a:endParaRPr kumimoji="1" lang="en-US" altLang="ja-JP" kern="1200" dirty="0">
              <a:solidFill>
                <a:schemeClr val="tx1"/>
              </a:solidFill>
              <a:effectLst/>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会社も、もうけがでると、そこから「法人税」という税金を納めています。</a:t>
            </a: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ja-JP" kern="1200" dirty="0">
                <a:solidFill>
                  <a:schemeClr val="tx1"/>
                </a:solidFill>
                <a:effectLst/>
                <a:latin typeface="+mn-ea"/>
                <a:ea typeface="+mn-ea"/>
              </a:rPr>
              <a:t>　</a:t>
            </a:r>
          </a:p>
          <a:p>
            <a:r>
              <a:rPr kumimoji="1" lang="ja-JP" altLang="ja-JP" kern="1200" dirty="0">
                <a:solidFill>
                  <a:schemeClr val="tx1"/>
                </a:solidFill>
                <a:effectLst/>
                <a:latin typeface="+mn-ea"/>
                <a:ea typeface="+mn-ea"/>
              </a:rPr>
              <a:t>　</a:t>
            </a:r>
          </a:p>
          <a:p>
            <a:pPr eaLnBrk="1" hangingPunct="1">
              <a:lnSpc>
                <a:spcPts val="1400"/>
              </a:lnSpc>
              <a:spcBef>
                <a:spcPts val="0"/>
              </a:spcBef>
              <a:defRPr/>
            </a:pPr>
            <a:endParaRPr lang="ja-JP" altLang="en-US" spc="79" dirty="0">
              <a:solidFill>
                <a:srgbClr val="000000"/>
              </a:solidFill>
              <a:latin typeface="ＭＳ Ｐ明朝" panose="02020600040205080304" pitchFamily="18" charset="-128"/>
              <a:ea typeface="ＭＳ Ｐ明朝" panose="02020600040205080304" pitchFamily="18"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8</a:t>
            </a:fld>
            <a:endParaRPr lang="en-US" altLang="ja-JP"/>
          </a:p>
        </p:txBody>
      </p:sp>
    </p:spTree>
    <p:extLst>
      <p:ext uri="{BB962C8B-B14F-4D97-AF65-F5344CB8AC3E}">
        <p14:creationId xmlns:p14="http://schemas.microsoft.com/office/powerpoint/2010/main" val="41578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他にも家や土地には固定資産税という税金がかかります。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また、ゴルフに行くと、</a:t>
            </a:r>
            <a:r>
              <a:rPr kumimoji="1" lang="en-US" altLang="ja-JP" dirty="0">
                <a:latin typeface="+mn-ea"/>
                <a:ea typeface="+mn-ea"/>
              </a:rPr>
              <a:t>【</a:t>
            </a:r>
            <a:r>
              <a:rPr kumimoji="1" lang="ja-JP" altLang="en-US" dirty="0">
                <a:latin typeface="+mn-ea"/>
                <a:ea typeface="+mn-ea"/>
              </a:rPr>
              <a:t>クリック</a:t>
            </a:r>
            <a:r>
              <a:rPr kumimoji="1" lang="en-US" altLang="ja-JP" dirty="0">
                <a:latin typeface="+mn-ea"/>
                <a:ea typeface="+mn-ea"/>
              </a:rPr>
              <a:t>】</a:t>
            </a:r>
            <a:r>
              <a:rPr kumimoji="1" lang="ja-JP" altLang="en-US" dirty="0">
                <a:latin typeface="+mn-ea"/>
                <a:ea typeface="+mn-ea"/>
              </a:rPr>
              <a:t>ゴルフ場利用税がかかります。</a:t>
            </a:r>
            <a:endParaRPr kumimoji="1" lang="en-US" altLang="ja-JP" dirty="0">
              <a:latin typeface="+mn-ea"/>
              <a:ea typeface="+mn-ea"/>
            </a:endParaRPr>
          </a:p>
          <a:p>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旅行などに行って、温泉に入ったことはありますか？</a:t>
            </a:r>
            <a:endParaRPr kumimoji="1" lang="en-US" altLang="ja-JP" dirty="0">
              <a:latin typeface="+mn-ea"/>
              <a:ea typeface="+mn-ea"/>
            </a:endParaRPr>
          </a:p>
          <a:p>
            <a:r>
              <a:rPr kumimoji="1" lang="ja-JP" altLang="en-US" dirty="0">
                <a:latin typeface="+mn-ea"/>
                <a:ea typeface="+mn-ea"/>
              </a:rPr>
              <a:t>温泉を利用すると、</a:t>
            </a:r>
            <a:r>
              <a:rPr kumimoji="1" lang="en-US" altLang="ja-JP" sz="1200" kern="1200" dirty="0">
                <a:solidFill>
                  <a:schemeClr val="tx1"/>
                </a:solidFill>
                <a:effectLst/>
                <a:latin typeface="+mn-ea"/>
                <a:ea typeface="+mn-ea"/>
                <a:cs typeface="+mn-cs"/>
              </a:rPr>
              <a:t>【</a:t>
            </a:r>
            <a:r>
              <a:rPr kumimoji="1" lang="ja-JP" altLang="en-US" sz="1200" kern="1200" dirty="0">
                <a:solidFill>
                  <a:schemeClr val="tx1"/>
                </a:solidFill>
                <a:effectLst/>
                <a:latin typeface="+mn-ea"/>
                <a:ea typeface="+mn-ea"/>
                <a:cs typeface="+mn-cs"/>
              </a:rPr>
              <a:t>クリック</a:t>
            </a:r>
            <a:r>
              <a:rPr kumimoji="1" lang="en-US" altLang="ja-JP" sz="1200" kern="1200" dirty="0">
                <a:solidFill>
                  <a:schemeClr val="tx1"/>
                </a:solidFill>
                <a:effectLst/>
                <a:latin typeface="+mn-ea"/>
                <a:ea typeface="+mn-ea"/>
                <a:cs typeface="+mn-cs"/>
              </a:rPr>
              <a:t>】</a:t>
            </a:r>
            <a:r>
              <a:rPr kumimoji="1" lang="ja-JP" altLang="en-US" dirty="0">
                <a:latin typeface="+mn-ea"/>
                <a:ea typeface="+mn-ea"/>
              </a:rPr>
              <a:t>入湯税という税金がかかります。</a:t>
            </a: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0570A83D-22AF-4E2C-85E6-1BE98105DBFC}" type="slidenum">
              <a:rPr lang="en-US" altLang="ja-JP" smtClean="0"/>
              <a:pPr>
                <a:defRPr/>
              </a:pPr>
              <a:t>9</a:t>
            </a:fld>
            <a:endParaRPr lang="en-US" altLang="ja-JP"/>
          </a:p>
        </p:txBody>
      </p:sp>
    </p:spTree>
    <p:extLst>
      <p:ext uri="{BB962C8B-B14F-4D97-AF65-F5344CB8AC3E}">
        <p14:creationId xmlns:p14="http://schemas.microsoft.com/office/powerpoint/2010/main" val="1950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89BD24-FD59-4077-BC0D-35D5CFEC978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225940-58E2-4C6C-BA7E-122A4C4CE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82715F-A969-4F92-8EED-7B6DC294C9D2}"/>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6A0A1A60-F06F-413B-AD12-D5D986B949B8}"/>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2CD078BB-6B2F-4F82-92AE-1A5B8DDF9728}"/>
              </a:ext>
            </a:extLst>
          </p:cNvPr>
          <p:cNvSpPr>
            <a:spLocks noGrp="1"/>
          </p:cNvSpPr>
          <p:nvPr>
            <p:ph type="sldNum" sz="quarter" idx="12"/>
          </p:nvPr>
        </p:nvSpPr>
        <p:spPr/>
        <p:txBody>
          <a:bodyPr/>
          <a:lstStyle/>
          <a:p>
            <a:pPr>
              <a:defRPr/>
            </a:pPr>
            <a:fld id="{4449F113-174A-44F6-B1AA-1539256D890F}" type="slidenum">
              <a:rPr lang="en-US" altLang="ja-JP" smtClean="0"/>
              <a:pPr>
                <a:defRPr/>
              </a:pPr>
              <a:t>‹#›</a:t>
            </a:fld>
            <a:endParaRPr lang="en-US" altLang="ja-JP"/>
          </a:p>
        </p:txBody>
      </p:sp>
    </p:spTree>
    <p:extLst>
      <p:ext uri="{BB962C8B-B14F-4D97-AF65-F5344CB8AC3E}">
        <p14:creationId xmlns:p14="http://schemas.microsoft.com/office/powerpoint/2010/main" val="183480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C3FCBE-CBC0-4C57-BB94-B5564E38662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565945-B23C-48D0-86EF-9DEE2938305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1CC7E-2AE5-4326-8441-E3336C31D01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31214E4-9999-4E0D-845B-6093D6C9A125}"/>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F3399369-FF03-4BBB-A3CD-3AB02CB06A19}"/>
              </a:ext>
            </a:extLst>
          </p:cNvPr>
          <p:cNvSpPr>
            <a:spLocks noGrp="1"/>
          </p:cNvSpPr>
          <p:nvPr>
            <p:ph type="sldNum" sz="quarter" idx="12"/>
          </p:nvPr>
        </p:nvSpPr>
        <p:spPr/>
        <p:txBody>
          <a:bodyPr/>
          <a:lstStyle/>
          <a:p>
            <a:pPr>
              <a:defRPr/>
            </a:pPr>
            <a:fld id="{7BCD0B2F-B210-4064-885C-829586FF7341}" type="slidenum">
              <a:rPr lang="en-US" altLang="ja-JP" smtClean="0"/>
              <a:pPr>
                <a:defRPr/>
              </a:pPr>
              <a:t>‹#›</a:t>
            </a:fld>
            <a:endParaRPr lang="en-US" altLang="ja-JP"/>
          </a:p>
        </p:txBody>
      </p:sp>
    </p:spTree>
    <p:extLst>
      <p:ext uri="{BB962C8B-B14F-4D97-AF65-F5344CB8AC3E}">
        <p14:creationId xmlns:p14="http://schemas.microsoft.com/office/powerpoint/2010/main" val="23486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EA731D-2DC8-42CF-8718-90769F84D6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08CB70-D997-45DC-A933-E63CE3D4773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6B3C1-ED9E-48B5-9EC3-53D2195CDF4A}"/>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5C9150C6-8BF4-4397-ABB1-92DE74A0B7B1}"/>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4DE82F1C-896C-4A6A-9C1A-D17A9167AC36}"/>
              </a:ext>
            </a:extLst>
          </p:cNvPr>
          <p:cNvSpPr>
            <a:spLocks noGrp="1"/>
          </p:cNvSpPr>
          <p:nvPr>
            <p:ph type="sldNum" sz="quarter" idx="12"/>
          </p:nvPr>
        </p:nvSpPr>
        <p:spPr/>
        <p:txBody>
          <a:body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101338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609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ACE17B-A1A6-4E5C-8802-52FD9D70895F}" type="slidenum">
              <a:rPr lang="en-US" altLang="ja-JP"/>
              <a:pPr>
                <a:defRPr/>
              </a:pPr>
              <a:t>‹#›</a:t>
            </a:fld>
            <a:endParaRPr lang="en-US" altLang="ja-JP"/>
          </a:p>
        </p:txBody>
      </p:sp>
    </p:spTree>
    <p:extLst>
      <p:ext uri="{BB962C8B-B14F-4D97-AF65-F5344CB8AC3E}">
        <p14:creationId xmlns:p14="http://schemas.microsoft.com/office/powerpoint/2010/main" val="1859443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09600" y="1600200"/>
            <a:ext cx="53848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609600" y="3938589"/>
            <a:ext cx="53848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6197600" y="1600201"/>
            <a:ext cx="53848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C07BFA3-1F5E-4694-92EE-2807FD8AB0F7}" type="slidenum">
              <a:rPr lang="en-US" altLang="ja-JP"/>
              <a:pPr>
                <a:defRPr/>
              </a:pPr>
              <a:t>‹#›</a:t>
            </a:fld>
            <a:endParaRPr lang="en-US" altLang="ja-JP"/>
          </a:p>
        </p:txBody>
      </p:sp>
    </p:spTree>
    <p:extLst>
      <p:ext uri="{BB962C8B-B14F-4D97-AF65-F5344CB8AC3E}">
        <p14:creationId xmlns:p14="http://schemas.microsoft.com/office/powerpoint/2010/main" val="17003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678D0-75AD-4BE5-8E9A-E302A8A76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E25655-CD60-4FEB-AB9B-30C08CA2C4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533D13-9933-4C65-88F3-36515739C86F}"/>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353DAFAF-DEA0-4364-9695-918745C447CA}"/>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9AE9354A-1C84-40C8-8491-F4E5EDED67C2}"/>
              </a:ext>
            </a:extLst>
          </p:cNvPr>
          <p:cNvSpPr>
            <a:spLocks noGrp="1"/>
          </p:cNvSpPr>
          <p:nvPr>
            <p:ph type="sldNum" sz="quarter" idx="12"/>
          </p:nvPr>
        </p:nvSpPr>
        <p:spPr/>
        <p:txBody>
          <a:bodyPr/>
          <a:lstStyle/>
          <a:p>
            <a:pPr>
              <a:defRPr/>
            </a:pPr>
            <a:fld id="{79C727F1-A7CB-422B-9970-8D04C71B9749}" type="slidenum">
              <a:rPr lang="en-US" altLang="ja-JP" smtClean="0"/>
              <a:pPr>
                <a:defRPr/>
              </a:pPr>
              <a:t>‹#›</a:t>
            </a:fld>
            <a:endParaRPr lang="en-US" altLang="ja-JP"/>
          </a:p>
        </p:txBody>
      </p:sp>
    </p:spTree>
    <p:extLst>
      <p:ext uri="{BB962C8B-B14F-4D97-AF65-F5344CB8AC3E}">
        <p14:creationId xmlns:p14="http://schemas.microsoft.com/office/powerpoint/2010/main" val="89984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040A6-2703-448B-B77E-86CE3E3430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B9C1C7-EB7A-4BEC-9CFB-BFE99E6AE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275EF6C-AE59-43F8-A72D-3BF503FF3FA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FEE58A4D-9E59-4388-8617-90DB327CE064}"/>
              </a:ext>
            </a:extLst>
          </p:cNvPr>
          <p:cNvSpPr>
            <a:spLocks noGrp="1"/>
          </p:cNvSpPr>
          <p:nvPr>
            <p:ph type="ftr" sz="quarter" idx="11"/>
          </p:nvPr>
        </p:nvSpPr>
        <p:spPr/>
        <p:txBody>
          <a:bodyPr/>
          <a:lstStyle/>
          <a:p>
            <a:pPr>
              <a:defRPr/>
            </a:pPr>
            <a:endParaRPr lang="en-US" altLang="ja-JP"/>
          </a:p>
        </p:txBody>
      </p:sp>
      <p:sp>
        <p:nvSpPr>
          <p:cNvPr id="6" name="スライド番号プレースホルダー 5">
            <a:extLst>
              <a:ext uri="{FF2B5EF4-FFF2-40B4-BE49-F238E27FC236}">
                <a16:creationId xmlns:a16="http://schemas.microsoft.com/office/drawing/2014/main" id="{76E9569B-7F8E-4085-A294-09903B28BB3B}"/>
              </a:ext>
            </a:extLst>
          </p:cNvPr>
          <p:cNvSpPr>
            <a:spLocks noGrp="1"/>
          </p:cNvSpPr>
          <p:nvPr>
            <p:ph type="sldNum" sz="quarter" idx="12"/>
          </p:nvPr>
        </p:nvSpPr>
        <p:spPr/>
        <p:txBody>
          <a:bodyPr/>
          <a:lstStyle/>
          <a:p>
            <a:pPr>
              <a:defRPr/>
            </a:pPr>
            <a:fld id="{449042B8-6177-4850-9E97-94D7E8E5C980}" type="slidenum">
              <a:rPr lang="en-US" altLang="ja-JP" smtClean="0"/>
              <a:pPr>
                <a:defRPr/>
              </a:pPr>
              <a:t>‹#›</a:t>
            </a:fld>
            <a:endParaRPr lang="en-US" altLang="ja-JP"/>
          </a:p>
        </p:txBody>
      </p:sp>
    </p:spTree>
    <p:extLst>
      <p:ext uri="{BB962C8B-B14F-4D97-AF65-F5344CB8AC3E}">
        <p14:creationId xmlns:p14="http://schemas.microsoft.com/office/powerpoint/2010/main" val="103271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5C2FF8-8A49-45F2-8B90-FDA15640F88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251950-BB3C-4E5E-A0C4-B5AC3EBD19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CCCB8BE-3012-4BD8-A414-BEFEF7C6081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64B8C4-4876-4CA7-8132-FE81685AB54B}"/>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B4D4281F-6923-44AD-A629-7F370E3C1C64}"/>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FB9D412-89A4-4343-A63A-E5B140CE9CA2}"/>
              </a:ext>
            </a:extLst>
          </p:cNvPr>
          <p:cNvSpPr>
            <a:spLocks noGrp="1"/>
          </p:cNvSpPr>
          <p:nvPr>
            <p:ph type="sldNum" sz="quarter" idx="12"/>
          </p:nvPr>
        </p:nvSpPr>
        <p:spPr/>
        <p:txBody>
          <a:bodyPr/>
          <a:lstStyle/>
          <a:p>
            <a:pPr>
              <a:defRPr/>
            </a:pPr>
            <a:fld id="{021BAD83-7380-4229-BA7F-F23D771BAA02}" type="slidenum">
              <a:rPr lang="en-US" altLang="ja-JP" smtClean="0"/>
              <a:pPr>
                <a:defRPr/>
              </a:pPr>
              <a:t>‹#›</a:t>
            </a:fld>
            <a:endParaRPr lang="en-US" altLang="ja-JP"/>
          </a:p>
        </p:txBody>
      </p:sp>
    </p:spTree>
    <p:extLst>
      <p:ext uri="{BB962C8B-B14F-4D97-AF65-F5344CB8AC3E}">
        <p14:creationId xmlns:p14="http://schemas.microsoft.com/office/powerpoint/2010/main" val="7530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F6D7E-4898-4506-B75B-7CB54CF65C7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D3E7D1-53AB-4FBA-9F1E-48E7CA0D5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1372C39-0367-407F-8E5D-38A6E84A62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954235-0341-4E69-A920-FD1C606A3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B9B95D-50F2-4A2A-88E0-9A6CF9BC88A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661F1A-8C61-47C9-A711-535649B32AF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2FAF4BA3-3559-4988-AFA9-2D24C38EB175}"/>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13B96205-BE7B-4451-8A1D-0F291A640F03}"/>
              </a:ext>
            </a:extLst>
          </p:cNvPr>
          <p:cNvSpPr>
            <a:spLocks noGrp="1"/>
          </p:cNvSpPr>
          <p:nvPr>
            <p:ph type="sldNum" sz="quarter" idx="12"/>
          </p:nvPr>
        </p:nvSpPr>
        <p:spPr/>
        <p:txBody>
          <a:bodyPr/>
          <a:lstStyle/>
          <a:p>
            <a:pPr>
              <a:defRPr/>
            </a:pPr>
            <a:fld id="{2AF097AB-B238-48E5-ACF9-ECE31E5F7B23}" type="slidenum">
              <a:rPr lang="en-US" altLang="ja-JP" smtClean="0"/>
              <a:pPr>
                <a:defRPr/>
              </a:pPr>
              <a:t>‹#›</a:t>
            </a:fld>
            <a:endParaRPr lang="en-US" altLang="ja-JP"/>
          </a:p>
        </p:txBody>
      </p:sp>
    </p:spTree>
    <p:extLst>
      <p:ext uri="{BB962C8B-B14F-4D97-AF65-F5344CB8AC3E}">
        <p14:creationId xmlns:p14="http://schemas.microsoft.com/office/powerpoint/2010/main" val="327004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EE4DD-4E4F-4F12-A24C-30A45013E8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5564041-FC50-428B-A13A-02E1A1CB094C}"/>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A42DA9AB-532D-4946-B420-B3BFE0F2A5D1}"/>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E3375978-E677-4FF7-85F7-81BCFD9AF052}"/>
              </a:ext>
            </a:extLst>
          </p:cNvPr>
          <p:cNvSpPr>
            <a:spLocks noGrp="1"/>
          </p:cNvSpPr>
          <p:nvPr>
            <p:ph type="sldNum" sz="quarter" idx="12"/>
          </p:nvPr>
        </p:nvSpPr>
        <p:spPr/>
        <p:txBody>
          <a:bodyPr/>
          <a:lstStyle/>
          <a:p>
            <a:pPr>
              <a:defRPr/>
            </a:pPr>
            <a:fld id="{4203DEB8-9C44-4A1D-9DD9-2CD856982D52}" type="slidenum">
              <a:rPr lang="en-US" altLang="ja-JP" smtClean="0"/>
              <a:pPr>
                <a:defRPr/>
              </a:pPr>
              <a:t>‹#›</a:t>
            </a:fld>
            <a:endParaRPr lang="en-US" altLang="ja-JP"/>
          </a:p>
        </p:txBody>
      </p:sp>
    </p:spTree>
    <p:extLst>
      <p:ext uri="{BB962C8B-B14F-4D97-AF65-F5344CB8AC3E}">
        <p14:creationId xmlns:p14="http://schemas.microsoft.com/office/powerpoint/2010/main" val="33864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68DF391-B850-4537-82F4-B56F7F9A06F4}"/>
              </a:ext>
            </a:extLst>
          </p:cNvPr>
          <p:cNvSpPr>
            <a:spLocks noGrp="1"/>
          </p:cNvSpPr>
          <p:nvPr>
            <p:ph type="dt" sz="half" idx="10"/>
          </p:nvPr>
        </p:nvSpPr>
        <p:spPr/>
        <p:txBody>
          <a:bodyPr/>
          <a:lstStyle/>
          <a:p>
            <a:pPr>
              <a:defRPr/>
            </a:pPr>
            <a:endParaRPr lang="en-US" altLang="ja-JP"/>
          </a:p>
        </p:txBody>
      </p:sp>
      <p:sp>
        <p:nvSpPr>
          <p:cNvPr id="3" name="フッター プレースホルダー 2">
            <a:extLst>
              <a:ext uri="{FF2B5EF4-FFF2-40B4-BE49-F238E27FC236}">
                <a16:creationId xmlns:a16="http://schemas.microsoft.com/office/drawing/2014/main" id="{E88EA15D-C00F-4EE9-BE35-F908A9892AA0}"/>
              </a:ext>
            </a:extLst>
          </p:cNvPr>
          <p:cNvSpPr>
            <a:spLocks noGrp="1"/>
          </p:cNvSpPr>
          <p:nvPr>
            <p:ph type="ftr" sz="quarter" idx="11"/>
          </p:nvPr>
        </p:nvSpPr>
        <p:spPr/>
        <p:txBody>
          <a:bodyPr/>
          <a:lstStyle/>
          <a:p>
            <a:pPr>
              <a:defRPr/>
            </a:pPr>
            <a:endParaRPr lang="en-US" altLang="ja-JP"/>
          </a:p>
        </p:txBody>
      </p:sp>
      <p:sp>
        <p:nvSpPr>
          <p:cNvPr id="4" name="スライド番号プレースホルダー 3">
            <a:extLst>
              <a:ext uri="{FF2B5EF4-FFF2-40B4-BE49-F238E27FC236}">
                <a16:creationId xmlns:a16="http://schemas.microsoft.com/office/drawing/2014/main" id="{04477E6B-1E30-41C5-83E1-5CB27B7FEDB2}"/>
              </a:ext>
            </a:extLst>
          </p:cNvPr>
          <p:cNvSpPr>
            <a:spLocks noGrp="1"/>
          </p:cNvSpPr>
          <p:nvPr>
            <p:ph type="sldNum" sz="quarter" idx="12"/>
          </p:nvPr>
        </p:nvSpPr>
        <p:spPr/>
        <p:txBody>
          <a:bodyPr/>
          <a:lstStyle/>
          <a:p>
            <a:pPr>
              <a:defRPr/>
            </a:pPr>
            <a:fld id="{1E9712F3-D676-4F15-99E1-0345599CB9C5}" type="slidenum">
              <a:rPr lang="en-US" altLang="ja-JP" smtClean="0"/>
              <a:pPr>
                <a:defRPr/>
              </a:pPr>
              <a:t>‹#›</a:t>
            </a:fld>
            <a:endParaRPr lang="en-US" altLang="ja-JP"/>
          </a:p>
        </p:txBody>
      </p:sp>
    </p:spTree>
    <p:extLst>
      <p:ext uri="{BB962C8B-B14F-4D97-AF65-F5344CB8AC3E}">
        <p14:creationId xmlns:p14="http://schemas.microsoft.com/office/powerpoint/2010/main" val="2110421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6FD02B-8A9F-4D6E-9A69-330FCCFABF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E9B605-3152-4DC4-8B94-D9F4E30047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EB0838F-3066-46B9-9F59-6261FEEA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9E8E19-6EA0-4D8C-AEDA-25BD6792B223}"/>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D1F9AD27-673F-4A3E-93B7-C8288BFB66E3}"/>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81631244-909B-4217-B3AC-DBFD2ABEF4B8}"/>
              </a:ext>
            </a:extLst>
          </p:cNvPr>
          <p:cNvSpPr>
            <a:spLocks noGrp="1"/>
          </p:cNvSpPr>
          <p:nvPr>
            <p:ph type="sldNum" sz="quarter" idx="12"/>
          </p:nvPr>
        </p:nvSpPr>
        <p:spPr/>
        <p:txBody>
          <a:bodyPr/>
          <a:lstStyle/>
          <a:p>
            <a:pPr>
              <a:defRPr/>
            </a:pPr>
            <a:fld id="{48DD19C5-C13E-4E01-9C6F-CAB5F7692BBE}" type="slidenum">
              <a:rPr lang="en-US" altLang="ja-JP" smtClean="0"/>
              <a:pPr>
                <a:defRPr/>
              </a:pPr>
              <a:t>‹#›</a:t>
            </a:fld>
            <a:endParaRPr lang="en-US" altLang="ja-JP"/>
          </a:p>
        </p:txBody>
      </p:sp>
    </p:spTree>
    <p:extLst>
      <p:ext uri="{BB962C8B-B14F-4D97-AF65-F5344CB8AC3E}">
        <p14:creationId xmlns:p14="http://schemas.microsoft.com/office/powerpoint/2010/main" val="76373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08322-4C6F-410E-843B-3BA6B2006F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89D516-0A0E-4FAF-AA6E-595BA6A50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5E96CF-7D82-4B70-BDA2-0F65A8178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885CA20-E591-4B72-873E-75D2B7C3C960}"/>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C30373B0-9C30-4958-8936-4C4BD999B595}"/>
              </a:ext>
            </a:extLst>
          </p:cNvPr>
          <p:cNvSpPr>
            <a:spLocks noGrp="1"/>
          </p:cNvSpPr>
          <p:nvPr>
            <p:ph type="ftr" sz="quarter" idx="11"/>
          </p:nvPr>
        </p:nvSpPr>
        <p:spPr/>
        <p:txBody>
          <a:bodyPr/>
          <a:lstStyle/>
          <a:p>
            <a:pPr>
              <a:defRPr/>
            </a:pPr>
            <a:endParaRPr lang="en-US" altLang="ja-JP"/>
          </a:p>
        </p:txBody>
      </p:sp>
      <p:sp>
        <p:nvSpPr>
          <p:cNvPr id="7" name="スライド番号プレースホルダー 6">
            <a:extLst>
              <a:ext uri="{FF2B5EF4-FFF2-40B4-BE49-F238E27FC236}">
                <a16:creationId xmlns:a16="http://schemas.microsoft.com/office/drawing/2014/main" id="{B3423C40-CBB2-473C-AAEB-5CDC254A67DF}"/>
              </a:ext>
            </a:extLst>
          </p:cNvPr>
          <p:cNvSpPr>
            <a:spLocks noGrp="1"/>
          </p:cNvSpPr>
          <p:nvPr>
            <p:ph type="sldNum" sz="quarter" idx="12"/>
          </p:nvPr>
        </p:nvSpPr>
        <p:spPr/>
        <p:txBody>
          <a:bodyPr/>
          <a:lstStyle/>
          <a:p>
            <a:pPr>
              <a:defRPr/>
            </a:pPr>
            <a:fld id="{CE1AD657-0059-415F-87E8-3868A75E1CCB}" type="slidenum">
              <a:rPr lang="en-US" altLang="ja-JP" smtClean="0"/>
              <a:pPr>
                <a:defRPr/>
              </a:pPr>
              <a:t>‹#›</a:t>
            </a:fld>
            <a:endParaRPr lang="en-US" altLang="ja-JP"/>
          </a:p>
        </p:txBody>
      </p:sp>
    </p:spTree>
    <p:extLst>
      <p:ext uri="{BB962C8B-B14F-4D97-AF65-F5344CB8AC3E}">
        <p14:creationId xmlns:p14="http://schemas.microsoft.com/office/powerpoint/2010/main" val="324055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CA236AC-5787-4611-8609-A8D901250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396CAF-6894-4A77-9F20-FE89261FC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46A27-A38E-407C-96A3-0675EFDAE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A3F50E2-B74E-4313-AFA4-6714BAF23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AC749171-6654-4475-A562-26403A4A1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816FD5-A7B1-48A1-8498-77AB01294762}" type="slidenum">
              <a:rPr lang="en-US" altLang="ja-JP" smtClean="0"/>
              <a:pPr>
                <a:defRPr/>
              </a:pPr>
              <a:t>‹#›</a:t>
            </a:fld>
            <a:endParaRPr lang="en-US" altLang="ja-JP"/>
          </a:p>
        </p:txBody>
      </p:sp>
    </p:spTree>
    <p:extLst>
      <p:ext uri="{BB962C8B-B14F-4D97-AF65-F5344CB8AC3E}">
        <p14:creationId xmlns:p14="http://schemas.microsoft.com/office/powerpoint/2010/main" val="35874473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media1.mp3"/><Relationship Id="rId7" Type="http://schemas.openxmlformats.org/officeDocument/2006/relationships/image" Target="../media/image13.png"/><Relationship Id="rId12" Type="http://schemas.openxmlformats.org/officeDocument/2006/relationships/image" Target="../media/image22.png"/><Relationship Id="rId2" Type="http://schemas.microsoft.com/office/2007/relationships/media" Target="../media/media1.mp3"/><Relationship Id="rId1" Type="http://schemas.openxmlformats.org/officeDocument/2006/relationships/tags" Target="../tags/tag9.xml"/><Relationship Id="rId6" Type="http://schemas.openxmlformats.org/officeDocument/2006/relationships/image" Target="../media/image11.png"/><Relationship Id="rId11" Type="http://schemas.openxmlformats.org/officeDocument/2006/relationships/image" Target="../media/image37.png"/><Relationship Id="rId5" Type="http://schemas.openxmlformats.org/officeDocument/2006/relationships/notesSlide" Target="../notesSlides/notesSlide10.xml"/><Relationship Id="rId10" Type="http://schemas.openxmlformats.org/officeDocument/2006/relationships/image" Target="../media/image36.png"/><Relationship Id="rId4" Type="http://schemas.openxmlformats.org/officeDocument/2006/relationships/slideLayout" Target="../slideLayouts/slideLayout7.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1.png"/><Relationship Id="rId3" Type="http://schemas.openxmlformats.org/officeDocument/2006/relationships/notesSlide" Target="../notesSlides/notesSlide14.xml"/><Relationship Id="rId7" Type="http://schemas.openxmlformats.org/officeDocument/2006/relationships/image" Target="../media/image49.png"/><Relationship Id="rId12"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audio" Target="../media/media1.mp3"/><Relationship Id="rId7" Type="http://schemas.openxmlformats.org/officeDocument/2006/relationships/image" Target="../media/image12.png"/><Relationship Id="rId12" Type="http://schemas.openxmlformats.org/officeDocument/2006/relationships/image" Target="../media/image20.png"/><Relationship Id="rId2" Type="http://schemas.microsoft.com/office/2007/relationships/media" Target="../media/media1.mp3"/><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notesSlide" Target="../notesSlides/notesSlide15.xml"/><Relationship Id="rId10" Type="http://schemas.openxmlformats.org/officeDocument/2006/relationships/image" Target="../media/image55.png"/><Relationship Id="rId4" Type="http://schemas.openxmlformats.org/officeDocument/2006/relationships/slideLayout" Target="../slideLayouts/slideLayout12.xml"/><Relationship Id="rId9" Type="http://schemas.openxmlformats.org/officeDocument/2006/relationships/image" Target="../media/image54.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21.png"/><Relationship Id="rId5" Type="http://schemas.openxmlformats.org/officeDocument/2006/relationships/image" Target="../media/image58.png"/><Relationship Id="rId10" Type="http://schemas.openxmlformats.org/officeDocument/2006/relationships/image" Target="../media/image20.png"/><Relationship Id="rId4" Type="http://schemas.openxmlformats.org/officeDocument/2006/relationships/image" Target="../media/image57.jpeg"/><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3.png"/><Relationship Id="rId5" Type="http://schemas.openxmlformats.org/officeDocument/2006/relationships/image" Target="../media/image65.jp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0.png"/><Relationship Id="rId3" Type="http://schemas.openxmlformats.org/officeDocument/2006/relationships/notesSlide" Target="../notesSlides/notesSlide18.xml"/><Relationship Id="rId7" Type="http://schemas.openxmlformats.org/officeDocument/2006/relationships/image" Target="../media/image53.png"/><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49.pn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67.png"/><Relationship Id="rId4" Type="http://schemas.openxmlformats.org/officeDocument/2006/relationships/image" Target="../media/image47.png"/><Relationship Id="rId9" Type="http://schemas.openxmlformats.org/officeDocument/2006/relationships/image" Target="../media/image66.png"/><Relationship Id="rId1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0.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2.png"/><Relationship Id="rId3" Type="http://schemas.openxmlformats.org/officeDocument/2006/relationships/audio" Target="../media/media1.mp3"/><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1.png"/><Relationship Id="rId2" Type="http://schemas.microsoft.com/office/2007/relationships/media" Target="../media/media1.mp3"/><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notesSlide" Target="../notesSlides/notesSlide7.xml"/><Relationship Id="rId1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14.gif"/><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0.emf"/><Relationship Id="rId5" Type="http://schemas.openxmlformats.org/officeDocument/2006/relationships/image" Target="../media/image25.emf"/><Relationship Id="rId10" Type="http://schemas.openxmlformats.org/officeDocument/2006/relationships/image" Target="../media/image34.emf"/><Relationship Id="rId4" Type="http://schemas.openxmlformats.org/officeDocument/2006/relationships/image" Target="../media/image29.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282000" y="82536"/>
            <a:ext cx="11628000" cy="6112364"/>
            <a:chOff x="390378" y="332656"/>
            <a:chExt cx="11628000" cy="6112364"/>
          </a:xfrm>
        </p:grpSpPr>
        <p:sp>
          <p:nvSpPr>
            <p:cNvPr id="5" name="角丸四角形 4"/>
            <p:cNvSpPr/>
            <p:nvPr/>
          </p:nvSpPr>
          <p:spPr>
            <a:xfrm>
              <a:off x="520388" y="332656"/>
              <a:ext cx="11305256" cy="6048672"/>
            </a:xfrm>
            <a:prstGeom prst="roundRect">
              <a:avLst>
                <a:gd name="adj" fmla="val 2078"/>
              </a:avLst>
            </a:prstGeom>
            <a:blipFill>
              <a:blip r:embed="rId3"/>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9953436" y="5661248"/>
              <a:ext cx="1008112" cy="576064"/>
              <a:chOff x="9984432" y="5661248"/>
              <a:chExt cx="1008112" cy="576064"/>
            </a:xfrm>
          </p:grpSpPr>
          <p:sp>
            <p:nvSpPr>
              <p:cNvPr id="7" name="角丸四角形 6"/>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片側の 2 つの角を切り取った四角形 7"/>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片側の 2 つの角を切り取った四角形 5"/>
            <p:cNvSpPr/>
            <p:nvPr/>
          </p:nvSpPr>
          <p:spPr>
            <a:xfrm rot="10800000">
              <a:off x="390378" y="6237876"/>
              <a:ext cx="11628000" cy="207144"/>
            </a:xfrm>
            <a:prstGeom prst="snip2SameRect">
              <a:avLst>
                <a:gd name="adj1" fmla="val 23450"/>
                <a:gd name="adj2" fmla="val 0"/>
              </a:avLst>
            </a:prstGeom>
            <a:blipFill>
              <a:blip r:embed="rId3"/>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99" name="Rectangle 2"/>
          <p:cNvSpPr>
            <a:spLocks noGrp="1" noChangeArrowheads="1"/>
          </p:cNvSpPr>
          <p:nvPr>
            <p:ph type="ctrTitle"/>
          </p:nvPr>
        </p:nvSpPr>
        <p:spPr>
          <a:xfrm>
            <a:off x="2146966" y="279609"/>
            <a:ext cx="7772400" cy="1470025"/>
          </a:xfrm>
        </p:spPr>
        <p:txBody>
          <a:bodyPr/>
          <a:lstStyle/>
          <a:p>
            <a:pPr eaLnBrk="1" hangingPunct="1"/>
            <a:r>
              <a:rPr lang="ja-JP" altLang="en-US" sz="5400" b="1" dirty="0">
                <a:solidFill>
                  <a:schemeClr val="bg1"/>
                </a:solidFill>
                <a:latin typeface="HG丸ｺﾞｼｯｸM-PRO" panose="020F0600000000000000" pitchFamily="50" charset="-128"/>
                <a:ea typeface="HG丸ｺﾞｼｯｸM-PRO" panose="020F0600000000000000" pitchFamily="50" charset="-128"/>
              </a:rPr>
              <a:t>くらしの中の税金</a:t>
            </a:r>
          </a:p>
        </p:txBody>
      </p:sp>
      <p:pic>
        <p:nvPicPr>
          <p:cNvPr id="16" name="Picture 7" descr="video1">
            <a:extLst>
              <a:ext uri="{FF2B5EF4-FFF2-40B4-BE49-F238E27FC236}">
                <a16:creationId xmlns:a16="http://schemas.microsoft.com/office/drawing/2014/main" id="{60AFCF82-FCED-4275-8BE0-390B1744B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546" y="2060849"/>
            <a:ext cx="2694837" cy="35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サブタイトル 2"/>
          <p:cNvSpPr txBox="1">
            <a:spLocks/>
          </p:cNvSpPr>
          <p:nvPr/>
        </p:nvSpPr>
        <p:spPr>
          <a:xfrm>
            <a:off x="6463194" y="6308150"/>
            <a:ext cx="5693183" cy="467314"/>
          </a:xfrm>
          <a:prstGeom prst="rect">
            <a:avLst/>
          </a:prstGeom>
        </p:spPr>
        <p:txBody>
          <a:bodyPr vert="horz" lIns="91440" tIns="45720" rIns="91440" bIns="45720" rtlCol="0">
            <a:normAutofit/>
          </a:bodyPr>
          <a:lstStyle>
            <a:lvl1pPr marL="0" indent="0" algn="ctr" defTabSz="914423" rtl="0" eaLnBrk="1" latinLnBrk="0" hangingPunct="1">
              <a:lnSpc>
                <a:spcPct val="90000"/>
              </a:lnSpc>
              <a:spcBef>
                <a:spcPts val="1001"/>
              </a:spcBef>
              <a:buFont typeface="Arial" panose="020B0604020202020204" pitchFamily="34" charset="0"/>
              <a:buNone/>
              <a:defRPr kumimoji="1" sz="2400" kern="1200">
                <a:solidFill>
                  <a:schemeClr val="tx1"/>
                </a:solidFill>
                <a:latin typeface="+mn-lt"/>
                <a:ea typeface="+mn-ea"/>
                <a:cs typeface="+mn-cs"/>
              </a:defRPr>
            </a:lvl1pPr>
            <a:lvl2pPr marL="457211" indent="0" algn="ctr" defTabSz="914423"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23" indent="0" algn="ctr" defTabSz="914423" rtl="0" eaLnBrk="1" latinLnBrk="0" hangingPunct="1">
              <a:lnSpc>
                <a:spcPct val="90000"/>
              </a:lnSpc>
              <a:spcBef>
                <a:spcPts val="500"/>
              </a:spcBef>
              <a:buFont typeface="Arial" panose="020B0604020202020204" pitchFamily="34" charset="0"/>
              <a:buNone/>
              <a:defRPr kumimoji="1" sz="1801" kern="1200">
                <a:solidFill>
                  <a:schemeClr val="tx1"/>
                </a:solidFill>
                <a:latin typeface="+mn-lt"/>
                <a:ea typeface="+mn-ea"/>
                <a:cs typeface="+mn-cs"/>
              </a:defRPr>
            </a:lvl3pPr>
            <a:lvl4pPr marL="1371634"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46"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57"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69"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80"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91" indent="0" algn="ctr" defTabSz="914423"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fontAlgn="auto">
              <a:spcAft>
                <a:spcPts val="0"/>
              </a:spcAft>
            </a:pP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和歌山県租税教育推進連絡協議会</a:t>
            </a:r>
            <a:r>
              <a:rPr lang="en-US" altLang="ja-JP" sz="2000" dirty="0">
                <a:latin typeface="HG丸ｺﾞｼｯｸM-PRO" panose="020F0600000000000000" pitchFamily="50" charset="-128"/>
                <a:ea typeface="HG丸ｺﾞｼｯｸM-PRO" panose="020F0600000000000000" pitchFamily="50" charset="-128"/>
              </a:rPr>
              <a:t>2021</a:t>
            </a:r>
            <a:endParaRPr lang="ja-JP" altLang="en-US" sz="2000" dirty="0">
              <a:latin typeface="HG丸ｺﾞｼｯｸM-PRO" panose="020F0600000000000000" pitchFamily="50" charset="-128"/>
              <a:ea typeface="HG丸ｺﾞｼｯｸM-PRO" panose="020F0600000000000000" pitchFamily="50" charset="-128"/>
            </a:endParaRPr>
          </a:p>
        </p:txBody>
      </p:sp>
      <p:pic>
        <p:nvPicPr>
          <p:cNvPr id="23" name="図 22" descr="ダイアグラム&#10;&#10;低い精度で自動的に生成された説明">
            <a:extLst>
              <a:ext uri="{FF2B5EF4-FFF2-40B4-BE49-F238E27FC236}">
                <a16:creationId xmlns:a16="http://schemas.microsoft.com/office/drawing/2014/main" id="{FD7CC5B9-8F74-49FF-A0E7-297179DDE7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3077" y="2066631"/>
            <a:ext cx="2540281" cy="35903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703512" y="2277335"/>
            <a:ext cx="2952328" cy="900112"/>
            <a:chOff x="794" y="1706"/>
            <a:chExt cx="2358" cy="749"/>
          </a:xfrm>
        </p:grpSpPr>
        <p:sp>
          <p:nvSpPr>
            <p:cNvPr id="20499" name="AutoShape 8"/>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400" dirty="0">
                  <a:latin typeface="HG丸ｺﾞｼｯｸM-PRO" panose="020F0600000000000000" pitchFamily="50" charset="-128"/>
                  <a:ea typeface="HG丸ｺﾞｼｯｸM-PRO" panose="020F0600000000000000" pitchFamily="50" charset="-128"/>
                </a:rPr>
                <a:t>① </a:t>
              </a:r>
              <a:r>
                <a:rPr lang="ja-JP" altLang="en-US" sz="2400" dirty="0">
                  <a:latin typeface="HG丸ｺﾞｼｯｸM-PRO" panose="020F0600000000000000" pitchFamily="50" charset="-128"/>
                  <a:ea typeface="HG丸ｺﾞｼｯｸM-PRO" panose="020F0600000000000000" pitchFamily="50" charset="-128"/>
                </a:rPr>
                <a:t>約 </a:t>
              </a:r>
              <a:r>
                <a:rPr lang="en-US" altLang="ja-JP" sz="2400" dirty="0">
                  <a:latin typeface="HG丸ｺﾞｼｯｸM-PRO" panose="020F0600000000000000" pitchFamily="50" charset="-128"/>
                  <a:ea typeface="HG丸ｺﾞｼｯｸM-PRO" panose="020F0600000000000000" pitchFamily="50" charset="-128"/>
                </a:rPr>
                <a:t>20</a:t>
              </a:r>
              <a:r>
                <a:rPr lang="ja-JP" altLang="en-US" sz="2400" dirty="0">
                  <a:latin typeface="HG丸ｺﾞｼｯｸM-PRO" panose="020F0600000000000000" pitchFamily="50" charset="-128"/>
                  <a:ea typeface="HG丸ｺﾞｼｯｸM-PRO" panose="020F0600000000000000" pitchFamily="50" charset="-128"/>
                </a:rPr>
                <a:t> 種類</a:t>
              </a:r>
            </a:p>
          </p:txBody>
        </p:sp>
        <p:pic>
          <p:nvPicPr>
            <p:cNvPr id="20500" name="Picture 9" descr="AQAA_0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descr="AQAA_02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p:cNvGrpSpPr>
            <a:grpSpLocks/>
          </p:cNvGrpSpPr>
          <p:nvPr/>
        </p:nvGrpSpPr>
        <p:grpSpPr bwMode="auto">
          <a:xfrm>
            <a:off x="1703512" y="4752327"/>
            <a:ext cx="2916237" cy="900113"/>
            <a:chOff x="567" y="3611"/>
            <a:chExt cx="2358" cy="749"/>
          </a:xfrm>
        </p:grpSpPr>
        <p:sp>
          <p:nvSpPr>
            <p:cNvPr id="20496" name="AutoShape 6"/>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200" dirty="0">
                  <a:latin typeface="HG丸ｺﾞｼｯｸM-PRO" panose="020F0600000000000000" pitchFamily="50" charset="-128"/>
                  <a:ea typeface="HG丸ｺﾞｼｯｸM-PRO" panose="020F0600000000000000" pitchFamily="50" charset="-128"/>
                </a:rPr>
                <a:t>③ </a:t>
              </a:r>
              <a:r>
                <a:rPr lang="ja-JP" altLang="en-US" sz="2200" dirty="0">
                  <a:latin typeface="HG丸ｺﾞｼｯｸM-PRO" panose="020F0600000000000000" pitchFamily="50" charset="-128"/>
                  <a:ea typeface="HG丸ｺﾞｼｯｸM-PRO" panose="020F0600000000000000" pitchFamily="50" charset="-128"/>
                </a:rPr>
                <a:t>約</a:t>
              </a:r>
              <a:r>
                <a:rPr lang="en-US" altLang="ja-JP" sz="2200" dirty="0">
                  <a:latin typeface="HG丸ｺﾞｼｯｸM-PRO" panose="020F0600000000000000" pitchFamily="50" charset="-128"/>
                  <a:ea typeface="HG丸ｺﾞｼｯｸM-PRO" panose="020F0600000000000000" pitchFamily="50" charset="-128"/>
                </a:rPr>
                <a:t>1,500</a:t>
              </a:r>
              <a:r>
                <a:rPr lang="ja-JP" altLang="en-US" sz="2200" dirty="0">
                  <a:latin typeface="HG丸ｺﾞｼｯｸM-PRO" panose="020F0600000000000000" pitchFamily="50" charset="-128"/>
                  <a:ea typeface="HG丸ｺﾞｼｯｸM-PRO" panose="020F0600000000000000" pitchFamily="50" charset="-128"/>
                </a:rPr>
                <a:t>種類</a:t>
              </a:r>
            </a:p>
          </p:txBody>
        </p:sp>
        <p:pic>
          <p:nvPicPr>
            <p:cNvPr id="20497" name="Picture 11" descr="AQAA_0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2" descr="AQAA_02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p:cNvGrpSpPr>
            <a:grpSpLocks/>
          </p:cNvGrpSpPr>
          <p:nvPr/>
        </p:nvGrpSpPr>
        <p:grpSpPr bwMode="auto">
          <a:xfrm>
            <a:off x="1691760" y="3569510"/>
            <a:ext cx="2964080" cy="900113"/>
            <a:chOff x="793" y="2818"/>
            <a:chExt cx="2359" cy="725"/>
          </a:xfrm>
        </p:grpSpPr>
        <p:sp>
          <p:nvSpPr>
            <p:cNvPr id="20493" name="AutoShape 14"/>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400" dirty="0">
                  <a:latin typeface="HG丸ｺﾞｼｯｸM-PRO" panose="020F0600000000000000" pitchFamily="50" charset="-128"/>
                  <a:ea typeface="HG丸ｺﾞｼｯｸM-PRO" panose="020F0600000000000000" pitchFamily="50" charset="-128"/>
                </a:rPr>
                <a:t>② </a:t>
              </a:r>
              <a:r>
                <a:rPr lang="ja-JP" altLang="en-US" sz="2400" dirty="0">
                  <a:latin typeface="HG丸ｺﾞｼｯｸM-PRO" panose="020F0600000000000000" pitchFamily="50" charset="-128"/>
                  <a:ea typeface="HG丸ｺﾞｼｯｸM-PRO" panose="020F0600000000000000" pitchFamily="50" charset="-128"/>
                </a:rPr>
                <a:t>約 </a:t>
              </a:r>
              <a:r>
                <a:rPr lang="en-US" altLang="ja-JP" sz="2400" dirty="0">
                  <a:latin typeface="HG丸ｺﾞｼｯｸM-PRO" panose="020F0600000000000000" pitchFamily="50" charset="-128"/>
                  <a:ea typeface="HG丸ｺﾞｼｯｸM-PRO" panose="020F0600000000000000" pitchFamily="50" charset="-128"/>
                </a:rPr>
                <a:t>50</a:t>
              </a:r>
              <a:r>
                <a:rPr lang="ja-JP" altLang="en-US" sz="2400" dirty="0">
                  <a:latin typeface="HG丸ｺﾞｼｯｸM-PRO" panose="020F0600000000000000" pitchFamily="50" charset="-128"/>
                  <a:ea typeface="HG丸ｺﾞｼｯｸM-PRO" panose="020F0600000000000000" pitchFamily="50" charset="-128"/>
                </a:rPr>
                <a:t> 種類</a:t>
              </a:r>
            </a:p>
          </p:txBody>
        </p:sp>
        <p:pic>
          <p:nvPicPr>
            <p:cNvPr id="20494" name="Picture 15" descr="AQAA_0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AQAA_02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p:cNvSpPr>
            <a:spLocks noChangeArrowheads="1"/>
          </p:cNvSpPr>
          <p:nvPr/>
        </p:nvSpPr>
        <p:spPr bwMode="auto">
          <a:xfrm>
            <a:off x="5150727" y="2277335"/>
            <a:ext cx="5040313" cy="3304202"/>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dirty="0">
                <a:ea typeface="AR丸ゴシック体M"/>
              </a:rPr>
              <a:t> </a:t>
            </a:r>
            <a:r>
              <a:rPr lang="ja-JP" altLang="en-US" sz="2400" dirty="0">
                <a:ea typeface="AR丸ゴシック体M"/>
              </a:rPr>
              <a:t>　</a:t>
            </a:r>
            <a:r>
              <a:rPr lang="ja-JP" altLang="en-US" sz="2400" spc="80" dirty="0">
                <a:latin typeface="HG丸ｺﾞｼｯｸM-PRO" panose="020F0600000000000000" pitchFamily="50" charset="-128"/>
                <a:ea typeface="HG丸ｺﾞｼｯｸM-PRO" panose="020F0600000000000000" pitchFamily="50" charset="-128"/>
              </a:rPr>
              <a:t>正解は、②約</a:t>
            </a:r>
            <a:r>
              <a:rPr lang="en-US" altLang="ja-JP" sz="2400" spc="80" dirty="0">
                <a:latin typeface="HG丸ｺﾞｼｯｸM-PRO" panose="020F0600000000000000" pitchFamily="50" charset="-128"/>
                <a:ea typeface="HG丸ｺﾞｼｯｸM-PRO" panose="020F0600000000000000" pitchFamily="50" charset="-128"/>
              </a:rPr>
              <a:t>50</a:t>
            </a:r>
            <a:r>
              <a:rPr lang="ja-JP" altLang="en-US" sz="2400" spc="80" dirty="0">
                <a:latin typeface="HG丸ｺﾞｼｯｸM-PRO" panose="020F0600000000000000" pitchFamily="50" charset="-128"/>
                <a:ea typeface="HG丸ｺﾞｼｯｸM-PRO" panose="020F0600000000000000" pitchFamily="50" charset="-128"/>
              </a:rPr>
              <a:t>種類です。</a:t>
            </a:r>
            <a:endParaRPr lang="en-US" altLang="ja-JP" sz="2400" spc="8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400" spc="80" dirty="0">
              <a:latin typeface="HG丸ｺﾞｼｯｸM-PRO" panose="020F0600000000000000" pitchFamily="50" charset="-128"/>
              <a:ea typeface="HG丸ｺﾞｼｯｸM-PRO" panose="020F0600000000000000" pitchFamily="50" charset="-128"/>
            </a:endParaRPr>
          </a:p>
          <a:p>
            <a:pPr>
              <a:spcBef>
                <a:spcPts val="0"/>
              </a:spcBef>
              <a:buNone/>
              <a:defRPr/>
            </a:pPr>
            <a:r>
              <a:rPr lang="ja-JP" altLang="en-US" sz="2400" dirty="0">
                <a:latin typeface="HG丸ｺﾞｼｯｸM-PRO" panose="020F0600000000000000" pitchFamily="50" charset="-128"/>
                <a:ea typeface="HG丸ｺﾞｼｯｸM-PRO" panose="020F0600000000000000" pitchFamily="50" charset="-128"/>
              </a:rPr>
              <a:t>　現在、都道府県や市町村で独自に</a:t>
            </a:r>
          </a:p>
          <a:p>
            <a:pP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 定められている税金があるので、</a:t>
            </a:r>
          </a:p>
          <a:p>
            <a:pP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 地域によって数が違います。</a:t>
            </a:r>
          </a:p>
          <a:p>
            <a:pP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 </a:t>
            </a:r>
          </a:p>
          <a:p>
            <a:pP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  ③約</a:t>
            </a:r>
            <a:r>
              <a:rPr lang="en-US" altLang="ja-JP" sz="2400" dirty="0">
                <a:latin typeface="HG丸ｺﾞｼｯｸM-PRO" panose="020F0600000000000000" pitchFamily="50" charset="-128"/>
                <a:ea typeface="HG丸ｺﾞｼｯｸM-PRO" panose="020F0600000000000000" pitchFamily="50" charset="-128"/>
              </a:rPr>
              <a:t>1,500</a:t>
            </a:r>
            <a:r>
              <a:rPr lang="ja-JP" altLang="en-US" sz="2400" dirty="0">
                <a:latin typeface="HG丸ｺﾞｼｯｸM-PRO" panose="020F0600000000000000" pitchFamily="50" charset="-128"/>
                <a:ea typeface="HG丸ｺﾞｼｯｸM-PRO" panose="020F0600000000000000" pitchFamily="50" charset="-128"/>
              </a:rPr>
              <a:t>種類は、江戸時代にあった税金の数です。</a:t>
            </a:r>
          </a:p>
        </p:txBody>
      </p:sp>
      <p:sp>
        <p:nvSpPr>
          <p:cNvPr id="28732" name="AutoShape 60"/>
          <p:cNvSpPr>
            <a:spLocks noChangeArrowheads="1"/>
          </p:cNvSpPr>
          <p:nvPr/>
        </p:nvSpPr>
        <p:spPr bwMode="auto">
          <a:xfrm>
            <a:off x="1079240" y="3545789"/>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128029" name="AutoShape 29"/>
          <p:cNvSpPr>
            <a:spLocks noChangeArrowheads="1"/>
          </p:cNvSpPr>
          <p:nvPr/>
        </p:nvSpPr>
        <p:spPr bwMode="auto">
          <a:xfrm>
            <a:off x="2130935" y="790916"/>
            <a:ext cx="8064500"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128030" name="AutoShape 30"/>
          <p:cNvSpPr>
            <a:spLocks noChangeArrowheads="1"/>
          </p:cNvSpPr>
          <p:nvPr/>
        </p:nvSpPr>
        <p:spPr bwMode="auto">
          <a:xfrm>
            <a:off x="2375013" y="957828"/>
            <a:ext cx="936625" cy="574675"/>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128031" name="Rectangle 31"/>
          <p:cNvSpPr>
            <a:spLocks noChangeArrowheads="1"/>
          </p:cNvSpPr>
          <p:nvPr/>
        </p:nvSpPr>
        <p:spPr bwMode="auto">
          <a:xfrm>
            <a:off x="3471611" y="671511"/>
            <a:ext cx="6665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今の日本に税金は何種類あるのかな？</a:t>
            </a:r>
          </a:p>
        </p:txBody>
      </p:sp>
      <p:pic>
        <p:nvPicPr>
          <p:cNvPr id="21"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517023" y="1404923"/>
            <a:ext cx="959534"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10459501" y="1710565"/>
            <a:ext cx="796188" cy="406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14"/>
          <p:cNvPicPr>
            <a:picLocks noChangeAspect="1"/>
          </p:cNvPicPr>
          <p:nvPr/>
        </p:nvPicPr>
        <p:blipFill rotWithShape="1">
          <a:blip r:embed="rId10" cstate="print">
            <a:extLst>
              <a:ext uri="{28A0092B-C50C-407E-A947-70E740481C1C}">
                <a14:useLocalDpi xmlns:a14="http://schemas.microsoft.com/office/drawing/2010/main" val="0"/>
              </a:ext>
            </a:extLst>
          </a:blip>
          <a:srcRect l="-1" t="2969" r="-27" b="-1"/>
          <a:stretch/>
        </p:blipFill>
        <p:spPr bwMode="auto">
          <a:xfrm>
            <a:off x="10603800" y="1052736"/>
            <a:ext cx="1324848" cy="124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4A1CB8EA-007A-4BDD-8AE8-E46BF6F840D6}"/>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9722814" y="4423773"/>
            <a:ext cx="1695450" cy="2400300"/>
          </a:xfrm>
          <a:prstGeom prst="rect">
            <a:avLst/>
          </a:prstGeom>
        </p:spPr>
      </p:pic>
      <p:pic>
        <p:nvPicPr>
          <p:cNvPr id="23" name="出題1">
            <a:hlinkClick r:id="" action="ppaction://media"/>
            <a:extLst>
              <a:ext uri="{FF2B5EF4-FFF2-40B4-BE49-F238E27FC236}">
                <a16:creationId xmlns:a16="http://schemas.microsoft.com/office/drawing/2014/main" id="{5DC743F1-EDDC-4FB8-B1DB-FA2347074FD7}"/>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3151906" y="1760557"/>
            <a:ext cx="609600" cy="609600"/>
          </a:xfrm>
          <a:prstGeom prst="rect">
            <a:avLst/>
          </a:prstGeom>
        </p:spPr>
      </p:pic>
    </p:spTree>
    <p:custDataLst>
      <p:tags r:id="rId1"/>
    </p:custDataLst>
    <p:extLst>
      <p:ext uri="{BB962C8B-B14F-4D97-AF65-F5344CB8AC3E}">
        <p14:creationId xmlns:p14="http://schemas.microsoft.com/office/powerpoint/2010/main" val="49939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23"/>
                                        </p:tgtEl>
                                      </p:cBhvr>
                                    </p:cmd>
                                  </p:childTnLst>
                                </p:cTn>
                              </p:par>
                              <p:par>
                                <p:cTn id="7" presetID="26" presetClass="entr" presetSubtype="0" fill="hold" grpId="0" nodeType="withEffect">
                                  <p:stCondLst>
                                    <p:cond delay="0"/>
                                  </p:stCondLst>
                                  <p:childTnLst>
                                    <p:set>
                                      <p:cBhvr>
                                        <p:cTn id="8" dur="1" fill="hold">
                                          <p:stCondLst>
                                            <p:cond delay="0"/>
                                          </p:stCondLst>
                                        </p:cTn>
                                        <p:tgtEl>
                                          <p:spTgt spid="128030"/>
                                        </p:tgtEl>
                                        <p:attrNameLst>
                                          <p:attrName>style.visibility</p:attrName>
                                        </p:attrNameLst>
                                      </p:cBhvr>
                                      <p:to>
                                        <p:strVal val="visible"/>
                                      </p:to>
                                    </p:set>
                                    <p:animEffect transition="in" filter="wipe(down)">
                                      <p:cBhvr>
                                        <p:cTn id="9" dur="580">
                                          <p:stCondLst>
                                            <p:cond delay="0"/>
                                          </p:stCondLst>
                                        </p:cTn>
                                        <p:tgtEl>
                                          <p:spTgt spid="128030"/>
                                        </p:tgtEl>
                                      </p:cBhvr>
                                    </p:animEffect>
                                    <p:anim calcmode="lin" valueType="num">
                                      <p:cBhvr>
                                        <p:cTn id="10" dur="1822" tmFilter="0,0; 0.14,0.36; 0.43,0.73; 0.71,0.91; 1.0,1.0">
                                          <p:stCondLst>
                                            <p:cond delay="0"/>
                                          </p:stCondLst>
                                        </p:cTn>
                                        <p:tgtEl>
                                          <p:spTgt spid="12803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803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803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803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8030"/>
                                        </p:tgtEl>
                                        <p:attrNameLst>
                                          <p:attrName>ppt_y</p:attrName>
                                        </p:attrNameLst>
                                      </p:cBhvr>
                                      <p:tavLst>
                                        <p:tav tm="0" fmla="#ppt_y-sin(pi*$)/81">
                                          <p:val>
                                            <p:fltVal val="0"/>
                                          </p:val>
                                        </p:tav>
                                        <p:tav tm="100000">
                                          <p:val>
                                            <p:fltVal val="1"/>
                                          </p:val>
                                        </p:tav>
                                      </p:tavLst>
                                    </p:anim>
                                    <p:animScale>
                                      <p:cBhvr>
                                        <p:cTn id="15" dur="26">
                                          <p:stCondLst>
                                            <p:cond delay="650"/>
                                          </p:stCondLst>
                                        </p:cTn>
                                        <p:tgtEl>
                                          <p:spTgt spid="128030"/>
                                        </p:tgtEl>
                                      </p:cBhvr>
                                      <p:to x="100000" y="60000"/>
                                    </p:animScale>
                                    <p:animScale>
                                      <p:cBhvr>
                                        <p:cTn id="16" dur="166" decel="50000">
                                          <p:stCondLst>
                                            <p:cond delay="676"/>
                                          </p:stCondLst>
                                        </p:cTn>
                                        <p:tgtEl>
                                          <p:spTgt spid="128030"/>
                                        </p:tgtEl>
                                      </p:cBhvr>
                                      <p:to x="100000" y="100000"/>
                                    </p:animScale>
                                    <p:animScale>
                                      <p:cBhvr>
                                        <p:cTn id="17" dur="26">
                                          <p:stCondLst>
                                            <p:cond delay="1312"/>
                                          </p:stCondLst>
                                        </p:cTn>
                                        <p:tgtEl>
                                          <p:spTgt spid="128030"/>
                                        </p:tgtEl>
                                      </p:cBhvr>
                                      <p:to x="100000" y="80000"/>
                                    </p:animScale>
                                    <p:animScale>
                                      <p:cBhvr>
                                        <p:cTn id="18" dur="166" decel="50000">
                                          <p:stCondLst>
                                            <p:cond delay="1338"/>
                                          </p:stCondLst>
                                        </p:cTn>
                                        <p:tgtEl>
                                          <p:spTgt spid="128030"/>
                                        </p:tgtEl>
                                      </p:cBhvr>
                                      <p:to x="100000" y="100000"/>
                                    </p:animScale>
                                    <p:animScale>
                                      <p:cBhvr>
                                        <p:cTn id="19" dur="26">
                                          <p:stCondLst>
                                            <p:cond delay="1642"/>
                                          </p:stCondLst>
                                        </p:cTn>
                                        <p:tgtEl>
                                          <p:spTgt spid="128030"/>
                                        </p:tgtEl>
                                      </p:cBhvr>
                                      <p:to x="100000" y="90000"/>
                                    </p:animScale>
                                    <p:animScale>
                                      <p:cBhvr>
                                        <p:cTn id="20" dur="166" decel="50000">
                                          <p:stCondLst>
                                            <p:cond delay="1668"/>
                                          </p:stCondLst>
                                        </p:cTn>
                                        <p:tgtEl>
                                          <p:spTgt spid="128030"/>
                                        </p:tgtEl>
                                      </p:cBhvr>
                                      <p:to x="100000" y="100000"/>
                                    </p:animScale>
                                    <p:animScale>
                                      <p:cBhvr>
                                        <p:cTn id="21" dur="26">
                                          <p:stCondLst>
                                            <p:cond delay="1808"/>
                                          </p:stCondLst>
                                        </p:cTn>
                                        <p:tgtEl>
                                          <p:spTgt spid="128030"/>
                                        </p:tgtEl>
                                      </p:cBhvr>
                                      <p:to x="100000" y="95000"/>
                                    </p:animScale>
                                    <p:animScale>
                                      <p:cBhvr>
                                        <p:cTn id="22" dur="166" decel="50000">
                                          <p:stCondLst>
                                            <p:cond delay="1834"/>
                                          </p:stCondLst>
                                        </p:cTn>
                                        <p:tgtEl>
                                          <p:spTgt spid="128030"/>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128029"/>
                                        </p:tgtEl>
                                        <p:attrNameLst>
                                          <p:attrName>style.visibility</p:attrName>
                                        </p:attrNameLst>
                                      </p:cBhvr>
                                      <p:to>
                                        <p:strVal val="visible"/>
                                      </p:to>
                                    </p:set>
                                    <p:animEffect transition="in" filter="wipe(down)">
                                      <p:cBhvr>
                                        <p:cTn id="25" dur="580">
                                          <p:stCondLst>
                                            <p:cond delay="0"/>
                                          </p:stCondLst>
                                        </p:cTn>
                                        <p:tgtEl>
                                          <p:spTgt spid="128029"/>
                                        </p:tgtEl>
                                      </p:cBhvr>
                                    </p:animEffect>
                                    <p:anim calcmode="lin" valueType="num">
                                      <p:cBhvr>
                                        <p:cTn id="26" dur="1822" tmFilter="0,0; 0.14,0.36; 0.43,0.73; 0.71,0.91; 1.0,1.0">
                                          <p:stCondLst>
                                            <p:cond delay="0"/>
                                          </p:stCondLst>
                                        </p:cTn>
                                        <p:tgtEl>
                                          <p:spTgt spid="1280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80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80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80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8029"/>
                                        </p:tgtEl>
                                        <p:attrNameLst>
                                          <p:attrName>ppt_y</p:attrName>
                                        </p:attrNameLst>
                                      </p:cBhvr>
                                      <p:tavLst>
                                        <p:tav tm="0" fmla="#ppt_y-sin(pi*$)/81">
                                          <p:val>
                                            <p:fltVal val="0"/>
                                          </p:val>
                                        </p:tav>
                                        <p:tav tm="100000">
                                          <p:val>
                                            <p:fltVal val="1"/>
                                          </p:val>
                                        </p:tav>
                                      </p:tavLst>
                                    </p:anim>
                                    <p:animScale>
                                      <p:cBhvr>
                                        <p:cTn id="31" dur="26">
                                          <p:stCondLst>
                                            <p:cond delay="650"/>
                                          </p:stCondLst>
                                        </p:cTn>
                                        <p:tgtEl>
                                          <p:spTgt spid="128029"/>
                                        </p:tgtEl>
                                      </p:cBhvr>
                                      <p:to x="100000" y="60000"/>
                                    </p:animScale>
                                    <p:animScale>
                                      <p:cBhvr>
                                        <p:cTn id="32" dur="166" decel="50000">
                                          <p:stCondLst>
                                            <p:cond delay="676"/>
                                          </p:stCondLst>
                                        </p:cTn>
                                        <p:tgtEl>
                                          <p:spTgt spid="128029"/>
                                        </p:tgtEl>
                                      </p:cBhvr>
                                      <p:to x="100000" y="100000"/>
                                    </p:animScale>
                                    <p:animScale>
                                      <p:cBhvr>
                                        <p:cTn id="33" dur="26">
                                          <p:stCondLst>
                                            <p:cond delay="1312"/>
                                          </p:stCondLst>
                                        </p:cTn>
                                        <p:tgtEl>
                                          <p:spTgt spid="128029"/>
                                        </p:tgtEl>
                                      </p:cBhvr>
                                      <p:to x="100000" y="80000"/>
                                    </p:animScale>
                                    <p:animScale>
                                      <p:cBhvr>
                                        <p:cTn id="34" dur="166" decel="50000">
                                          <p:stCondLst>
                                            <p:cond delay="1338"/>
                                          </p:stCondLst>
                                        </p:cTn>
                                        <p:tgtEl>
                                          <p:spTgt spid="128029"/>
                                        </p:tgtEl>
                                      </p:cBhvr>
                                      <p:to x="100000" y="100000"/>
                                    </p:animScale>
                                    <p:animScale>
                                      <p:cBhvr>
                                        <p:cTn id="35" dur="26">
                                          <p:stCondLst>
                                            <p:cond delay="1642"/>
                                          </p:stCondLst>
                                        </p:cTn>
                                        <p:tgtEl>
                                          <p:spTgt spid="128029"/>
                                        </p:tgtEl>
                                      </p:cBhvr>
                                      <p:to x="100000" y="90000"/>
                                    </p:animScale>
                                    <p:animScale>
                                      <p:cBhvr>
                                        <p:cTn id="36" dur="166" decel="50000">
                                          <p:stCondLst>
                                            <p:cond delay="1668"/>
                                          </p:stCondLst>
                                        </p:cTn>
                                        <p:tgtEl>
                                          <p:spTgt spid="128029"/>
                                        </p:tgtEl>
                                      </p:cBhvr>
                                      <p:to x="100000" y="100000"/>
                                    </p:animScale>
                                    <p:animScale>
                                      <p:cBhvr>
                                        <p:cTn id="37" dur="26">
                                          <p:stCondLst>
                                            <p:cond delay="1808"/>
                                          </p:stCondLst>
                                        </p:cTn>
                                        <p:tgtEl>
                                          <p:spTgt spid="128029"/>
                                        </p:tgtEl>
                                      </p:cBhvr>
                                      <p:to x="100000" y="95000"/>
                                    </p:animScale>
                                    <p:animScale>
                                      <p:cBhvr>
                                        <p:cTn id="38" dur="166" decel="50000">
                                          <p:stCondLst>
                                            <p:cond delay="1834"/>
                                          </p:stCondLst>
                                        </p:cTn>
                                        <p:tgtEl>
                                          <p:spTgt spid="128029"/>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28031"/>
                                        </p:tgtEl>
                                        <p:attrNameLst>
                                          <p:attrName>style.visibility</p:attrName>
                                        </p:attrNameLst>
                                      </p:cBhvr>
                                      <p:to>
                                        <p:strVal val="visible"/>
                                      </p:to>
                                    </p:set>
                                    <p:animEffect transition="in" filter="wipe(down)">
                                      <p:cBhvr>
                                        <p:cTn id="41" dur="580">
                                          <p:stCondLst>
                                            <p:cond delay="0"/>
                                          </p:stCondLst>
                                        </p:cTn>
                                        <p:tgtEl>
                                          <p:spTgt spid="128031"/>
                                        </p:tgtEl>
                                      </p:cBhvr>
                                    </p:animEffect>
                                    <p:anim calcmode="lin" valueType="num">
                                      <p:cBhvr>
                                        <p:cTn id="42" dur="1822" tmFilter="0,0; 0.14,0.36; 0.43,0.73; 0.71,0.91; 1.0,1.0">
                                          <p:stCondLst>
                                            <p:cond delay="0"/>
                                          </p:stCondLst>
                                        </p:cTn>
                                        <p:tgtEl>
                                          <p:spTgt spid="1280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280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280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280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28031"/>
                                        </p:tgtEl>
                                        <p:attrNameLst>
                                          <p:attrName>ppt_y</p:attrName>
                                        </p:attrNameLst>
                                      </p:cBhvr>
                                      <p:tavLst>
                                        <p:tav tm="0" fmla="#ppt_y-sin(pi*$)/81">
                                          <p:val>
                                            <p:fltVal val="0"/>
                                          </p:val>
                                        </p:tav>
                                        <p:tav tm="100000">
                                          <p:val>
                                            <p:fltVal val="1"/>
                                          </p:val>
                                        </p:tav>
                                      </p:tavLst>
                                    </p:anim>
                                    <p:animScale>
                                      <p:cBhvr>
                                        <p:cTn id="47" dur="26">
                                          <p:stCondLst>
                                            <p:cond delay="650"/>
                                          </p:stCondLst>
                                        </p:cTn>
                                        <p:tgtEl>
                                          <p:spTgt spid="128031"/>
                                        </p:tgtEl>
                                      </p:cBhvr>
                                      <p:to x="100000" y="60000"/>
                                    </p:animScale>
                                    <p:animScale>
                                      <p:cBhvr>
                                        <p:cTn id="48" dur="166" decel="50000">
                                          <p:stCondLst>
                                            <p:cond delay="676"/>
                                          </p:stCondLst>
                                        </p:cTn>
                                        <p:tgtEl>
                                          <p:spTgt spid="128031"/>
                                        </p:tgtEl>
                                      </p:cBhvr>
                                      <p:to x="100000" y="100000"/>
                                    </p:animScale>
                                    <p:animScale>
                                      <p:cBhvr>
                                        <p:cTn id="49" dur="26">
                                          <p:stCondLst>
                                            <p:cond delay="1312"/>
                                          </p:stCondLst>
                                        </p:cTn>
                                        <p:tgtEl>
                                          <p:spTgt spid="128031"/>
                                        </p:tgtEl>
                                      </p:cBhvr>
                                      <p:to x="100000" y="80000"/>
                                    </p:animScale>
                                    <p:animScale>
                                      <p:cBhvr>
                                        <p:cTn id="50" dur="166" decel="50000">
                                          <p:stCondLst>
                                            <p:cond delay="1338"/>
                                          </p:stCondLst>
                                        </p:cTn>
                                        <p:tgtEl>
                                          <p:spTgt spid="128031"/>
                                        </p:tgtEl>
                                      </p:cBhvr>
                                      <p:to x="100000" y="100000"/>
                                    </p:animScale>
                                    <p:animScale>
                                      <p:cBhvr>
                                        <p:cTn id="51" dur="26">
                                          <p:stCondLst>
                                            <p:cond delay="1642"/>
                                          </p:stCondLst>
                                        </p:cTn>
                                        <p:tgtEl>
                                          <p:spTgt spid="128031"/>
                                        </p:tgtEl>
                                      </p:cBhvr>
                                      <p:to x="100000" y="90000"/>
                                    </p:animScale>
                                    <p:animScale>
                                      <p:cBhvr>
                                        <p:cTn id="52" dur="166" decel="50000">
                                          <p:stCondLst>
                                            <p:cond delay="1668"/>
                                          </p:stCondLst>
                                        </p:cTn>
                                        <p:tgtEl>
                                          <p:spTgt spid="128031"/>
                                        </p:tgtEl>
                                      </p:cBhvr>
                                      <p:to x="100000" y="100000"/>
                                    </p:animScale>
                                    <p:animScale>
                                      <p:cBhvr>
                                        <p:cTn id="53" dur="26">
                                          <p:stCondLst>
                                            <p:cond delay="1808"/>
                                          </p:stCondLst>
                                        </p:cTn>
                                        <p:tgtEl>
                                          <p:spTgt spid="128031"/>
                                        </p:tgtEl>
                                      </p:cBhvr>
                                      <p:to x="100000" y="95000"/>
                                    </p:animScale>
                                    <p:animScale>
                                      <p:cBhvr>
                                        <p:cTn id="54" dur="166" decel="50000">
                                          <p:stCondLst>
                                            <p:cond delay="1834"/>
                                          </p:stCondLst>
                                        </p:cTn>
                                        <p:tgtEl>
                                          <p:spTgt spid="12803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par>
                                <p:cTn id="60" presetID="3" presetClass="entr" presetSubtype="1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8732"/>
                                        </p:tgtEl>
                                        <p:attrNameLst>
                                          <p:attrName>style.visibility</p:attrName>
                                        </p:attrNameLst>
                                      </p:cBhvr>
                                      <p:to>
                                        <p:strVal val="visible"/>
                                      </p:to>
                                    </p:set>
                                    <p:animEffect transition="in" filter="fade">
                                      <p:cBhvr>
                                        <p:cTn id="70" dur="500"/>
                                        <p:tgtEl>
                                          <p:spTgt spid="2873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28022"/>
                                        </p:tgtEl>
                                        <p:attrNameLst>
                                          <p:attrName>style.visibility</p:attrName>
                                        </p:attrNameLst>
                                      </p:cBhvr>
                                      <p:to>
                                        <p:strVal val="visible"/>
                                      </p:to>
                                    </p:set>
                                    <p:animEffect transition="in" filter="blinds(horizontal)">
                                      <p:cBhvr>
                                        <p:cTn id="75" dur="500"/>
                                        <p:tgtEl>
                                          <p:spTgt spid="128022"/>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par>
                                <p:cTn id="88" presetID="14" presetClass="entr" presetSubtype="10" fill="hold" nodeType="withEffect">
                                  <p:stCondLst>
                                    <p:cond delay="1000"/>
                                  </p:stCondLst>
                                  <p:childTnLst>
                                    <p:set>
                                      <p:cBhvr>
                                        <p:cTn id="89" dur="1" fill="hold">
                                          <p:stCondLst>
                                            <p:cond delay="0"/>
                                          </p:stCondLst>
                                        </p:cTn>
                                        <p:tgtEl>
                                          <p:spTgt spid="22"/>
                                        </p:tgtEl>
                                        <p:attrNameLst>
                                          <p:attrName>style.visibility</p:attrName>
                                        </p:attrNameLst>
                                      </p:cBhvr>
                                      <p:to>
                                        <p:strVal val="visible"/>
                                      </p:to>
                                    </p:set>
                                    <p:animEffect transition="in" filter="randombar(horizontal)">
                                      <p:cBhvr>
                                        <p:cTn id="9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1" fill="hold" display="0">
                  <p:stCondLst>
                    <p:cond delay="indefinite"/>
                  </p:stCondLst>
                  <p:endCondLst>
                    <p:cond evt="onStopAudio" delay="0">
                      <p:tgtEl>
                        <p:sldTgt/>
                      </p:tgtEl>
                    </p:cond>
                  </p:endCondLst>
                </p:cTn>
                <p:tgtEl>
                  <p:spTgt spid="23"/>
                </p:tgtEl>
              </p:cMediaNode>
            </p:audio>
          </p:childTnLst>
        </p:cTn>
      </p:par>
    </p:tnLst>
    <p:bldLst>
      <p:bldP spid="128022" grpId="0" animBg="1"/>
      <p:bldP spid="28732" grpId="0" animBg="1"/>
      <p:bldP spid="128029" grpId="0" animBg="1"/>
      <p:bldP spid="128030" grpId="0" animBg="1"/>
      <p:bldP spid="128031"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タイトル 1"/>
          <p:cNvSpPr>
            <a:spLocks noGrp="1"/>
          </p:cNvSpPr>
          <p:nvPr>
            <p:ph type="title"/>
          </p:nvPr>
        </p:nvSpPr>
        <p:spPr>
          <a:xfrm>
            <a:off x="1981200" y="274639"/>
            <a:ext cx="8218488" cy="104933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 アニメを見よう ～</a:t>
            </a:r>
          </a:p>
        </p:txBody>
      </p:sp>
      <p:sp>
        <p:nvSpPr>
          <p:cNvPr id="17412" name="正方形/長方形 2"/>
          <p:cNvSpPr>
            <a:spLocks noChangeArrowheads="1"/>
          </p:cNvSpPr>
          <p:nvPr/>
        </p:nvSpPr>
        <p:spPr bwMode="auto">
          <a:xfrm>
            <a:off x="2457451" y="1257986"/>
            <a:ext cx="62341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indent="-266700">
              <a:spcBef>
                <a:spcPct val="0"/>
              </a:spcBef>
              <a:buNone/>
            </a:pP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マリンとヤマト</a:t>
            </a:r>
            <a:br>
              <a:rPr lang="en-US" altLang="ja-JP" sz="5400" dirty="0">
                <a:solidFill>
                  <a:srgbClr val="FF0066"/>
                </a:solidFill>
                <a:latin typeface="HGP創英角ﾎﾟｯﾌﾟ体" panose="040B0A00000000000000" pitchFamily="50" charset="-128"/>
                <a:ea typeface="HGP創英角ﾎﾟｯﾌﾟ体" panose="040B0A00000000000000" pitchFamily="50" charset="-128"/>
              </a:rPr>
            </a:br>
            <a:r>
              <a:rPr lang="ja-JP" altLang="en-US" sz="5400" dirty="0">
                <a:solidFill>
                  <a:srgbClr val="FF0066"/>
                </a:solidFill>
                <a:latin typeface="HGP創英角ﾎﾟｯﾌﾟ体" panose="040B0A00000000000000" pitchFamily="50" charset="-128"/>
                <a:ea typeface="HGP創英角ﾎﾟｯﾌﾟ体" panose="040B0A00000000000000" pitchFamily="50" charset="-128"/>
              </a:rPr>
              <a:t>　不思議な日曜日</a:t>
            </a:r>
            <a:endParaRPr lang="ja-JP" altLang="en-US" sz="5400" dirty="0">
              <a:ea typeface="HGP創英角ﾎﾟｯﾌﾟ体" panose="040B0A00000000000000" pitchFamily="50" charset="-128"/>
            </a:endParaRPr>
          </a:p>
        </p:txBody>
      </p:sp>
      <p:sp>
        <p:nvSpPr>
          <p:cNvPr id="17413" name="正方形/長方形 3"/>
          <p:cNvSpPr>
            <a:spLocks noChangeArrowheads="1"/>
          </p:cNvSpPr>
          <p:nvPr/>
        </p:nvSpPr>
        <p:spPr bwMode="auto">
          <a:xfrm>
            <a:off x="3752851" y="3429001"/>
            <a:ext cx="457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3600" b="1" dirty="0">
                <a:solidFill>
                  <a:srgbClr val="0070C0"/>
                </a:solidFill>
                <a:latin typeface="HG丸ｺﾞｼｯｸM-PRO" panose="020F0600000000000000" pitchFamily="50" charset="-128"/>
                <a:ea typeface="HG丸ｺﾞｼｯｸM-PRO" panose="020F0600000000000000" pitchFamily="50" charset="-128"/>
              </a:rPr>
              <a:t>税金がない世界は？</a:t>
            </a:r>
          </a:p>
        </p:txBody>
      </p:sp>
      <p:pic>
        <p:nvPicPr>
          <p:cNvPr id="10" name="図 9"/>
          <p:cNvPicPr/>
          <p:nvPr/>
        </p:nvPicPr>
        <p:blipFill>
          <a:blip r:embed="rId3"/>
          <a:srcRect/>
          <a:stretch>
            <a:fillRect/>
          </a:stretch>
        </p:blipFill>
        <p:spPr bwMode="auto">
          <a:xfrm>
            <a:off x="2457451" y="4453220"/>
            <a:ext cx="1693863" cy="11509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図 10"/>
          <p:cNvPicPr/>
          <p:nvPr/>
        </p:nvPicPr>
        <p:blipFill>
          <a:blip r:embed="rId4"/>
          <a:srcRect/>
          <a:stretch>
            <a:fillRect/>
          </a:stretch>
        </p:blipFill>
        <p:spPr bwMode="auto">
          <a:xfrm>
            <a:off x="7351744" y="4441838"/>
            <a:ext cx="1728787" cy="123825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7416" name="図 4" descr="img2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72108">
            <a:off x="8523289" y="842964"/>
            <a:ext cx="1730375" cy="2447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68966" y="6121756"/>
            <a:ext cx="3183885" cy="461665"/>
          </a:xfrm>
          <a:prstGeom prst="rect">
            <a:avLst/>
          </a:prstGeom>
        </p:spPr>
        <p:txBody>
          <a:bodyPr wrap="none">
            <a:spAutoFit/>
          </a:bodyPr>
          <a:lstStyle/>
          <a:p>
            <a:r>
              <a:rPr lang="ja-JP" altLang="en-US" sz="2400" dirty="0">
                <a:latin typeface="HG丸ｺﾞｼｯｸM-PRO" panose="020F0600000000000000" pitchFamily="50" charset="-128"/>
                <a:ea typeface="HG丸ｺﾞｼｯｸM-PRO" panose="020F0600000000000000" pitchFamily="50" charset="-128"/>
              </a:rPr>
              <a:t>アニメ</a:t>
            </a:r>
            <a:r>
              <a:rPr lang="ja-JP" altLang="ja-JP" sz="2400" dirty="0">
                <a:latin typeface="HG丸ｺﾞｼｯｸM-PRO" panose="020F0600000000000000" pitchFamily="50" charset="-128"/>
                <a:ea typeface="HG丸ｺﾞｼｯｸM-PRO" panose="020F0600000000000000" pitchFamily="50" charset="-128"/>
              </a:rPr>
              <a:t>上映（</a:t>
            </a:r>
            <a:r>
              <a:rPr lang="en-US" altLang="ja-JP" sz="2400" dirty="0">
                <a:latin typeface="HG丸ｺﾞｼｯｸM-PRO" panose="020F0600000000000000" pitchFamily="50" charset="-128"/>
                <a:ea typeface="HG丸ｺﾞｼｯｸM-PRO" panose="020F0600000000000000" pitchFamily="50" charset="-128"/>
              </a:rPr>
              <a:t>1</a:t>
            </a:r>
            <a:r>
              <a:rPr lang="ja-JP" altLang="en-US" sz="2400" dirty="0">
                <a:latin typeface="HG丸ｺﾞｼｯｸM-PRO" panose="020F0600000000000000" pitchFamily="50" charset="-128"/>
                <a:ea typeface="HG丸ｺﾞｼｯｸM-PRO" panose="020F0600000000000000" pitchFamily="50" charset="-128"/>
              </a:rPr>
              <a:t>７</a:t>
            </a:r>
            <a:r>
              <a:rPr lang="ja-JP" altLang="ja-JP" sz="2400" dirty="0">
                <a:latin typeface="HG丸ｺﾞｼｯｸM-PRO" panose="020F0600000000000000" pitchFamily="50" charset="-128"/>
                <a:ea typeface="HG丸ｺﾞｼｯｸM-PRO" panose="020F0600000000000000" pitchFamily="50" charset="-128"/>
              </a:rPr>
              <a:t>分）</a:t>
            </a:r>
            <a:endParaRPr lang="ja-JP"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1100"/>
                                  </p:stCondLst>
                                  <p:iterate type="lt">
                                    <p:tmPct val="10000"/>
                                  </p:iterate>
                                  <p:childTnLst>
                                    <p:animMotion origin="layout" path="M 0.0 0.0 L 0.0 -0.07213" pathEditMode="relative" ptsTypes="">
                                      <p:cBhvr>
                                        <p:cTn id="6" dur="250" accel="50000" decel="50000" autoRev="1" fill="hold">
                                          <p:stCondLst>
                                            <p:cond delay="0"/>
                                          </p:stCondLst>
                                        </p:cTn>
                                        <p:tgtEl>
                                          <p:spTgt spid="17411"/>
                                        </p:tgtEl>
                                        <p:attrNameLst>
                                          <p:attrName>ppt_x</p:attrName>
                                          <p:attrName>ppt_y</p:attrName>
                                        </p:attrNameLst>
                                      </p:cBhvr>
                                    </p:animMotion>
                                    <p:animRot by="1500000">
                                      <p:cBhvr>
                                        <p:cTn id="7" dur="125" fill="hold">
                                          <p:stCondLst>
                                            <p:cond delay="0"/>
                                          </p:stCondLst>
                                        </p:cTn>
                                        <p:tgtEl>
                                          <p:spTgt spid="17411"/>
                                        </p:tgtEl>
                                        <p:attrNameLst>
                                          <p:attrName>r</p:attrName>
                                        </p:attrNameLst>
                                      </p:cBhvr>
                                    </p:animRot>
                                    <p:animRot by="-1500000">
                                      <p:cBhvr>
                                        <p:cTn id="8" dur="125" fill="hold">
                                          <p:stCondLst>
                                            <p:cond delay="125"/>
                                          </p:stCondLst>
                                        </p:cTn>
                                        <p:tgtEl>
                                          <p:spTgt spid="17411"/>
                                        </p:tgtEl>
                                        <p:attrNameLst>
                                          <p:attrName>r</p:attrName>
                                        </p:attrNameLst>
                                      </p:cBhvr>
                                    </p:animRot>
                                    <p:animRot by="-1500000">
                                      <p:cBhvr>
                                        <p:cTn id="9" dur="125" fill="hold">
                                          <p:stCondLst>
                                            <p:cond delay="250"/>
                                          </p:stCondLst>
                                        </p:cTn>
                                        <p:tgtEl>
                                          <p:spTgt spid="17411"/>
                                        </p:tgtEl>
                                        <p:attrNameLst>
                                          <p:attrName>r</p:attrName>
                                        </p:attrNameLst>
                                      </p:cBhvr>
                                    </p:animRot>
                                    <p:animRot by="1500000">
                                      <p:cBhvr>
                                        <p:cTn id="10" dur="125" fill="hold">
                                          <p:stCondLst>
                                            <p:cond delay="375"/>
                                          </p:stCondLst>
                                        </p:cTn>
                                        <p:tgtEl>
                                          <p:spTgt spid="174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0E503-111B-4048-892A-1986F62FC008}"/>
              </a:ext>
            </a:extLst>
          </p:cNvPr>
          <p:cNvSpPr>
            <a:spLocks noGrp="1"/>
          </p:cNvSpPr>
          <p:nvPr>
            <p:ph type="title"/>
          </p:nvPr>
        </p:nvSpPr>
        <p:spPr>
          <a:xfrm>
            <a:off x="640085" y="4522156"/>
            <a:ext cx="6244191" cy="1363215"/>
          </a:xfrm>
        </p:spPr>
        <p:txBody>
          <a:bodyPr vert="horz" lIns="91440" tIns="45720" rIns="91440" bIns="45720" rtlCol="0" anchor="t">
            <a:normAutofit/>
          </a:bodyPr>
          <a:lstStyle/>
          <a:p>
            <a:r>
              <a:rPr kumimoji="1" lang="ja-JP" altLang="en-US" kern="1200">
                <a:solidFill>
                  <a:schemeClr val="tx1"/>
                </a:solidFill>
                <a:latin typeface="+mj-lt"/>
                <a:ea typeface="+mj-ea"/>
                <a:cs typeface="+mj-cs"/>
              </a:rPr>
              <a:t>税金がなくなると何が変わった？</a:t>
            </a:r>
            <a:endParaRPr kumimoji="1" lang="en-US" altLang="ja-JP" kern="1200">
              <a:solidFill>
                <a:schemeClr val="tx1"/>
              </a:solidFill>
              <a:latin typeface="+mj-lt"/>
              <a:ea typeface="+mj-ea"/>
              <a:cs typeface="+mj-cs"/>
            </a:endParaRPr>
          </a:p>
        </p:txBody>
      </p:sp>
      <p:sp>
        <p:nvSpPr>
          <p:cNvPr id="20" name="Freeform: Shape 22">
            <a:extLst>
              <a:ext uri="{FF2B5EF4-FFF2-40B4-BE49-F238E27FC236}">
                <a16:creationId xmlns:a16="http://schemas.microsoft.com/office/drawing/2014/main" id="{0C498D70-E3F3-491D-AD66-F47DEC818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図 3" descr="座る, 大きい, 立つ, ブルー が含まれている画像&#10;&#10;自動的に生成された説明">
            <a:extLst>
              <a:ext uri="{FF2B5EF4-FFF2-40B4-BE49-F238E27FC236}">
                <a16:creationId xmlns:a16="http://schemas.microsoft.com/office/drawing/2014/main" id="{2E67E65E-A120-481B-9A8A-8C56D67F8476}"/>
              </a:ext>
            </a:extLst>
          </p:cNvPr>
          <p:cNvPicPr/>
          <p:nvPr/>
        </p:nvPicPr>
        <p:blipFill rotWithShape="1">
          <a:blip r:embed="rId3" cstate="print">
            <a:extLst>
              <a:ext uri="{28A0092B-C50C-407E-A947-70E740481C1C}">
                <a14:useLocalDpi xmlns:a14="http://schemas.microsoft.com/office/drawing/2010/main" val="0"/>
              </a:ext>
            </a:extLst>
          </a:blip>
          <a:srcRect l="22388" r="34751" b="-3"/>
          <a:stretch/>
        </p:blipFill>
        <p:spPr bwMode="auto">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4">
            <a:extLst>
              <a:ext uri="{FF2B5EF4-FFF2-40B4-BE49-F238E27FC236}">
                <a16:creationId xmlns:a16="http://schemas.microsoft.com/office/drawing/2014/main" id="{593AFE2C-42B2-4C01-B3C4-EFFC4FA67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図 5">
            <a:extLst>
              <a:ext uri="{FF2B5EF4-FFF2-40B4-BE49-F238E27FC236}">
                <a16:creationId xmlns:a16="http://schemas.microsoft.com/office/drawing/2014/main" id="{463ABAFB-2764-42D6-887D-A77129D1D1AC}"/>
              </a:ext>
            </a:extLst>
          </p:cNvPr>
          <p:cNvPicPr/>
          <p:nvPr/>
        </p:nvPicPr>
        <p:blipFill rotWithShape="1">
          <a:blip r:embed="rId4">
            <a:extLst>
              <a:ext uri="{28A0092B-C50C-407E-A947-70E740481C1C}">
                <a14:useLocalDpi xmlns:a14="http://schemas.microsoft.com/office/drawing/2010/main" val="0"/>
              </a:ext>
            </a:extLst>
          </a:blip>
          <a:srcRect l="11176" r="12322" b="-3"/>
          <a:stretch/>
        </p:blipFill>
        <p:spPr bwMode="auto">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6">
            <a:extLst>
              <a:ext uri="{FF2B5EF4-FFF2-40B4-BE49-F238E27FC236}">
                <a16:creationId xmlns:a16="http://schemas.microsoft.com/office/drawing/2014/main" id="{59C1EA7D-CC54-4A0A-B26F-2D24CAF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図 2" descr="グラフィカル ユーザー インターフェイス&#10;&#10;中程度の精度で自動的に生成された説明">
            <a:extLst>
              <a:ext uri="{FF2B5EF4-FFF2-40B4-BE49-F238E27FC236}">
                <a16:creationId xmlns:a16="http://schemas.microsoft.com/office/drawing/2014/main" id="{3848AE23-9D98-404E-A2C0-5D0875A7B034}"/>
              </a:ext>
            </a:extLst>
          </p:cNvPr>
          <p:cNvPicPr/>
          <p:nvPr/>
        </p:nvPicPr>
        <p:blipFill rotWithShape="1">
          <a:blip r:embed="rId5">
            <a:extLst>
              <a:ext uri="{28A0092B-C50C-407E-A947-70E740481C1C}">
                <a14:useLocalDpi xmlns:a14="http://schemas.microsoft.com/office/drawing/2010/main" val="0"/>
              </a:ext>
            </a:extLst>
          </a:blip>
          <a:srcRect l="8562" r="14689" b="1"/>
          <a:stretch/>
        </p:blipFill>
        <p:spPr bwMode="auto">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8">
            <a:extLst>
              <a:ext uri="{FF2B5EF4-FFF2-40B4-BE49-F238E27FC236}">
                <a16:creationId xmlns:a16="http://schemas.microsoft.com/office/drawing/2014/main" id="{8791BC3C-724D-4C71-96CA-E85CE9C86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図 6" descr="レンガの壁の家&#10;&#10;低い精度で自動的に生成された説明">
            <a:extLst>
              <a:ext uri="{FF2B5EF4-FFF2-40B4-BE49-F238E27FC236}">
                <a16:creationId xmlns:a16="http://schemas.microsoft.com/office/drawing/2014/main" id="{B3FAC6BD-7E8A-406F-A782-287FDB4E3D3E}"/>
              </a:ext>
            </a:extLst>
          </p:cNvPr>
          <p:cNvPicPr/>
          <p:nvPr/>
        </p:nvPicPr>
        <p:blipFill rotWithShape="1">
          <a:blip r:embed="rId6">
            <a:extLst>
              <a:ext uri="{28A0092B-C50C-407E-A947-70E740481C1C}">
                <a14:useLocalDpi xmlns:a14="http://schemas.microsoft.com/office/drawing/2010/main" val="0"/>
              </a:ext>
            </a:extLst>
          </a:blip>
          <a:srcRect l="9435" r="13816" b="1"/>
          <a:stretch/>
        </p:blipFill>
        <p:spPr bwMode="auto">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30">
            <a:extLst>
              <a:ext uri="{FF2B5EF4-FFF2-40B4-BE49-F238E27FC236}">
                <a16:creationId xmlns:a16="http://schemas.microsoft.com/office/drawing/2014/main" id="{6F813F29-DA0C-4A27-95C9-47F5D0690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A1CC8438-D63E-4584-8A1A-E2F39BD1E4FB}"/>
              </a:ext>
            </a:extLst>
          </p:cNvPr>
          <p:cNvPicPr/>
          <p:nvPr/>
        </p:nvPicPr>
        <p:blipFill rotWithShape="1">
          <a:blip r:embed="rId7">
            <a:extLst>
              <a:ext uri="{28A0092B-C50C-407E-A947-70E740481C1C}">
                <a14:useLocalDpi xmlns:a14="http://schemas.microsoft.com/office/drawing/2010/main" val="0"/>
              </a:ext>
            </a:extLst>
          </a:blip>
          <a:srcRect l="15208" r="8289" b="-3"/>
          <a:stretch/>
        </p:blipFill>
        <p:spPr bwMode="auto">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Shape 32">
            <a:extLst>
              <a:ext uri="{FF2B5EF4-FFF2-40B4-BE49-F238E27FC236}">
                <a16:creationId xmlns:a16="http://schemas.microsoft.com/office/drawing/2014/main" id="{39F66804-1CC4-4C70-B440-D0033952B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図 7" descr="記号, 立つ, 男, テーブル が含まれている画像&#10;&#10;自動的に生成された説明">
            <a:extLst>
              <a:ext uri="{FF2B5EF4-FFF2-40B4-BE49-F238E27FC236}">
                <a16:creationId xmlns:a16="http://schemas.microsoft.com/office/drawing/2014/main" id="{4A99F76F-5FCC-44DA-A98B-CCD8A34D3AC8}"/>
              </a:ext>
            </a:extLst>
          </p:cNvPr>
          <p:cNvPicPr/>
          <p:nvPr/>
        </p:nvPicPr>
        <p:blipFill rotWithShape="1">
          <a:blip r:embed="rId8">
            <a:extLst>
              <a:ext uri="{28A0092B-C50C-407E-A947-70E740481C1C}">
                <a14:useLocalDpi xmlns:a14="http://schemas.microsoft.com/office/drawing/2010/main" val="0"/>
              </a:ext>
            </a:extLst>
          </a:blip>
          <a:srcRect l="9772" r="47368" b="-3"/>
          <a:stretch/>
        </p:blipFill>
        <p:spPr bwMode="auto">
          <a:xfrm>
            <a:off x="10593636" y="348428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4141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20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2000"/>
                                        <p:tgtEl>
                                          <p:spTgt spid="5"/>
                                        </p:tgtEl>
                                      </p:cBhvr>
                                    </p:animEffect>
                                  </p:childTnLst>
                                </p:cTn>
                              </p:par>
                              <p:par>
                                <p:cTn id="14" presetID="14" presetClass="entr" presetSubtype="1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20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20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484811" y="119792"/>
            <a:ext cx="11628000" cy="6618415"/>
            <a:chOff x="484811" y="119792"/>
            <a:chExt cx="11628000" cy="6618415"/>
          </a:xfrm>
        </p:grpSpPr>
        <p:grpSp>
          <p:nvGrpSpPr>
            <p:cNvPr id="5" name="グループ化 4"/>
            <p:cNvGrpSpPr/>
            <p:nvPr/>
          </p:nvGrpSpPr>
          <p:grpSpPr>
            <a:xfrm>
              <a:off x="484811" y="119792"/>
              <a:ext cx="11628000" cy="6618415"/>
              <a:chOff x="359382" y="115331"/>
              <a:chExt cx="11628000" cy="6618415"/>
            </a:xfrm>
          </p:grpSpPr>
          <p:sp>
            <p:nvSpPr>
              <p:cNvPr id="28" name="角丸四角形 27"/>
              <p:cNvSpPr/>
              <p:nvPr/>
            </p:nvSpPr>
            <p:spPr>
              <a:xfrm>
                <a:off x="489392" y="115331"/>
                <a:ext cx="11305256" cy="6467640"/>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03396" y="263227"/>
                <a:ext cx="11089232" cy="6409707"/>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359382" y="5949974"/>
                <a:ext cx="11628000" cy="783772"/>
                <a:chOff x="359382" y="5949974"/>
                <a:chExt cx="11628000" cy="783772"/>
              </a:xfrm>
            </p:grpSpPr>
            <p:grpSp>
              <p:nvGrpSpPr>
                <p:cNvPr id="31" name="グループ化 30"/>
                <p:cNvGrpSpPr/>
                <p:nvPr/>
              </p:nvGrpSpPr>
              <p:grpSpPr>
                <a:xfrm>
                  <a:off x="9922440" y="5949974"/>
                  <a:ext cx="1008112" cy="576064"/>
                  <a:chOff x="9984432" y="5661248"/>
                  <a:chExt cx="1008112" cy="576064"/>
                </a:xfrm>
              </p:grpSpPr>
              <p:sp>
                <p:nvSpPr>
                  <p:cNvPr id="36" name="角丸四角形 35"/>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片側の 2 つの角を切り取った四角形 36"/>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1384484" y="638202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28700" y="6382022"/>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521840" y="6382022"/>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片側の 2 つの角を切り取った四角形 34"/>
                <p:cNvSpPr/>
                <p:nvPr/>
              </p:nvSpPr>
              <p:spPr>
                <a:xfrm rot="10800000">
                  <a:off x="359382" y="6526602"/>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1750" name="正方形/長方形 6"/>
            <p:cNvSpPr>
              <a:spLocks noChangeArrowheads="1"/>
            </p:cNvSpPr>
            <p:nvPr/>
          </p:nvSpPr>
          <p:spPr bwMode="auto">
            <a:xfrm>
              <a:off x="5300328" y="965316"/>
              <a:ext cx="1342210" cy="5555607"/>
            </a:xfrm>
            <a:prstGeom prst="rect">
              <a:avLst/>
            </a:prstGeom>
            <a:solidFill>
              <a:srgbClr val="74E53B"/>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火事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学費</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ゴミ</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道路</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信号</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けが人</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橋</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公園</a:t>
              </a:r>
              <a:endParaRPr lang="en-US" altLang="ja-JP" sz="2400" b="1" dirty="0">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latin typeface="メイリオ" panose="020B0604030504040204" pitchFamily="50" charset="-128"/>
                  <a:ea typeface="メイリオ" panose="020B0604030504040204" pitchFamily="50" charset="-128"/>
                </a:rPr>
                <a:t>交番</a:t>
              </a:r>
            </a:p>
          </p:txBody>
        </p:sp>
        <p:grpSp>
          <p:nvGrpSpPr>
            <p:cNvPr id="46" name="グループ化 45"/>
            <p:cNvGrpSpPr/>
            <p:nvPr/>
          </p:nvGrpSpPr>
          <p:grpSpPr>
            <a:xfrm>
              <a:off x="6976029" y="263227"/>
              <a:ext cx="3681717" cy="817890"/>
              <a:chOff x="6976029" y="263227"/>
              <a:chExt cx="3681717" cy="817890"/>
            </a:xfrm>
          </p:grpSpPr>
          <p:sp>
            <p:nvSpPr>
              <p:cNvPr id="45" name="正方形/長方形 44"/>
              <p:cNvSpPr/>
              <p:nvPr/>
            </p:nvSpPr>
            <p:spPr>
              <a:xfrm>
                <a:off x="6976029" y="404975"/>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077051" y="263227"/>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税金がないとき</a:t>
                </a:r>
              </a:p>
            </p:txBody>
          </p:sp>
        </p:grpSp>
        <p:grpSp>
          <p:nvGrpSpPr>
            <p:cNvPr id="44" name="グループ化 43"/>
            <p:cNvGrpSpPr/>
            <p:nvPr/>
          </p:nvGrpSpPr>
          <p:grpSpPr>
            <a:xfrm>
              <a:off x="1232579" y="270486"/>
              <a:ext cx="3681717" cy="817890"/>
              <a:chOff x="1232579" y="270486"/>
              <a:chExt cx="3681717" cy="817890"/>
            </a:xfrm>
          </p:grpSpPr>
          <p:sp>
            <p:nvSpPr>
              <p:cNvPr id="8" name="正方形/長方形 7"/>
              <p:cNvSpPr/>
              <p:nvPr/>
            </p:nvSpPr>
            <p:spPr>
              <a:xfrm>
                <a:off x="1232579" y="401311"/>
                <a:ext cx="3681717" cy="5900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タイトル 1"/>
              <p:cNvSpPr txBox="1">
                <a:spLocks/>
              </p:cNvSpPr>
              <p:nvPr/>
            </p:nvSpPr>
            <p:spPr bwMode="auto">
              <a:xfrm>
                <a:off x="1336992" y="270486"/>
                <a:ext cx="3467964" cy="8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algn="l"/>
                <a:r>
                  <a:rPr lang="ja-JP" altLang="en-US" sz="3600" b="1" kern="0" dirty="0">
                    <a:solidFill>
                      <a:srgbClr val="0070C0"/>
                    </a:solidFill>
                    <a:latin typeface="HG丸ｺﾞｼｯｸM-PRO" panose="020F0600000000000000" pitchFamily="50" charset="-128"/>
                    <a:ea typeface="HG丸ｺﾞｼｯｸM-PRO" panose="020F0600000000000000" pitchFamily="50" charset="-128"/>
                  </a:rPr>
                  <a:t>税金があるとき</a:t>
                </a:r>
              </a:p>
            </p:txBody>
          </p:sp>
        </p:grpSp>
      </p:grpSp>
      <p:sp>
        <p:nvSpPr>
          <p:cNvPr id="6" name="正方形/長方形 5"/>
          <p:cNvSpPr/>
          <p:nvPr/>
        </p:nvSpPr>
        <p:spPr bwMode="auto">
          <a:xfrm>
            <a:off x="6413499" y="1089480"/>
            <a:ext cx="4795069" cy="5527139"/>
          </a:xfrm>
          <a:prstGeom prst="rect">
            <a:avLst/>
          </a:prstGeom>
          <a:noFill/>
          <a:ln w="9525" cap="flat" cmpd="sng" algn="ctr">
            <a:noFill/>
            <a:prstDash val="solid"/>
            <a:round/>
            <a:headEnd type="none" w="med" len="med"/>
            <a:tailEnd type="none" w="med" len="med"/>
          </a:ln>
          <a:effectLst/>
        </p:spPr>
        <p:txBody>
          <a:bodyPr/>
          <a:lstStyle/>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火を消すのに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授業料を</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自分で払う</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道に</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放りっぱなし</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通行料がいる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信号機がなく</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危険</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dirty="0">
                <a:solidFill>
                  <a:schemeClr val="bg1"/>
                </a:solidFill>
                <a:latin typeface="メイリオ" panose="020B0604030504040204" pitchFamily="50" charset="-128"/>
                <a:ea typeface="メイリオ" panose="020B0604030504040204" pitchFamily="50" charset="-128"/>
              </a:rPr>
              <a:t>救急車には</a:t>
            </a: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お金がいる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壊れたまま</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公園がなくなる</a:t>
            </a:r>
            <a:endParaRPr lang="en-US" altLang="ja-JP"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endParaRPr>
          </a:p>
          <a:p>
            <a:pPr algn="ctr" eaLnBrk="1" hangingPunct="1">
              <a:lnSpc>
                <a:spcPts val="4600"/>
              </a:lnSpc>
              <a:defRPr/>
            </a:pPr>
            <a:r>
              <a:rPr lang="ja-JP" altLang="en-US" sz="2400" b="1" u="wavyDbl" dirty="0">
                <a:solidFill>
                  <a:schemeClr val="bg1"/>
                </a:solidFill>
                <a:uFill>
                  <a:solidFill>
                    <a:srgbClr val="FF0000"/>
                  </a:solidFill>
                </a:uFill>
                <a:latin typeface="メイリオ" panose="020B0604030504040204" pitchFamily="50" charset="-128"/>
                <a:ea typeface="メイリオ" panose="020B0604030504040204" pitchFamily="50" charset="-128"/>
              </a:rPr>
              <a:t>利用料がいる</a:t>
            </a:r>
          </a:p>
        </p:txBody>
      </p:sp>
      <p:sp>
        <p:nvSpPr>
          <p:cNvPr id="31749" name="正方形/長方形 4"/>
          <p:cNvSpPr>
            <a:spLocks noChangeArrowheads="1"/>
          </p:cNvSpPr>
          <p:nvPr/>
        </p:nvSpPr>
        <p:spPr bwMode="auto">
          <a:xfrm>
            <a:off x="734297" y="1089480"/>
            <a:ext cx="4576821" cy="5527139"/>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火を消してもらえる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授業料がいらない</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ゴミを集めてくれる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交通ルールが守られる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救急車が来てくれる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修理・点検してくれる</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国や市町村などが管理</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lnSpc>
                <a:spcPts val="4600"/>
              </a:lnSpc>
              <a:spcBef>
                <a:spcPct val="0"/>
              </a:spcBef>
              <a:buNone/>
            </a:pPr>
            <a:r>
              <a:rPr lang="ja-JP" altLang="en-US" sz="2400" b="1" dirty="0">
                <a:solidFill>
                  <a:schemeClr val="bg1"/>
                </a:solidFill>
                <a:latin typeface="メイリオ" panose="020B0604030504040204" pitchFamily="50" charset="-128"/>
                <a:ea typeface="メイリオ" panose="020B0604030504040204" pitchFamily="50" charset="-128"/>
              </a:rPr>
              <a:t>警察官が助けてくれる</a:t>
            </a:r>
          </a:p>
        </p:txBody>
      </p:sp>
    </p:spTree>
    <p:custDataLst>
      <p:tags r:id="rId1"/>
    </p:custDataLst>
    <p:extLst>
      <p:ext uri="{BB962C8B-B14F-4D97-AF65-F5344CB8AC3E}">
        <p14:creationId xmlns:p14="http://schemas.microsoft.com/office/powerpoint/2010/main" val="11885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49">
                                            <p:txEl>
                                              <p:pRg st="1" end="1"/>
                                            </p:txEl>
                                          </p:spTgt>
                                        </p:tgtEl>
                                        <p:attrNameLst>
                                          <p:attrName>style.visibility</p:attrName>
                                        </p:attrNameLst>
                                      </p:cBhvr>
                                      <p:to>
                                        <p:strVal val="visible"/>
                                      </p:to>
                                    </p:set>
                                    <p:animEffect transition="in" filter="fade">
                                      <p:cBhvr>
                                        <p:cTn id="17" dur="500"/>
                                        <p:tgtEl>
                                          <p:spTgt spid="317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49">
                                            <p:txEl>
                                              <p:pRg st="2" end="2"/>
                                            </p:txEl>
                                          </p:spTgt>
                                        </p:tgtEl>
                                        <p:attrNameLst>
                                          <p:attrName>style.visibility</p:attrName>
                                        </p:attrNameLst>
                                      </p:cBhvr>
                                      <p:to>
                                        <p:strVal val="visible"/>
                                      </p:to>
                                    </p:set>
                                    <p:animEffect transition="in" filter="fade">
                                      <p:cBhvr>
                                        <p:cTn id="27" dur="500"/>
                                        <p:tgtEl>
                                          <p:spTgt spid="317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49">
                                            <p:txEl>
                                              <p:pRg st="3" end="3"/>
                                            </p:txEl>
                                          </p:spTgt>
                                        </p:tgtEl>
                                        <p:attrNameLst>
                                          <p:attrName>style.visibility</p:attrName>
                                        </p:attrNameLst>
                                      </p:cBhvr>
                                      <p:to>
                                        <p:strVal val="visible"/>
                                      </p:to>
                                    </p:set>
                                    <p:animEffect transition="in" filter="fade">
                                      <p:cBhvr>
                                        <p:cTn id="37" dur="500"/>
                                        <p:tgtEl>
                                          <p:spTgt spid="3174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49">
                                            <p:txEl>
                                              <p:pRg st="4" end="4"/>
                                            </p:txEl>
                                          </p:spTgt>
                                        </p:tgtEl>
                                        <p:attrNameLst>
                                          <p:attrName>style.visibility</p:attrName>
                                        </p:attrNameLst>
                                      </p:cBhvr>
                                      <p:to>
                                        <p:strVal val="visible"/>
                                      </p:to>
                                    </p:set>
                                    <p:animEffect transition="in" filter="fade">
                                      <p:cBhvr>
                                        <p:cTn id="47" dur="500"/>
                                        <p:tgtEl>
                                          <p:spTgt spid="317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749">
                                            <p:txEl>
                                              <p:pRg st="5" end="5"/>
                                            </p:txEl>
                                          </p:spTgt>
                                        </p:tgtEl>
                                        <p:attrNameLst>
                                          <p:attrName>style.visibility</p:attrName>
                                        </p:attrNameLst>
                                      </p:cBhvr>
                                      <p:to>
                                        <p:strVal val="visible"/>
                                      </p:to>
                                    </p:set>
                                    <p:animEffect transition="in" filter="fade">
                                      <p:cBhvr>
                                        <p:cTn id="57" dur="500"/>
                                        <p:tgtEl>
                                          <p:spTgt spid="31749">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1749">
                                            <p:txEl>
                                              <p:pRg st="6" end="6"/>
                                            </p:txEl>
                                          </p:spTgt>
                                        </p:tgtEl>
                                        <p:attrNameLst>
                                          <p:attrName>style.visibility</p:attrName>
                                        </p:attrNameLst>
                                      </p:cBhvr>
                                      <p:to>
                                        <p:strVal val="visible"/>
                                      </p:to>
                                    </p:set>
                                    <p:animEffect transition="in" filter="fade">
                                      <p:cBhvr>
                                        <p:cTn id="67" dur="500"/>
                                        <p:tgtEl>
                                          <p:spTgt spid="3174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749">
                                            <p:txEl>
                                              <p:pRg st="7" end="7"/>
                                            </p:txEl>
                                          </p:spTgt>
                                        </p:tgtEl>
                                        <p:attrNameLst>
                                          <p:attrName>style.visibility</p:attrName>
                                        </p:attrNameLst>
                                      </p:cBhvr>
                                      <p:to>
                                        <p:strVal val="visible"/>
                                      </p:to>
                                    </p:set>
                                    <p:animEffect transition="in" filter="fade">
                                      <p:cBhvr>
                                        <p:cTn id="77" dur="500"/>
                                        <p:tgtEl>
                                          <p:spTgt spid="3174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5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1749">
                                            <p:txEl>
                                              <p:pRg st="8" end="8"/>
                                            </p:txEl>
                                          </p:spTgt>
                                        </p:tgtEl>
                                        <p:attrNameLst>
                                          <p:attrName>style.visibility</p:attrName>
                                        </p:attrNameLst>
                                      </p:cBhvr>
                                      <p:to>
                                        <p:strVal val="visible"/>
                                      </p:to>
                                    </p:set>
                                    <p:animEffect transition="in" filter="fade">
                                      <p:cBhvr>
                                        <p:cTn id="87" dur="500"/>
                                        <p:tgtEl>
                                          <p:spTgt spid="31749">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fade">
                                      <p:cBhvr>
                                        <p:cTn id="9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94" y="3338904"/>
            <a:ext cx="2183527" cy="301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708879" y="4732285"/>
            <a:ext cx="122398" cy="163822"/>
          </a:xfrm>
          <a:prstGeom prst="rect">
            <a:avLst/>
          </a:prstGeom>
          <a:solidFill>
            <a:srgbClr val="FEE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25"/>
          <p:cNvGrpSpPr>
            <a:grpSpLocks/>
          </p:cNvGrpSpPr>
          <p:nvPr/>
        </p:nvGrpSpPr>
        <p:grpSpPr bwMode="auto">
          <a:xfrm>
            <a:off x="667955" y="349119"/>
            <a:ext cx="3632200" cy="2366962"/>
            <a:chOff x="395288" y="251774"/>
            <a:chExt cx="3631525" cy="2367915"/>
          </a:xfrm>
        </p:grpSpPr>
        <p:grpSp>
          <p:nvGrpSpPr>
            <p:cNvPr id="34839" name="Group 43"/>
            <p:cNvGrpSpPr>
              <a:grpSpLocks/>
            </p:cNvGrpSpPr>
            <p:nvPr/>
          </p:nvGrpSpPr>
          <p:grpSpPr bwMode="auto">
            <a:xfrm>
              <a:off x="395288" y="404813"/>
              <a:ext cx="2089150" cy="1871662"/>
              <a:chOff x="249" y="255"/>
              <a:chExt cx="1316" cy="1179"/>
            </a:xfrm>
          </p:grpSpPr>
          <p:sp>
            <p:nvSpPr>
              <p:cNvPr id="34841" name="Rectangle 21"/>
              <p:cNvSpPr>
                <a:spLocks noChangeArrowheads="1"/>
              </p:cNvSpPr>
              <p:nvPr/>
            </p:nvSpPr>
            <p:spPr bwMode="auto">
              <a:xfrm>
                <a:off x="612" y="1117"/>
                <a:ext cx="72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消防車</a:t>
                </a:r>
              </a:p>
            </p:txBody>
          </p:sp>
          <p:pic>
            <p:nvPicPr>
              <p:cNvPr id="34842" name="Picture 9" descr="AQNO_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255"/>
                <a:ext cx="1316"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40" name="Picture 30" descr="消防士ｋ"/>
            <p:cNvPicPr>
              <a:picLocks noChangeAspect="1" noChangeArrowheads="1"/>
            </p:cNvPicPr>
            <p:nvPr/>
          </p:nvPicPr>
          <p:blipFill>
            <a:blip r:embed="rId6">
              <a:clrChange>
                <a:clrFrom>
                  <a:srgbClr val="FF7F7F"/>
                </a:clrFrom>
                <a:clrTo>
                  <a:srgbClr val="FF7F7F">
                    <a:alpha val="0"/>
                  </a:srgbClr>
                </a:clrTo>
              </a:clrChange>
              <a:extLst>
                <a:ext uri="{28A0092B-C50C-407E-A947-70E740481C1C}">
                  <a14:useLocalDpi xmlns:a14="http://schemas.microsoft.com/office/drawing/2010/main" val="0"/>
                </a:ext>
              </a:extLst>
            </a:blip>
            <a:srcRect r="7547"/>
            <a:stretch>
              <a:fillRect/>
            </a:stretch>
          </p:blipFill>
          <p:spPr bwMode="auto">
            <a:xfrm rot="-120000">
              <a:off x="2326786" y="251774"/>
              <a:ext cx="1700027" cy="23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2"/>
          <p:cNvGrpSpPr>
            <a:grpSpLocks/>
          </p:cNvGrpSpPr>
          <p:nvPr/>
        </p:nvGrpSpPr>
        <p:grpSpPr bwMode="auto">
          <a:xfrm>
            <a:off x="7823303" y="216746"/>
            <a:ext cx="2305050" cy="2416175"/>
            <a:chOff x="4105" y="184"/>
            <a:chExt cx="1452" cy="1522"/>
          </a:xfrm>
        </p:grpSpPr>
        <p:pic>
          <p:nvPicPr>
            <p:cNvPr id="34837" name="Picture 35" descr="医者k"/>
            <p:cNvPicPr>
              <a:picLocks noChangeAspect="1" noChangeArrowheads="1"/>
            </p:cNvPicPr>
            <p:nvPr/>
          </p:nvPicPr>
          <p:blipFill>
            <a:blip r:embed="rId7">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医療</a:t>
              </a:r>
            </a:p>
          </p:txBody>
        </p:sp>
      </p:grpSp>
      <p:grpSp>
        <p:nvGrpSpPr>
          <p:cNvPr id="6" name="Group 51"/>
          <p:cNvGrpSpPr>
            <a:grpSpLocks/>
          </p:cNvGrpSpPr>
          <p:nvPr/>
        </p:nvGrpSpPr>
        <p:grpSpPr bwMode="auto">
          <a:xfrm>
            <a:off x="4852988" y="668338"/>
            <a:ext cx="2268537" cy="1557338"/>
            <a:chOff x="2653" y="436"/>
            <a:chExt cx="1429" cy="981"/>
          </a:xfrm>
        </p:grpSpPr>
        <p:pic>
          <p:nvPicPr>
            <p:cNvPr id="34833" name="Picture 11" descr="AQNO_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 y="436"/>
              <a:ext cx="1429"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50"/>
            <p:cNvSpPr>
              <a:spLocks noChangeArrowheads="1"/>
            </p:cNvSpPr>
            <p:nvPr/>
          </p:nvSpPr>
          <p:spPr bwMode="auto">
            <a:xfrm>
              <a:off x="2970" y="1117"/>
              <a:ext cx="72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救急車</a:t>
              </a:r>
            </a:p>
          </p:txBody>
        </p:sp>
      </p:grpSp>
      <p:grpSp>
        <p:nvGrpSpPr>
          <p:cNvPr id="9" name="グループ化 29"/>
          <p:cNvGrpSpPr>
            <a:grpSpLocks noChangeAspect="1"/>
          </p:cNvGrpSpPr>
          <p:nvPr/>
        </p:nvGrpSpPr>
        <p:grpSpPr bwMode="auto">
          <a:xfrm>
            <a:off x="3590132" y="4303889"/>
            <a:ext cx="2525712" cy="2541588"/>
            <a:chOff x="2786050" y="4214817"/>
            <a:chExt cx="2500330" cy="2516421"/>
          </a:xfrm>
        </p:grpSpPr>
        <p:pic>
          <p:nvPicPr>
            <p:cNvPr id="34827" name="Picture 9" descr="A2_1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7"/>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ごみ処理費用</a:t>
              </a:r>
            </a:p>
          </p:txBody>
        </p:sp>
      </p:grpSp>
      <p:grpSp>
        <p:nvGrpSpPr>
          <p:cNvPr id="14" name="グループ化 13"/>
          <p:cNvGrpSpPr/>
          <p:nvPr/>
        </p:nvGrpSpPr>
        <p:grpSpPr>
          <a:xfrm>
            <a:off x="8020260" y="4102479"/>
            <a:ext cx="2352438" cy="2742997"/>
            <a:chOff x="6958990" y="4102479"/>
            <a:chExt cx="2352438" cy="2742997"/>
          </a:xfrm>
        </p:grpSpPr>
        <p:pic>
          <p:nvPicPr>
            <p:cNvPr id="3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b="10880"/>
            <a:stretch/>
          </p:blipFill>
          <p:spPr bwMode="auto">
            <a:xfrm>
              <a:off x="6958990" y="4102479"/>
              <a:ext cx="2352438" cy="23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7823303" y="6337205"/>
              <a:ext cx="664529" cy="50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dirty="0">
                  <a:latin typeface="HG丸ｺﾞｼｯｸM-PRO" panose="020F0600000000000000" pitchFamily="50" charset="-128"/>
                  <a:ea typeface="HG丸ｺﾞｼｯｸM-PRO" panose="020F0600000000000000" pitchFamily="50" charset="-128"/>
                </a:rPr>
                <a:t>警察</a:t>
              </a:r>
            </a:p>
          </p:txBody>
        </p:sp>
      </p:grpSp>
      <p:grpSp>
        <p:nvGrpSpPr>
          <p:cNvPr id="5" name="Group 45"/>
          <p:cNvGrpSpPr>
            <a:grpSpLocks noChangeAspect="1"/>
          </p:cNvGrpSpPr>
          <p:nvPr/>
        </p:nvGrpSpPr>
        <p:grpSpPr bwMode="auto">
          <a:xfrm>
            <a:off x="8698659" y="2302843"/>
            <a:ext cx="3048333" cy="2001046"/>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11"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4C68FD67-7470-4772-8DE9-F29423861908}"/>
              </a:ext>
            </a:extLst>
          </p:cNvPr>
          <p:cNvGrpSpPr/>
          <p:nvPr/>
        </p:nvGrpSpPr>
        <p:grpSpPr>
          <a:xfrm>
            <a:off x="737705" y="4738425"/>
            <a:ext cx="51701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7" name="図 36">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38" name="グループ化 37">
            <a:extLst>
              <a:ext uri="{FF2B5EF4-FFF2-40B4-BE49-F238E27FC236}">
                <a16:creationId xmlns:a16="http://schemas.microsoft.com/office/drawing/2014/main" id="{4C68FD67-7470-4772-8DE9-F29423861908}"/>
              </a:ext>
            </a:extLst>
          </p:cNvPr>
          <p:cNvGrpSpPr/>
          <p:nvPr/>
        </p:nvGrpSpPr>
        <p:grpSpPr>
          <a:xfrm>
            <a:off x="751955" y="4750377"/>
            <a:ext cx="517014" cy="393905"/>
            <a:chOff x="1445136" y="4806745"/>
            <a:chExt cx="517014" cy="393905"/>
          </a:xfrm>
        </p:grpSpPr>
        <p:pic>
          <p:nvPicPr>
            <p:cNvPr id="39" name="図 38">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0" name="図 39">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41" name="グループ化 40">
            <a:extLst>
              <a:ext uri="{FF2B5EF4-FFF2-40B4-BE49-F238E27FC236}">
                <a16:creationId xmlns:a16="http://schemas.microsoft.com/office/drawing/2014/main" id="{4C68FD67-7470-4772-8DE9-F29423861908}"/>
              </a:ext>
            </a:extLst>
          </p:cNvPr>
          <p:cNvGrpSpPr/>
          <p:nvPr/>
        </p:nvGrpSpPr>
        <p:grpSpPr>
          <a:xfrm>
            <a:off x="753734" y="4752501"/>
            <a:ext cx="517014" cy="393905"/>
            <a:chOff x="1445136" y="4806745"/>
            <a:chExt cx="517014" cy="393905"/>
          </a:xfrm>
        </p:grpSpPr>
        <p:pic>
          <p:nvPicPr>
            <p:cNvPr id="42" name="図 41">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3" name="図 42">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44" name="グループ化 43">
            <a:extLst>
              <a:ext uri="{FF2B5EF4-FFF2-40B4-BE49-F238E27FC236}">
                <a16:creationId xmlns:a16="http://schemas.microsoft.com/office/drawing/2014/main" id="{4C68FD67-7470-4772-8DE9-F29423861908}"/>
              </a:ext>
            </a:extLst>
          </p:cNvPr>
          <p:cNvGrpSpPr/>
          <p:nvPr/>
        </p:nvGrpSpPr>
        <p:grpSpPr>
          <a:xfrm>
            <a:off x="744830" y="4738425"/>
            <a:ext cx="517014" cy="393905"/>
            <a:chOff x="1445136" y="4806745"/>
            <a:chExt cx="517014" cy="393905"/>
          </a:xfrm>
        </p:grpSpPr>
        <p:pic>
          <p:nvPicPr>
            <p:cNvPr id="45" name="図 44">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6" name="図 45">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47" name="グループ化 46">
            <a:extLst>
              <a:ext uri="{FF2B5EF4-FFF2-40B4-BE49-F238E27FC236}">
                <a16:creationId xmlns:a16="http://schemas.microsoft.com/office/drawing/2014/main" id="{4C68FD67-7470-4772-8DE9-F29423861908}"/>
              </a:ext>
            </a:extLst>
          </p:cNvPr>
          <p:cNvGrpSpPr/>
          <p:nvPr/>
        </p:nvGrpSpPr>
        <p:grpSpPr>
          <a:xfrm>
            <a:off x="698678" y="4736780"/>
            <a:ext cx="517014" cy="393905"/>
            <a:chOff x="1445136" y="4806745"/>
            <a:chExt cx="517014" cy="393905"/>
          </a:xfrm>
        </p:grpSpPr>
        <p:pic>
          <p:nvPicPr>
            <p:cNvPr id="48" name="図 47">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9" name="図 48">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2533298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500"/>
                            </p:stCondLst>
                            <p:childTnLst>
                              <p:par>
                                <p:cTn id="33" presetID="42" presetClass="path" presetSubtype="0" accel="50000" decel="50000" fill="hold" nodeType="afterEffect">
                                  <p:stCondLst>
                                    <p:cond delay="0"/>
                                  </p:stCondLst>
                                  <p:childTnLst>
                                    <p:animMotion origin="layout" path="M -1.45833E-6 -2.96296E-6 L -0.30456 0.00047 " pathEditMode="relative" rAng="0" ptsTypes="AA">
                                      <p:cBhvr>
                                        <p:cTn id="34" dur="2000" fill="hold"/>
                                        <p:tgtEl>
                                          <p:spTgt spid="5"/>
                                        </p:tgtEl>
                                        <p:attrNameLst>
                                          <p:attrName>ppt_x</p:attrName>
                                          <p:attrName>ppt_y</p:attrName>
                                        </p:attrNameLst>
                                      </p:cBhvr>
                                      <p:rCtr x="-15234" y="23"/>
                                    </p:animMotion>
                                  </p:childTnLst>
                                </p:cTn>
                              </p:par>
                              <p:par>
                                <p:cTn id="35" presetID="6" presetClass="emph" presetSubtype="0" fill="hold" nodeType="withEffect">
                                  <p:stCondLst>
                                    <p:cond delay="2000"/>
                                  </p:stCondLst>
                                  <p:childTnLst>
                                    <p:animScale>
                                      <p:cBhvr>
                                        <p:cTn id="3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424782" y="2014840"/>
            <a:ext cx="2849562" cy="1063625"/>
            <a:chOff x="684213" y="2852738"/>
            <a:chExt cx="2519362" cy="900112"/>
          </a:xfrm>
        </p:grpSpPr>
        <p:sp>
          <p:nvSpPr>
            <p:cNvPr id="36887" name="AutoShape 7"/>
            <p:cNvSpPr>
              <a:spLocks noChangeArrowheads="1"/>
            </p:cNvSpPr>
            <p:nvPr/>
          </p:nvSpPr>
          <p:spPr bwMode="auto">
            <a:xfrm>
              <a:off x="780372" y="2960896"/>
              <a:ext cx="2304000" cy="667058"/>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①</a:t>
              </a:r>
              <a:r>
                <a:rPr lang="ja-JP" altLang="en-US" sz="2400" dirty="0">
                  <a:latin typeface="HG丸ｺﾞｼｯｸM-PRO" panose="020F0600000000000000" pitchFamily="50" charset="-128"/>
                  <a:ea typeface="HG丸ｺﾞｼｯｸM-PRO" panose="020F0600000000000000" pitchFamily="50" charset="-128"/>
                </a:rPr>
                <a:t> 約 ３億円</a:t>
              </a:r>
            </a:p>
          </p:txBody>
        </p:sp>
        <p:pic>
          <p:nvPicPr>
            <p:cNvPr id="36888" name="Picture 8" descr="AQAA_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グループ化 23"/>
          <p:cNvGrpSpPr>
            <a:grpSpLocks/>
          </p:cNvGrpSpPr>
          <p:nvPr/>
        </p:nvGrpSpPr>
        <p:grpSpPr bwMode="auto">
          <a:xfrm>
            <a:off x="1411750" y="3354067"/>
            <a:ext cx="2849562" cy="1004887"/>
            <a:chOff x="684213" y="4076700"/>
            <a:chExt cx="2519362" cy="900113"/>
          </a:xfrm>
        </p:grpSpPr>
        <p:sp>
          <p:nvSpPr>
            <p:cNvPr id="36884" name="AutoShape 15"/>
            <p:cNvSpPr>
              <a:spLocks noChangeArrowheads="1"/>
            </p:cNvSpPr>
            <p:nvPr/>
          </p:nvSpPr>
          <p:spPr bwMode="auto">
            <a:xfrm>
              <a:off x="781399" y="4161124"/>
              <a:ext cx="2304000" cy="667059"/>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②</a:t>
              </a:r>
              <a:r>
                <a:rPr lang="ja-JP" altLang="en-US" sz="2400" dirty="0">
                  <a:latin typeface="HG丸ｺﾞｼｯｸM-PRO" panose="020F0600000000000000" pitchFamily="50" charset="-128"/>
                  <a:ea typeface="HG丸ｺﾞｼｯｸM-PRO" panose="020F0600000000000000" pitchFamily="50" charset="-128"/>
                </a:rPr>
                <a:t> 約 ８億円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5" name="Picture 16" descr="AQAA_0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7" descr="AQAA_0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グループ化 26"/>
          <p:cNvGrpSpPr>
            <a:grpSpLocks/>
          </p:cNvGrpSpPr>
          <p:nvPr/>
        </p:nvGrpSpPr>
        <p:grpSpPr bwMode="auto">
          <a:xfrm>
            <a:off x="1439070" y="4580003"/>
            <a:ext cx="2849562" cy="1119188"/>
            <a:chOff x="684213" y="5229225"/>
            <a:chExt cx="2519362" cy="900113"/>
          </a:xfrm>
        </p:grpSpPr>
        <p:sp>
          <p:nvSpPr>
            <p:cNvPr id="36881" name="AutoShape 11"/>
            <p:cNvSpPr>
              <a:spLocks noChangeArrowheads="1"/>
            </p:cNvSpPr>
            <p:nvPr/>
          </p:nvSpPr>
          <p:spPr bwMode="auto">
            <a:xfrm>
              <a:off x="780372" y="5338585"/>
              <a:ext cx="2304000" cy="612973"/>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③</a:t>
              </a:r>
              <a:r>
                <a:rPr lang="ja-JP" altLang="en-US" sz="2400" dirty="0">
                  <a:latin typeface="HG丸ｺﾞｼｯｸM-PRO" panose="020F0600000000000000" pitchFamily="50" charset="-128"/>
                  <a:ea typeface="HG丸ｺﾞｼｯｸM-PRO" panose="020F0600000000000000" pitchFamily="50" charset="-128"/>
                </a:rPr>
                <a:t> 約 </a:t>
              </a:r>
              <a:r>
                <a:rPr lang="en-US" altLang="ja-JP" sz="2400" dirty="0">
                  <a:latin typeface="HG丸ｺﾞｼｯｸM-PRO" panose="020F0600000000000000" pitchFamily="50" charset="-128"/>
                  <a:ea typeface="HG丸ｺﾞｼｯｸM-PRO" panose="020F0600000000000000" pitchFamily="50" charset="-128"/>
                </a:rPr>
                <a:t>15</a:t>
              </a:r>
              <a:r>
                <a:rPr lang="ja-JP" altLang="en-US" sz="2400" dirty="0">
                  <a:latin typeface="HG丸ｺﾞｼｯｸM-PRO" panose="020F0600000000000000" pitchFamily="50" charset="-128"/>
                  <a:ea typeface="HG丸ｺﾞｼｯｸM-PRO" panose="020F0600000000000000" pitchFamily="50" charset="-128"/>
                </a:rPr>
                <a:t>億円</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pic>
          <p:nvPicPr>
            <p:cNvPr id="36882" name="Picture 12" descr="AQAA_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13" descr="AQAA_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p:cNvSpPr>
            <a:spLocks noChangeArrowheads="1"/>
          </p:cNvSpPr>
          <p:nvPr/>
        </p:nvSpPr>
        <p:spPr bwMode="auto">
          <a:xfrm>
            <a:off x="937387" y="4615547"/>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2"/>
          <p:cNvGrpSpPr>
            <a:grpSpLocks/>
          </p:cNvGrpSpPr>
          <p:nvPr/>
        </p:nvGrpSpPr>
        <p:grpSpPr bwMode="auto">
          <a:xfrm>
            <a:off x="1411750" y="562566"/>
            <a:ext cx="8878825" cy="1031296"/>
            <a:chOff x="642938" y="1476953"/>
            <a:chExt cx="8135937" cy="1031297"/>
          </a:xfrm>
        </p:grpSpPr>
        <p:sp>
          <p:nvSpPr>
            <p:cNvPr id="36877" name="AutoShape 42"/>
            <p:cNvSpPr>
              <a:spLocks noChangeArrowheads="1"/>
            </p:cNvSpPr>
            <p:nvPr/>
          </p:nvSpPr>
          <p:spPr bwMode="auto">
            <a:xfrm>
              <a:off x="642938" y="1500173"/>
              <a:ext cx="8135937" cy="1008077"/>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36878" name="AutoShape 43"/>
            <p:cNvSpPr>
              <a:spLocks noChangeArrowheads="1"/>
            </p:cNvSpPr>
            <p:nvPr/>
          </p:nvSpPr>
          <p:spPr bwMode="auto">
            <a:xfrm>
              <a:off x="969406" y="1664506"/>
              <a:ext cx="993692" cy="62974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sp>
          <p:nvSpPr>
            <p:cNvPr id="36879" name="Rectangle 44"/>
            <p:cNvSpPr>
              <a:spLocks noChangeArrowheads="1"/>
            </p:cNvSpPr>
            <p:nvPr/>
          </p:nvSpPr>
          <p:spPr bwMode="auto">
            <a:xfrm>
              <a:off x="2302407" y="1476953"/>
              <a:ext cx="6281741"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小学校（</a:t>
              </a:r>
              <a:r>
                <a:rPr lang="ja-JP" altLang="ja-JP" sz="2400" dirty="0">
                  <a:latin typeface="HG丸ｺﾞｼｯｸM-PRO" panose="020F0600000000000000" pitchFamily="50" charset="-128"/>
                  <a:ea typeface="HG丸ｺﾞｼｯｸM-PRO" panose="020F0600000000000000" pitchFamily="50" charset="-128"/>
                </a:rPr>
                <a:t>校舎</a:t>
              </a: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体育館、プール</a:t>
              </a:r>
              <a:r>
                <a:rPr lang="ja-JP" altLang="en-US" sz="2400" dirty="0">
                  <a:latin typeface="HG丸ｺﾞｼｯｸM-PRO" panose="020F0600000000000000" pitchFamily="50" charset="-128"/>
                  <a:ea typeface="HG丸ｺﾞｼｯｸM-PRO" panose="020F0600000000000000" pitchFamily="50" charset="-128"/>
                </a:rPr>
                <a:t>）の建設費用はいくらくらい かかるでしょうか？</a:t>
              </a:r>
            </a:p>
          </p:txBody>
        </p:sp>
      </p:grpSp>
      <p:grpSp>
        <p:nvGrpSpPr>
          <p:cNvPr id="6" name="グループ化 24"/>
          <p:cNvGrpSpPr>
            <a:grpSpLocks/>
          </p:cNvGrpSpPr>
          <p:nvPr/>
        </p:nvGrpSpPr>
        <p:grpSpPr bwMode="auto">
          <a:xfrm>
            <a:off x="5248908" y="2686909"/>
            <a:ext cx="5175450" cy="2744787"/>
            <a:chOff x="3500438" y="3071812"/>
            <a:chExt cx="5176018" cy="2744788"/>
          </a:xfrm>
        </p:grpSpPr>
        <p:sp>
          <p:nvSpPr>
            <p:cNvPr id="36874" name="AutoShape 57"/>
            <p:cNvSpPr>
              <a:spLocks noChangeArrowheads="1"/>
            </p:cNvSpPr>
            <p:nvPr/>
          </p:nvSpPr>
          <p:spPr bwMode="auto">
            <a:xfrm>
              <a:off x="3500438" y="3071812"/>
              <a:ext cx="5176018" cy="2744788"/>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spcBef>
                  <a:spcPct val="0"/>
                </a:spcBef>
                <a:buFontTx/>
                <a:buNone/>
              </a:pPr>
              <a:r>
                <a:rPr lang="ja-JP" altLang="en-US" sz="2400" dirty="0">
                  <a:ea typeface="AR丸ゴシック体M"/>
                </a:rPr>
                <a:t>　</a:t>
              </a:r>
            </a:p>
            <a:p>
              <a:pPr eaLnBrk="1" hangingPunct="1">
                <a:lnSpc>
                  <a:spcPts val="44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ja-JP" altLang="en-US" sz="2300" dirty="0">
                <a:latin typeface="HG丸ｺﾞｼｯｸM-PRO" panose="020F0600000000000000" pitchFamily="50" charset="-128"/>
                <a:ea typeface="HG丸ｺﾞｼｯｸM-PRO" panose="020F0600000000000000" pitchFamily="50" charset="-128"/>
              </a:endParaRPr>
            </a:p>
          </p:txBody>
        </p:sp>
        <p:sp>
          <p:nvSpPr>
            <p:cNvPr id="36876" name="テキスト ボックス 23"/>
            <p:cNvSpPr txBox="1">
              <a:spLocks noChangeArrowheads="1"/>
            </p:cNvSpPr>
            <p:nvPr/>
          </p:nvSpPr>
          <p:spPr bwMode="auto">
            <a:xfrm>
              <a:off x="3526599" y="3177692"/>
              <a:ext cx="5149857" cy="23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2400" dirty="0">
                  <a:latin typeface="HG丸ｺﾞｼｯｸM-PRO" panose="020F0600000000000000" pitchFamily="50" charset="-128"/>
                  <a:ea typeface="HG丸ｺﾞｼｯｸM-PRO" panose="020F0600000000000000" pitchFamily="50" charset="-128"/>
                </a:rPr>
                <a:t>正解は、３番の</a:t>
              </a:r>
              <a:r>
                <a:rPr lang="en-US" altLang="ja-JP" sz="2400" dirty="0">
                  <a:latin typeface="HG丸ｺﾞｼｯｸM-PRO" panose="020F0600000000000000" pitchFamily="50" charset="-128"/>
                  <a:ea typeface="HG丸ｺﾞｼｯｸM-PRO" panose="020F0600000000000000" pitchFamily="50" charset="-128"/>
                </a:rPr>
                <a:t>15</a:t>
              </a:r>
              <a:r>
                <a:rPr lang="ja-JP" altLang="ja-JP" sz="2400" dirty="0">
                  <a:latin typeface="HG丸ｺﾞｼｯｸM-PRO" panose="020F0600000000000000" pitchFamily="50" charset="-128"/>
                  <a:ea typeface="HG丸ｺﾞｼｯｸM-PRO" panose="020F0600000000000000" pitchFamily="50" charset="-128"/>
                </a:rPr>
                <a:t>億円です。</a:t>
              </a: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endParaRPr lang="en-US" altLang="ja-JP" sz="2400" dirty="0">
                <a:latin typeface="HG丸ｺﾞｼｯｸM-PRO" panose="020F0600000000000000" pitchFamily="50" charset="-128"/>
                <a:ea typeface="HG丸ｺﾞｼｯｸM-PRO" panose="020F0600000000000000" pitchFamily="50" charset="-128"/>
              </a:endParaRPr>
            </a:p>
            <a:p>
              <a:pPr>
                <a:spcBef>
                  <a:spcPct val="0"/>
                </a:spcBef>
                <a:buNone/>
              </a:pPr>
              <a:r>
                <a:rPr lang="ja-JP" altLang="en-US" sz="2400" dirty="0">
                  <a:latin typeface="HG丸ｺﾞｼｯｸM-PRO" panose="020F0600000000000000" pitchFamily="50" charset="-128"/>
                  <a:ea typeface="HG丸ｺﾞｼｯｸM-PRO" panose="020F0600000000000000" pitchFamily="50" charset="-128"/>
                </a:rPr>
                <a:t>みんなが勉強するには、校舎のほか、机、イス、教科書なども必要です。</a:t>
              </a:r>
            </a:p>
            <a:p>
              <a:pPr eaLnBrk="1" hangingPunct="1">
                <a:spcBef>
                  <a:spcPct val="0"/>
                </a:spcBef>
                <a:buFontTx/>
                <a:buNone/>
              </a:pPr>
              <a:endParaRPr lang="ja-JP" altLang="en-US" sz="2400" dirty="0">
                <a:latin typeface="HG丸ｺﾞｼｯｸM-PRO" panose="020F0600000000000000" pitchFamily="50" charset="-128"/>
                <a:ea typeface="HG丸ｺﾞｼｯｸM-PRO" panose="020F0600000000000000" pitchFamily="50" charset="-128"/>
              </a:endParaRPr>
            </a:p>
          </p:txBody>
        </p:sp>
      </p:grpSp>
      <p:sp>
        <p:nvSpPr>
          <p:cNvPr id="27" name="テキスト ボックス 23"/>
          <p:cNvSpPr txBox="1">
            <a:spLocks noChangeArrowheads="1"/>
          </p:cNvSpPr>
          <p:nvPr/>
        </p:nvSpPr>
        <p:spPr bwMode="auto">
          <a:xfrm>
            <a:off x="6597456" y="4632335"/>
            <a:ext cx="1707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b="1" dirty="0">
                <a:solidFill>
                  <a:srgbClr val="FF0000"/>
                </a:solidFill>
                <a:latin typeface="BIZ UDPゴシック" panose="020B0400000000000000" pitchFamily="50" charset="-128"/>
                <a:ea typeface="BIZ UDPゴシック" panose="020B0400000000000000" pitchFamily="50" charset="-128"/>
              </a:rPr>
              <a:t>　教育費</a:t>
            </a:r>
          </a:p>
        </p:txBody>
      </p:sp>
      <p:pic>
        <p:nvPicPr>
          <p:cNvPr id="2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22000" y="1500020"/>
            <a:ext cx="1211645" cy="21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8067" y="1406149"/>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グループ化 32">
            <a:extLst>
              <a:ext uri="{FF2B5EF4-FFF2-40B4-BE49-F238E27FC236}">
                <a16:creationId xmlns:a16="http://schemas.microsoft.com/office/drawing/2014/main" id="{4C68FD67-7470-4772-8DE9-F29423861908}"/>
              </a:ext>
            </a:extLst>
          </p:cNvPr>
          <p:cNvGrpSpPr/>
          <p:nvPr/>
        </p:nvGrpSpPr>
        <p:grpSpPr>
          <a:xfrm flipH="1">
            <a:off x="9717261" y="5606941"/>
            <a:ext cx="527594" cy="393905"/>
            <a:chOff x="1445136" y="4806745"/>
            <a:chExt cx="517014" cy="393905"/>
          </a:xfrm>
        </p:grpSpPr>
        <p:pic>
          <p:nvPicPr>
            <p:cNvPr id="34" name="図 33">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5" name="図 34">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36" name="グループ化 35">
            <a:extLst>
              <a:ext uri="{FF2B5EF4-FFF2-40B4-BE49-F238E27FC236}">
                <a16:creationId xmlns:a16="http://schemas.microsoft.com/office/drawing/2014/main" id="{4C68FD67-7470-4772-8DE9-F29423861908}"/>
              </a:ext>
            </a:extLst>
          </p:cNvPr>
          <p:cNvGrpSpPr/>
          <p:nvPr/>
        </p:nvGrpSpPr>
        <p:grpSpPr>
          <a:xfrm flipH="1">
            <a:off x="9696568" y="5606941"/>
            <a:ext cx="527594" cy="393905"/>
            <a:chOff x="1445136" y="4806745"/>
            <a:chExt cx="517014" cy="393905"/>
          </a:xfrm>
        </p:grpSpPr>
        <p:pic>
          <p:nvPicPr>
            <p:cNvPr id="37" name="図 36">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8" name="図 37">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39" name="グループ化 38">
            <a:extLst>
              <a:ext uri="{FF2B5EF4-FFF2-40B4-BE49-F238E27FC236}">
                <a16:creationId xmlns:a16="http://schemas.microsoft.com/office/drawing/2014/main" id="{4C68FD67-7470-4772-8DE9-F29423861908}"/>
              </a:ext>
            </a:extLst>
          </p:cNvPr>
          <p:cNvGrpSpPr/>
          <p:nvPr/>
        </p:nvGrpSpPr>
        <p:grpSpPr>
          <a:xfrm flipH="1">
            <a:off x="9734406" y="5606748"/>
            <a:ext cx="527594" cy="393905"/>
            <a:chOff x="1445136" y="4806745"/>
            <a:chExt cx="517014" cy="393905"/>
          </a:xfrm>
        </p:grpSpPr>
        <p:pic>
          <p:nvPicPr>
            <p:cNvPr id="40" name="図 39">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1" name="図 40">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grpSp>
        <p:nvGrpSpPr>
          <p:cNvPr id="42" name="グループ化 41">
            <a:extLst>
              <a:ext uri="{FF2B5EF4-FFF2-40B4-BE49-F238E27FC236}">
                <a16:creationId xmlns:a16="http://schemas.microsoft.com/office/drawing/2014/main" id="{4C68FD67-7470-4772-8DE9-F29423861908}"/>
              </a:ext>
            </a:extLst>
          </p:cNvPr>
          <p:cNvGrpSpPr/>
          <p:nvPr/>
        </p:nvGrpSpPr>
        <p:grpSpPr>
          <a:xfrm flipH="1">
            <a:off x="9709387" y="5613104"/>
            <a:ext cx="527594" cy="393905"/>
            <a:chOff x="1445136" y="4806745"/>
            <a:chExt cx="517014" cy="393905"/>
          </a:xfrm>
        </p:grpSpPr>
        <p:pic>
          <p:nvPicPr>
            <p:cNvPr id="43" name="図 42">
              <a:extLst>
                <a:ext uri="{FF2B5EF4-FFF2-40B4-BE49-F238E27FC236}">
                  <a16:creationId xmlns:a16="http://schemas.microsoft.com/office/drawing/2014/main" id="{10FC176B-6DC5-4AAB-9CCF-583AC71A9E4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4" name="図 43">
              <a:extLst>
                <a:ext uri="{FF2B5EF4-FFF2-40B4-BE49-F238E27FC236}">
                  <a16:creationId xmlns:a16="http://schemas.microsoft.com/office/drawing/2014/main" id="{CDB37DA9-5E45-47E1-B9D6-7874310BE57F}"/>
                </a:ext>
              </a:extLst>
            </p:cNvPr>
            <p:cNvPicPr>
              <a:picLocks noChangeAspect="1"/>
            </p:cNvPicPr>
            <p:nvPr/>
          </p:nvPicPr>
          <p:blipFill>
            <a:blip r:embed="rId13"/>
            <a:stretch>
              <a:fillRect/>
            </a:stretch>
          </p:blipFill>
          <p:spPr>
            <a:xfrm>
              <a:off x="1445136" y="4806745"/>
              <a:ext cx="57150" cy="95250"/>
            </a:xfrm>
            <a:prstGeom prst="rect">
              <a:avLst/>
            </a:prstGeom>
          </p:spPr>
        </p:pic>
      </p:grpSp>
      <p:pic>
        <p:nvPicPr>
          <p:cNvPr id="45" name="出題1">
            <a:hlinkClick r:id="" action="ppaction://media"/>
            <a:extLst>
              <a:ext uri="{FF2B5EF4-FFF2-40B4-BE49-F238E27FC236}">
                <a16:creationId xmlns:a16="http://schemas.microsoft.com/office/drawing/2014/main" id="{2ED75F1B-32C0-42C4-98F0-131F72017F40}"/>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1816280" y="750119"/>
            <a:ext cx="812338" cy="812338"/>
          </a:xfrm>
          <a:prstGeom prst="rect">
            <a:avLst/>
          </a:prstGeom>
        </p:spPr>
      </p:pic>
    </p:spTree>
    <p:custDataLst>
      <p:tags r:id="rId1"/>
    </p:custDataLst>
    <p:extLst>
      <p:ext uri="{BB962C8B-B14F-4D97-AF65-F5344CB8AC3E}">
        <p14:creationId xmlns:p14="http://schemas.microsoft.com/office/powerpoint/2010/main" val="2412597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45"/>
                                        </p:tgtEl>
                                      </p:cBhvr>
                                    </p:cmd>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3" presetClass="entr" presetSubtype="1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par>
                                <p:cTn id="33" presetID="3"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28732"/>
                                        </p:tgtEl>
                                        <p:attrNameLst>
                                          <p:attrName>style.visibility</p:attrName>
                                        </p:attrNameLst>
                                      </p:cBhvr>
                                      <p:to>
                                        <p:strVal val="visible"/>
                                      </p:to>
                                    </p:set>
                                    <p:animEffect transition="in" filter="wipe(down)">
                                      <p:cBhvr>
                                        <p:cTn id="44" dur="580">
                                          <p:stCondLst>
                                            <p:cond delay="0"/>
                                          </p:stCondLst>
                                        </p:cTn>
                                        <p:tgtEl>
                                          <p:spTgt spid="28732"/>
                                        </p:tgtEl>
                                      </p:cBhvr>
                                    </p:animEffect>
                                    <p:anim calcmode="lin" valueType="num">
                                      <p:cBhvr>
                                        <p:cTn id="45"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50" dur="26">
                                          <p:stCondLst>
                                            <p:cond delay="650"/>
                                          </p:stCondLst>
                                        </p:cTn>
                                        <p:tgtEl>
                                          <p:spTgt spid="28732"/>
                                        </p:tgtEl>
                                      </p:cBhvr>
                                      <p:to x="100000" y="60000"/>
                                    </p:animScale>
                                    <p:animScale>
                                      <p:cBhvr>
                                        <p:cTn id="51" dur="166" decel="50000">
                                          <p:stCondLst>
                                            <p:cond delay="676"/>
                                          </p:stCondLst>
                                        </p:cTn>
                                        <p:tgtEl>
                                          <p:spTgt spid="28732"/>
                                        </p:tgtEl>
                                      </p:cBhvr>
                                      <p:to x="100000" y="100000"/>
                                    </p:animScale>
                                    <p:animScale>
                                      <p:cBhvr>
                                        <p:cTn id="52" dur="26">
                                          <p:stCondLst>
                                            <p:cond delay="1312"/>
                                          </p:stCondLst>
                                        </p:cTn>
                                        <p:tgtEl>
                                          <p:spTgt spid="28732"/>
                                        </p:tgtEl>
                                      </p:cBhvr>
                                      <p:to x="100000" y="80000"/>
                                    </p:animScale>
                                    <p:animScale>
                                      <p:cBhvr>
                                        <p:cTn id="53" dur="166" decel="50000">
                                          <p:stCondLst>
                                            <p:cond delay="1338"/>
                                          </p:stCondLst>
                                        </p:cTn>
                                        <p:tgtEl>
                                          <p:spTgt spid="28732"/>
                                        </p:tgtEl>
                                      </p:cBhvr>
                                      <p:to x="100000" y="100000"/>
                                    </p:animScale>
                                    <p:animScale>
                                      <p:cBhvr>
                                        <p:cTn id="54" dur="26">
                                          <p:stCondLst>
                                            <p:cond delay="1642"/>
                                          </p:stCondLst>
                                        </p:cTn>
                                        <p:tgtEl>
                                          <p:spTgt spid="28732"/>
                                        </p:tgtEl>
                                      </p:cBhvr>
                                      <p:to x="100000" y="90000"/>
                                    </p:animScale>
                                    <p:animScale>
                                      <p:cBhvr>
                                        <p:cTn id="55" dur="166" decel="50000">
                                          <p:stCondLst>
                                            <p:cond delay="1668"/>
                                          </p:stCondLst>
                                        </p:cTn>
                                        <p:tgtEl>
                                          <p:spTgt spid="28732"/>
                                        </p:tgtEl>
                                      </p:cBhvr>
                                      <p:to x="100000" y="100000"/>
                                    </p:animScale>
                                    <p:animScale>
                                      <p:cBhvr>
                                        <p:cTn id="56" dur="26">
                                          <p:stCondLst>
                                            <p:cond delay="1808"/>
                                          </p:stCondLst>
                                        </p:cTn>
                                        <p:tgtEl>
                                          <p:spTgt spid="28732"/>
                                        </p:tgtEl>
                                      </p:cBhvr>
                                      <p:to x="100000" y="95000"/>
                                    </p:animScale>
                                    <p:animScale>
                                      <p:cBhvr>
                                        <p:cTn id="57" dur="166" decel="50000">
                                          <p:stCondLst>
                                            <p:cond delay="1834"/>
                                          </p:stCondLst>
                                        </p:cTn>
                                        <p:tgtEl>
                                          <p:spTgt spid="2873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arn(inVertical)">
                                      <p:cBhvr>
                                        <p:cTn id="62" dur="500"/>
                                        <p:tgtEl>
                                          <p:spTgt spid="6"/>
                                        </p:tgtEl>
                                      </p:cBhvr>
                                    </p:animEffect>
                                  </p:childTnLst>
                                </p:cTn>
                              </p:par>
                            </p:childTnLst>
                          </p:cTn>
                        </p:par>
                        <p:par>
                          <p:cTn id="63" fill="hold">
                            <p:stCondLst>
                              <p:cond delay="500"/>
                            </p:stCondLst>
                            <p:childTnLst>
                              <p:par>
                                <p:cTn id="64" presetID="10" presetClass="entr" presetSubtype="0" fill="hold" nodeType="afterEffect">
                                  <p:stCondLst>
                                    <p:cond delay="9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13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23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4" fill="hold" display="0">
                  <p:stCondLst>
                    <p:cond delay="indefinite"/>
                  </p:stCondLst>
                  <p:endCondLst>
                    <p:cond evt="onStopAudio" delay="0">
                      <p:tgtEl>
                        <p:sldTgt/>
                      </p:tgtEl>
                    </p:cond>
                  </p:endCondLst>
                </p:cTn>
                <p:tgtEl>
                  <p:spTgt spid="45"/>
                </p:tgtEl>
              </p:cMediaNode>
            </p:audio>
          </p:childTnLst>
        </p:cTn>
      </p:par>
    </p:tnLst>
    <p:bldLst>
      <p:bldP spid="2873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2"/>
          <p:cNvGrpSpPr>
            <a:grpSpLocks/>
          </p:cNvGrpSpPr>
          <p:nvPr/>
        </p:nvGrpSpPr>
        <p:grpSpPr bwMode="auto">
          <a:xfrm>
            <a:off x="832886" y="45389"/>
            <a:ext cx="9623731" cy="6539817"/>
            <a:chOff x="140" y="123"/>
            <a:chExt cx="5569" cy="3954"/>
          </a:xfrm>
          <a:noFill/>
        </p:grpSpPr>
        <p:pic>
          <p:nvPicPr>
            <p:cNvPr id="1434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 y="2132"/>
              <a:ext cx="120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5" name="Picture 15"/>
            <p:cNvPicPr>
              <a:picLocks noChangeAspect="1" noChangeArrowheads="1"/>
            </p:cNvPicPr>
            <p:nvPr/>
          </p:nvPicPr>
          <p:blipFill rotWithShape="1">
            <a:blip r:embed="rId4">
              <a:extLst>
                <a:ext uri="{28A0092B-C50C-407E-A947-70E740481C1C}">
                  <a14:useLocalDpi xmlns:a14="http://schemas.microsoft.com/office/drawing/2010/main" val="0"/>
                </a:ext>
              </a:extLst>
            </a:blip>
            <a:srcRect t="16226" r="1768" b="5024"/>
            <a:stretch/>
          </p:blipFill>
          <p:spPr bwMode="auto">
            <a:xfrm>
              <a:off x="140" y="687"/>
              <a:ext cx="5569" cy="33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p:nvSpPr>
          <p:spPr bwMode="auto">
            <a:xfrm>
              <a:off x="1111" y="123"/>
              <a:ext cx="936" cy="4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latin typeface="HG丸ｺﾞｼｯｸM-PRO" panose="020F0600000000000000" pitchFamily="50" charset="-128"/>
                  <a:ea typeface="HG丸ｺﾞｼｯｸM-PRO" panose="020F0600000000000000" pitchFamily="50" charset="-128"/>
                </a:rPr>
                <a:t>教育費</a:t>
              </a:r>
            </a:p>
          </p:txBody>
        </p:sp>
        <p:sp>
          <p:nvSpPr>
            <p:cNvPr id="14347" name="Text Box 18"/>
            <p:cNvSpPr txBox="1">
              <a:spLocks noChangeArrowheads="1"/>
            </p:cNvSpPr>
            <p:nvPr/>
          </p:nvSpPr>
          <p:spPr bwMode="auto">
            <a:xfrm>
              <a:off x="2554" y="919"/>
              <a:ext cx="2030" cy="2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chemeClr val="bg1"/>
                  </a:solidFill>
                  <a:ea typeface="HGPｺﾞｼｯｸE" panose="020B0900000000000000" pitchFamily="50" charset="-128"/>
                </a:rPr>
                <a:t>ゼイキン博士の</a:t>
              </a:r>
              <a:r>
                <a:rPr lang="ja-JP" altLang="en-US" sz="2400" dirty="0">
                  <a:solidFill>
                    <a:srgbClr val="FFFF00"/>
                  </a:solidFill>
                  <a:ea typeface="HGPｺﾞｼｯｸE" panose="020B0900000000000000" pitchFamily="50" charset="-128"/>
                </a:rPr>
                <a:t>まめ知識</a:t>
              </a:r>
            </a:p>
          </p:txBody>
        </p:sp>
        <p:pic>
          <p:nvPicPr>
            <p:cNvPr id="1434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 y="2024"/>
              <a:ext cx="712" cy="15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 y="1706"/>
              <a:ext cx="644" cy="18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5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7" y="1480"/>
              <a:ext cx="701" cy="2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52" name="Text Box 20"/>
            <p:cNvSpPr txBox="1">
              <a:spLocks noChangeArrowheads="1"/>
            </p:cNvSpPr>
            <p:nvPr/>
          </p:nvSpPr>
          <p:spPr bwMode="auto">
            <a:xfrm>
              <a:off x="2245" y="1259"/>
              <a:ext cx="2622" cy="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dirty="0">
                  <a:solidFill>
                    <a:srgbClr val="006666"/>
                  </a:solidFill>
                  <a:ea typeface="HGPｺﾞｼｯｸE" panose="020B0900000000000000" pitchFamily="50" charset="-128"/>
                </a:rPr>
                <a:t>国や地方が負担する年間教育費（平成</a:t>
              </a:r>
              <a:r>
                <a:rPr lang="en-US" altLang="ja-JP" sz="1700" dirty="0">
                  <a:solidFill>
                    <a:srgbClr val="006666"/>
                  </a:solidFill>
                  <a:ea typeface="HGPｺﾞｼｯｸE" panose="020B0900000000000000" pitchFamily="50" charset="-128"/>
                </a:rPr>
                <a:t>29</a:t>
              </a:r>
              <a:r>
                <a:rPr lang="ja-JP" altLang="en-US" sz="1700" dirty="0">
                  <a:solidFill>
                    <a:srgbClr val="006666"/>
                  </a:solidFill>
                  <a:ea typeface="HGPｺﾞｼｯｸE" panose="020B0900000000000000" pitchFamily="50" charset="-128"/>
                </a:rPr>
                <a:t>年度）</a:t>
              </a:r>
            </a:p>
          </p:txBody>
        </p:sp>
        <p:sp>
          <p:nvSpPr>
            <p:cNvPr id="14353" name="Text Box 21"/>
            <p:cNvSpPr txBox="1">
              <a:spLocks noChangeArrowheads="1"/>
            </p:cNvSpPr>
            <p:nvPr/>
          </p:nvSpPr>
          <p:spPr bwMode="auto">
            <a:xfrm>
              <a:off x="2910" y="1480"/>
              <a:ext cx="1376" cy="2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700" b="1">
                  <a:solidFill>
                    <a:srgbClr val="006666"/>
                  </a:solidFill>
                  <a:ea typeface="HGPｺﾞｼｯｸE" panose="020B0900000000000000" pitchFamily="50" charset="-128"/>
                </a:rPr>
                <a:t>（公立学校１人あたり）</a:t>
              </a:r>
            </a:p>
          </p:txBody>
        </p:sp>
      </p:grpSp>
      <p:sp>
        <p:nvSpPr>
          <p:cNvPr id="14" name="正方形/長方形 13"/>
          <p:cNvSpPr/>
          <p:nvPr/>
        </p:nvSpPr>
        <p:spPr>
          <a:xfrm>
            <a:off x="2730055" y="4429780"/>
            <a:ext cx="937071" cy="784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clrChange>
              <a:clrFrom>
                <a:srgbClr val="FFFFFF"/>
              </a:clrFrom>
              <a:clrTo>
                <a:srgbClr val="FFFFFF">
                  <a:alpha val="0"/>
                </a:srgbClr>
              </a:clrTo>
            </a:clrChange>
          </a:blip>
          <a:stretch>
            <a:fillRect/>
          </a:stretch>
        </p:blipFill>
        <p:spPr>
          <a:xfrm>
            <a:off x="2191381" y="3523807"/>
            <a:ext cx="2133600" cy="2619375"/>
          </a:xfrm>
          <a:prstGeom prst="rect">
            <a:avLst/>
          </a:prstGeom>
        </p:spPr>
      </p:pic>
      <p:sp>
        <p:nvSpPr>
          <p:cNvPr id="24588" name="Text Box 12"/>
          <p:cNvSpPr txBox="1">
            <a:spLocks noChangeArrowheads="1"/>
          </p:cNvSpPr>
          <p:nvPr/>
        </p:nvSpPr>
        <p:spPr bwMode="auto">
          <a:xfrm>
            <a:off x="4353427" y="5626383"/>
            <a:ext cx="1483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小学生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88</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5</a:t>
            </a:r>
            <a:r>
              <a:rPr lang="ja-JP" altLang="en-US" sz="1800" dirty="0">
                <a:latin typeface="HGPｺﾞｼｯｸE" panose="020B0900000000000000" pitchFamily="50" charset="-128"/>
                <a:ea typeface="HGPｺﾞｼｯｸE" panose="020B0900000000000000" pitchFamily="50" charset="-128"/>
              </a:rPr>
              <a:t>千円</a:t>
            </a:r>
          </a:p>
        </p:txBody>
      </p:sp>
      <p:sp>
        <p:nvSpPr>
          <p:cNvPr id="24589" name="Text Box 13"/>
          <p:cNvSpPr txBox="1">
            <a:spLocks noChangeArrowheads="1"/>
          </p:cNvSpPr>
          <p:nvPr/>
        </p:nvSpPr>
        <p:spPr bwMode="auto">
          <a:xfrm>
            <a:off x="6198016" y="5607506"/>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中学生</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104</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3</a:t>
            </a:r>
            <a:r>
              <a:rPr lang="ja-JP" altLang="en-US" sz="1800" dirty="0">
                <a:latin typeface="HGPｺﾞｼｯｸE" panose="020B0900000000000000" pitchFamily="50" charset="-128"/>
                <a:ea typeface="HGPｺﾞｼｯｸE" panose="020B0900000000000000" pitchFamily="50" charset="-128"/>
              </a:rPr>
              <a:t>千円</a:t>
            </a:r>
          </a:p>
        </p:txBody>
      </p:sp>
      <p:sp>
        <p:nvSpPr>
          <p:cNvPr id="24590" name="Text Box 14"/>
          <p:cNvSpPr txBox="1">
            <a:spLocks noChangeArrowheads="1"/>
          </p:cNvSpPr>
          <p:nvPr/>
        </p:nvSpPr>
        <p:spPr bwMode="auto">
          <a:xfrm>
            <a:off x="7989009" y="5626383"/>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高校生（全日制）</a:t>
            </a:r>
          </a:p>
          <a:p>
            <a:pPr algn="ctr" eaLnBrk="1" hangingPunct="1">
              <a:spcBef>
                <a:spcPct val="0"/>
              </a:spcBef>
              <a:buFontTx/>
              <a:buNone/>
            </a:pPr>
            <a:r>
              <a:rPr lang="ja-JP" altLang="en-US" sz="1800" dirty="0">
                <a:latin typeface="HGPｺﾞｼｯｸE" panose="020B0900000000000000" pitchFamily="50" charset="-128"/>
                <a:ea typeface="HGPｺﾞｼｯｸE" panose="020B0900000000000000" pitchFamily="50" charset="-128"/>
              </a:rPr>
              <a:t>約</a:t>
            </a:r>
            <a:r>
              <a:rPr lang="en-US" altLang="ja-JP" sz="1800" dirty="0">
                <a:latin typeface="HGPｺﾞｼｯｸE" panose="020B0900000000000000" pitchFamily="50" charset="-128"/>
                <a:ea typeface="HGPｺﾞｼｯｸE" panose="020B0900000000000000" pitchFamily="50" charset="-128"/>
              </a:rPr>
              <a:t>98</a:t>
            </a:r>
            <a:r>
              <a:rPr lang="ja-JP" altLang="en-US" sz="1800" dirty="0">
                <a:latin typeface="HGPｺﾞｼｯｸE" panose="020B0900000000000000" pitchFamily="50" charset="-128"/>
                <a:ea typeface="HGPｺﾞｼｯｸE" panose="020B0900000000000000" pitchFamily="50" charset="-128"/>
              </a:rPr>
              <a:t>万</a:t>
            </a:r>
            <a:r>
              <a:rPr lang="en-US" altLang="ja-JP" sz="1800" dirty="0">
                <a:latin typeface="HGPｺﾞｼｯｸE" panose="020B0900000000000000" pitchFamily="50" charset="-128"/>
                <a:ea typeface="HGPｺﾞｼｯｸE" panose="020B0900000000000000" pitchFamily="50" charset="-128"/>
              </a:rPr>
              <a:t>8</a:t>
            </a:r>
            <a:r>
              <a:rPr lang="ja-JP" altLang="en-US" sz="1800" dirty="0">
                <a:latin typeface="HGPｺﾞｼｯｸE" panose="020B0900000000000000" pitchFamily="50" charset="-128"/>
                <a:ea typeface="HGPｺﾞｼｯｸE" panose="020B0900000000000000" pitchFamily="50" charset="-128"/>
              </a:rPr>
              <a:t>千円</a:t>
            </a:r>
          </a:p>
        </p:txBody>
      </p:sp>
      <p:grpSp>
        <p:nvGrpSpPr>
          <p:cNvPr id="3" name="Group 17"/>
          <p:cNvGrpSpPr>
            <a:grpSpLocks/>
          </p:cNvGrpSpPr>
          <p:nvPr/>
        </p:nvGrpSpPr>
        <p:grpSpPr bwMode="auto">
          <a:xfrm>
            <a:off x="1471613" y="1281114"/>
            <a:ext cx="2195513" cy="1804987"/>
            <a:chOff x="-9" y="2077"/>
            <a:chExt cx="1383" cy="1137"/>
          </a:xfrm>
        </p:grpSpPr>
        <p:pic>
          <p:nvPicPr>
            <p:cNvPr id="1434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 y="2077"/>
              <a:ext cx="1383"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6"/>
            <p:cNvSpPr txBox="1">
              <a:spLocks noChangeArrowheads="1"/>
            </p:cNvSpPr>
            <p:nvPr/>
          </p:nvSpPr>
          <p:spPr bwMode="auto">
            <a:xfrm>
              <a:off x="158" y="2388"/>
              <a:ext cx="104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500" dirty="0">
                  <a:ea typeface="HGPｺﾞｼｯｸE" panose="020B0900000000000000" pitchFamily="50" charset="-128"/>
                </a:rPr>
                <a:t>みんなが勉強する</a:t>
              </a:r>
            </a:p>
            <a:p>
              <a:pPr eaLnBrk="1" hangingPunct="1">
                <a:spcBef>
                  <a:spcPct val="0"/>
                </a:spcBef>
                <a:buFontTx/>
                <a:buNone/>
              </a:pPr>
              <a:r>
                <a:rPr lang="ja-JP" altLang="en-US" sz="1500" dirty="0">
                  <a:ea typeface="HGPｺﾞｼｯｸE" panose="020B0900000000000000" pitchFamily="50" charset="-128"/>
                </a:rPr>
                <a:t>ために、たくさんの</a:t>
              </a:r>
            </a:p>
            <a:p>
              <a:pPr eaLnBrk="1" hangingPunct="1">
                <a:spcBef>
                  <a:spcPct val="0"/>
                </a:spcBef>
                <a:buFontTx/>
                <a:buNone/>
              </a:pPr>
              <a:r>
                <a:rPr lang="ja-JP" altLang="en-US" sz="1500" dirty="0">
                  <a:ea typeface="HGPｺﾞｼｯｸE" panose="020B0900000000000000" pitchFamily="50" charset="-128"/>
                </a:rPr>
                <a:t>お金が使われて</a:t>
              </a:r>
            </a:p>
            <a:p>
              <a:pPr eaLnBrk="1" hangingPunct="1">
                <a:spcBef>
                  <a:spcPct val="0"/>
                </a:spcBef>
                <a:buFontTx/>
                <a:buNone/>
              </a:pPr>
              <a:r>
                <a:rPr lang="ja-JP" altLang="en-US" sz="1500" dirty="0">
                  <a:ea typeface="HGPｺﾞｼｯｸE" panose="020B0900000000000000" pitchFamily="50" charset="-128"/>
                </a:rPr>
                <a:t>いるんだよ</a:t>
              </a:r>
            </a:p>
          </p:txBody>
        </p:sp>
      </p:grpSp>
      <p:sp>
        <p:nvSpPr>
          <p:cNvPr id="22" name="Rectangle 46">
            <a:extLst>
              <a:ext uri="{FF2B5EF4-FFF2-40B4-BE49-F238E27FC236}">
                <a16:creationId xmlns:a16="http://schemas.microsoft.com/office/drawing/2014/main" id="{7DFBE018-1309-443E-9C4A-881F3A93484E}"/>
              </a:ext>
            </a:extLst>
          </p:cNvPr>
          <p:cNvSpPr txBox="1">
            <a:spLocks noChangeArrowheads="1"/>
          </p:cNvSpPr>
          <p:nvPr/>
        </p:nvSpPr>
        <p:spPr>
          <a:xfrm>
            <a:off x="1950054" y="292253"/>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ja-JP" altLang="en-US" sz="3200" dirty="0">
                <a:latin typeface="HG丸ｺﾞｼｯｸM-PRO" pitchFamily="50" charset="-128"/>
                <a:ea typeface="HG丸ｺﾞｼｯｸM-PRO" pitchFamily="50" charset="-128"/>
                <a:cs typeface="+mn-cs"/>
              </a:rPr>
              <a:t>教育費　</a:t>
            </a:r>
            <a:r>
              <a:rPr lang="ja-JP" altLang="en-US" sz="3200">
                <a:latin typeface="HG丸ｺﾞｼｯｸM-PRO" pitchFamily="50" charset="-128"/>
                <a:ea typeface="HG丸ｺﾞｼｯｸM-PRO" pitchFamily="50" charset="-128"/>
                <a:cs typeface="+mn-cs"/>
              </a:rPr>
              <a:t>（平成</a:t>
            </a:r>
            <a:r>
              <a:rPr lang="en-US" altLang="ja-JP" sz="3200" dirty="0">
                <a:latin typeface="HG丸ｺﾞｼｯｸM-PRO" pitchFamily="50" charset="-128"/>
                <a:ea typeface="HG丸ｺﾞｼｯｸM-PRO" pitchFamily="50" charset="-128"/>
                <a:cs typeface="+mn-cs"/>
              </a:rPr>
              <a:t>29</a:t>
            </a:r>
            <a:r>
              <a:rPr lang="ja-JP" altLang="en-US" sz="3200" dirty="0">
                <a:latin typeface="HG丸ｺﾞｼｯｸM-PRO" pitchFamily="50" charset="-128"/>
                <a:ea typeface="HG丸ｺﾞｼｯｸM-PRO" pitchFamily="50" charset="-128"/>
                <a:cs typeface="+mn-cs"/>
              </a:rPr>
              <a:t>年度）</a:t>
            </a:r>
            <a:endParaRPr lang="ja-JP" altLang="en-US" sz="2400" dirty="0">
              <a:latin typeface="HG丸ｺﾞｼｯｸM-PRO" panose="020F0600000000000000" pitchFamily="50" charset="-128"/>
              <a:ea typeface="HG丸ｺﾞｼｯｸM-PRO" panose="020F0600000000000000" pitchFamily="50" charset="-128"/>
              <a:cs typeface="+mn-cs"/>
            </a:endParaRPr>
          </a:p>
        </p:txBody>
      </p:sp>
      <p:sp>
        <p:nvSpPr>
          <p:cNvPr id="2" name="正方形/長方形 1"/>
          <p:cNvSpPr/>
          <p:nvPr/>
        </p:nvSpPr>
        <p:spPr>
          <a:xfrm>
            <a:off x="9754" y="6400540"/>
            <a:ext cx="4339650" cy="369332"/>
          </a:xfrm>
          <a:prstGeom prst="rect">
            <a:avLst/>
          </a:prstGeom>
        </p:spPr>
        <p:txBody>
          <a:bodyPr wrap="none">
            <a:spAutoFit/>
          </a:bodyPr>
          <a:lstStyle/>
          <a:p>
            <a:r>
              <a:rPr lang="ja-JP" altLang="ja-JP" dirty="0">
                <a:latin typeface="HG丸ｺﾞｼｯｸM-PRO" panose="020F0600000000000000" pitchFamily="50" charset="-128"/>
                <a:ea typeface="HG丸ｺﾞｼｯｸM-PRO" panose="020F0600000000000000" pitchFamily="50" charset="-128"/>
              </a:rPr>
              <a:t>「わたしたちのくらしと税」の６ページ</a:t>
            </a:r>
            <a:endParaRPr lang="ja-JP" altLang="en-US" dirty="0">
              <a:latin typeface="HG丸ｺﾞｼｯｸM-PRO" panose="020F0600000000000000" pitchFamily="50" charset="-128"/>
              <a:ea typeface="HG丸ｺﾞｼｯｸM-PRO" panose="020F0600000000000000" pitchFamily="50" charset="-128"/>
            </a:endParaRPr>
          </a:p>
        </p:txBody>
      </p:sp>
      <p:grpSp>
        <p:nvGrpSpPr>
          <p:cNvPr id="28" name="グループ化 27">
            <a:extLst>
              <a:ext uri="{FF2B5EF4-FFF2-40B4-BE49-F238E27FC236}">
                <a16:creationId xmlns:a16="http://schemas.microsoft.com/office/drawing/2014/main" id="{4C68FD67-7470-4772-8DE9-F29423861908}"/>
              </a:ext>
            </a:extLst>
          </p:cNvPr>
          <p:cNvGrpSpPr/>
          <p:nvPr/>
        </p:nvGrpSpPr>
        <p:grpSpPr>
          <a:xfrm>
            <a:off x="2895599" y="4841346"/>
            <a:ext cx="517014" cy="393905"/>
            <a:chOff x="1445136" y="4806745"/>
            <a:chExt cx="517014" cy="393905"/>
          </a:xfrm>
        </p:grpSpPr>
        <p:pic>
          <p:nvPicPr>
            <p:cNvPr id="29" name="図 28">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0" name="図 29">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1" name="グループ化 30">
            <a:extLst>
              <a:ext uri="{FF2B5EF4-FFF2-40B4-BE49-F238E27FC236}">
                <a16:creationId xmlns:a16="http://schemas.microsoft.com/office/drawing/2014/main" id="{4C68FD67-7470-4772-8DE9-F29423861908}"/>
              </a:ext>
            </a:extLst>
          </p:cNvPr>
          <p:cNvGrpSpPr/>
          <p:nvPr/>
        </p:nvGrpSpPr>
        <p:grpSpPr>
          <a:xfrm>
            <a:off x="2895599" y="4836826"/>
            <a:ext cx="517014" cy="393905"/>
            <a:chOff x="1445136" y="4806745"/>
            <a:chExt cx="517014" cy="393905"/>
          </a:xfrm>
        </p:grpSpPr>
        <p:pic>
          <p:nvPicPr>
            <p:cNvPr id="32" name="図 31">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3" name="図 32">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grpSp>
        <p:nvGrpSpPr>
          <p:cNvPr id="34" name="グループ化 33">
            <a:extLst>
              <a:ext uri="{FF2B5EF4-FFF2-40B4-BE49-F238E27FC236}">
                <a16:creationId xmlns:a16="http://schemas.microsoft.com/office/drawing/2014/main" id="{4C68FD67-7470-4772-8DE9-F29423861908}"/>
              </a:ext>
            </a:extLst>
          </p:cNvPr>
          <p:cNvGrpSpPr/>
          <p:nvPr/>
        </p:nvGrpSpPr>
        <p:grpSpPr>
          <a:xfrm>
            <a:off x="2902924" y="4836826"/>
            <a:ext cx="517014" cy="393905"/>
            <a:chOff x="1445136" y="4806745"/>
            <a:chExt cx="517014" cy="393905"/>
          </a:xfrm>
        </p:grpSpPr>
        <p:pic>
          <p:nvPicPr>
            <p:cNvPr id="35" name="図 34">
              <a:extLst>
                <a:ext uri="{FF2B5EF4-FFF2-40B4-BE49-F238E27FC236}">
                  <a16:creationId xmlns:a16="http://schemas.microsoft.com/office/drawing/2014/main" id="{10FC176B-6DC5-4AAB-9CCF-583AC71A9E4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6" name="図 35">
              <a:extLst>
                <a:ext uri="{FF2B5EF4-FFF2-40B4-BE49-F238E27FC236}">
                  <a16:creationId xmlns:a16="http://schemas.microsoft.com/office/drawing/2014/main" id="{CDB37DA9-5E45-47E1-B9D6-7874310BE57F}"/>
                </a:ext>
              </a:extLst>
            </p:cNvPr>
            <p:cNvPicPr>
              <a:picLocks noChangeAspect="1"/>
            </p:cNvPicPr>
            <p:nvPr/>
          </p:nvPicPr>
          <p:blipFill>
            <a:blip r:embed="rId11"/>
            <a:stretch>
              <a:fillRect/>
            </a:stretch>
          </p:blipFill>
          <p:spPr>
            <a:xfrm>
              <a:off x="1445136" y="4806745"/>
              <a:ext cx="57150" cy="95250"/>
            </a:xfrm>
            <a:prstGeom prst="rect">
              <a:avLst/>
            </a:prstGeom>
          </p:spPr>
        </p:pic>
      </p:grpSp>
      <p:sp>
        <p:nvSpPr>
          <p:cNvPr id="8" name="角丸四角形吹き出し 7"/>
          <p:cNvSpPr/>
          <p:nvPr/>
        </p:nvSpPr>
        <p:spPr>
          <a:xfrm>
            <a:off x="3926883" y="1749006"/>
            <a:ext cx="6167958" cy="2007877"/>
          </a:xfrm>
          <a:prstGeom prst="wedgeRoundRectCallout">
            <a:avLst>
              <a:gd name="adj1" fmla="val -51912"/>
              <a:gd name="adj2" fmla="val 1114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12</a:t>
            </a:r>
            <a:r>
              <a:rPr kumimoji="1" lang="ja-JP" altLang="en-US" sz="3600" b="1" dirty="0">
                <a:solidFill>
                  <a:schemeClr val="tx1"/>
                </a:solidFill>
              </a:rPr>
              <a:t>年間で</a:t>
            </a:r>
            <a:r>
              <a:rPr kumimoji="1" lang="en-US" altLang="ja-JP" sz="3600" b="1" dirty="0">
                <a:solidFill>
                  <a:schemeClr val="tx1"/>
                </a:solidFill>
              </a:rPr>
              <a:t>1140</a:t>
            </a:r>
            <a:r>
              <a:rPr kumimoji="1" lang="ja-JP" altLang="en-US" sz="3600" b="1" dirty="0">
                <a:solidFill>
                  <a:schemeClr val="tx1"/>
                </a:solidFill>
              </a:rPr>
              <a:t>万３千円！</a:t>
            </a:r>
          </a:p>
        </p:txBody>
      </p:sp>
      <p:pic>
        <p:nvPicPr>
          <p:cNvPr id="38" name="図 37">
            <a:extLst>
              <a:ext uri="{FF2B5EF4-FFF2-40B4-BE49-F238E27FC236}">
                <a16:creationId xmlns:a16="http://schemas.microsoft.com/office/drawing/2014/main" id="{D7568BE0-B321-4828-BD49-857799CE8F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13011" y="3043370"/>
            <a:ext cx="607720" cy="598612"/>
          </a:xfrm>
          <a:prstGeom prst="rect">
            <a:avLst/>
          </a:prstGeom>
        </p:spPr>
      </p:pic>
    </p:spTree>
    <p:extLst>
      <p:ext uri="{BB962C8B-B14F-4D97-AF65-F5344CB8AC3E}">
        <p14:creationId xmlns:p14="http://schemas.microsoft.com/office/powerpoint/2010/main" val="817751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500" fill="hold"/>
                                        <p:tgtEl>
                                          <p:spTgt spid="24588"/>
                                        </p:tgtEl>
                                        <p:attrNameLst>
                                          <p:attrName>ppt_w</p:attrName>
                                        </p:attrNameLst>
                                      </p:cBhvr>
                                      <p:tavLst>
                                        <p:tav tm="0">
                                          <p:val>
                                            <p:fltVal val="0"/>
                                          </p:val>
                                        </p:tav>
                                        <p:tav tm="100000">
                                          <p:val>
                                            <p:strVal val="#ppt_w"/>
                                          </p:val>
                                        </p:tav>
                                      </p:tavLst>
                                    </p:anim>
                                    <p:anim calcmode="lin" valueType="num">
                                      <p:cBhvr>
                                        <p:cTn id="8" dur="500" fill="hold"/>
                                        <p:tgtEl>
                                          <p:spTgt spid="245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589"/>
                                        </p:tgtEl>
                                        <p:attrNameLst>
                                          <p:attrName>style.visibility</p:attrName>
                                        </p:attrNameLst>
                                      </p:cBhvr>
                                      <p:to>
                                        <p:strVal val="visible"/>
                                      </p:to>
                                    </p:set>
                                    <p:anim calcmode="lin" valueType="num">
                                      <p:cBhvr>
                                        <p:cTn id="11" dur="500" fill="hold"/>
                                        <p:tgtEl>
                                          <p:spTgt spid="24589"/>
                                        </p:tgtEl>
                                        <p:attrNameLst>
                                          <p:attrName>ppt_w</p:attrName>
                                        </p:attrNameLst>
                                      </p:cBhvr>
                                      <p:tavLst>
                                        <p:tav tm="0">
                                          <p:val>
                                            <p:fltVal val="0"/>
                                          </p:val>
                                        </p:tav>
                                        <p:tav tm="100000">
                                          <p:val>
                                            <p:strVal val="#ppt_w"/>
                                          </p:val>
                                        </p:tav>
                                      </p:tavLst>
                                    </p:anim>
                                    <p:anim calcmode="lin" valueType="num">
                                      <p:cBhvr>
                                        <p:cTn id="12" dur="500" fill="hold"/>
                                        <p:tgtEl>
                                          <p:spTgt spid="2458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590"/>
                                        </p:tgtEl>
                                        <p:attrNameLst>
                                          <p:attrName>style.visibility</p:attrName>
                                        </p:attrNameLst>
                                      </p:cBhvr>
                                      <p:to>
                                        <p:strVal val="visible"/>
                                      </p:to>
                                    </p:set>
                                    <p:anim calcmode="lin" valueType="num">
                                      <p:cBhvr>
                                        <p:cTn id="15" dur="500" fill="hold"/>
                                        <p:tgtEl>
                                          <p:spTgt spid="24590"/>
                                        </p:tgtEl>
                                        <p:attrNameLst>
                                          <p:attrName>ppt_w</p:attrName>
                                        </p:attrNameLst>
                                      </p:cBhvr>
                                      <p:tavLst>
                                        <p:tav tm="0">
                                          <p:val>
                                            <p:fltVal val="0"/>
                                          </p:val>
                                        </p:tav>
                                        <p:tav tm="100000">
                                          <p:val>
                                            <p:strVal val="#ppt_w"/>
                                          </p:val>
                                        </p:tav>
                                      </p:tavLst>
                                    </p:anim>
                                    <p:anim calcmode="lin" valueType="num">
                                      <p:cBhvr>
                                        <p:cTn id="16" dur="500" fill="hold"/>
                                        <p:tgtEl>
                                          <p:spTgt spid="2459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89" grpId="0"/>
      <p:bldP spid="24590"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2"/>
          <p:cNvSpPr>
            <a:spLocks noChangeArrowheads="1"/>
          </p:cNvSpPr>
          <p:nvPr/>
        </p:nvSpPr>
        <p:spPr bwMode="auto">
          <a:xfrm>
            <a:off x="2361589" y="973717"/>
            <a:ext cx="71993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solidFill>
                <a:srgbClr val="333333"/>
              </a:solidFill>
              <a:latin typeface="HG丸ｺﾞｼｯｸM-PRO" panose="020F0600000000000000" pitchFamily="50" charset="-128"/>
              <a:ea typeface="HG丸ｺﾞｼｯｸM-PRO" panose="020F0600000000000000" pitchFamily="50" charset="-128"/>
            </a:endParaRPr>
          </a:p>
        </p:txBody>
      </p:sp>
      <p:pic>
        <p:nvPicPr>
          <p:cNvPr id="30" name="図 29"/>
          <p:cNvPicPr/>
          <p:nvPr/>
        </p:nvPicPr>
        <p:blipFill rotWithShape="1">
          <a:blip r:embed="rId4">
            <a:extLst>
              <a:ext uri="{28A0092B-C50C-407E-A947-70E740481C1C}">
                <a14:useLocalDpi xmlns:a14="http://schemas.microsoft.com/office/drawing/2010/main" val="0"/>
              </a:ext>
            </a:extLst>
          </a:blip>
          <a:srcRect l="21329" t="5882" r="24246"/>
          <a:stretch/>
        </p:blipFill>
        <p:spPr bwMode="auto">
          <a:xfrm>
            <a:off x="1915694" y="1586281"/>
            <a:ext cx="2664296" cy="2664296"/>
          </a:xfrm>
          <a:prstGeom prst="rect">
            <a:avLst/>
          </a:prstGeom>
          <a:noFill/>
          <a:ln>
            <a:noFill/>
          </a:ln>
          <a:extLst>
            <a:ext uri="{53640926-AAD7-44D8-BBD7-CCE9431645EC}">
              <a14:shadowObscured xmlns:a14="http://schemas.microsoft.com/office/drawing/2010/main"/>
            </a:ext>
          </a:extLst>
        </p:spPr>
      </p:pic>
      <p:pic>
        <p:nvPicPr>
          <p:cNvPr id="7" name="コンテンツ プレースホルダー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778677" y="1324607"/>
            <a:ext cx="5012693" cy="5012693"/>
          </a:xfr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6403" y="4163971"/>
            <a:ext cx="353194" cy="353194"/>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141" y="4384719"/>
            <a:ext cx="353194" cy="353194"/>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8542" y="3747374"/>
            <a:ext cx="353194" cy="353194"/>
          </a:xfrm>
          <a:prstGeom prst="rect">
            <a:avLst/>
          </a:prstGeom>
        </p:spPr>
      </p:pic>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3964" y="3968122"/>
            <a:ext cx="353194" cy="353194"/>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974" y="3535352"/>
            <a:ext cx="353194" cy="353194"/>
          </a:xfrm>
          <a:prstGeom prst="rect">
            <a:avLst/>
          </a:prstGeom>
        </p:spPr>
      </p:pic>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3688" y="3298919"/>
            <a:ext cx="353194" cy="353194"/>
          </a:xfrm>
          <a:prstGeom prst="rect">
            <a:avLst/>
          </a:prstGeom>
        </p:spPr>
      </p:pic>
      <p:pic>
        <p:nvPicPr>
          <p:cNvPr id="43" name="図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141" y="3136902"/>
            <a:ext cx="353194" cy="353194"/>
          </a:xfrm>
          <a:prstGeom prst="rect">
            <a:avLst/>
          </a:prstGeom>
        </p:spPr>
      </p:pic>
      <p:pic>
        <p:nvPicPr>
          <p:cNvPr id="44" name="図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6176" y="2988296"/>
            <a:ext cx="353194" cy="353194"/>
          </a:xfrm>
          <a:prstGeom prst="rect">
            <a:avLst/>
          </a:prstGeom>
        </p:spPr>
      </p:pic>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141" y="2806324"/>
            <a:ext cx="353194" cy="353194"/>
          </a:xfrm>
          <a:prstGeom prst="rect">
            <a:avLst/>
          </a:prstGeom>
        </p:spPr>
      </p:pic>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3964" y="2644307"/>
            <a:ext cx="353194" cy="353194"/>
          </a:xfrm>
          <a:prstGeom prst="rect">
            <a:avLst/>
          </a:prstGeom>
        </p:spPr>
      </p:pic>
      <p:pic>
        <p:nvPicPr>
          <p:cNvPr id="47" name="図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8542" y="2257498"/>
            <a:ext cx="353194" cy="353194"/>
          </a:xfrm>
          <a:prstGeom prst="rect">
            <a:avLst/>
          </a:prstGeom>
        </p:spPr>
      </p:pic>
      <p:pic>
        <p:nvPicPr>
          <p:cNvPr id="48" name="図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863" y="2418876"/>
            <a:ext cx="353194" cy="353194"/>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8542" y="2043886"/>
            <a:ext cx="353194" cy="353194"/>
          </a:xfrm>
          <a:prstGeom prst="rect">
            <a:avLst/>
          </a:prstGeom>
        </p:spPr>
      </p:pic>
      <p:sp>
        <p:nvSpPr>
          <p:cNvPr id="22" name="Rectangle 46">
            <a:extLst>
              <a:ext uri="{FF2B5EF4-FFF2-40B4-BE49-F238E27FC236}">
                <a16:creationId xmlns:a16="http://schemas.microsoft.com/office/drawing/2014/main" id="{CFFE9CC4-7F4B-4AB8-957C-A56ADF813344}"/>
              </a:ext>
            </a:extLst>
          </p:cNvPr>
          <p:cNvSpPr txBox="1">
            <a:spLocks noChangeArrowheads="1"/>
          </p:cNvSpPr>
          <p:nvPr/>
        </p:nvSpPr>
        <p:spPr>
          <a:xfrm>
            <a:off x="2041337" y="319884"/>
            <a:ext cx="8229600" cy="804863"/>
          </a:xfrm>
          <a:prstGeom prst="rect">
            <a:avLst/>
          </a:prstGeom>
          <a:gradFill rotWithShape="1">
            <a:gsLst>
              <a:gs pos="0">
                <a:srgbClr val="99CCFF"/>
              </a:gs>
              <a:gs pos="50000">
                <a:schemeClr val="bg1"/>
              </a:gs>
              <a:gs pos="100000">
                <a:srgbClr val="99CCFF"/>
              </a:gs>
            </a:gsLst>
            <a:lin ang="5400000" scaled="1"/>
          </a:gradFill>
          <a:ln w="57150" cmpd="thinThick">
            <a:solidFill>
              <a:schemeClr val="accent1"/>
            </a:solid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ja-JP" altLang="en-US" sz="3200" dirty="0">
                <a:solidFill>
                  <a:schemeClr val="accent5">
                    <a:lumMod val="75000"/>
                  </a:schemeClr>
                </a:solidFill>
                <a:latin typeface="HG丸ｺﾞｼｯｸM-PRO" pitchFamily="50" charset="-128"/>
                <a:ea typeface="HG丸ｺﾞｼｯｸM-PRO" pitchFamily="50" charset="-128"/>
                <a:cs typeface="+mn-cs"/>
              </a:rPr>
              <a:t>　　　　</a:t>
            </a:r>
            <a:r>
              <a:rPr lang="en-US" altLang="ja-JP" sz="3200" dirty="0">
                <a:latin typeface="HG丸ｺﾞｼｯｸM-PRO" panose="020F0600000000000000" pitchFamily="50" charset="-128"/>
                <a:ea typeface="HG丸ｺﾞｼｯｸM-PRO" panose="020F0600000000000000" pitchFamily="50" charset="-128"/>
                <a:cs typeface="+mn-cs"/>
              </a:rPr>
              <a:t>1</a:t>
            </a:r>
            <a:r>
              <a:rPr lang="ja-JP" altLang="en-US" sz="3200" dirty="0">
                <a:latin typeface="HG丸ｺﾞｼｯｸM-PRO" panose="020F0600000000000000" pitchFamily="50" charset="-128"/>
                <a:ea typeface="HG丸ｺﾞｼｯｸM-PRO" panose="020F0600000000000000" pitchFamily="50" charset="-128"/>
                <a:cs typeface="+mn-cs"/>
              </a:rPr>
              <a:t>億円ってどれくらい？</a:t>
            </a:r>
            <a:endParaRPr lang="ja-JP" altLang="en-US" sz="2400" dirty="0">
              <a:latin typeface="HG丸ｺﾞｼｯｸM-PRO" panose="020F0600000000000000" pitchFamily="50" charset="-128"/>
              <a:ea typeface="HG丸ｺﾞｼｯｸM-PRO" panose="020F0600000000000000" pitchFamily="50" charset="-128"/>
              <a:cs typeface="+mn-cs"/>
            </a:endParaRPr>
          </a:p>
        </p:txBody>
      </p:sp>
      <p:pic>
        <p:nvPicPr>
          <p:cNvPr id="20" name="図 19">
            <a:extLst>
              <a:ext uri="{FF2B5EF4-FFF2-40B4-BE49-F238E27FC236}">
                <a16:creationId xmlns:a16="http://schemas.microsoft.com/office/drawing/2014/main" id="{D7568BE0-B321-4828-BD49-857799CE8F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6053" y="4632119"/>
            <a:ext cx="1739892" cy="1713817"/>
          </a:xfrm>
          <a:prstGeom prst="rect">
            <a:avLst/>
          </a:prstGeom>
        </p:spPr>
      </p:pic>
      <p:sp>
        <p:nvSpPr>
          <p:cNvPr id="2" name="右中かっこ 1">
            <a:extLst>
              <a:ext uri="{FF2B5EF4-FFF2-40B4-BE49-F238E27FC236}">
                <a16:creationId xmlns:a16="http://schemas.microsoft.com/office/drawing/2014/main" id="{A19DB868-20AB-4DC8-BE23-507A08730E18}"/>
              </a:ext>
            </a:extLst>
          </p:cNvPr>
          <p:cNvSpPr/>
          <p:nvPr/>
        </p:nvSpPr>
        <p:spPr>
          <a:xfrm>
            <a:off x="3359696" y="4869159"/>
            <a:ext cx="144016" cy="101512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42163AB-E10E-4C2D-BB6F-A24573FC4828}"/>
              </a:ext>
            </a:extLst>
          </p:cNvPr>
          <p:cNvSpPr txBox="1"/>
          <p:nvPr/>
        </p:nvSpPr>
        <p:spPr>
          <a:xfrm>
            <a:off x="3827463" y="5192054"/>
            <a:ext cx="1897872" cy="461665"/>
          </a:xfrm>
          <a:prstGeom prst="rect">
            <a:avLst/>
          </a:prstGeom>
          <a:noFill/>
        </p:spPr>
        <p:txBody>
          <a:bodyPr wrap="square" rtlCol="0">
            <a:spAutoFit/>
          </a:bodyPr>
          <a:lstStyle/>
          <a:p>
            <a:r>
              <a:rPr lang="ja-JP" altLang="en-US" sz="2400" dirty="0"/>
              <a:t>約</a:t>
            </a:r>
            <a:r>
              <a:rPr lang="en-US" altLang="ja-JP" sz="2400" dirty="0"/>
              <a:t>10</a:t>
            </a:r>
            <a:r>
              <a:rPr lang="ja-JP" altLang="en-US" sz="2400" dirty="0"/>
              <a:t>センチ</a:t>
            </a:r>
            <a:endParaRPr kumimoji="1" lang="ja-JP" altLang="en-US" sz="2400" dirty="0"/>
          </a:p>
        </p:txBody>
      </p:sp>
      <p:sp>
        <p:nvSpPr>
          <p:cNvPr id="4" name="爆発: 14 pt 3">
            <a:extLst>
              <a:ext uri="{FF2B5EF4-FFF2-40B4-BE49-F238E27FC236}">
                <a16:creationId xmlns:a16="http://schemas.microsoft.com/office/drawing/2014/main" id="{AF92E03F-C4DD-4D64-85D6-ACD6ECAF350A}"/>
              </a:ext>
            </a:extLst>
          </p:cNvPr>
          <p:cNvSpPr/>
          <p:nvPr/>
        </p:nvSpPr>
        <p:spPr>
          <a:xfrm>
            <a:off x="5519937" y="3031116"/>
            <a:ext cx="6408712" cy="3447604"/>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latin typeface="BIZ UDPゴシック" panose="020B0400000000000000" pitchFamily="50" charset="-128"/>
                <a:ea typeface="BIZ UDPゴシック" panose="020B0400000000000000" pitchFamily="50" charset="-128"/>
              </a:rPr>
              <a:t>15</a:t>
            </a:r>
            <a:r>
              <a:rPr lang="ja-JP" altLang="en-US" sz="2800" b="1" dirty="0">
                <a:solidFill>
                  <a:schemeClr val="tx1"/>
                </a:solidFill>
                <a:latin typeface="BIZ UDPゴシック" panose="020B0400000000000000" pitchFamily="50" charset="-128"/>
                <a:ea typeface="BIZ UDPゴシック" panose="020B0400000000000000" pitchFamily="50" charset="-128"/>
              </a:rPr>
              <a:t>メートル！！</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p:txBody>
      </p:sp>
      <p:pic>
        <p:nvPicPr>
          <p:cNvPr id="24" name="Picture 30"/>
          <p:cNvPicPr>
            <a:picLocks noChangeAspect="1" noChangeArrowheads="1"/>
          </p:cNvPicPr>
          <p:nvPr/>
        </p:nvPicPr>
        <p:blipFill rotWithShape="1">
          <a:blip r:embed="rId7">
            <a:extLst>
              <a:ext uri="{28A0092B-C50C-407E-A947-70E740481C1C}">
                <a14:useLocalDpi xmlns:a14="http://schemas.microsoft.com/office/drawing/2010/main" val="0"/>
              </a:ext>
            </a:extLst>
          </a:blip>
          <a:srcRect b="12077"/>
          <a:stretch/>
        </p:blipFill>
        <p:spPr bwMode="auto">
          <a:xfrm>
            <a:off x="10424635" y="4621906"/>
            <a:ext cx="1250950" cy="202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1612" y="1851826"/>
            <a:ext cx="353194" cy="353194"/>
          </a:xfrm>
          <a:prstGeom prst="rect">
            <a:avLst/>
          </a:prstGeom>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207" y="1668229"/>
            <a:ext cx="353194" cy="353194"/>
          </a:xfrm>
          <a:prstGeom prst="rect">
            <a:avLst/>
          </a:prstGeom>
        </p:spPr>
      </p:pic>
    </p:spTree>
    <p:custDataLst>
      <p:tags r:id="rId1"/>
    </p:custDataLst>
    <p:extLst>
      <p:ext uri="{BB962C8B-B14F-4D97-AF65-F5344CB8AC3E}">
        <p14:creationId xmlns:p14="http://schemas.microsoft.com/office/powerpoint/2010/main" val="40880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700"/>
                                        <p:tgtEl>
                                          <p:spTgt spid="30"/>
                                        </p:tgtEl>
                                      </p:cBhvr>
                                    </p:animEffect>
                                    <p:anim calcmode="lin" valueType="num">
                                      <p:cBhvr>
                                        <p:cTn id="8" dur="1700" fill="hold"/>
                                        <p:tgtEl>
                                          <p:spTgt spid="30"/>
                                        </p:tgtEl>
                                        <p:attrNameLst>
                                          <p:attrName>ppt_w</p:attrName>
                                        </p:attrNameLst>
                                      </p:cBhvr>
                                      <p:tavLst>
                                        <p:tav tm="0" fmla="#ppt_w*sin(2.5*pi*$)">
                                          <p:val>
                                            <p:fltVal val="0"/>
                                          </p:val>
                                        </p:tav>
                                        <p:tav tm="100000">
                                          <p:val>
                                            <p:fltVal val="1"/>
                                          </p:val>
                                        </p:tav>
                                      </p:tavLst>
                                    </p:anim>
                                    <p:anim calcmode="lin" valueType="num">
                                      <p:cBhvr>
                                        <p:cTn id="9" dur="17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800" fill="hold"/>
                                        <p:tgtEl>
                                          <p:spTgt spid="8"/>
                                        </p:tgtEl>
                                        <p:attrNameLst>
                                          <p:attrName>ppt_x</p:attrName>
                                        </p:attrNameLst>
                                      </p:cBhvr>
                                      <p:tavLst>
                                        <p:tav tm="0">
                                          <p:val>
                                            <p:strVal val="#ppt_x"/>
                                          </p:val>
                                        </p:tav>
                                        <p:tav tm="100000">
                                          <p:val>
                                            <p:strVal val="#ppt_x"/>
                                          </p:val>
                                        </p:tav>
                                      </p:tavLst>
                                    </p:anim>
                                    <p:anim calcmode="lin" valueType="num">
                                      <p:cBhvr additive="base">
                                        <p:cTn id="37" dur="8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300"/>
                            </p:stCondLst>
                            <p:childTnLst>
                              <p:par>
                                <p:cTn id="39" presetID="2" presetClass="entr" presetSubtype="4"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700" fill="hold"/>
                                        <p:tgtEl>
                                          <p:spTgt spid="40"/>
                                        </p:tgtEl>
                                        <p:attrNameLst>
                                          <p:attrName>ppt_x</p:attrName>
                                        </p:attrNameLst>
                                      </p:cBhvr>
                                      <p:tavLst>
                                        <p:tav tm="0">
                                          <p:val>
                                            <p:strVal val="#ppt_x"/>
                                          </p:val>
                                        </p:tav>
                                        <p:tav tm="100000">
                                          <p:val>
                                            <p:strVal val="#ppt_x"/>
                                          </p:val>
                                        </p:tav>
                                      </p:tavLst>
                                    </p:anim>
                                    <p:anim calcmode="lin" valueType="num">
                                      <p:cBhvr additive="base">
                                        <p:cTn id="42" dur="700" fill="hold"/>
                                        <p:tgtEl>
                                          <p:spTgt spid="4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700" fill="hold"/>
                                        <p:tgtEl>
                                          <p:spTgt spid="39"/>
                                        </p:tgtEl>
                                        <p:attrNameLst>
                                          <p:attrName>ppt_x</p:attrName>
                                        </p:attrNameLst>
                                      </p:cBhvr>
                                      <p:tavLst>
                                        <p:tav tm="0">
                                          <p:val>
                                            <p:strVal val="#ppt_x"/>
                                          </p:val>
                                        </p:tav>
                                        <p:tav tm="100000">
                                          <p:val>
                                            <p:strVal val="#ppt_x"/>
                                          </p:val>
                                        </p:tav>
                                      </p:tavLst>
                                    </p:anim>
                                    <p:anim calcmode="lin" valueType="num">
                                      <p:cBhvr additive="base">
                                        <p:cTn id="47" dur="70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3700"/>
                            </p:stCondLst>
                            <p:childTnLst>
                              <p:par>
                                <p:cTn id="49" presetID="2" presetClass="entr" presetSubtype="4"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600" fill="hold"/>
                                        <p:tgtEl>
                                          <p:spTgt spid="41"/>
                                        </p:tgtEl>
                                        <p:attrNameLst>
                                          <p:attrName>ppt_x</p:attrName>
                                        </p:attrNameLst>
                                      </p:cBhvr>
                                      <p:tavLst>
                                        <p:tav tm="0">
                                          <p:val>
                                            <p:strVal val="#ppt_x"/>
                                          </p:val>
                                        </p:tav>
                                        <p:tav tm="100000">
                                          <p:val>
                                            <p:strVal val="#ppt_x"/>
                                          </p:val>
                                        </p:tav>
                                      </p:tavLst>
                                    </p:anim>
                                    <p:anim calcmode="lin" valueType="num">
                                      <p:cBhvr additive="base">
                                        <p:cTn id="52" dur="600" fill="hold"/>
                                        <p:tgtEl>
                                          <p:spTgt spid="41"/>
                                        </p:tgtEl>
                                        <p:attrNameLst>
                                          <p:attrName>ppt_y</p:attrName>
                                        </p:attrNameLst>
                                      </p:cBhvr>
                                      <p:tavLst>
                                        <p:tav tm="0">
                                          <p:val>
                                            <p:strVal val="1+#ppt_h/2"/>
                                          </p:val>
                                        </p:tav>
                                        <p:tav tm="100000">
                                          <p:val>
                                            <p:strVal val="#ppt_y"/>
                                          </p:val>
                                        </p:tav>
                                      </p:tavLst>
                                    </p:anim>
                                  </p:childTnLst>
                                </p:cTn>
                              </p:par>
                            </p:childTnLst>
                          </p:cTn>
                        </p:par>
                        <p:par>
                          <p:cTn id="53" fill="hold">
                            <p:stCondLst>
                              <p:cond delay="4300"/>
                            </p:stCondLst>
                            <p:childTnLst>
                              <p:par>
                                <p:cTn id="54" presetID="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4800"/>
                            </p:stCondLst>
                            <p:childTnLst>
                              <p:par>
                                <p:cTn id="59" presetID="2" presetClass="entr" presetSubtype="4"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par>
                          <p:cTn id="63" fill="hold">
                            <p:stCondLst>
                              <p:cond delay="5300"/>
                            </p:stCondLst>
                            <p:childTnLst>
                              <p:par>
                                <p:cTn id="64" presetID="2" presetClass="entr" presetSubtype="4"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5800"/>
                            </p:stCondLst>
                            <p:childTnLst>
                              <p:par>
                                <p:cTn id="69" presetID="2" presetClass="entr" presetSubtype="4"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ppt_x"/>
                                          </p:val>
                                        </p:tav>
                                        <p:tav tm="100000">
                                          <p:val>
                                            <p:strVal val="#ppt_x"/>
                                          </p:val>
                                        </p:tav>
                                      </p:tavLst>
                                    </p:anim>
                                    <p:anim calcmode="lin" valueType="num">
                                      <p:cBhvr additive="base">
                                        <p:cTn id="72" dur="500" fill="hold"/>
                                        <p:tgtEl>
                                          <p:spTgt spid="45"/>
                                        </p:tgtEl>
                                        <p:attrNameLst>
                                          <p:attrName>ppt_y</p:attrName>
                                        </p:attrNameLst>
                                      </p:cBhvr>
                                      <p:tavLst>
                                        <p:tav tm="0">
                                          <p:val>
                                            <p:strVal val="1+#ppt_h/2"/>
                                          </p:val>
                                        </p:tav>
                                        <p:tav tm="100000">
                                          <p:val>
                                            <p:strVal val="#ppt_y"/>
                                          </p:val>
                                        </p:tav>
                                      </p:tavLst>
                                    </p:anim>
                                  </p:childTnLst>
                                </p:cTn>
                              </p:par>
                            </p:childTnLst>
                          </p:cTn>
                        </p:par>
                        <p:par>
                          <p:cTn id="73" fill="hold">
                            <p:stCondLst>
                              <p:cond delay="6300"/>
                            </p:stCondLst>
                            <p:childTnLst>
                              <p:par>
                                <p:cTn id="74" presetID="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childTnLst>
                          </p:cTn>
                        </p:par>
                        <p:par>
                          <p:cTn id="78" fill="hold">
                            <p:stCondLst>
                              <p:cond delay="6800"/>
                            </p:stCondLst>
                            <p:childTnLst>
                              <p:par>
                                <p:cTn id="79" presetID="2" presetClass="entr" presetSubtype="4" fill="hold" nodeType="after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childTnLst>
                          </p:cTn>
                        </p:par>
                        <p:par>
                          <p:cTn id="83" fill="hold">
                            <p:stCondLst>
                              <p:cond delay="7300"/>
                            </p:stCondLst>
                            <p:childTnLst>
                              <p:par>
                                <p:cTn id="84" presetID="2" presetClass="entr" presetSubtype="4" fill="hold"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fill="hold"/>
                                        <p:tgtEl>
                                          <p:spTgt spid="47"/>
                                        </p:tgtEl>
                                        <p:attrNameLst>
                                          <p:attrName>ppt_x</p:attrName>
                                        </p:attrNameLst>
                                      </p:cBhvr>
                                      <p:tavLst>
                                        <p:tav tm="0">
                                          <p:val>
                                            <p:strVal val="#ppt_x"/>
                                          </p:val>
                                        </p:tav>
                                        <p:tav tm="100000">
                                          <p:val>
                                            <p:strVal val="#ppt_x"/>
                                          </p:val>
                                        </p:tav>
                                      </p:tavLst>
                                    </p:anim>
                                    <p:anim calcmode="lin" valueType="num">
                                      <p:cBhvr additive="base">
                                        <p:cTn id="87" dur="500" fill="hold"/>
                                        <p:tgtEl>
                                          <p:spTgt spid="47"/>
                                        </p:tgtEl>
                                        <p:attrNameLst>
                                          <p:attrName>ppt_y</p:attrName>
                                        </p:attrNameLst>
                                      </p:cBhvr>
                                      <p:tavLst>
                                        <p:tav tm="0">
                                          <p:val>
                                            <p:strVal val="1+#ppt_h/2"/>
                                          </p:val>
                                        </p:tav>
                                        <p:tav tm="100000">
                                          <p:val>
                                            <p:strVal val="#ppt_y"/>
                                          </p:val>
                                        </p:tav>
                                      </p:tavLst>
                                    </p:anim>
                                  </p:childTnLst>
                                </p:cTn>
                              </p:par>
                            </p:childTnLst>
                          </p:cTn>
                        </p:par>
                        <p:par>
                          <p:cTn id="88" fill="hold">
                            <p:stCondLst>
                              <p:cond delay="7800"/>
                            </p:stCondLst>
                            <p:childTnLst>
                              <p:par>
                                <p:cTn id="89" presetID="2" presetClass="entr" presetSubtype="4"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par>
                          <p:cTn id="93" fill="hold">
                            <p:stCondLst>
                              <p:cond delay="8300"/>
                            </p:stCondLst>
                            <p:childTnLst>
                              <p:par>
                                <p:cTn id="94" presetID="2" presetClass="entr" presetSubtype="4" fill="hold" nodeType="after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par>
                          <p:cTn id="98" fill="hold">
                            <p:stCondLst>
                              <p:cond delay="8800"/>
                            </p:stCondLst>
                            <p:childTnLst>
                              <p:par>
                                <p:cTn id="99" presetID="2" presetClass="entr" presetSubtype="4"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childTnLst>
                          </p:cTn>
                        </p:par>
                        <p:par>
                          <p:cTn id="103" fill="hold">
                            <p:stCondLst>
                              <p:cond delay="9300"/>
                            </p:stCondLst>
                            <p:childTnLst>
                              <p:par>
                                <p:cTn id="104" presetID="16" presetClass="entr" presetSubtype="21"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5"/>
          <p:cNvGrpSpPr>
            <a:grpSpLocks/>
          </p:cNvGrpSpPr>
          <p:nvPr/>
        </p:nvGrpSpPr>
        <p:grpSpPr bwMode="auto">
          <a:xfrm>
            <a:off x="1919288" y="252413"/>
            <a:ext cx="3632200" cy="2366962"/>
            <a:chOff x="395288" y="251774"/>
            <a:chExt cx="3631525" cy="2367915"/>
          </a:xfrm>
        </p:grpSpPr>
        <p:grpSp>
          <p:nvGrpSpPr>
            <p:cNvPr id="34839" name="Group 43"/>
            <p:cNvGrpSpPr>
              <a:grpSpLocks/>
            </p:cNvGrpSpPr>
            <p:nvPr/>
          </p:nvGrpSpPr>
          <p:grpSpPr bwMode="auto">
            <a:xfrm>
              <a:off x="395288" y="404813"/>
              <a:ext cx="2089150" cy="1871662"/>
              <a:chOff x="249" y="255"/>
              <a:chExt cx="1316" cy="1179"/>
            </a:xfrm>
          </p:grpSpPr>
          <p:sp>
            <p:nvSpPr>
              <p:cNvPr id="34841" name="Rectangle 21"/>
              <p:cNvSpPr>
                <a:spLocks noChangeArrowheads="1"/>
              </p:cNvSpPr>
              <p:nvPr/>
            </p:nvSpPr>
            <p:spPr bwMode="auto">
              <a:xfrm>
                <a:off x="612" y="1117"/>
                <a:ext cx="72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消防車</a:t>
                </a:r>
              </a:p>
            </p:txBody>
          </p:sp>
          <p:pic>
            <p:nvPicPr>
              <p:cNvPr id="34842" name="Picture 9" descr="AQNO_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 y="255"/>
                <a:ext cx="1316"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40" name="Picture 30" descr="消防士ｋ"/>
            <p:cNvPicPr>
              <a:picLocks noChangeAspect="1" noChangeArrowheads="1"/>
            </p:cNvPicPr>
            <p:nvPr/>
          </p:nvPicPr>
          <p:blipFill>
            <a:blip r:embed="rId5">
              <a:clrChange>
                <a:clrFrom>
                  <a:srgbClr val="FF7F7F"/>
                </a:clrFrom>
                <a:clrTo>
                  <a:srgbClr val="FF7F7F">
                    <a:alpha val="0"/>
                  </a:srgbClr>
                </a:clrTo>
              </a:clrChange>
              <a:extLst>
                <a:ext uri="{28A0092B-C50C-407E-A947-70E740481C1C}">
                  <a14:useLocalDpi xmlns:a14="http://schemas.microsoft.com/office/drawing/2010/main" val="0"/>
                </a:ext>
              </a:extLst>
            </a:blip>
            <a:srcRect r="7547"/>
            <a:stretch>
              <a:fillRect/>
            </a:stretch>
          </p:blipFill>
          <p:spPr bwMode="auto">
            <a:xfrm rot="-120000">
              <a:off x="2326786" y="251774"/>
              <a:ext cx="1700027" cy="23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2"/>
          <p:cNvGrpSpPr>
            <a:grpSpLocks/>
          </p:cNvGrpSpPr>
          <p:nvPr/>
        </p:nvGrpSpPr>
        <p:grpSpPr bwMode="auto">
          <a:xfrm>
            <a:off x="8024813" y="285751"/>
            <a:ext cx="2305050" cy="2416175"/>
            <a:chOff x="4105" y="184"/>
            <a:chExt cx="1452" cy="1522"/>
          </a:xfrm>
        </p:grpSpPr>
        <p:pic>
          <p:nvPicPr>
            <p:cNvPr id="34837" name="Picture 35" descr="医者k"/>
            <p:cNvPicPr>
              <a:picLocks noChangeAspect="1" noChangeArrowheads="1"/>
            </p:cNvPicPr>
            <p:nvPr/>
          </p:nvPicPr>
          <p:blipFill>
            <a:blip r:embed="rId6">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4105" y="184"/>
              <a:ext cx="1452"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Rectangle 36"/>
            <p:cNvSpPr>
              <a:spLocks noChangeArrowheads="1"/>
            </p:cNvSpPr>
            <p:nvPr/>
          </p:nvSpPr>
          <p:spPr bwMode="auto">
            <a:xfrm>
              <a:off x="4603" y="1406"/>
              <a:ext cx="5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医療</a:t>
              </a:r>
            </a:p>
          </p:txBody>
        </p:sp>
      </p:grpSp>
      <p:grpSp>
        <p:nvGrpSpPr>
          <p:cNvPr id="5" name="Group 45"/>
          <p:cNvGrpSpPr>
            <a:grpSpLocks noChangeAspect="1"/>
          </p:cNvGrpSpPr>
          <p:nvPr/>
        </p:nvGrpSpPr>
        <p:grpSpPr bwMode="auto">
          <a:xfrm>
            <a:off x="8936045" y="2816677"/>
            <a:ext cx="2097087" cy="1906587"/>
            <a:chOff x="3605" y="1701"/>
            <a:chExt cx="1452" cy="1320"/>
          </a:xfrm>
        </p:grpSpPr>
        <p:sp>
          <p:nvSpPr>
            <p:cNvPr id="34835" name="Rectangle 22"/>
            <p:cNvSpPr>
              <a:spLocks noChangeArrowheads="1"/>
            </p:cNvSpPr>
            <p:nvPr/>
          </p:nvSpPr>
          <p:spPr bwMode="auto">
            <a:xfrm>
              <a:off x="4092" y="2748"/>
              <a:ext cx="59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学校</a:t>
              </a:r>
            </a:p>
          </p:txBody>
        </p:sp>
        <p:pic>
          <p:nvPicPr>
            <p:cNvPr id="34836" name="Picture 38" descr="学校"/>
            <p:cNvPicPr>
              <a:picLocks noChangeAspect="1" noChangeArrowheads="1"/>
            </p:cNvPicPr>
            <p:nvPr/>
          </p:nvPicPr>
          <p:blipFill>
            <a:blip r:embed="rId7" cstate="print">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3605" y="1701"/>
              <a:ext cx="145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1"/>
          <p:cNvGrpSpPr>
            <a:grpSpLocks/>
          </p:cNvGrpSpPr>
          <p:nvPr/>
        </p:nvGrpSpPr>
        <p:grpSpPr bwMode="auto">
          <a:xfrm>
            <a:off x="5566931" y="718961"/>
            <a:ext cx="2268537" cy="1557338"/>
            <a:chOff x="2653" y="436"/>
            <a:chExt cx="1429" cy="981"/>
          </a:xfrm>
        </p:grpSpPr>
        <p:pic>
          <p:nvPicPr>
            <p:cNvPr id="34833" name="Picture 11" descr="AQNO_0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3" y="436"/>
              <a:ext cx="1429"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50"/>
            <p:cNvSpPr>
              <a:spLocks noChangeArrowheads="1"/>
            </p:cNvSpPr>
            <p:nvPr/>
          </p:nvSpPr>
          <p:spPr bwMode="auto">
            <a:xfrm>
              <a:off x="2970" y="1117"/>
              <a:ext cx="72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救急車</a:t>
              </a:r>
            </a:p>
          </p:txBody>
        </p:sp>
      </p:grpSp>
      <p:grpSp>
        <p:nvGrpSpPr>
          <p:cNvPr id="7" name="グループ化 26"/>
          <p:cNvGrpSpPr>
            <a:grpSpLocks/>
          </p:cNvGrpSpPr>
          <p:nvPr/>
        </p:nvGrpSpPr>
        <p:grpSpPr bwMode="auto">
          <a:xfrm>
            <a:off x="7297769" y="4283076"/>
            <a:ext cx="3063875" cy="2430462"/>
            <a:chOff x="5165725" y="4581525"/>
            <a:chExt cx="3063888" cy="2430477"/>
          </a:xfrm>
        </p:grpSpPr>
        <p:pic>
          <p:nvPicPr>
            <p:cNvPr id="34829" name="Picture 37" descr="警察官ｋ2"/>
            <p:cNvPicPr>
              <a:picLocks noChangeAspect="1" noChangeArrowheads="1"/>
            </p:cNvPicPr>
            <p:nvPr/>
          </p:nvPicPr>
          <p:blipFill>
            <a:blip r:embed="rId9">
              <a:clrChange>
                <a:clrFrom>
                  <a:srgbClr val="FFBFBF"/>
                </a:clrFrom>
                <a:clrTo>
                  <a:srgbClr val="FFBFBF">
                    <a:alpha val="0"/>
                  </a:srgbClr>
                </a:clrTo>
              </a:clrChange>
              <a:extLst>
                <a:ext uri="{28A0092B-C50C-407E-A947-70E740481C1C}">
                  <a14:useLocalDpi xmlns:a14="http://schemas.microsoft.com/office/drawing/2010/main" val="0"/>
                </a:ext>
              </a:extLst>
            </a:blip>
            <a:srcRect/>
            <a:stretch>
              <a:fillRect/>
            </a:stretch>
          </p:blipFill>
          <p:spPr bwMode="auto">
            <a:xfrm>
              <a:off x="5165725" y="4581525"/>
              <a:ext cx="192722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0" name="Group 46"/>
            <p:cNvGrpSpPr>
              <a:grpSpLocks/>
            </p:cNvGrpSpPr>
            <p:nvPr/>
          </p:nvGrpSpPr>
          <p:grpSpPr bwMode="auto">
            <a:xfrm>
              <a:off x="6429388" y="5500702"/>
              <a:ext cx="1800225" cy="1511300"/>
              <a:chOff x="4422" y="3294"/>
              <a:chExt cx="1134" cy="952"/>
            </a:xfrm>
          </p:grpSpPr>
          <p:pic>
            <p:nvPicPr>
              <p:cNvPr id="34831" name="Picture 10" descr="AQNO_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 y="3294"/>
                <a:ext cx="1134"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2" name="Rectangle 23"/>
              <p:cNvSpPr>
                <a:spLocks noChangeArrowheads="1"/>
              </p:cNvSpPr>
              <p:nvPr/>
            </p:nvSpPr>
            <p:spPr bwMode="auto">
              <a:xfrm>
                <a:off x="4695" y="3929"/>
                <a:ext cx="8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パトカー</a:t>
                </a:r>
              </a:p>
            </p:txBody>
          </p:sp>
        </p:grpSp>
      </p:grpSp>
      <p:grpSp>
        <p:nvGrpSpPr>
          <p:cNvPr id="9" name="グループ化 29"/>
          <p:cNvGrpSpPr>
            <a:grpSpLocks noChangeAspect="1"/>
          </p:cNvGrpSpPr>
          <p:nvPr/>
        </p:nvGrpSpPr>
        <p:grpSpPr bwMode="auto">
          <a:xfrm>
            <a:off x="4188285" y="4346945"/>
            <a:ext cx="2525712" cy="2541587"/>
            <a:chOff x="2786050" y="4214818"/>
            <a:chExt cx="2500330" cy="2516420"/>
          </a:xfrm>
        </p:grpSpPr>
        <p:pic>
          <p:nvPicPr>
            <p:cNvPr id="34827" name="Picture 9" descr="A2_11"/>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5276" t="14561" r="2374" b="11754"/>
            <a:stretch>
              <a:fillRect/>
            </a:stretch>
          </p:blipFill>
          <p:spPr bwMode="auto">
            <a:xfrm>
              <a:off x="2786050" y="4214818"/>
              <a:ext cx="250033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23"/>
            <p:cNvSpPr>
              <a:spLocks noChangeArrowheads="1"/>
            </p:cNvSpPr>
            <p:nvPr/>
          </p:nvSpPr>
          <p:spPr bwMode="auto">
            <a:xfrm>
              <a:off x="3143240" y="6228000"/>
              <a:ext cx="2000264"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ja-JP" altLang="en-US" sz="2200">
                  <a:latin typeface="HG丸ｺﾞｼｯｸM-PRO" panose="020F0600000000000000" pitchFamily="50" charset="-128"/>
                  <a:ea typeface="HG丸ｺﾞｼｯｸM-PRO" panose="020F0600000000000000" pitchFamily="50" charset="-128"/>
                </a:rPr>
                <a:t>ごみ処理費用</a:t>
              </a:r>
            </a:p>
          </p:txBody>
        </p:sp>
      </p:grpSp>
      <p:sp>
        <p:nvSpPr>
          <p:cNvPr id="30" name="円形吹き出し 22">
            <a:extLst>
              <a:ext uri="{FF2B5EF4-FFF2-40B4-BE49-F238E27FC236}">
                <a16:creationId xmlns:a16="http://schemas.microsoft.com/office/drawing/2014/main" id="{A910A003-6E9A-4A5A-B857-CB90178B705C}"/>
              </a:ext>
            </a:extLst>
          </p:cNvPr>
          <p:cNvSpPr/>
          <p:nvPr/>
        </p:nvSpPr>
        <p:spPr bwMode="auto">
          <a:xfrm>
            <a:off x="2326541" y="2108917"/>
            <a:ext cx="3364570" cy="1995096"/>
          </a:xfrm>
          <a:prstGeom prst="wedgeEllipseCallout">
            <a:avLst>
              <a:gd name="adj1" fmla="val -36512"/>
              <a:gd name="adj2" fmla="val 62500"/>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税金なんて、</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ないほうがいい？</a:t>
            </a:r>
          </a:p>
        </p:txBody>
      </p:sp>
      <p:sp>
        <p:nvSpPr>
          <p:cNvPr id="31" name="円形吹き出し 23">
            <a:extLst>
              <a:ext uri="{FF2B5EF4-FFF2-40B4-BE49-F238E27FC236}">
                <a16:creationId xmlns:a16="http://schemas.microsoft.com/office/drawing/2014/main" id="{428AB983-C79F-41F6-946A-E80B846D3126}"/>
              </a:ext>
            </a:extLst>
          </p:cNvPr>
          <p:cNvSpPr/>
          <p:nvPr/>
        </p:nvSpPr>
        <p:spPr bwMode="auto">
          <a:xfrm>
            <a:off x="4772057" y="3399331"/>
            <a:ext cx="3088563" cy="1995096"/>
          </a:xfrm>
          <a:prstGeom prst="wedgeEllipseCallout">
            <a:avLst>
              <a:gd name="adj1" fmla="val -88254"/>
              <a:gd name="adj2" fmla="val 17549"/>
            </a:avLst>
          </a:prstGeom>
          <a:solidFill>
            <a:schemeClr val="bg1"/>
          </a:solidFill>
          <a:ln w="38100">
            <a:solidFill>
              <a:srgbClr val="FF6600"/>
            </a:solidFill>
            <a:round/>
            <a:headEnd/>
            <a:tailEnd/>
          </a:ln>
        </p:spPr>
        <p:txBody>
          <a:bodyPr wrap="none" rtlCol="0" anchor="ctr"/>
          <a:lstStyle/>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税金が</a:t>
            </a:r>
            <a:endParaRPr lang="en-US" altLang="ja-JP" dirty="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dirty="0">
                <a:latin typeface="HG丸ｺﾞｼｯｸM-PRO" panose="020F0600000000000000" pitchFamily="50" charset="-128"/>
                <a:ea typeface="HG丸ｺﾞｼｯｸM-PRO" panose="020F0600000000000000" pitchFamily="50" charset="-128"/>
              </a:rPr>
              <a:t>あるほうがいい？</a:t>
            </a:r>
          </a:p>
        </p:txBody>
      </p:sp>
      <p:pic>
        <p:nvPicPr>
          <p:cNvPr id="28"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276" y="3399331"/>
            <a:ext cx="2213287" cy="305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グループ化 31">
            <a:extLst>
              <a:ext uri="{FF2B5EF4-FFF2-40B4-BE49-F238E27FC236}">
                <a16:creationId xmlns:a16="http://schemas.microsoft.com/office/drawing/2014/main" id="{4C68FD67-7470-4772-8DE9-F29423861908}"/>
              </a:ext>
            </a:extLst>
          </p:cNvPr>
          <p:cNvGrpSpPr/>
          <p:nvPr/>
        </p:nvGrpSpPr>
        <p:grpSpPr>
          <a:xfrm>
            <a:off x="1552034" y="4808342"/>
            <a:ext cx="517014" cy="393905"/>
            <a:chOff x="1445136" y="4806745"/>
            <a:chExt cx="517014" cy="393905"/>
          </a:xfrm>
        </p:grpSpPr>
        <p:pic>
          <p:nvPicPr>
            <p:cNvPr id="33" name="図 32">
              <a:extLst>
                <a:ext uri="{FF2B5EF4-FFF2-40B4-BE49-F238E27FC236}">
                  <a16:creationId xmlns:a16="http://schemas.microsoft.com/office/drawing/2014/main" id="{10FC176B-6DC5-4AAB-9CCF-583AC71A9E48}"/>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4" name="図 33">
              <a:extLst>
                <a:ext uri="{FF2B5EF4-FFF2-40B4-BE49-F238E27FC236}">
                  <a16:creationId xmlns:a16="http://schemas.microsoft.com/office/drawing/2014/main" id="{CDB37DA9-5E45-47E1-B9D6-7874310BE57F}"/>
                </a:ext>
              </a:extLst>
            </p:cNvPr>
            <p:cNvPicPr>
              <a:picLocks noChangeAspect="1"/>
            </p:cNvPicPr>
            <p:nvPr/>
          </p:nvPicPr>
          <p:blipFill>
            <a:blip r:embed="rId14"/>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439875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7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par>
                                <p:cTn id="14" presetID="10" presetClass="entr" presetSubtype="0" fill="hold" nodeType="withEffect">
                                  <p:stCondLst>
                                    <p:cond delay="1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16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21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5"/>
          <p:cNvSpPr>
            <a:spLocks noChangeArrowheads="1"/>
          </p:cNvSpPr>
          <p:nvPr/>
        </p:nvSpPr>
        <p:spPr bwMode="auto">
          <a:xfrm>
            <a:off x="2424114" y="1844675"/>
            <a:ext cx="7489825" cy="4465638"/>
          </a:xfrm>
          <a:prstGeom prst="roundRect">
            <a:avLst>
              <a:gd name="adj" fmla="val 16667"/>
            </a:avLst>
          </a:prstGeom>
          <a:blipFill dpi="0" rotWithShape="0">
            <a:blip r:embed="rId4"/>
            <a:srcRect/>
            <a:stretch>
              <a:fillRect/>
            </a:stretch>
          </a:blipFill>
          <a:ln w="1905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5" name="AutoShape 2"/>
          <p:cNvSpPr txBox="1">
            <a:spLocks noChangeArrowheads="1"/>
          </p:cNvSpPr>
          <p:nvPr/>
        </p:nvSpPr>
        <p:spPr bwMode="auto">
          <a:xfrm>
            <a:off x="2065338" y="260350"/>
            <a:ext cx="8207375" cy="1584325"/>
          </a:xfrm>
          <a:prstGeom prst="ellipseRibbon2">
            <a:avLst>
              <a:gd name="adj1" fmla="val 19940"/>
              <a:gd name="adj2" fmla="val 72259"/>
              <a:gd name="adj3" fmla="val 14519"/>
            </a:avLst>
          </a:prstGeom>
          <a:solidFill>
            <a:srgbClr val="00B0F0"/>
          </a:solidFill>
          <a:ln>
            <a:solidFill>
              <a:srgbClr val="0070C0"/>
            </a:solidFill>
            <a:round/>
            <a:headEnd type="none" w="med" len="med"/>
            <a:tailEnd type="none" w="med" len="med"/>
          </a:ln>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3200" b="1" kern="0" dirty="0">
                <a:solidFill>
                  <a:schemeClr val="bg1"/>
                </a:solidFill>
                <a:latin typeface="HG丸ｺﾞｼｯｸM-PRO" panose="020F0600000000000000" pitchFamily="50" charset="-128"/>
                <a:ea typeface="HG丸ｺﾞｼｯｸM-PRO" panose="020F0600000000000000" pitchFamily="50" charset="-128"/>
              </a:rPr>
              <a:t>税金はみんなから集める</a:t>
            </a:r>
            <a:endParaRPr lang="en-US" altLang="ja-JP" sz="3200" b="1" kern="0" dirty="0">
              <a:solidFill>
                <a:schemeClr val="bg1"/>
              </a:solidFill>
              <a:latin typeface="HG丸ｺﾞｼｯｸM-PRO" panose="020F0600000000000000" pitchFamily="50" charset="-128"/>
              <a:ea typeface="HG丸ｺﾞｼｯｸM-PRO" panose="020F0600000000000000" pitchFamily="50" charset="-128"/>
            </a:endParaRPr>
          </a:p>
          <a:p>
            <a:pPr eaLnBrk="1" hangingPunct="1">
              <a:defRPr/>
            </a:pPr>
            <a:r>
              <a:rPr lang="ja-JP" altLang="en-US" sz="4000" b="1" kern="0" dirty="0">
                <a:solidFill>
                  <a:srgbClr val="FF0000"/>
                </a:solidFill>
                <a:latin typeface="HG丸ｺﾞｼｯｸM-PRO" panose="020F0600000000000000" pitchFamily="50" charset="-128"/>
                <a:ea typeface="HG丸ｺﾞｼｯｸM-PRO" panose="020F0600000000000000" pitchFamily="50" charset="-128"/>
              </a:rPr>
              <a:t>会 費 </a:t>
            </a:r>
          </a:p>
        </p:txBody>
      </p:sp>
    </p:spTree>
    <p:custDataLst>
      <p:tags r:id="rId1"/>
    </p:custDataLst>
    <p:extLst>
      <p:ext uri="{BB962C8B-B14F-4D97-AF65-F5344CB8AC3E}">
        <p14:creationId xmlns:p14="http://schemas.microsoft.com/office/powerpoint/2010/main" val="2218106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1300"/>
                                        <p:tgtEl>
                                          <p:spTgt spid="4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59382" y="193174"/>
            <a:ext cx="11628000" cy="6112364"/>
            <a:chOff x="390378" y="332656"/>
            <a:chExt cx="11628000" cy="6112364"/>
          </a:xfrm>
        </p:grpSpPr>
        <p:sp>
          <p:nvSpPr>
            <p:cNvPr id="10" name="角丸四角形 9"/>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9953436" y="5661248"/>
              <a:ext cx="1008112" cy="576064"/>
              <a:chOff x="9984432" y="5661248"/>
              <a:chExt cx="1008112" cy="576064"/>
            </a:xfrm>
          </p:grpSpPr>
          <p:sp>
            <p:nvSpPr>
              <p:cNvPr id="17" name="角丸四角形 16"/>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片側の 2 つの角を切り取った四角形 15"/>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Rectangle 2"/>
          <p:cNvSpPr txBox="1">
            <a:spLocks noChangeArrowheads="1"/>
          </p:cNvSpPr>
          <p:nvPr/>
        </p:nvSpPr>
        <p:spPr bwMode="auto">
          <a:xfrm>
            <a:off x="2208213" y="231457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chemeClr val="bg1"/>
                </a:solidFill>
                <a:latin typeface="HG丸ｺﾞｼｯｸM-PRO" panose="020F0600000000000000" pitchFamily="50" charset="-128"/>
                <a:ea typeface="HG丸ｺﾞｼｯｸM-PRO" panose="020F0600000000000000" pitchFamily="50" charset="-128"/>
              </a:rPr>
              <a:t>「税金の大切さを知る」</a:t>
            </a:r>
          </a:p>
        </p:txBody>
      </p:sp>
      <p:pic>
        <p:nvPicPr>
          <p:cNvPr id="7"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99" y="3784601"/>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タイトル 1"/>
          <p:cNvSpPr>
            <a:spLocks noGrp="1"/>
          </p:cNvSpPr>
          <p:nvPr>
            <p:ph type="title"/>
          </p:nvPr>
        </p:nvSpPr>
        <p:spPr>
          <a:xfrm>
            <a:off x="1343472" y="989013"/>
            <a:ext cx="4395292" cy="1325563"/>
          </a:xfrm>
        </p:spPr>
        <p:txBody>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今日のめあて</a:t>
            </a:r>
          </a:p>
        </p:txBody>
      </p:sp>
      <p:sp>
        <p:nvSpPr>
          <p:cNvPr id="8" name="吹き出し: 角を丸めた四角形 4"/>
          <p:cNvSpPr/>
          <p:nvPr/>
        </p:nvSpPr>
        <p:spPr bwMode="auto">
          <a:xfrm>
            <a:off x="3091336" y="3797794"/>
            <a:ext cx="5349748" cy="1726739"/>
          </a:xfrm>
          <a:prstGeom prst="wedgeRoundRectCallout">
            <a:avLst>
              <a:gd name="adj1" fmla="val -59619"/>
              <a:gd name="adj2" fmla="val 30463"/>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ja-JP" sz="2800" dirty="0">
                <a:solidFill>
                  <a:srgbClr val="0070C0"/>
                </a:solidFill>
                <a:latin typeface="HG丸ｺﾞｼｯｸM-PRO" panose="020F0600000000000000" pitchFamily="50" charset="-128"/>
                <a:ea typeface="HG丸ｺﾞｼｯｸM-PRO" panose="020F0600000000000000" pitchFamily="50" charset="-128"/>
              </a:rPr>
              <a:t>一緒に勉強していき</a:t>
            </a:r>
            <a:r>
              <a:rPr lang="ja-JP" altLang="en-US" sz="2800" dirty="0">
                <a:solidFill>
                  <a:srgbClr val="0070C0"/>
                </a:solidFill>
                <a:latin typeface="HG丸ｺﾞｼｯｸM-PRO" panose="020F0600000000000000" pitchFamily="50" charset="-128"/>
                <a:ea typeface="HG丸ｺﾞｼｯｸM-PRO" panose="020F0600000000000000" pitchFamily="50" charset="-128"/>
              </a:rPr>
              <a:t>ましょう！</a:t>
            </a:r>
            <a:endParaRPr lang="ja-JP" altLang="ja-JP" sz="28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5" name="吹き出し: 角を丸めた四角形 4"/>
          <p:cNvSpPr/>
          <p:nvPr/>
        </p:nvSpPr>
        <p:spPr bwMode="auto">
          <a:xfrm>
            <a:off x="2208213" y="1882026"/>
            <a:ext cx="8578323" cy="2168745"/>
          </a:xfrm>
          <a:prstGeom prst="wedgeRoundRectCallout">
            <a:avLst>
              <a:gd name="adj1" fmla="val -48100"/>
              <a:gd name="adj2" fmla="val 78105"/>
              <a:gd name="adj3" fmla="val 16667"/>
            </a:avLst>
          </a:prstGeom>
          <a:solidFill>
            <a:srgbClr val="CCFFFF"/>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600" dirty="0">
                <a:solidFill>
                  <a:srgbClr val="0070C0"/>
                </a:solidFill>
                <a:latin typeface="HG丸ｺﾞｼｯｸM-PRO" panose="020F0600000000000000" pitchFamily="50" charset="-128"/>
                <a:ea typeface="HG丸ｺﾞｼｯｸM-PRO" panose="020F0600000000000000" pitchFamily="50" charset="-128"/>
              </a:rPr>
              <a:t>「税金」って聞いたことありますか？</a:t>
            </a:r>
            <a:endParaRPr lang="ja-JP" altLang="ja-JP" sz="3600" dirty="0">
              <a:solidFill>
                <a:srgbClr val="0070C0"/>
              </a:solidFill>
              <a:latin typeface="HG丸ｺﾞｼｯｸM-PRO" panose="020F0600000000000000" pitchFamily="50" charset="-128"/>
              <a:ea typeface="HG丸ｺﾞｼｯｸM-PRO" panose="020F0600000000000000" pitchFamily="50"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4" presetClass="entr" presetSubtype="1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randombar(horizontal)">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1000"/>
                                        <p:tgtEl>
                                          <p:spTgt spid="25"/>
                                        </p:tgtEl>
                                      </p:cBhvr>
                                    </p:animEffect>
                                    <p:set>
                                      <p:cBhvr>
                                        <p:cTn id="14" dur="1" fill="hold">
                                          <p:stCondLst>
                                            <p:cond delay="999"/>
                                          </p:stCondLst>
                                        </p:cTn>
                                        <p:tgtEl>
                                          <p:spTgt spid="25"/>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46" grpId="0"/>
      <p:bldP spid="8" grpId="0" animBg="1"/>
      <p:bldP spid="25" grpId="0" animBg="1"/>
      <p:bldP spid="2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4">
            <a:clrChange>
              <a:clrFrom>
                <a:srgbClr val="FFFFFF"/>
              </a:clrFrom>
              <a:clrTo>
                <a:srgbClr val="FFFFFF">
                  <a:alpha val="0"/>
                </a:srgbClr>
              </a:clrTo>
            </a:clrChange>
          </a:blip>
          <a:stretch>
            <a:fillRect/>
          </a:stretch>
        </p:blipFill>
        <p:spPr>
          <a:xfrm>
            <a:off x="952697" y="2694612"/>
            <a:ext cx="3021453" cy="3709374"/>
          </a:xfrm>
          <a:prstGeom prst="rect">
            <a:avLst/>
          </a:prstGeom>
        </p:spPr>
      </p:pic>
      <p:sp>
        <p:nvSpPr>
          <p:cNvPr id="43012" name="雲形吹き出し 3"/>
          <p:cNvSpPr>
            <a:spLocks noChangeArrowheads="1"/>
          </p:cNvSpPr>
          <p:nvPr/>
        </p:nvSpPr>
        <p:spPr bwMode="auto">
          <a:xfrm>
            <a:off x="5375276" y="3140968"/>
            <a:ext cx="5184775" cy="2016224"/>
          </a:xfrm>
          <a:prstGeom prst="cloudCallout">
            <a:avLst>
              <a:gd name="adj1" fmla="val -75560"/>
              <a:gd name="adj2" fmla="val 15292"/>
            </a:avLst>
          </a:prstGeom>
          <a:solidFill>
            <a:schemeClr val="accent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solidFill>
                  <a:schemeClr val="bg1"/>
                </a:solidFill>
                <a:latin typeface="HG丸ｺﾞｼｯｸM-PRO" panose="020F0600000000000000" pitchFamily="50" charset="-128"/>
                <a:ea typeface="HG丸ｺﾞｼｯｸM-PRO" panose="020F0600000000000000" pitchFamily="50" charset="-128"/>
              </a:rPr>
              <a:t>勉強やスポーツに頑張ってね！</a:t>
            </a:r>
          </a:p>
        </p:txBody>
      </p:sp>
      <p:sp>
        <p:nvSpPr>
          <p:cNvPr id="43013" name="スライド番号プレースホルダー 1"/>
          <p:cNvSpPr txBox="1">
            <a:spLocks/>
          </p:cNvSpPr>
          <p:nvPr/>
        </p:nvSpPr>
        <p:spPr bwMode="auto">
          <a:xfrm>
            <a:off x="5879976" y="5787539"/>
            <a:ext cx="5867399" cy="90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54" tIns="47568" rIns="95154" bIns="47568" anchor="ctr"/>
          <a:lstStyle>
            <a:lvl1pPr defTabSz="9509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474663" indent="-17463" defTabSz="9509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950913" indent="-36513" defTabSz="9509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427163" indent="-55563"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1901825" indent="-73025" defTabSz="9509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3590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8162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2734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730625" indent="-73025" defTabSz="9509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この資料は、財務省ＨＰ内資料を参考とし、表現などは簡易にしています。</a:t>
            </a:r>
            <a:endParaRPr lang="en-US" altLang="ja-JP" sz="1400" dirty="0">
              <a:latin typeface="Meiryo UI" panose="020B0604030504040204" pitchFamily="50" charset="-128"/>
              <a:ea typeface="Meiryo UI" panose="020B0604030504040204" pitchFamily="50" charset="-128"/>
            </a:endParaRPr>
          </a:p>
          <a:p>
            <a:pPr>
              <a:spcBef>
                <a:spcPct val="0"/>
              </a:spcBef>
              <a:buFontTx/>
              <a:buNone/>
            </a:pPr>
            <a:r>
              <a:rPr lang="ja-JP" altLang="en-US" sz="1400" dirty="0">
                <a:latin typeface="Meiryo UI" panose="020B0604030504040204" pitchFamily="50" charset="-128"/>
                <a:ea typeface="Meiryo UI" panose="020B0604030504040204" pitchFamily="50" charset="-128"/>
              </a:rPr>
              <a:t>　　  改正等によって今後内容に変更がある場合もあります。</a:t>
            </a:r>
            <a:r>
              <a:rPr lang="en-US" altLang="ja-JP" sz="1400" dirty="0">
                <a:latin typeface="Meiryo UI" panose="020B0604030504040204" pitchFamily="50" charset="-128"/>
                <a:ea typeface="Meiryo UI" panose="020B0604030504040204" pitchFamily="50" charset="-128"/>
              </a:rPr>
              <a:t>    </a:t>
            </a:r>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6" name="雲形吹き出し 3"/>
          <p:cNvSpPr>
            <a:spLocks noChangeArrowheads="1"/>
          </p:cNvSpPr>
          <p:nvPr/>
        </p:nvSpPr>
        <p:spPr bwMode="auto">
          <a:xfrm>
            <a:off x="1994777" y="626495"/>
            <a:ext cx="8586812" cy="2308794"/>
          </a:xfrm>
          <a:prstGeom prst="cloudCallout">
            <a:avLst>
              <a:gd name="adj1" fmla="val -27763"/>
              <a:gd name="adj2" fmla="val 100339"/>
            </a:avLst>
          </a:prstGeom>
          <a:solidFill>
            <a:schemeClr val="accent1"/>
          </a:solidFill>
          <a:ln w="9525" algn="ctr">
            <a:solidFill>
              <a:schemeClr val="tx1"/>
            </a:solidFill>
            <a:round/>
            <a:headEnd/>
            <a:tailEnd/>
          </a:ln>
        </p:spPr>
        <p:txBody>
          <a:bodyPr>
            <a:scene3d>
              <a:camera prst="orthographicFront"/>
              <a:lightRig rig="threePt" dir="t"/>
            </a:scene3d>
            <a:sp3d extrusionH="57150">
              <a:extrusionClr>
                <a:schemeClr val="bg1"/>
              </a:extrusionClr>
            </a:sp3d>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b="1" dirty="0">
                <a:solidFill>
                  <a:schemeClr val="bg1"/>
                </a:solidFill>
                <a:latin typeface="HG丸ｺﾞｼｯｸM-PRO" panose="020F0600000000000000" pitchFamily="50" charset="-128"/>
                <a:ea typeface="HG丸ｺﾞｼｯｸM-PRO" panose="020F0600000000000000" pitchFamily="50" charset="-128"/>
              </a:rPr>
              <a:t>学校や学校にある備品は</a:t>
            </a:r>
            <a:r>
              <a:rPr lang="ja-JP" altLang="en-US" sz="4800" b="1" dirty="0">
                <a:ln w="3175">
                  <a:solidFill>
                    <a:schemeClr val="bg1"/>
                  </a:solidFill>
                </a:ln>
                <a:solidFill>
                  <a:srgbClr val="FF0000"/>
                </a:solidFill>
                <a:latin typeface="HG丸ｺﾞｼｯｸM-PRO" panose="020F0600000000000000" pitchFamily="50" charset="-128"/>
                <a:ea typeface="HG丸ｺﾞｼｯｸM-PRO" panose="020F0600000000000000" pitchFamily="50" charset="-128"/>
              </a:rPr>
              <a:t>大切</a:t>
            </a:r>
            <a:r>
              <a:rPr lang="ja-JP" altLang="en-US" sz="48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3600" b="1" dirty="0">
                <a:solidFill>
                  <a:schemeClr val="bg1"/>
                </a:solidFill>
                <a:latin typeface="HG丸ｺﾞｼｯｸM-PRO" panose="020F0600000000000000" pitchFamily="50" charset="-128"/>
                <a:ea typeface="HG丸ｺﾞｼｯｸM-PRO" panose="020F0600000000000000" pitchFamily="50" charset="-128"/>
              </a:rPr>
              <a:t>に使ってね！</a:t>
            </a:r>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0336" y="312386"/>
            <a:ext cx="1211645" cy="215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0536" y="1735927"/>
            <a:ext cx="183197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a:extLst>
              <a:ext uri="{FF2B5EF4-FFF2-40B4-BE49-F238E27FC236}">
                <a16:creationId xmlns:a16="http://schemas.microsoft.com/office/drawing/2014/main" id="{4C68FD67-7470-4772-8DE9-F29423861908}"/>
              </a:ext>
            </a:extLst>
          </p:cNvPr>
          <p:cNvGrpSpPr/>
          <p:nvPr/>
        </p:nvGrpSpPr>
        <p:grpSpPr>
          <a:xfrm>
            <a:off x="1936961" y="4607508"/>
            <a:ext cx="612000" cy="468000"/>
            <a:chOff x="1445136" y="4806745"/>
            <a:chExt cx="517014" cy="393905"/>
          </a:xfrm>
        </p:grpSpPr>
        <p:pic>
          <p:nvPicPr>
            <p:cNvPr id="13" name="図 12">
              <a:extLst>
                <a:ext uri="{FF2B5EF4-FFF2-40B4-BE49-F238E27FC236}">
                  <a16:creationId xmlns:a16="http://schemas.microsoft.com/office/drawing/2014/main" id="{10FC176B-6DC5-4AAB-9CCF-583AC71A9E4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14" name="図 13">
              <a:extLst>
                <a:ext uri="{FF2B5EF4-FFF2-40B4-BE49-F238E27FC236}">
                  <a16:creationId xmlns:a16="http://schemas.microsoft.com/office/drawing/2014/main" id="{CDB37DA9-5E45-47E1-B9D6-7874310BE57F}"/>
                </a:ext>
              </a:extLst>
            </p:cNvPr>
            <p:cNvPicPr>
              <a:picLocks noChangeAspect="1"/>
            </p:cNvPicPr>
            <p:nvPr/>
          </p:nvPicPr>
          <p:blipFill>
            <a:blip r:embed="rId8"/>
            <a:stretch>
              <a:fillRect/>
            </a:stretch>
          </p:blipFill>
          <p:spPr>
            <a:xfrm>
              <a:off x="1445136" y="4806745"/>
              <a:ext cx="57150" cy="95250"/>
            </a:xfrm>
            <a:prstGeom prst="rect">
              <a:avLst/>
            </a:prstGeom>
          </p:spPr>
        </p:pic>
      </p:grpSp>
      <p:grpSp>
        <p:nvGrpSpPr>
          <p:cNvPr id="15" name="グループ化 14">
            <a:extLst>
              <a:ext uri="{FF2B5EF4-FFF2-40B4-BE49-F238E27FC236}">
                <a16:creationId xmlns:a16="http://schemas.microsoft.com/office/drawing/2014/main" id="{4C68FD67-7470-4772-8DE9-F29423861908}"/>
              </a:ext>
            </a:extLst>
          </p:cNvPr>
          <p:cNvGrpSpPr/>
          <p:nvPr/>
        </p:nvGrpSpPr>
        <p:grpSpPr>
          <a:xfrm>
            <a:off x="1953033" y="4597479"/>
            <a:ext cx="612000" cy="468000"/>
            <a:chOff x="1445136" y="4806745"/>
            <a:chExt cx="517014" cy="393905"/>
          </a:xfrm>
        </p:grpSpPr>
        <p:pic>
          <p:nvPicPr>
            <p:cNvPr id="16" name="図 15">
              <a:extLst>
                <a:ext uri="{FF2B5EF4-FFF2-40B4-BE49-F238E27FC236}">
                  <a16:creationId xmlns:a16="http://schemas.microsoft.com/office/drawing/2014/main" id="{10FC176B-6DC5-4AAB-9CCF-583AC71A9E4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17" name="図 16">
              <a:extLst>
                <a:ext uri="{FF2B5EF4-FFF2-40B4-BE49-F238E27FC236}">
                  <a16:creationId xmlns:a16="http://schemas.microsoft.com/office/drawing/2014/main" id="{CDB37DA9-5E45-47E1-B9D6-7874310BE57F}"/>
                </a:ext>
              </a:extLst>
            </p:cNvPr>
            <p:cNvPicPr>
              <a:picLocks noChangeAspect="1"/>
            </p:cNvPicPr>
            <p:nvPr/>
          </p:nvPicPr>
          <p:blipFill>
            <a:blip r:embed="rId8"/>
            <a:stretch>
              <a:fillRect/>
            </a:stretch>
          </p:blipFill>
          <p:spPr>
            <a:xfrm>
              <a:off x="1445136" y="4806745"/>
              <a:ext cx="57150" cy="95250"/>
            </a:xfrm>
            <a:prstGeom prst="rect">
              <a:avLst/>
            </a:prstGeom>
          </p:spPr>
        </p:pic>
      </p:grpSp>
    </p:spTree>
    <p:custDataLst>
      <p:tags r:id="rId1"/>
    </p:custDataLst>
    <p:extLst>
      <p:ext uri="{BB962C8B-B14F-4D97-AF65-F5344CB8AC3E}">
        <p14:creationId xmlns:p14="http://schemas.microsoft.com/office/powerpoint/2010/main" val="39916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100"/>
                                        <p:tgtEl>
                                          <p:spTgt spid="8"/>
                                        </p:tgtEl>
                                      </p:cBhvr>
                                    </p:animEffect>
                                  </p:childTnLst>
                                </p:cTn>
                              </p:par>
                              <p:par>
                                <p:cTn id="13" presetID="10" presetClass="entr" presetSubtype="0" fill="hold" nodeType="withEffect">
                                  <p:stCondLst>
                                    <p:cond delay="14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900"/>
                                        <p:tgtEl>
                                          <p:spTgt spid="10"/>
                                        </p:tgtEl>
                                      </p:cBhvr>
                                    </p:animEffect>
                                  </p:childTnLst>
                                </p:cTn>
                              </p:par>
                              <p:par>
                                <p:cTn id="16" presetID="22" presetClass="entr" presetSubtype="4" fill="hold" grpId="0" nodeType="withEffect">
                                  <p:stCondLst>
                                    <p:cond delay="2100"/>
                                  </p:stCondLst>
                                  <p:childTnLst>
                                    <p:set>
                                      <p:cBhvr>
                                        <p:cTn id="17" dur="1" fill="hold">
                                          <p:stCondLst>
                                            <p:cond delay="0"/>
                                          </p:stCondLst>
                                        </p:cTn>
                                        <p:tgtEl>
                                          <p:spTgt spid="43012"/>
                                        </p:tgtEl>
                                        <p:attrNameLst>
                                          <p:attrName>style.visibility</p:attrName>
                                        </p:attrNameLst>
                                      </p:cBhvr>
                                      <p:to>
                                        <p:strVal val="visible"/>
                                      </p:to>
                                    </p:set>
                                    <p:animEffect transition="in" filter="wipe(down)">
                                      <p:cBhvr>
                                        <p:cTn id="18" dur="800"/>
                                        <p:tgtEl>
                                          <p:spTgt spid="43012"/>
                                        </p:tgtEl>
                                      </p:cBhvr>
                                    </p:animEffect>
                                  </p:childTnLst>
                                </p:cTn>
                              </p:par>
                            </p:childTnLst>
                          </p:cTn>
                        </p:par>
                        <p:par>
                          <p:cTn id="19" fill="hold">
                            <p:stCondLst>
                              <p:cond delay="2900"/>
                            </p:stCondLst>
                            <p:childTnLst>
                              <p:par>
                                <p:cTn id="20" presetID="42" presetClass="entr" presetSubtype="0" fill="hold" grpId="0" nodeType="afterEffect">
                                  <p:stCondLst>
                                    <p:cond delay="10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1000"/>
                                        <p:tgtEl>
                                          <p:spTgt spid="43013"/>
                                        </p:tgtEl>
                                      </p:cBhvr>
                                    </p:animEffect>
                                    <p:anim calcmode="lin" valueType="num">
                                      <p:cBhvr>
                                        <p:cTn id="23" dur="1000" fill="hold"/>
                                        <p:tgtEl>
                                          <p:spTgt spid="43013"/>
                                        </p:tgtEl>
                                        <p:attrNameLst>
                                          <p:attrName>ppt_x</p:attrName>
                                        </p:attrNameLst>
                                      </p:cBhvr>
                                      <p:tavLst>
                                        <p:tav tm="0">
                                          <p:val>
                                            <p:strVal val="#ppt_x"/>
                                          </p:val>
                                        </p:tav>
                                        <p:tav tm="100000">
                                          <p:val>
                                            <p:strVal val="#ppt_x"/>
                                          </p:val>
                                        </p:tav>
                                      </p:tavLst>
                                    </p:anim>
                                    <p:anim calcmode="lin" valueType="num">
                                      <p:cBhvr>
                                        <p:cTn id="24" dur="1000" fill="hold"/>
                                        <p:tgtEl>
                                          <p:spTgt spid="43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2" name="AutoShape 42">
            <a:extLst>
              <a:ext uri="{FF2B5EF4-FFF2-40B4-BE49-F238E27FC236}">
                <a16:creationId xmlns:a16="http://schemas.microsoft.com/office/drawing/2014/main" id="{4EDA5DA6-AE17-41A0-8505-18F6AFEADCFF}"/>
              </a:ext>
            </a:extLst>
          </p:cNvPr>
          <p:cNvSpPr>
            <a:spLocks noChangeArrowheads="1"/>
          </p:cNvSpPr>
          <p:nvPr/>
        </p:nvSpPr>
        <p:spPr bwMode="auto">
          <a:xfrm>
            <a:off x="1812070" y="710282"/>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panose="020B0609010101010101"/>
            </a:endParaRPr>
          </a:p>
        </p:txBody>
      </p:sp>
      <p:sp>
        <p:nvSpPr>
          <p:cNvPr id="30763" name="AutoShape 43">
            <a:extLst>
              <a:ext uri="{FF2B5EF4-FFF2-40B4-BE49-F238E27FC236}">
                <a16:creationId xmlns:a16="http://schemas.microsoft.com/office/drawing/2014/main" id="{314EBBCF-5A76-41DD-88CC-BC309DBDAFC5}"/>
              </a:ext>
            </a:extLst>
          </p:cNvPr>
          <p:cNvSpPr>
            <a:spLocks noChangeArrowheads="1"/>
          </p:cNvSpPr>
          <p:nvPr/>
        </p:nvSpPr>
        <p:spPr bwMode="auto">
          <a:xfrm>
            <a:off x="2381251" y="797443"/>
            <a:ext cx="1079498" cy="645594"/>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chemeClr val="bg1"/>
                </a:solidFill>
                <a:ea typeface="HG丸ｺﾞｼｯｸM-PRO" panose="020F0600000000000000" pitchFamily="50" charset="-128"/>
              </a:rPr>
              <a:t>問題</a:t>
            </a:r>
          </a:p>
        </p:txBody>
      </p:sp>
      <p:sp>
        <p:nvSpPr>
          <p:cNvPr id="30764" name="Rectangle 44">
            <a:extLst>
              <a:ext uri="{FF2B5EF4-FFF2-40B4-BE49-F238E27FC236}">
                <a16:creationId xmlns:a16="http://schemas.microsoft.com/office/drawing/2014/main" id="{1A00AEFE-B9BB-4368-8642-FCBA437E60AB}"/>
              </a:ext>
            </a:extLst>
          </p:cNvPr>
          <p:cNvSpPr>
            <a:spLocks noChangeArrowheads="1"/>
          </p:cNvSpPr>
          <p:nvPr/>
        </p:nvSpPr>
        <p:spPr bwMode="auto">
          <a:xfrm>
            <a:off x="3524250" y="549275"/>
            <a:ext cx="69850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税金がかかるものはどれでしょうか？</a:t>
            </a:r>
          </a:p>
        </p:txBody>
      </p:sp>
      <p:grpSp>
        <p:nvGrpSpPr>
          <p:cNvPr id="2" name="グループ化 25">
            <a:extLst>
              <a:ext uri="{FF2B5EF4-FFF2-40B4-BE49-F238E27FC236}">
                <a16:creationId xmlns:a16="http://schemas.microsoft.com/office/drawing/2014/main" id="{1566A377-2CEA-43D4-8294-3B036D0221F0}"/>
              </a:ext>
            </a:extLst>
          </p:cNvPr>
          <p:cNvGrpSpPr>
            <a:grpSpLocks/>
          </p:cNvGrpSpPr>
          <p:nvPr/>
        </p:nvGrpSpPr>
        <p:grpSpPr bwMode="auto">
          <a:xfrm>
            <a:off x="2166938" y="2143126"/>
            <a:ext cx="2519362" cy="1114425"/>
            <a:chOff x="684213" y="2852738"/>
            <a:chExt cx="2519362" cy="900112"/>
          </a:xfrm>
        </p:grpSpPr>
        <p:sp>
          <p:nvSpPr>
            <p:cNvPr id="36887" name="AutoShape 7">
              <a:extLst>
                <a:ext uri="{FF2B5EF4-FFF2-40B4-BE49-F238E27FC236}">
                  <a16:creationId xmlns:a16="http://schemas.microsoft.com/office/drawing/2014/main" id="{6935EE00-FD48-4F96-9C05-3B3A0D9B8FAE}"/>
                </a:ext>
              </a:extLst>
            </p:cNvPr>
            <p:cNvSpPr>
              <a:spLocks noChangeArrowheads="1"/>
            </p:cNvSpPr>
            <p:nvPr/>
          </p:nvSpPr>
          <p:spPr bwMode="auto">
            <a:xfrm>
              <a:off x="780372" y="2960896"/>
              <a:ext cx="2301402" cy="681393"/>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pPr>
              <a:r>
                <a:rPr lang="en-US" altLang="ja-JP" sz="2800">
                  <a:latin typeface="HG丸ｺﾞｼｯｸM-PRO" panose="020F0600000000000000" pitchFamily="50" charset="-128"/>
                  <a:ea typeface="HG丸ｺﾞｼｯｸM-PRO" panose="020F0600000000000000" pitchFamily="50" charset="-128"/>
                </a:rPr>
                <a:t> ① </a:t>
              </a:r>
              <a:endParaRPr lang="ja-JP" altLang="en-US" sz="1400">
                <a:latin typeface="HG丸ｺﾞｼｯｸM-PRO" panose="020F0600000000000000" pitchFamily="50" charset="-128"/>
                <a:ea typeface="HG丸ｺﾞｼｯｸM-PRO" panose="020F0600000000000000" pitchFamily="50" charset="-128"/>
              </a:endParaRPr>
            </a:p>
          </p:txBody>
        </p:sp>
        <p:pic>
          <p:nvPicPr>
            <p:cNvPr id="36888" name="Picture 8" descr="AQAA_023">
              <a:extLst>
                <a:ext uri="{FF2B5EF4-FFF2-40B4-BE49-F238E27FC236}">
                  <a16:creationId xmlns:a16="http://schemas.microsoft.com/office/drawing/2014/main" id="{414A6493-9B85-40EB-8BFC-11B82FCE2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852738"/>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Picture 9" descr="AQAA_023">
              <a:extLst>
                <a:ext uri="{FF2B5EF4-FFF2-40B4-BE49-F238E27FC236}">
                  <a16:creationId xmlns:a16="http://schemas.microsoft.com/office/drawing/2014/main" id="{309E1262-84D2-49E8-AF75-BCEE69E4E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5615" y="3507693"/>
              <a:ext cx="217960" cy="24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テキスト ボックス 20">
              <a:extLst>
                <a:ext uri="{FF2B5EF4-FFF2-40B4-BE49-F238E27FC236}">
                  <a16:creationId xmlns:a16="http://schemas.microsoft.com/office/drawing/2014/main" id="{39CE5B32-34EE-45BA-841E-9166381DA2CA}"/>
                </a:ext>
              </a:extLst>
            </p:cNvPr>
            <p:cNvSpPr txBox="1">
              <a:spLocks noChangeArrowheads="1"/>
            </p:cNvSpPr>
            <p:nvPr/>
          </p:nvSpPr>
          <p:spPr bwMode="auto">
            <a:xfrm>
              <a:off x="1398593" y="3025838"/>
              <a:ext cx="1714512" cy="5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ノーベル賞の賞金</a:t>
              </a:r>
            </a:p>
          </p:txBody>
        </p:sp>
      </p:grpSp>
      <p:grpSp>
        <p:nvGrpSpPr>
          <p:cNvPr id="3" name="グループ化 23">
            <a:extLst>
              <a:ext uri="{FF2B5EF4-FFF2-40B4-BE49-F238E27FC236}">
                <a16:creationId xmlns:a16="http://schemas.microsoft.com/office/drawing/2014/main" id="{20DDE71D-B554-4103-8E9C-66488A59A8ED}"/>
              </a:ext>
            </a:extLst>
          </p:cNvPr>
          <p:cNvGrpSpPr>
            <a:grpSpLocks/>
          </p:cNvGrpSpPr>
          <p:nvPr/>
        </p:nvGrpSpPr>
        <p:grpSpPr bwMode="auto">
          <a:xfrm>
            <a:off x="2166938" y="3571876"/>
            <a:ext cx="2519362" cy="1114425"/>
            <a:chOff x="684213" y="4076700"/>
            <a:chExt cx="2519362" cy="900113"/>
          </a:xfrm>
        </p:grpSpPr>
        <p:sp>
          <p:nvSpPr>
            <p:cNvPr id="36883" name="AutoShape 15">
              <a:extLst>
                <a:ext uri="{FF2B5EF4-FFF2-40B4-BE49-F238E27FC236}">
                  <a16:creationId xmlns:a16="http://schemas.microsoft.com/office/drawing/2014/main" id="{12D8F4D0-DE19-4BCD-958C-F41B62CE66BD}"/>
                </a:ext>
              </a:extLst>
            </p:cNvPr>
            <p:cNvSpPr>
              <a:spLocks noChangeArrowheads="1"/>
            </p:cNvSpPr>
            <p:nvPr/>
          </p:nvSpPr>
          <p:spPr bwMode="auto">
            <a:xfrm>
              <a:off x="781399" y="4161124"/>
              <a:ext cx="2300426" cy="70395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②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4" name="Picture 16" descr="AQAA_027">
              <a:extLst>
                <a:ext uri="{FF2B5EF4-FFF2-40B4-BE49-F238E27FC236}">
                  <a16:creationId xmlns:a16="http://schemas.microsoft.com/office/drawing/2014/main" id="{75A7C292-EA12-47D4-9198-4862F79C9D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7670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17" descr="AQAA_027">
              <a:extLst>
                <a:ext uri="{FF2B5EF4-FFF2-40B4-BE49-F238E27FC236}">
                  <a16:creationId xmlns:a16="http://schemas.microsoft.com/office/drawing/2014/main" id="{06CFA2FC-0191-48B9-8396-E76D4AD95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5707" y="4723540"/>
              <a:ext cx="217868" cy="25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テキスト ボックス 21">
              <a:extLst>
                <a:ext uri="{FF2B5EF4-FFF2-40B4-BE49-F238E27FC236}">
                  <a16:creationId xmlns:a16="http://schemas.microsoft.com/office/drawing/2014/main" id="{D16C21D6-A40B-4435-BE3D-53E402B584FB}"/>
                </a:ext>
              </a:extLst>
            </p:cNvPr>
            <p:cNvSpPr txBox="1">
              <a:spLocks noChangeArrowheads="1"/>
            </p:cNvSpPr>
            <p:nvPr/>
          </p:nvSpPr>
          <p:spPr bwMode="auto">
            <a:xfrm>
              <a:off x="1398593" y="4249800"/>
              <a:ext cx="1714512" cy="57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宝くじの</a:t>
              </a:r>
              <a:endParaRPr lang="en-US" altLang="ja-JP" sz="200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当選金</a:t>
              </a:r>
            </a:p>
          </p:txBody>
        </p:sp>
      </p:grpSp>
      <p:grpSp>
        <p:nvGrpSpPr>
          <p:cNvPr id="4" name="グループ化 26">
            <a:extLst>
              <a:ext uri="{FF2B5EF4-FFF2-40B4-BE49-F238E27FC236}">
                <a16:creationId xmlns:a16="http://schemas.microsoft.com/office/drawing/2014/main" id="{E2DFABE8-2B51-4B26-AEB6-A289DD6901FA}"/>
              </a:ext>
            </a:extLst>
          </p:cNvPr>
          <p:cNvGrpSpPr>
            <a:grpSpLocks/>
          </p:cNvGrpSpPr>
          <p:nvPr/>
        </p:nvGrpSpPr>
        <p:grpSpPr bwMode="auto">
          <a:xfrm>
            <a:off x="2208213" y="4929188"/>
            <a:ext cx="2519362" cy="1200150"/>
            <a:chOff x="684213" y="5229225"/>
            <a:chExt cx="2519362" cy="900113"/>
          </a:xfrm>
        </p:grpSpPr>
        <p:sp>
          <p:nvSpPr>
            <p:cNvPr id="36879" name="AutoShape 11">
              <a:extLst>
                <a:ext uri="{FF2B5EF4-FFF2-40B4-BE49-F238E27FC236}">
                  <a16:creationId xmlns:a16="http://schemas.microsoft.com/office/drawing/2014/main" id="{9EDF6FBB-B839-4A89-8330-C19F74FC9D48}"/>
                </a:ext>
              </a:extLst>
            </p:cNvPr>
            <p:cNvSpPr>
              <a:spLocks noChangeArrowheads="1"/>
            </p:cNvSpPr>
            <p:nvPr/>
          </p:nvSpPr>
          <p:spPr bwMode="auto">
            <a:xfrm>
              <a:off x="780372" y="5338585"/>
              <a:ext cx="2301402" cy="681394"/>
            </a:xfrm>
            <a:prstGeom prst="roundRect">
              <a:avLst>
                <a:gd name="adj" fmla="val 16667"/>
              </a:avLst>
            </a:prstGeom>
            <a:solidFill>
              <a:srgbClr val="CCFF99">
                <a:alpha val="70195"/>
              </a:srgbClr>
            </a:solidFill>
            <a:ln w="28575">
              <a:solidFill>
                <a:srgbClr val="0080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 ③ </a:t>
              </a:r>
              <a:endParaRPr lang="ja-JP" altLang="en-US" sz="2800">
                <a:latin typeface="HG丸ｺﾞｼｯｸM-PRO" panose="020F0600000000000000" pitchFamily="50" charset="-128"/>
                <a:ea typeface="HG丸ｺﾞｼｯｸM-PRO" panose="020F0600000000000000" pitchFamily="50" charset="-128"/>
              </a:endParaRPr>
            </a:p>
          </p:txBody>
        </p:sp>
        <p:pic>
          <p:nvPicPr>
            <p:cNvPr id="36880" name="Picture 12" descr="AQAA_026">
              <a:extLst>
                <a:ext uri="{FF2B5EF4-FFF2-40B4-BE49-F238E27FC236}">
                  <a16:creationId xmlns:a16="http://schemas.microsoft.com/office/drawing/2014/main" id="{A6CF757F-1BE9-4401-8985-E526217D04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229225"/>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13" descr="AQAA_026">
              <a:extLst>
                <a:ext uri="{FF2B5EF4-FFF2-40B4-BE49-F238E27FC236}">
                  <a16:creationId xmlns:a16="http://schemas.microsoft.com/office/drawing/2014/main" id="{19FCE093-4FCE-4CBF-912A-B93F0886CD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615" y="5884180"/>
              <a:ext cx="217960" cy="245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テキスト ボックス 24">
              <a:extLst>
                <a:ext uri="{FF2B5EF4-FFF2-40B4-BE49-F238E27FC236}">
                  <a16:creationId xmlns:a16="http://schemas.microsoft.com/office/drawing/2014/main" id="{DBEF8A3A-00C0-4885-8CE1-22219E8BD062}"/>
                </a:ext>
              </a:extLst>
            </p:cNvPr>
            <p:cNvSpPr txBox="1">
              <a:spLocks noChangeArrowheads="1"/>
            </p:cNvSpPr>
            <p:nvPr/>
          </p:nvSpPr>
          <p:spPr bwMode="auto">
            <a:xfrm>
              <a:off x="1357290" y="5389961"/>
              <a:ext cx="1714512" cy="65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クイズの</a:t>
              </a:r>
              <a:endParaRPr lang="en-US" altLang="ja-JP" sz="200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100">
                  <a:latin typeface="HG丸ｺﾞｼｯｸM-PRO" panose="020F0600000000000000" pitchFamily="50" charset="-128"/>
                  <a:ea typeface="HG丸ｺﾞｼｯｸM-PRO" panose="020F0600000000000000" pitchFamily="50" charset="-128"/>
                </a:rPr>
                <a:t>けんしょうきん</a:t>
              </a:r>
              <a:endParaRPr lang="en-US" altLang="ja-JP" sz="1100">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懸賞金</a:t>
              </a:r>
            </a:p>
          </p:txBody>
        </p:sp>
      </p:grpSp>
      <p:sp>
        <p:nvSpPr>
          <p:cNvPr id="28732" name="AutoShape 60">
            <a:extLst>
              <a:ext uri="{FF2B5EF4-FFF2-40B4-BE49-F238E27FC236}">
                <a16:creationId xmlns:a16="http://schemas.microsoft.com/office/drawing/2014/main" id="{5A119CC1-9455-4806-9D90-EC5BF3BDCFC3}"/>
              </a:ext>
            </a:extLst>
          </p:cNvPr>
          <p:cNvSpPr>
            <a:spLocks noChangeArrowheads="1"/>
          </p:cNvSpPr>
          <p:nvPr/>
        </p:nvSpPr>
        <p:spPr bwMode="auto">
          <a:xfrm>
            <a:off x="1524001" y="5072063"/>
            <a:ext cx="900113"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5" name="グループ化 28">
            <a:extLst>
              <a:ext uri="{FF2B5EF4-FFF2-40B4-BE49-F238E27FC236}">
                <a16:creationId xmlns:a16="http://schemas.microsoft.com/office/drawing/2014/main" id="{845C9B3B-8E0B-4B4E-A9B7-77C946846E89}"/>
              </a:ext>
            </a:extLst>
          </p:cNvPr>
          <p:cNvGrpSpPr>
            <a:grpSpLocks/>
          </p:cNvGrpSpPr>
          <p:nvPr/>
        </p:nvGrpSpPr>
        <p:grpSpPr bwMode="auto">
          <a:xfrm>
            <a:off x="5437899" y="2060576"/>
            <a:ext cx="5248026" cy="4176702"/>
            <a:chOff x="3500438" y="2357438"/>
            <a:chExt cx="5248026" cy="4176464"/>
          </a:xfrm>
        </p:grpSpPr>
        <p:sp>
          <p:nvSpPr>
            <p:cNvPr id="36875" name="AutoShape 57">
              <a:extLst>
                <a:ext uri="{FF2B5EF4-FFF2-40B4-BE49-F238E27FC236}">
                  <a16:creationId xmlns:a16="http://schemas.microsoft.com/office/drawing/2014/main" id="{FD8A3ABF-905E-45D3-8A34-385DEB229B64}"/>
                </a:ext>
              </a:extLst>
            </p:cNvPr>
            <p:cNvSpPr>
              <a:spLocks noChangeArrowheads="1"/>
            </p:cNvSpPr>
            <p:nvPr/>
          </p:nvSpPr>
          <p:spPr bwMode="auto">
            <a:xfrm>
              <a:off x="3500438" y="2357438"/>
              <a:ext cx="5248026" cy="4176464"/>
            </a:xfrm>
            <a:prstGeom prst="roundRect">
              <a:avLst>
                <a:gd name="adj" fmla="val 7102"/>
              </a:avLst>
            </a:prstGeom>
            <a:solidFill>
              <a:schemeClr val="bg1"/>
            </a:solidFill>
            <a:ln w="38100">
              <a:solidFill>
                <a:srgbClr val="FF6600"/>
              </a:solidFill>
              <a:round/>
              <a:headEnd/>
              <a:tailEnd/>
            </a:ln>
          </p:spPr>
          <p:txBody>
            <a:bodyPr lIns="0" tIns="144000" rIns="0"/>
            <a:lstStyle>
              <a:lvl1pPr marL="87313" indent="-87313">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ノーベル賞の賞金や宝くじの当選金</a:t>
              </a:r>
              <a:r>
                <a:rPr lang="ja-JP" altLang="en-US" sz="1200">
                  <a:latin typeface="HG丸ｺﾞｼｯｸM-PRO" panose="020F0600000000000000" pitchFamily="50" charset="-128"/>
                  <a:ea typeface="HG丸ｺﾞｼｯｸM-PRO" panose="020F0600000000000000" pitchFamily="50" charset="-128"/>
                </a:rPr>
                <a:t>　</a:t>
              </a:r>
              <a:endParaRPr lang="en-US" altLang="ja-JP" sz="12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は、法律の規定により税金がかから</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ないようになっています。</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なお、クイズ番組などの</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賞金には、「所得税」と</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いう税金がかかり</a:t>
              </a:r>
              <a:endParaRPr lang="en-US" altLang="ja-JP" sz="2300">
                <a:latin typeface="HG丸ｺﾞｼｯｸM-PRO" panose="020F0600000000000000" pitchFamily="50" charset="-128"/>
                <a:ea typeface="HG丸ｺﾞｼｯｸM-PRO" panose="020F0600000000000000" pitchFamily="50" charset="-128"/>
              </a:endParaRPr>
            </a:p>
            <a:p>
              <a:pPr>
                <a:lnSpc>
                  <a:spcPts val="4200"/>
                </a:lnSpc>
                <a:spcBef>
                  <a:spcPct val="0"/>
                </a:spcBef>
                <a:buNone/>
              </a:pPr>
              <a:r>
                <a:rPr lang="ja-JP" altLang="en-US" sz="2300">
                  <a:latin typeface="HG丸ｺﾞｼｯｸM-PRO" panose="020F0600000000000000" pitchFamily="50" charset="-128"/>
                  <a:ea typeface="HG丸ｺﾞｼｯｸM-PRO" panose="020F0600000000000000" pitchFamily="50" charset="-128"/>
                </a:rPr>
                <a:t>  ます。</a:t>
              </a:r>
            </a:p>
          </p:txBody>
        </p:sp>
        <p:sp>
          <p:nvSpPr>
            <p:cNvPr id="36877" name="テキスト ボックス 25">
              <a:extLst>
                <a:ext uri="{FF2B5EF4-FFF2-40B4-BE49-F238E27FC236}">
                  <a16:creationId xmlns:a16="http://schemas.microsoft.com/office/drawing/2014/main" id="{22E70AFC-FE60-4B37-B901-0774FCB1291B}"/>
                </a:ext>
              </a:extLst>
            </p:cNvPr>
            <p:cNvSpPr txBox="1">
              <a:spLocks noChangeArrowheads="1"/>
            </p:cNvSpPr>
            <p:nvPr/>
          </p:nvSpPr>
          <p:spPr bwMode="auto">
            <a:xfrm>
              <a:off x="4176000" y="3068960"/>
              <a:ext cx="9286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ほうりつ</a:t>
              </a:r>
            </a:p>
          </p:txBody>
        </p:sp>
        <p:sp>
          <p:nvSpPr>
            <p:cNvPr id="36878" name="テキスト ボックス 26">
              <a:extLst>
                <a:ext uri="{FF2B5EF4-FFF2-40B4-BE49-F238E27FC236}">
                  <a16:creationId xmlns:a16="http://schemas.microsoft.com/office/drawing/2014/main" id="{E7F52175-21D2-4744-894E-75E5542A33C9}"/>
                </a:ext>
              </a:extLst>
            </p:cNvPr>
            <p:cNvSpPr txBox="1">
              <a:spLocks noChangeArrowheads="1"/>
            </p:cNvSpPr>
            <p:nvPr/>
          </p:nvSpPr>
          <p:spPr bwMode="auto">
            <a:xfrm>
              <a:off x="5148064" y="3068823"/>
              <a:ext cx="714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ea typeface="AR丸ゴシック体M" panose="020B0609010101010101"/>
                </a:rPr>
                <a:t>きてい</a:t>
              </a:r>
            </a:p>
          </p:txBody>
        </p:sp>
      </p:grpSp>
      <p:pic>
        <p:nvPicPr>
          <p:cNvPr id="27" name="Picture 16">
            <a:extLst>
              <a:ext uri="{FF2B5EF4-FFF2-40B4-BE49-F238E27FC236}">
                <a16:creationId xmlns:a16="http://schemas.microsoft.com/office/drawing/2014/main" id="{97B7400F-57A9-468A-BA26-F314253851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63"/>
                                        </p:tgtEl>
                                        <p:attrNameLst>
                                          <p:attrName>style.visibility</p:attrName>
                                        </p:attrNameLst>
                                      </p:cBhvr>
                                      <p:to>
                                        <p:strVal val="visible"/>
                                      </p:to>
                                    </p:set>
                                    <p:animEffect transition="in" filter="wipe(down)">
                                      <p:cBhvr>
                                        <p:cTn id="7" dur="580">
                                          <p:stCondLst>
                                            <p:cond delay="0"/>
                                          </p:stCondLst>
                                        </p:cTn>
                                        <p:tgtEl>
                                          <p:spTgt spid="30763"/>
                                        </p:tgtEl>
                                      </p:cBhvr>
                                    </p:animEffect>
                                    <p:anim calcmode="lin" valueType="num">
                                      <p:cBhvr>
                                        <p:cTn id="8" dur="1822" tmFilter="0,0; 0.14,0.36; 0.43,0.73; 0.71,0.91; 1.0,1.0">
                                          <p:stCondLst>
                                            <p:cond delay="0"/>
                                          </p:stCondLst>
                                        </p:cTn>
                                        <p:tgtEl>
                                          <p:spTgt spid="3076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3"/>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3"/>
                                        </p:tgtEl>
                                      </p:cBhvr>
                                      <p:to x="100000" y="60000"/>
                                    </p:animScale>
                                    <p:animScale>
                                      <p:cBhvr>
                                        <p:cTn id="14" dur="166" decel="50000">
                                          <p:stCondLst>
                                            <p:cond delay="676"/>
                                          </p:stCondLst>
                                        </p:cTn>
                                        <p:tgtEl>
                                          <p:spTgt spid="30763"/>
                                        </p:tgtEl>
                                      </p:cBhvr>
                                      <p:to x="100000" y="100000"/>
                                    </p:animScale>
                                    <p:animScale>
                                      <p:cBhvr>
                                        <p:cTn id="15" dur="26">
                                          <p:stCondLst>
                                            <p:cond delay="1312"/>
                                          </p:stCondLst>
                                        </p:cTn>
                                        <p:tgtEl>
                                          <p:spTgt spid="30763"/>
                                        </p:tgtEl>
                                      </p:cBhvr>
                                      <p:to x="100000" y="80000"/>
                                    </p:animScale>
                                    <p:animScale>
                                      <p:cBhvr>
                                        <p:cTn id="16" dur="166" decel="50000">
                                          <p:stCondLst>
                                            <p:cond delay="1338"/>
                                          </p:stCondLst>
                                        </p:cTn>
                                        <p:tgtEl>
                                          <p:spTgt spid="30763"/>
                                        </p:tgtEl>
                                      </p:cBhvr>
                                      <p:to x="100000" y="100000"/>
                                    </p:animScale>
                                    <p:animScale>
                                      <p:cBhvr>
                                        <p:cTn id="17" dur="26">
                                          <p:stCondLst>
                                            <p:cond delay="1642"/>
                                          </p:stCondLst>
                                        </p:cTn>
                                        <p:tgtEl>
                                          <p:spTgt spid="30763"/>
                                        </p:tgtEl>
                                      </p:cBhvr>
                                      <p:to x="100000" y="90000"/>
                                    </p:animScale>
                                    <p:animScale>
                                      <p:cBhvr>
                                        <p:cTn id="18" dur="166" decel="50000">
                                          <p:stCondLst>
                                            <p:cond delay="1668"/>
                                          </p:stCondLst>
                                        </p:cTn>
                                        <p:tgtEl>
                                          <p:spTgt spid="30763"/>
                                        </p:tgtEl>
                                      </p:cBhvr>
                                      <p:to x="100000" y="100000"/>
                                    </p:animScale>
                                    <p:animScale>
                                      <p:cBhvr>
                                        <p:cTn id="19" dur="26">
                                          <p:stCondLst>
                                            <p:cond delay="1808"/>
                                          </p:stCondLst>
                                        </p:cTn>
                                        <p:tgtEl>
                                          <p:spTgt spid="30763"/>
                                        </p:tgtEl>
                                      </p:cBhvr>
                                      <p:to x="100000" y="95000"/>
                                    </p:animScale>
                                    <p:animScale>
                                      <p:cBhvr>
                                        <p:cTn id="20" dur="166" decel="50000">
                                          <p:stCondLst>
                                            <p:cond delay="1834"/>
                                          </p:stCondLst>
                                        </p:cTn>
                                        <p:tgtEl>
                                          <p:spTgt spid="3076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0762"/>
                                        </p:tgtEl>
                                        <p:attrNameLst>
                                          <p:attrName>style.visibility</p:attrName>
                                        </p:attrNameLst>
                                      </p:cBhvr>
                                      <p:to>
                                        <p:strVal val="visible"/>
                                      </p:to>
                                    </p:set>
                                    <p:animEffect transition="in" filter="wipe(down)">
                                      <p:cBhvr>
                                        <p:cTn id="23" dur="580">
                                          <p:stCondLst>
                                            <p:cond delay="0"/>
                                          </p:stCondLst>
                                        </p:cTn>
                                        <p:tgtEl>
                                          <p:spTgt spid="30762"/>
                                        </p:tgtEl>
                                      </p:cBhvr>
                                    </p:animEffect>
                                    <p:anim calcmode="lin" valueType="num">
                                      <p:cBhvr>
                                        <p:cTn id="24" dur="1822" tmFilter="0,0; 0.14,0.36; 0.43,0.73; 0.71,0.91; 1.0,1.0">
                                          <p:stCondLst>
                                            <p:cond delay="0"/>
                                          </p:stCondLst>
                                        </p:cTn>
                                        <p:tgtEl>
                                          <p:spTgt spid="3076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6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6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6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62"/>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62"/>
                                        </p:tgtEl>
                                      </p:cBhvr>
                                      <p:to x="100000" y="60000"/>
                                    </p:animScale>
                                    <p:animScale>
                                      <p:cBhvr>
                                        <p:cTn id="30" dur="166" decel="50000">
                                          <p:stCondLst>
                                            <p:cond delay="676"/>
                                          </p:stCondLst>
                                        </p:cTn>
                                        <p:tgtEl>
                                          <p:spTgt spid="30762"/>
                                        </p:tgtEl>
                                      </p:cBhvr>
                                      <p:to x="100000" y="100000"/>
                                    </p:animScale>
                                    <p:animScale>
                                      <p:cBhvr>
                                        <p:cTn id="31" dur="26">
                                          <p:stCondLst>
                                            <p:cond delay="1312"/>
                                          </p:stCondLst>
                                        </p:cTn>
                                        <p:tgtEl>
                                          <p:spTgt spid="30762"/>
                                        </p:tgtEl>
                                      </p:cBhvr>
                                      <p:to x="100000" y="80000"/>
                                    </p:animScale>
                                    <p:animScale>
                                      <p:cBhvr>
                                        <p:cTn id="32" dur="166" decel="50000">
                                          <p:stCondLst>
                                            <p:cond delay="1338"/>
                                          </p:stCondLst>
                                        </p:cTn>
                                        <p:tgtEl>
                                          <p:spTgt spid="30762"/>
                                        </p:tgtEl>
                                      </p:cBhvr>
                                      <p:to x="100000" y="100000"/>
                                    </p:animScale>
                                    <p:animScale>
                                      <p:cBhvr>
                                        <p:cTn id="33" dur="26">
                                          <p:stCondLst>
                                            <p:cond delay="1642"/>
                                          </p:stCondLst>
                                        </p:cTn>
                                        <p:tgtEl>
                                          <p:spTgt spid="30762"/>
                                        </p:tgtEl>
                                      </p:cBhvr>
                                      <p:to x="100000" y="90000"/>
                                    </p:animScale>
                                    <p:animScale>
                                      <p:cBhvr>
                                        <p:cTn id="34" dur="166" decel="50000">
                                          <p:stCondLst>
                                            <p:cond delay="1668"/>
                                          </p:stCondLst>
                                        </p:cTn>
                                        <p:tgtEl>
                                          <p:spTgt spid="30762"/>
                                        </p:tgtEl>
                                      </p:cBhvr>
                                      <p:to x="100000" y="100000"/>
                                    </p:animScale>
                                    <p:animScale>
                                      <p:cBhvr>
                                        <p:cTn id="35" dur="26">
                                          <p:stCondLst>
                                            <p:cond delay="1808"/>
                                          </p:stCondLst>
                                        </p:cTn>
                                        <p:tgtEl>
                                          <p:spTgt spid="30762"/>
                                        </p:tgtEl>
                                      </p:cBhvr>
                                      <p:to x="100000" y="95000"/>
                                    </p:animScale>
                                    <p:animScale>
                                      <p:cBhvr>
                                        <p:cTn id="36" dur="166" decel="50000">
                                          <p:stCondLst>
                                            <p:cond delay="1834"/>
                                          </p:stCondLst>
                                        </p:cTn>
                                        <p:tgtEl>
                                          <p:spTgt spid="3076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0764"/>
                                        </p:tgtEl>
                                        <p:attrNameLst>
                                          <p:attrName>style.visibility</p:attrName>
                                        </p:attrNameLst>
                                      </p:cBhvr>
                                      <p:to>
                                        <p:strVal val="visible"/>
                                      </p:to>
                                    </p:set>
                                    <p:animEffect transition="in" filter="wipe(down)">
                                      <p:cBhvr>
                                        <p:cTn id="39" dur="580">
                                          <p:stCondLst>
                                            <p:cond delay="0"/>
                                          </p:stCondLst>
                                        </p:cTn>
                                        <p:tgtEl>
                                          <p:spTgt spid="30764"/>
                                        </p:tgtEl>
                                      </p:cBhvr>
                                    </p:animEffect>
                                    <p:anim calcmode="lin" valueType="num">
                                      <p:cBhvr>
                                        <p:cTn id="40" dur="1822" tmFilter="0,0; 0.14,0.36; 0.43,0.73; 0.71,0.91; 1.0,1.0">
                                          <p:stCondLst>
                                            <p:cond delay="0"/>
                                          </p:stCondLst>
                                        </p:cTn>
                                        <p:tgtEl>
                                          <p:spTgt spid="3076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076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076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076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0764"/>
                                        </p:tgtEl>
                                        <p:attrNameLst>
                                          <p:attrName>ppt_y</p:attrName>
                                        </p:attrNameLst>
                                      </p:cBhvr>
                                      <p:tavLst>
                                        <p:tav tm="0" fmla="#ppt_y-sin(pi*$)/81">
                                          <p:val>
                                            <p:fltVal val="0"/>
                                          </p:val>
                                        </p:tav>
                                        <p:tav tm="100000">
                                          <p:val>
                                            <p:fltVal val="1"/>
                                          </p:val>
                                        </p:tav>
                                      </p:tavLst>
                                    </p:anim>
                                    <p:animScale>
                                      <p:cBhvr>
                                        <p:cTn id="45" dur="26">
                                          <p:stCondLst>
                                            <p:cond delay="650"/>
                                          </p:stCondLst>
                                        </p:cTn>
                                        <p:tgtEl>
                                          <p:spTgt spid="30764"/>
                                        </p:tgtEl>
                                      </p:cBhvr>
                                      <p:to x="100000" y="60000"/>
                                    </p:animScale>
                                    <p:animScale>
                                      <p:cBhvr>
                                        <p:cTn id="46" dur="166" decel="50000">
                                          <p:stCondLst>
                                            <p:cond delay="676"/>
                                          </p:stCondLst>
                                        </p:cTn>
                                        <p:tgtEl>
                                          <p:spTgt spid="30764"/>
                                        </p:tgtEl>
                                      </p:cBhvr>
                                      <p:to x="100000" y="100000"/>
                                    </p:animScale>
                                    <p:animScale>
                                      <p:cBhvr>
                                        <p:cTn id="47" dur="26">
                                          <p:stCondLst>
                                            <p:cond delay="1312"/>
                                          </p:stCondLst>
                                        </p:cTn>
                                        <p:tgtEl>
                                          <p:spTgt spid="30764"/>
                                        </p:tgtEl>
                                      </p:cBhvr>
                                      <p:to x="100000" y="80000"/>
                                    </p:animScale>
                                    <p:animScale>
                                      <p:cBhvr>
                                        <p:cTn id="48" dur="166" decel="50000">
                                          <p:stCondLst>
                                            <p:cond delay="1338"/>
                                          </p:stCondLst>
                                        </p:cTn>
                                        <p:tgtEl>
                                          <p:spTgt spid="30764"/>
                                        </p:tgtEl>
                                      </p:cBhvr>
                                      <p:to x="100000" y="100000"/>
                                    </p:animScale>
                                    <p:animScale>
                                      <p:cBhvr>
                                        <p:cTn id="49" dur="26">
                                          <p:stCondLst>
                                            <p:cond delay="1642"/>
                                          </p:stCondLst>
                                        </p:cTn>
                                        <p:tgtEl>
                                          <p:spTgt spid="30764"/>
                                        </p:tgtEl>
                                      </p:cBhvr>
                                      <p:to x="100000" y="90000"/>
                                    </p:animScale>
                                    <p:animScale>
                                      <p:cBhvr>
                                        <p:cTn id="50" dur="166" decel="50000">
                                          <p:stCondLst>
                                            <p:cond delay="1668"/>
                                          </p:stCondLst>
                                        </p:cTn>
                                        <p:tgtEl>
                                          <p:spTgt spid="30764"/>
                                        </p:tgtEl>
                                      </p:cBhvr>
                                      <p:to x="100000" y="100000"/>
                                    </p:animScale>
                                    <p:animScale>
                                      <p:cBhvr>
                                        <p:cTn id="51" dur="26">
                                          <p:stCondLst>
                                            <p:cond delay="1808"/>
                                          </p:stCondLst>
                                        </p:cTn>
                                        <p:tgtEl>
                                          <p:spTgt spid="30764"/>
                                        </p:tgtEl>
                                      </p:cBhvr>
                                      <p:to x="100000" y="95000"/>
                                    </p:animScale>
                                    <p:animScale>
                                      <p:cBhvr>
                                        <p:cTn id="52" dur="166" decel="50000">
                                          <p:stCondLst>
                                            <p:cond delay="1834"/>
                                          </p:stCondLst>
                                        </p:cTn>
                                        <p:tgtEl>
                                          <p:spTgt spid="30764"/>
                                        </p:tgtEl>
                                      </p:cBhvr>
                                      <p:to x="100000" y="100000"/>
                                    </p:animScale>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par>
                                <p:cTn id="58" presetID="3" presetClass="entr" presetSubtype="1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linds(horizontal)">
                                      <p:cBhvr>
                                        <p:cTn id="60" dur="500"/>
                                        <p:tgtEl>
                                          <p:spTgt spid="3"/>
                                        </p:tgtEl>
                                      </p:cBhvr>
                                    </p:animEffect>
                                  </p:childTnLst>
                                </p:cTn>
                              </p:par>
                              <p:par>
                                <p:cTn id="61" presetID="3" presetClass="entr" presetSubtype="1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linds(horizontal)">
                                      <p:cBhvr>
                                        <p:cTn id="63" dur="5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nodeType="clickEffect">
                                  <p:stCondLst>
                                    <p:cond delay="0"/>
                                  </p:stCondLst>
                                  <p:childTnLst>
                                    <p:set>
                                      <p:cBhvr>
                                        <p:cTn id="67" dur="1" fill="hold">
                                          <p:stCondLst>
                                            <p:cond delay="0"/>
                                          </p:stCondLst>
                                        </p:cTn>
                                        <p:tgtEl>
                                          <p:spTgt spid="28732"/>
                                        </p:tgtEl>
                                        <p:attrNameLst>
                                          <p:attrName>style.visibility</p:attrName>
                                        </p:attrNameLst>
                                      </p:cBhvr>
                                      <p:to>
                                        <p:strVal val="visible"/>
                                      </p:to>
                                    </p:set>
                                    <p:anim calcmode="lin" valueType="num">
                                      <p:cBhvr>
                                        <p:cTn id="68" dur="250" fill="hold"/>
                                        <p:tgtEl>
                                          <p:spTgt spid="28732"/>
                                        </p:tgtEl>
                                        <p:attrNameLst>
                                          <p:attrName>ppt_w</p:attrName>
                                        </p:attrNameLst>
                                      </p:cBhvr>
                                      <p:tavLst>
                                        <p:tav tm="0">
                                          <p:val>
                                            <p:fltVal val="0"/>
                                          </p:val>
                                        </p:tav>
                                        <p:tav tm="100000">
                                          <p:val>
                                            <p:strVal val="#ppt_w"/>
                                          </p:val>
                                        </p:tav>
                                      </p:tavLst>
                                    </p:anim>
                                    <p:anim calcmode="lin" valueType="num">
                                      <p:cBhvr>
                                        <p:cTn id="69" dur="250" fill="hold"/>
                                        <p:tgtEl>
                                          <p:spTgt spid="28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chimes.wav"/>
                                        </p:tgtEl>
                                      </p:cMediaNode>
                                    </p:audio>
                                  </p:subTnLst>
                                </p:cTn>
                              </p:par>
                            </p:childTnLst>
                          </p:cTn>
                        </p:par>
                        <p:par>
                          <p:cTn id="70" fill="hold" nodeType="afterGroup">
                            <p:stCondLst>
                              <p:cond delay="250"/>
                            </p:stCondLst>
                            <p:childTnLst>
                              <p:par>
                                <p:cTn id="71" presetID="23" presetClass="entr" presetSubtype="16" fill="hold" nodeType="afterEffect">
                                  <p:stCondLst>
                                    <p:cond delay="0"/>
                                  </p:stCondLst>
                                  <p:childTnLst>
                                    <p:set>
                                      <p:cBhvr>
                                        <p:cTn id="72" dur="1" fill="hold">
                                          <p:stCondLst>
                                            <p:cond delay="0"/>
                                          </p:stCondLst>
                                        </p:cTn>
                                        <p:tgtEl>
                                          <p:spTgt spid="28732"/>
                                        </p:tgtEl>
                                        <p:attrNameLst>
                                          <p:attrName>style.visibility</p:attrName>
                                        </p:attrNameLst>
                                      </p:cBhvr>
                                      <p:to>
                                        <p:strVal val="visible"/>
                                      </p:to>
                                    </p:set>
                                    <p:anim calcmode="lin" valueType="num">
                                      <p:cBhvr>
                                        <p:cTn id="73" dur="500" fill="hold"/>
                                        <p:tgtEl>
                                          <p:spTgt spid="28732"/>
                                        </p:tgtEl>
                                        <p:attrNameLst>
                                          <p:attrName>ppt_w</p:attrName>
                                        </p:attrNameLst>
                                      </p:cBhvr>
                                      <p:tavLst>
                                        <p:tav tm="0">
                                          <p:val>
                                            <p:fltVal val="0"/>
                                          </p:val>
                                        </p:tav>
                                        <p:tav tm="100000">
                                          <p:val>
                                            <p:strVal val="#ppt_w"/>
                                          </p:val>
                                        </p:tav>
                                      </p:tavLst>
                                    </p:anim>
                                    <p:anim calcmode="lin" valueType="num">
                                      <p:cBhvr>
                                        <p:cTn id="74" dur="500" fill="hold"/>
                                        <p:tgtEl>
                                          <p:spTgt spid="28732"/>
                                        </p:tgtEl>
                                        <p:attrNameLst>
                                          <p:attrName>ppt_h</p:attrName>
                                        </p:attrNameLst>
                                      </p:cBhvr>
                                      <p:tavLst>
                                        <p:tav tm="0">
                                          <p:val>
                                            <p:fltVal val="0"/>
                                          </p:val>
                                        </p:tav>
                                        <p:tav tm="100000">
                                          <p:val>
                                            <p:strVal val="#ppt_h"/>
                                          </p:val>
                                        </p:tav>
                                      </p:tavLst>
                                    </p:anim>
                                  </p:childTnLst>
                                </p:cTn>
                              </p:par>
                              <p:par>
                                <p:cTn id="75" presetID="3" presetClass="entr" presetSubtype="1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2" grpId="0" animBg="1"/>
      <p:bldP spid="30763" grpId="0" animBg="1"/>
      <p:bldP spid="307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9">
            <a:extLst>
              <a:ext uri="{FF2B5EF4-FFF2-40B4-BE49-F238E27FC236}">
                <a16:creationId xmlns:a16="http://schemas.microsoft.com/office/drawing/2014/main" id="{E2B723F3-7AEB-42AD-ABCF-CD74B703C410}"/>
              </a:ext>
            </a:extLst>
          </p:cNvPr>
          <p:cNvSpPr>
            <a:spLocks noGrp="1" noChangeArrowheads="1"/>
          </p:cNvSpPr>
          <p:nvPr>
            <p:ph type="title" idx="4294967295"/>
          </p:nvPr>
        </p:nvSpPr>
        <p:spPr>
          <a:xfrm>
            <a:off x="1881188" y="642938"/>
            <a:ext cx="8229600" cy="703262"/>
          </a:xfrm>
        </p:spPr>
        <p:txBody>
          <a:bodyPr/>
          <a:lstStyle/>
          <a:p>
            <a:r>
              <a:rPr lang="ja-JP" altLang="en-US" sz="800">
                <a:solidFill>
                  <a:srgbClr val="FFFF99"/>
                </a:solidFill>
              </a:rPr>
              <a:t>所得税や住民税は、何歳から納めるようになるのでしょうか？</a:t>
            </a:r>
          </a:p>
        </p:txBody>
      </p:sp>
      <p:grpSp>
        <p:nvGrpSpPr>
          <p:cNvPr id="2" name="Group 7">
            <a:extLst>
              <a:ext uri="{FF2B5EF4-FFF2-40B4-BE49-F238E27FC236}">
                <a16:creationId xmlns:a16="http://schemas.microsoft.com/office/drawing/2014/main" id="{D38C758C-D132-46F1-A3A6-26740DA234AB}"/>
              </a:ext>
            </a:extLst>
          </p:cNvPr>
          <p:cNvGrpSpPr>
            <a:grpSpLocks/>
          </p:cNvGrpSpPr>
          <p:nvPr/>
        </p:nvGrpSpPr>
        <p:grpSpPr bwMode="auto">
          <a:xfrm>
            <a:off x="2352676" y="2357438"/>
            <a:ext cx="2519363" cy="900112"/>
            <a:chOff x="794" y="1706"/>
            <a:chExt cx="2358" cy="749"/>
          </a:xfrm>
        </p:grpSpPr>
        <p:sp>
          <p:nvSpPr>
            <p:cNvPr id="34834" name="AutoShape 8">
              <a:extLst>
                <a:ext uri="{FF2B5EF4-FFF2-40B4-BE49-F238E27FC236}">
                  <a16:creationId xmlns:a16="http://schemas.microsoft.com/office/drawing/2014/main" id="{FD9B4BE9-5080-4B61-A457-F78C46ECDDBD}"/>
                </a:ext>
              </a:extLst>
            </p:cNvPr>
            <p:cNvSpPr>
              <a:spLocks noChangeArrowheads="1"/>
            </p:cNvSpPr>
            <p:nvPr/>
          </p:nvSpPr>
          <p:spPr bwMode="auto">
            <a:xfrm>
              <a:off x="884" y="1796"/>
              <a:ext cx="2156" cy="599"/>
            </a:xfrm>
            <a:prstGeom prst="roundRect">
              <a:avLst>
                <a:gd name="adj" fmla="val 16667"/>
              </a:avLst>
            </a:prstGeom>
            <a:solidFill>
              <a:srgbClr val="FFCC99">
                <a:alpha val="65097"/>
              </a:srgbClr>
            </a:solidFill>
            <a:ln w="28575">
              <a:solidFill>
                <a:srgbClr val="FF66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①</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18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35" name="Picture 9" descr="AQAA_023">
              <a:extLst>
                <a:ext uri="{FF2B5EF4-FFF2-40B4-BE49-F238E27FC236}">
                  <a16:creationId xmlns:a16="http://schemas.microsoft.com/office/drawing/2014/main" id="{DD35A816-4897-43E4-94B7-82021E9E4A9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 descr="AQAA_023">
              <a:extLst>
                <a:ext uri="{FF2B5EF4-FFF2-40B4-BE49-F238E27FC236}">
                  <a16:creationId xmlns:a16="http://schemas.microsoft.com/office/drawing/2014/main" id="{8E23400E-7FDF-4825-9147-D879328E19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B892F029-109E-4605-85EC-76EF39A448C4}"/>
              </a:ext>
            </a:extLst>
          </p:cNvPr>
          <p:cNvGrpSpPr>
            <a:grpSpLocks/>
          </p:cNvGrpSpPr>
          <p:nvPr/>
        </p:nvGrpSpPr>
        <p:grpSpPr bwMode="auto">
          <a:xfrm>
            <a:off x="2352676" y="5084763"/>
            <a:ext cx="2519363" cy="900112"/>
            <a:chOff x="567" y="3611"/>
            <a:chExt cx="2358" cy="749"/>
          </a:xfrm>
        </p:grpSpPr>
        <p:sp>
          <p:nvSpPr>
            <p:cNvPr id="34831" name="AutoShape 6">
              <a:extLst>
                <a:ext uri="{FF2B5EF4-FFF2-40B4-BE49-F238E27FC236}">
                  <a16:creationId xmlns:a16="http://schemas.microsoft.com/office/drawing/2014/main" id="{74EB065D-C50E-4AFF-966F-9DD93079EFBB}"/>
                </a:ext>
              </a:extLst>
            </p:cNvPr>
            <p:cNvSpPr>
              <a:spLocks noChangeArrowheads="1"/>
            </p:cNvSpPr>
            <p:nvPr/>
          </p:nvSpPr>
          <p:spPr bwMode="auto">
            <a:xfrm>
              <a:off x="657" y="3702"/>
              <a:ext cx="2156" cy="599"/>
            </a:xfrm>
            <a:prstGeom prst="roundRect">
              <a:avLst>
                <a:gd name="adj" fmla="val 16667"/>
              </a:avLst>
            </a:prstGeom>
            <a:solidFill>
              <a:srgbClr val="CCFF99">
                <a:alpha val="70195"/>
              </a:srgbClr>
            </a:solidFill>
            <a:ln w="28575">
              <a:solidFill>
                <a:srgbClr val="00800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buFontTx/>
                <a:buNone/>
              </a:pPr>
              <a:r>
                <a:rPr lang="en-US" altLang="ja-JP" sz="2200">
                  <a:latin typeface="HG丸ｺﾞｼｯｸM-PRO" panose="020F0600000000000000" pitchFamily="50" charset="-128"/>
                  <a:ea typeface="HG丸ｺﾞｼｯｸM-PRO" panose="020F0600000000000000" pitchFamily="50" charset="-128"/>
                </a:rPr>
                <a:t>③ </a:t>
              </a:r>
              <a:r>
                <a:rPr lang="ja-JP" altLang="en-US" sz="1900">
                  <a:latin typeface="HG丸ｺﾞｼｯｸM-PRO" panose="020F0600000000000000" pitchFamily="50" charset="-128"/>
                  <a:ea typeface="HG丸ｺﾞｼｯｸM-PRO" panose="020F0600000000000000" pitchFamily="50" charset="-128"/>
                </a:rPr>
                <a:t>年齢は関係ない</a:t>
              </a:r>
            </a:p>
          </p:txBody>
        </p:sp>
        <p:pic>
          <p:nvPicPr>
            <p:cNvPr id="34832" name="Picture 11" descr="AQAA_026">
              <a:extLst>
                <a:ext uri="{FF2B5EF4-FFF2-40B4-BE49-F238E27FC236}">
                  <a16:creationId xmlns:a16="http://schemas.microsoft.com/office/drawing/2014/main" id="{FDE9558A-84FE-421B-9091-43C94A73ADB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2" descr="AQAA_026">
              <a:extLst>
                <a:ext uri="{FF2B5EF4-FFF2-40B4-BE49-F238E27FC236}">
                  <a16:creationId xmlns:a16="http://schemas.microsoft.com/office/drawing/2014/main" id="{CDEAF8BB-45A3-4D33-92A4-A5C4B56C88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3">
            <a:extLst>
              <a:ext uri="{FF2B5EF4-FFF2-40B4-BE49-F238E27FC236}">
                <a16:creationId xmlns:a16="http://schemas.microsoft.com/office/drawing/2014/main" id="{AD3D9391-8D0C-4E68-B5E1-79ECFB41E811}"/>
              </a:ext>
            </a:extLst>
          </p:cNvPr>
          <p:cNvGrpSpPr>
            <a:grpSpLocks/>
          </p:cNvGrpSpPr>
          <p:nvPr/>
        </p:nvGrpSpPr>
        <p:grpSpPr bwMode="auto">
          <a:xfrm>
            <a:off x="2352676" y="3716338"/>
            <a:ext cx="2519363" cy="900112"/>
            <a:chOff x="793" y="2818"/>
            <a:chExt cx="2359" cy="725"/>
          </a:xfrm>
        </p:grpSpPr>
        <p:sp>
          <p:nvSpPr>
            <p:cNvPr id="34828" name="AutoShape 14">
              <a:extLst>
                <a:ext uri="{FF2B5EF4-FFF2-40B4-BE49-F238E27FC236}">
                  <a16:creationId xmlns:a16="http://schemas.microsoft.com/office/drawing/2014/main" id="{C20936C3-96D8-483B-BAC1-D3A9E0CA1514}"/>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lIns="72000" rIns="3600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2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②</a:t>
              </a:r>
              <a:r>
                <a:rPr lang="ja-JP" altLang="en-US" sz="2400">
                  <a:latin typeface="HG丸ｺﾞｼｯｸM-PRO" panose="020F0600000000000000" pitchFamily="50" charset="-128"/>
                  <a:ea typeface="HG丸ｺﾞｼｯｸM-PRO" panose="020F0600000000000000" pitchFamily="50" charset="-128"/>
                </a:rPr>
                <a:t>  </a:t>
              </a:r>
              <a:r>
                <a:rPr lang="en-US" altLang="ja-JP" sz="2400">
                  <a:latin typeface="HG丸ｺﾞｼｯｸM-PRO" panose="020F0600000000000000" pitchFamily="50" charset="-128"/>
                  <a:ea typeface="HG丸ｺﾞｼｯｸM-PRO" panose="020F0600000000000000" pitchFamily="50" charset="-128"/>
                </a:rPr>
                <a:t>20 </a:t>
              </a:r>
              <a:r>
                <a:rPr lang="ja-JP" altLang="en-US" sz="2400">
                  <a:latin typeface="HG丸ｺﾞｼｯｸM-PRO" panose="020F0600000000000000" pitchFamily="50" charset="-128"/>
                  <a:ea typeface="HG丸ｺﾞｼｯｸM-PRO" panose="020F0600000000000000" pitchFamily="50" charset="-128"/>
                </a:rPr>
                <a:t>歳</a:t>
              </a:r>
            </a:p>
          </p:txBody>
        </p:sp>
        <p:pic>
          <p:nvPicPr>
            <p:cNvPr id="34829" name="Picture 15" descr="AQAA_027">
              <a:extLst>
                <a:ext uri="{FF2B5EF4-FFF2-40B4-BE49-F238E27FC236}">
                  <a16:creationId xmlns:a16="http://schemas.microsoft.com/office/drawing/2014/main" id="{DD1EF951-EC15-41DD-8E0D-DE47C85647D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6" descr="AQAA_027">
              <a:extLst>
                <a:ext uri="{FF2B5EF4-FFF2-40B4-BE49-F238E27FC236}">
                  <a16:creationId xmlns:a16="http://schemas.microsoft.com/office/drawing/2014/main" id="{68F2BEB0-D04B-4FFE-A8B0-9BB8F0B4E32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8022" name="AutoShape 57">
            <a:extLst>
              <a:ext uri="{FF2B5EF4-FFF2-40B4-BE49-F238E27FC236}">
                <a16:creationId xmlns:a16="http://schemas.microsoft.com/office/drawing/2014/main" id="{1B3E7538-7C04-41E2-8C93-77F581442D35}"/>
              </a:ext>
            </a:extLst>
          </p:cNvPr>
          <p:cNvSpPr>
            <a:spLocks noChangeArrowheads="1"/>
          </p:cNvSpPr>
          <p:nvPr/>
        </p:nvSpPr>
        <p:spPr bwMode="auto">
          <a:xfrm>
            <a:off x="5346449" y="2492376"/>
            <a:ext cx="5400675" cy="2016125"/>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子どもであっても、収入がある人、</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たとえば、芸能界の子役などは、</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所得税や住民税という税金を納めて</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います。</a:t>
            </a:r>
            <a:endParaRPr lang="en-US" altLang="ja-JP" sz="2400" dirty="0">
              <a:latin typeface="HG丸ｺﾞｼｯｸM-PRO" panose="020F0600000000000000" pitchFamily="50" charset="-128"/>
              <a:ea typeface="HG丸ｺﾞｼｯｸM-PRO" panose="020F0600000000000000" pitchFamily="50" charset="-128"/>
            </a:endParaRPr>
          </a:p>
          <a:p>
            <a:pPr>
              <a:lnSpc>
                <a:spcPts val="3100"/>
              </a:lnSpc>
              <a:spcBef>
                <a:spcPct val="0"/>
              </a:spcBef>
              <a:buNone/>
            </a:pP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pPr algn="ctr">
              <a:lnSpc>
                <a:spcPts val="3100"/>
              </a:lnSpc>
              <a:spcBef>
                <a:spcPct val="0"/>
              </a:spcBef>
              <a:buNone/>
            </a:pPr>
            <a:endParaRPr lang="ja-JP" altLang="en-US" sz="2400" dirty="0">
              <a:latin typeface="HG丸ｺﾞｼｯｸM-PRO" panose="020F0600000000000000" pitchFamily="50" charset="-128"/>
              <a:ea typeface="HG丸ｺﾞｼｯｸM-PRO" panose="020F0600000000000000" pitchFamily="50" charset="-128"/>
            </a:endParaRPr>
          </a:p>
        </p:txBody>
      </p:sp>
      <p:sp>
        <p:nvSpPr>
          <p:cNvPr id="28732" name="AutoShape 60">
            <a:extLst>
              <a:ext uri="{FF2B5EF4-FFF2-40B4-BE49-F238E27FC236}">
                <a16:creationId xmlns:a16="http://schemas.microsoft.com/office/drawing/2014/main" id="{6B28AFAC-C758-4033-9AA8-2D65975DF0F3}"/>
              </a:ext>
            </a:extLst>
          </p:cNvPr>
          <p:cNvSpPr>
            <a:spLocks noChangeArrowheads="1"/>
          </p:cNvSpPr>
          <p:nvPr/>
        </p:nvSpPr>
        <p:spPr bwMode="auto">
          <a:xfrm>
            <a:off x="1919288" y="5084763"/>
            <a:ext cx="900112" cy="9001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sp>
        <p:nvSpPr>
          <p:cNvPr id="34825" name="AutoShape 29">
            <a:extLst>
              <a:ext uri="{FF2B5EF4-FFF2-40B4-BE49-F238E27FC236}">
                <a16:creationId xmlns:a16="http://schemas.microsoft.com/office/drawing/2014/main" id="{005FB6AD-BEA9-4212-811B-9D7275CE37F9}"/>
              </a:ext>
            </a:extLst>
          </p:cNvPr>
          <p:cNvSpPr>
            <a:spLocks noChangeArrowheads="1"/>
          </p:cNvSpPr>
          <p:nvPr/>
        </p:nvSpPr>
        <p:spPr bwMode="auto">
          <a:xfrm>
            <a:off x="2024064" y="785813"/>
            <a:ext cx="8207375"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ea typeface="AR丸ゴシック体M" panose="020B0609010101010101"/>
            </a:endParaRPr>
          </a:p>
        </p:txBody>
      </p:sp>
      <p:sp>
        <p:nvSpPr>
          <p:cNvPr id="34826" name="AutoShape 30">
            <a:extLst>
              <a:ext uri="{FF2B5EF4-FFF2-40B4-BE49-F238E27FC236}">
                <a16:creationId xmlns:a16="http://schemas.microsoft.com/office/drawing/2014/main" id="{10B2C455-B3FB-40E6-B24D-D48B519E9F43}"/>
              </a:ext>
            </a:extLst>
          </p:cNvPr>
          <p:cNvSpPr>
            <a:spLocks noChangeArrowheads="1"/>
          </p:cNvSpPr>
          <p:nvPr/>
        </p:nvSpPr>
        <p:spPr bwMode="auto">
          <a:xfrm>
            <a:off x="2330612" y="909639"/>
            <a:ext cx="1133831" cy="618441"/>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endParaRPr lang="en-US" altLang="ja-JP" sz="2800" b="1" dirty="0">
              <a:solidFill>
                <a:schemeClr val="bg1"/>
              </a:solidFill>
              <a:ea typeface="HG丸ｺﾞｼｯｸM-PRO" panose="020F0600000000000000" pitchFamily="50" charset="-128"/>
            </a:endParaRPr>
          </a:p>
        </p:txBody>
      </p:sp>
      <p:sp>
        <p:nvSpPr>
          <p:cNvPr id="34827" name="Rectangle 31">
            <a:extLst>
              <a:ext uri="{FF2B5EF4-FFF2-40B4-BE49-F238E27FC236}">
                <a16:creationId xmlns:a16="http://schemas.microsoft.com/office/drawing/2014/main" id="{7255EC5E-1EB1-4577-B13D-36F0D3B52D01}"/>
              </a:ext>
            </a:extLst>
          </p:cNvPr>
          <p:cNvSpPr>
            <a:spLocks noChangeArrowheads="1"/>
          </p:cNvSpPr>
          <p:nvPr/>
        </p:nvSpPr>
        <p:spPr bwMode="auto">
          <a:xfrm>
            <a:off x="3719514" y="620713"/>
            <a:ext cx="6662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所得税や住民税は、何歳から納めるように</a:t>
            </a:r>
            <a:endParaRPr lang="en-US" altLang="ja-JP" sz="26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600" dirty="0">
                <a:latin typeface="HG丸ｺﾞｼｯｸM-PRO" panose="020F0600000000000000" pitchFamily="50" charset="-128"/>
                <a:ea typeface="HG丸ｺﾞｼｯｸM-PRO" panose="020F0600000000000000" pitchFamily="50" charset="-128"/>
              </a:rPr>
              <a:t>なるでしょうか？</a:t>
            </a:r>
          </a:p>
        </p:txBody>
      </p:sp>
      <p:pic>
        <p:nvPicPr>
          <p:cNvPr id="21" name="Picture 16">
            <a:extLst>
              <a:ext uri="{FF2B5EF4-FFF2-40B4-BE49-F238E27FC236}">
                <a16:creationId xmlns:a16="http://schemas.microsoft.com/office/drawing/2014/main" id="{327C8A31-70A2-41D1-AE0D-804009C1C3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657182" y="4358954"/>
            <a:ext cx="1978499" cy="272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repeatCount="2000" fill="hold" nodeType="clickEffect">
                                  <p:stCondLst>
                                    <p:cond delay="0"/>
                                  </p:stCondLst>
                                  <p:childTnLst>
                                    <p:set>
                                      <p:cBhvr>
                                        <p:cTn id="17" dur="1" fill="hold">
                                          <p:stCondLst>
                                            <p:cond delay="0"/>
                                          </p:stCondLst>
                                        </p:cTn>
                                        <p:tgtEl>
                                          <p:spTgt spid="28732"/>
                                        </p:tgtEl>
                                        <p:attrNameLst>
                                          <p:attrName>style.visibility</p:attrName>
                                        </p:attrNameLst>
                                      </p:cBhvr>
                                      <p:to>
                                        <p:strVal val="visible"/>
                                      </p:to>
                                    </p:set>
                                    <p:anim calcmode="lin" valueType="num">
                                      <p:cBhvr>
                                        <p:cTn id="18" dur="250" fill="hold"/>
                                        <p:tgtEl>
                                          <p:spTgt spid="28732"/>
                                        </p:tgtEl>
                                        <p:attrNameLst>
                                          <p:attrName>ppt_w</p:attrName>
                                        </p:attrNameLst>
                                      </p:cBhvr>
                                      <p:tavLst>
                                        <p:tav tm="0">
                                          <p:val>
                                            <p:fltVal val="0"/>
                                          </p:val>
                                        </p:tav>
                                        <p:tav tm="100000">
                                          <p:val>
                                            <p:strVal val="#ppt_w"/>
                                          </p:val>
                                        </p:tav>
                                      </p:tavLst>
                                    </p:anim>
                                    <p:anim calcmode="lin" valueType="num">
                                      <p:cBhvr>
                                        <p:cTn id="19" dur="250" fill="hold"/>
                                        <p:tgtEl>
                                          <p:spTgt spid="28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20" presetID="3" presetClass="entr" presetSubtype="10" fill="hold" grpId="0" nodeType="withEffect">
                                  <p:stCondLst>
                                    <p:cond delay="0"/>
                                  </p:stCondLst>
                                  <p:childTnLst>
                                    <p:set>
                                      <p:cBhvr>
                                        <p:cTn id="21" dur="1" fill="hold">
                                          <p:stCondLst>
                                            <p:cond delay="0"/>
                                          </p:stCondLst>
                                        </p:cTn>
                                        <p:tgtEl>
                                          <p:spTgt spid="128022"/>
                                        </p:tgtEl>
                                        <p:attrNameLst>
                                          <p:attrName>style.visibility</p:attrName>
                                        </p:attrNameLst>
                                      </p:cBhvr>
                                      <p:to>
                                        <p:strVal val="visible"/>
                                      </p:to>
                                    </p:set>
                                    <p:animEffect transition="in" filter="blinds(horizontal)">
                                      <p:cBhvr>
                                        <p:cTn id="22" dur="500"/>
                                        <p:tgtEl>
                                          <p:spTgt spid="12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59382" y="193174"/>
            <a:ext cx="11628000" cy="6112364"/>
            <a:chOff x="390378" y="332656"/>
            <a:chExt cx="11628000" cy="6112364"/>
          </a:xfrm>
        </p:grpSpPr>
        <p:sp>
          <p:nvSpPr>
            <p:cNvPr id="12" name="角丸四角形 11"/>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9953436" y="5661248"/>
              <a:ext cx="1008112" cy="576064"/>
              <a:chOff x="9984432" y="5661248"/>
              <a:chExt cx="1008112" cy="576064"/>
            </a:xfrm>
          </p:grpSpPr>
          <p:sp>
            <p:nvSpPr>
              <p:cNvPr id="19" name="角丸四角形 18"/>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片側の 2 つの角を切り取った四角形 19"/>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正方形/長方形 14"/>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片側の 2 つの角を切り取った四角形 17"/>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2"/>
          <p:cNvSpPr txBox="1">
            <a:spLocks noChangeArrowheads="1"/>
          </p:cNvSpPr>
          <p:nvPr/>
        </p:nvSpPr>
        <p:spPr bwMode="auto">
          <a:xfrm>
            <a:off x="2129810" y="153117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4800" b="1" kern="0" dirty="0">
                <a:solidFill>
                  <a:schemeClr val="bg1"/>
                </a:solidFill>
                <a:latin typeface="HG丸ｺﾞｼｯｸM-PRO" panose="020F0600000000000000" pitchFamily="50" charset="-128"/>
                <a:ea typeface="HG丸ｺﾞｼｯｸM-PRO" panose="020F0600000000000000" pitchFamily="50" charset="-128"/>
              </a:rPr>
              <a:t>買い物をした時に払う税金</a:t>
            </a:r>
            <a:endParaRPr lang="en-US" altLang="ja-JP" sz="4800" b="1" kern="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bwMode="auto">
          <a:xfrm>
            <a:off x="3371229" y="2950610"/>
            <a:ext cx="538090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eaLnBrk="1" hangingPunct="1">
              <a:defRPr/>
            </a:pPr>
            <a:r>
              <a:rPr lang="ja-JP" altLang="en-US" sz="5400" b="1" kern="0" dirty="0">
                <a:solidFill>
                  <a:srgbClr val="FFFF00"/>
                </a:solidFill>
                <a:latin typeface="HG丸ｺﾞｼｯｸM-PRO" panose="020F0600000000000000" pitchFamily="50" charset="-128"/>
                <a:ea typeface="HG丸ｺﾞｼｯｸM-PRO" panose="020F0600000000000000" pitchFamily="50" charset="-128"/>
              </a:rPr>
              <a:t>消費税</a:t>
            </a:r>
            <a:endParaRPr lang="en-US" altLang="ja-JP" sz="5400" b="1" kern="0" dirty="0">
              <a:solidFill>
                <a:srgbClr val="FFFF00"/>
              </a:solidFill>
              <a:latin typeface="HG丸ｺﾞｼｯｸM-PRO" panose="020F0600000000000000" pitchFamily="50" charset="-128"/>
              <a:ea typeface="HG丸ｺﾞｼｯｸM-PRO" panose="020F0600000000000000" pitchFamily="50" charset="-128"/>
            </a:endParaRPr>
          </a:p>
        </p:txBody>
      </p:sp>
      <p:pic>
        <p:nvPicPr>
          <p:cNvPr id="9" name="Picture 24"/>
          <p:cNvPicPr>
            <a:picLocks noChangeAspect="1" noChangeArrowheads="1"/>
          </p:cNvPicPr>
          <p:nvPr/>
        </p:nvPicPr>
        <p:blipFill>
          <a:blip r:embed="rId5">
            <a:clrChange>
              <a:clrFrom>
                <a:srgbClr val="E3EEF9"/>
              </a:clrFrom>
              <a:clrTo>
                <a:srgbClr val="E3EEF9">
                  <a:alpha val="0"/>
                </a:srgbClr>
              </a:clrTo>
            </a:clrChange>
            <a:extLst>
              <a:ext uri="{28A0092B-C50C-407E-A947-70E740481C1C}">
                <a14:useLocalDpi xmlns:a14="http://schemas.microsoft.com/office/drawing/2010/main" val="0"/>
              </a:ext>
            </a:extLst>
          </a:blip>
          <a:srcRect/>
          <a:stretch>
            <a:fillRect/>
          </a:stretch>
        </p:blipFill>
        <p:spPr bwMode="auto">
          <a:xfrm>
            <a:off x="9969347" y="3141677"/>
            <a:ext cx="13811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8" presetClass="emph" presetSubtype="0" fill="hold" nodeType="withEffect">
                                  <p:stCondLst>
                                    <p:cond delay="0"/>
                                  </p:stCondLst>
                                  <p:childTnLst>
                                    <p:animRot by="21600000">
                                      <p:cBhvr>
                                        <p:cTn id="9" dur="2000" fill="hold"/>
                                        <p:tgtEl>
                                          <p:spTgt spid="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300"/>
                                        <p:tgtEl>
                                          <p:spTgt spid="7"/>
                                        </p:tgtEl>
                                      </p:cBhvr>
                                    </p:animEffect>
                                    <p:anim calcmode="lin" valueType="num">
                                      <p:cBhvr>
                                        <p:cTn id="15" dur="2300" fill="hold"/>
                                        <p:tgtEl>
                                          <p:spTgt spid="7"/>
                                        </p:tgtEl>
                                        <p:attrNameLst>
                                          <p:attrName>ppt_x</p:attrName>
                                        </p:attrNameLst>
                                      </p:cBhvr>
                                      <p:tavLst>
                                        <p:tav tm="0">
                                          <p:val>
                                            <p:strVal val="#ppt_x"/>
                                          </p:val>
                                        </p:tav>
                                        <p:tav tm="100000">
                                          <p:val>
                                            <p:strVal val="#ppt_x"/>
                                          </p:val>
                                        </p:tav>
                                      </p:tavLst>
                                    </p:anim>
                                    <p:anim calcmode="lin" valueType="num">
                                      <p:cBhvr>
                                        <p:cTn id="16" dur="23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100"/>
                                        <p:tgtEl>
                                          <p:spTgt spid="8"/>
                                        </p:tgtEl>
                                      </p:cBhvr>
                                    </p:animEffect>
                                    <p:anim calcmode="lin" valueType="num">
                                      <p:cBhvr>
                                        <p:cTn id="22" dur="2100" fill="hold"/>
                                        <p:tgtEl>
                                          <p:spTgt spid="8"/>
                                        </p:tgtEl>
                                        <p:attrNameLst>
                                          <p:attrName>ppt_x</p:attrName>
                                        </p:attrNameLst>
                                      </p:cBhvr>
                                      <p:tavLst>
                                        <p:tav tm="0">
                                          <p:val>
                                            <p:strVal val="#ppt_x"/>
                                          </p:val>
                                        </p:tav>
                                        <p:tav tm="100000">
                                          <p:val>
                                            <p:strVal val="#ppt_x"/>
                                          </p:val>
                                        </p:tav>
                                      </p:tavLst>
                                    </p:anim>
                                    <p:anim calcmode="lin" valueType="num">
                                      <p:cBhvr>
                                        <p:cTn id="23" dur="2100" fill="hold"/>
                                        <p:tgtEl>
                                          <p:spTgt spid="8"/>
                                        </p:tgtEl>
                                        <p:attrNameLst>
                                          <p:attrName>ppt_y</p:attrName>
                                        </p:attrNameLst>
                                      </p:cBhvr>
                                      <p:tavLst>
                                        <p:tav tm="0">
                                          <p:val>
                                            <p:strVal val="#ppt_y+.1"/>
                                          </p:val>
                                        </p:tav>
                                        <p:tav tm="100000">
                                          <p:val>
                                            <p:strVal val="#ppt_y"/>
                                          </p:val>
                                        </p:tav>
                                      </p:tavLst>
                                    </p:anim>
                                  </p:childTnLst>
                                </p:cTn>
                              </p:par>
                              <p:par>
                                <p:cTn id="24" presetID="45" presetClass="entr"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anim calcmode="lin" valueType="num">
                                      <p:cBhvr>
                                        <p:cTn id="27" dur="2000" fill="hold"/>
                                        <p:tgtEl>
                                          <p:spTgt spid="8"/>
                                        </p:tgtEl>
                                        <p:attrNameLst>
                                          <p:attrName>ppt_w</p:attrName>
                                        </p:attrNameLst>
                                      </p:cBhvr>
                                      <p:tavLst>
                                        <p:tav tm="0" fmla="#ppt_w*sin(2.5*pi*$)">
                                          <p:val>
                                            <p:fltVal val="0"/>
                                          </p:val>
                                        </p:tav>
                                        <p:tav tm="100000">
                                          <p:val>
                                            <p:fltVal val="1"/>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59382" y="193174"/>
            <a:ext cx="11628000" cy="6112364"/>
            <a:chOff x="390378" y="332656"/>
            <a:chExt cx="11628000" cy="6112364"/>
          </a:xfrm>
        </p:grpSpPr>
        <p:sp>
          <p:nvSpPr>
            <p:cNvPr id="17" name="角丸四角形 16"/>
            <p:cNvSpPr/>
            <p:nvPr/>
          </p:nvSpPr>
          <p:spPr>
            <a:xfrm>
              <a:off x="520388" y="332656"/>
              <a:ext cx="11305256" cy="6048672"/>
            </a:xfrm>
            <a:prstGeom prst="roundRect">
              <a:avLst>
                <a:gd name="adj" fmla="val 2078"/>
              </a:avLst>
            </a:prstGeom>
            <a:blipFill>
              <a:blip r:embed="rId4"/>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634392" y="476672"/>
              <a:ext cx="11089232" cy="5907536"/>
            </a:xfrm>
            <a:prstGeom prst="roundRect">
              <a:avLst>
                <a:gd name="adj" fmla="val 2078"/>
              </a:avLst>
            </a:prstGeom>
            <a:solidFill>
              <a:srgbClr val="4A733C"/>
            </a:solidFill>
            <a:ln w="158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9953436" y="5661248"/>
              <a:ext cx="1008112" cy="576064"/>
              <a:chOff x="9984432" y="5661248"/>
              <a:chExt cx="1008112" cy="576064"/>
            </a:xfrm>
          </p:grpSpPr>
          <p:sp>
            <p:nvSpPr>
              <p:cNvPr id="24" name="角丸四角形 23"/>
              <p:cNvSpPr/>
              <p:nvPr/>
            </p:nvSpPr>
            <p:spPr>
              <a:xfrm>
                <a:off x="9984432" y="5877272"/>
                <a:ext cx="1008112" cy="360040"/>
              </a:xfrm>
              <a:prstGeom prst="roundRect">
                <a:avLst/>
              </a:prstGeom>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片側の 2 つの角を切り取った四角形 24"/>
              <p:cNvSpPr/>
              <p:nvPr/>
            </p:nvSpPr>
            <p:spPr>
              <a:xfrm>
                <a:off x="9984432" y="5774268"/>
                <a:ext cx="1008112" cy="216024"/>
              </a:xfrm>
              <a:prstGeom prst="snip2SameRect">
                <a:avLst/>
              </a:prstGeom>
              <a:solidFill>
                <a:schemeClr val="accent2">
                  <a:lumMod val="75000"/>
                </a:schemeClr>
              </a:solid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420978" y="5661248"/>
                <a:ext cx="144016" cy="360040"/>
              </a:xfrm>
              <a:prstGeom prst="roundRect">
                <a:avLst/>
              </a:prstGeom>
              <a:solidFill>
                <a:schemeClr val="accent1">
                  <a:lumMod val="75000"/>
                </a:schemeClr>
              </a:soli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0056440"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1027246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0632504"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0848528" y="5877272"/>
                <a:ext cx="72008" cy="7200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p:cNvSpPr/>
            <p:nvPr/>
          </p:nvSpPr>
          <p:spPr>
            <a:xfrm>
              <a:off x="1415480" y="6093296"/>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359696" y="6093296"/>
              <a:ext cx="720080" cy="14401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552836" y="6093296"/>
              <a:ext cx="720080" cy="144016"/>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片側の 2 つの角を切り取った四角形 22"/>
            <p:cNvSpPr/>
            <p:nvPr/>
          </p:nvSpPr>
          <p:spPr>
            <a:xfrm rot="10800000">
              <a:off x="390378" y="6237876"/>
              <a:ext cx="11628000" cy="207144"/>
            </a:xfrm>
            <a:prstGeom prst="snip2SameRect">
              <a:avLst>
                <a:gd name="adj1" fmla="val 23450"/>
                <a:gd name="adj2" fmla="val 0"/>
              </a:avLst>
            </a:prstGeom>
            <a:blipFill>
              <a:blip r:embed="rId4"/>
              <a:tile tx="0" ty="0" sx="100000" sy="100000" flip="none" algn="tl"/>
            </a:blip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Picture 30"/>
          <p:cNvPicPr>
            <a:picLocks noChangeAspect="1" noChangeArrowheads="1"/>
          </p:cNvPicPr>
          <p:nvPr/>
        </p:nvPicPr>
        <p:blipFill rotWithShape="1">
          <a:blip r:embed="rId5">
            <a:extLst>
              <a:ext uri="{28A0092B-C50C-407E-A947-70E740481C1C}">
                <a14:useLocalDpi xmlns:a14="http://schemas.microsoft.com/office/drawing/2010/main" val="0"/>
              </a:ext>
            </a:extLst>
          </a:blip>
          <a:srcRect b="11253"/>
          <a:stretch/>
        </p:blipFill>
        <p:spPr bwMode="auto">
          <a:xfrm>
            <a:off x="10268036" y="1926355"/>
            <a:ext cx="1250950"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890351" y="1160381"/>
            <a:ext cx="8802410" cy="830997"/>
          </a:xfrm>
          <a:prstGeom prst="rect">
            <a:avLst/>
          </a:prstGeom>
        </p:spPr>
        <p:txBody>
          <a:bodyPr wrap="none">
            <a:spAutoFit/>
          </a:bodyPr>
          <a:lstStyle/>
          <a:p>
            <a:r>
              <a:rPr lang="ja-JP" altLang="en-US" sz="4800" dirty="0">
                <a:solidFill>
                  <a:schemeClr val="bg1"/>
                </a:solidFill>
                <a:latin typeface="HG丸ｺﾞｼｯｸM-PRO" panose="020F0600000000000000" pitchFamily="50" charset="-128"/>
                <a:ea typeface="HG丸ｺﾞｼｯｸM-PRO" panose="020F0600000000000000" pitchFamily="50" charset="-128"/>
              </a:rPr>
              <a:t>消費税</a:t>
            </a:r>
            <a:r>
              <a:rPr lang="ja-JP" altLang="en-US" sz="4400" dirty="0">
                <a:solidFill>
                  <a:schemeClr val="bg1"/>
                </a:solidFill>
                <a:latin typeface="HG丸ｺﾞｼｯｸM-PRO" panose="020F0600000000000000" pitchFamily="50" charset="-128"/>
                <a:ea typeface="HG丸ｺﾞｼｯｸM-PRO" panose="020F0600000000000000" pitchFamily="50" charset="-128"/>
              </a:rPr>
              <a:t>は何％か知っていますか？</a:t>
            </a:r>
            <a:endParaRPr lang="en-US" altLang="ja-JP" sz="44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871164" y="2311415"/>
            <a:ext cx="8762447" cy="2178481"/>
          </a:xfrm>
          <a:prstGeom prst="rect">
            <a:avLst/>
          </a:prstGeom>
        </p:spPr>
        <p:txBody>
          <a:bodyPr wrap="square">
            <a:spAutoFit/>
          </a:bodyPr>
          <a:lstStyle/>
          <a:p>
            <a:pPr>
              <a:lnSpc>
                <a:spcPct val="150000"/>
              </a:lnSpc>
            </a:pPr>
            <a:r>
              <a:rPr lang="en-US" altLang="ja-JP" sz="6000" b="1" dirty="0">
                <a:solidFill>
                  <a:srgbClr val="FFFF00"/>
                </a:solidFill>
                <a:latin typeface="HG丸ｺﾞｼｯｸM-PRO" panose="020F0600000000000000" pitchFamily="50" charset="-128"/>
                <a:ea typeface="HG丸ｺﾞｼｯｸM-PRO" panose="020F0600000000000000" pitchFamily="50" charset="-128"/>
              </a:rPr>
              <a:t>            10</a:t>
            </a:r>
            <a:r>
              <a:rPr lang="ja-JP" altLang="en-US" sz="6000" b="1" dirty="0">
                <a:solidFill>
                  <a:srgbClr val="FFFF00"/>
                </a:solidFill>
                <a:latin typeface="HG丸ｺﾞｼｯｸM-PRO" panose="020F0600000000000000" pitchFamily="50" charset="-128"/>
                <a:ea typeface="HG丸ｺﾞｼｯｸM-PRO" panose="020F0600000000000000" pitchFamily="50" charset="-128"/>
              </a:rPr>
              <a:t>％</a:t>
            </a:r>
            <a:endParaRPr lang="en-US" altLang="ja-JP" sz="6000" dirty="0">
              <a:solidFill>
                <a:schemeClr val="bg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3600" dirty="0">
                <a:solidFill>
                  <a:schemeClr val="bg1"/>
                </a:solidFill>
                <a:latin typeface="HG丸ｺﾞｼｯｸM-PRO" panose="020F0600000000000000" pitchFamily="50" charset="-128"/>
                <a:ea typeface="HG丸ｺﾞｼｯｸM-PRO" panose="020F0600000000000000" pitchFamily="50" charset="-128"/>
              </a:rPr>
              <a:t>飲食料品などは、軽減税率の</a:t>
            </a:r>
            <a:r>
              <a:rPr lang="en-US" altLang="ja-JP" sz="3600" dirty="0">
                <a:solidFill>
                  <a:schemeClr val="bg1"/>
                </a:solidFill>
                <a:latin typeface="HG丸ｺﾞｼｯｸM-PRO" panose="020F0600000000000000" pitchFamily="50" charset="-128"/>
                <a:ea typeface="HG丸ｺﾞｼｯｸM-PRO" panose="020F0600000000000000" pitchFamily="50" charset="-128"/>
              </a:rPr>
              <a:t>8</a:t>
            </a:r>
            <a:r>
              <a:rPr lang="ja-JP" altLang="en-US" sz="3600" dirty="0">
                <a:solidFill>
                  <a:schemeClr val="bg1"/>
                </a:solidFill>
                <a:latin typeface="HG丸ｺﾞｼｯｸM-PRO" panose="020F0600000000000000" pitchFamily="50" charset="-128"/>
                <a:ea typeface="HG丸ｺﾞｼｯｸM-PRO" panose="020F0600000000000000" pitchFamily="50" charset="-128"/>
              </a:rPr>
              <a:t>％です。</a:t>
            </a:r>
            <a:endParaRPr lang="en-US" altLang="ja-JP" sz="36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4557140" y="919841"/>
            <a:ext cx="3007636" cy="3784535"/>
            <a:chOff x="4634517" y="1398690"/>
            <a:chExt cx="3007636" cy="3784535"/>
          </a:xfrm>
        </p:grpSpPr>
        <p:sp>
          <p:nvSpPr>
            <p:cNvPr id="13" name="正方形/長方形 12"/>
            <p:cNvSpPr/>
            <p:nvPr/>
          </p:nvSpPr>
          <p:spPr bwMode="auto">
            <a:xfrm>
              <a:off x="4634517" y="1398690"/>
              <a:ext cx="3007636" cy="3784535"/>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ts val="1600"/>
                </a:lnSpc>
                <a:spcBef>
                  <a:spcPct val="0"/>
                </a:spcBef>
                <a:spcAft>
                  <a:spcPct val="0"/>
                </a:spcAft>
                <a:buClrTx/>
                <a:buSzTx/>
                <a:buFontTx/>
                <a:buNone/>
                <a:tabLst/>
              </a:pP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ts val="1600"/>
                </a:lnSpc>
                <a:spcBef>
                  <a:spcPct val="0"/>
                </a:spcBef>
                <a:spcAft>
                  <a:spcPct val="0"/>
                </a:spcAft>
                <a:buClrTx/>
                <a:buSzTx/>
                <a:buFontTx/>
                <a:buNone/>
                <a:tabLst/>
              </a:pPr>
              <a:r>
                <a:rPr lang="ja-JP" altLang="en-US" sz="2000" b="1" dirty="0">
                  <a:latin typeface="ＭＳ ゴシック" panose="020B0609070205080204" pitchFamily="49" charset="-128"/>
                  <a:ea typeface="ＭＳ ゴシック" panose="020B0609070205080204" pitchFamily="49" charset="-128"/>
                </a:rPr>
                <a:t>＜レシート＞</a:t>
              </a:r>
              <a:endParaRPr lang="en-US" altLang="ja-JP" sz="2000" b="1" dirty="0">
                <a:latin typeface="ＭＳ ゴシック" panose="020B0609070205080204" pitchFamily="49" charset="-128"/>
                <a:ea typeface="ＭＳ ゴシック" panose="020B0609070205080204"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000" dirty="0">
                  <a:latin typeface="ＭＳ ゴシック" panose="020B0609070205080204" pitchFamily="49" charset="-128"/>
                  <a:ea typeface="ＭＳ ゴシック" panose="020B0609070205080204" pitchFamily="49" charset="-128"/>
                </a:rPr>
                <a:t>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生鮮 </a:t>
              </a:r>
              <a:r>
                <a:rPr lang="en-US" altLang="ja-JP" dirty="0">
                  <a:latin typeface="ＭＳ ゴシック" panose="020B0609070205080204" pitchFamily="49" charset="-128"/>
                  <a:ea typeface="ＭＳ ゴシック" panose="020B0609070205080204" pitchFamily="49" charset="-128"/>
                </a:rPr>
                <a:t>※</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1,080</a:t>
              </a:r>
            </a:p>
            <a:p>
              <a:pPr marL="0" marR="0" indent="0" algn="ctr" defTabSz="914400" rtl="0" eaLnBrk="1" fontAlgn="base" latinLnBrk="0" hangingPunct="1">
                <a:lnSpc>
                  <a:spcPct val="100000"/>
                </a:lnSpc>
                <a:spcBef>
                  <a:spcPct val="0"/>
                </a:spcBef>
                <a:spcAft>
                  <a:spcPct val="0"/>
                </a:spcAft>
                <a:buClrTx/>
                <a:buSzTx/>
                <a:buFontTx/>
                <a:buNone/>
                <a:tabLst/>
              </a:pPr>
              <a:r>
                <a:rPr lang="ja-JP" altLang="en-US" sz="1800" dirty="0">
                  <a:latin typeface="ＭＳ ゴシック" panose="020B0609070205080204" pitchFamily="49" charset="-128"/>
                  <a:ea typeface="ＭＳ ゴシック" panose="020B0609070205080204" pitchFamily="49" charset="-128"/>
                </a:rPr>
                <a:t>　野菜 </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　　￥　</a:t>
              </a:r>
              <a:r>
                <a:rPr lang="en-US" altLang="ja-JP" sz="1800" dirty="0">
                  <a:latin typeface="ＭＳ ゴシック" panose="020B0609070205080204" pitchFamily="49" charset="-128"/>
                  <a:ea typeface="ＭＳ ゴシック" panose="020B0609070205080204" pitchFamily="49" charset="-128"/>
                </a:rPr>
                <a:t>648</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lang="ja-JP" altLang="en-US" dirty="0">
                  <a:latin typeface="ＭＳ ゴシック" panose="020B0609070205080204" pitchFamily="49" charset="-128"/>
                  <a:ea typeface="ＭＳ ゴシック" panose="020B0609070205080204" pitchFamily="49" charset="-128"/>
                </a:rPr>
                <a:t>割りばし </a:t>
              </a:r>
              <a:r>
                <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　</a:t>
              </a:r>
              <a:r>
                <a:rPr kumimoji="1" lang="en-US"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550</a:t>
              </a:r>
            </a:p>
            <a:p>
              <a:pPr marL="0" marR="0" indent="0" defTabSz="914400" rtl="0" eaLnBrk="1" fontAlgn="base" latinLnBrk="0" hangingPunct="1">
                <a:lnSpc>
                  <a:spcPts val="1600"/>
                </a:lnSpc>
                <a:spcBef>
                  <a:spcPct val="0"/>
                </a:spcBef>
                <a:spcAft>
                  <a:spcPct val="0"/>
                </a:spcAft>
                <a:buClrTx/>
                <a:buSzTx/>
                <a:buFontTx/>
                <a:buNone/>
                <a:tabLst/>
              </a:pPr>
              <a:endParaRPr lang="en-US" altLang="ja-JP" sz="20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小計　</a:t>
              </a:r>
              <a:r>
                <a:rPr kumimoji="1" lang="ja-JP" altLang="en-US" sz="1600" b="0" i="0" u="none" strike="noStrike" cap="none" normalizeH="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2,278</a:t>
              </a: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（内消費税等８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\128</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600" dirty="0">
                  <a:latin typeface="ＭＳ ゴシック" panose="020B0609070205080204" pitchFamily="49" charset="-128"/>
                  <a:ea typeface="ＭＳ ゴシック" panose="020B0609070205080204" pitchFamily="49" charset="-128"/>
                </a:rPr>
                <a:t>（内消費税等</a:t>
              </a:r>
              <a:r>
                <a:rPr lang="en-US" altLang="ja-JP" sz="1600" dirty="0">
                  <a:latin typeface="ＭＳ ゴシック" panose="020B0609070205080204" pitchFamily="49" charset="-128"/>
                  <a:ea typeface="ＭＳ ゴシック" panose="020B0609070205080204" pitchFamily="49" charset="-128"/>
                </a:rPr>
                <a:t>10%</a:t>
              </a:r>
              <a:r>
                <a:rPr lang="ja-JP" altLang="en-US" sz="1600" dirty="0">
                  <a:latin typeface="ＭＳ ゴシック" panose="020B0609070205080204" pitchFamily="49" charset="-128"/>
                  <a:ea typeface="ＭＳ ゴシック" panose="020B0609070205080204" pitchFamily="49" charset="-128"/>
                </a:rPr>
                <a:t>対象  </a:t>
              </a:r>
              <a:r>
                <a:rPr lang="en-US" altLang="ja-JP" sz="1600" dirty="0">
                  <a:latin typeface="ＭＳ ゴシック" panose="020B0609070205080204" pitchFamily="49" charset="-128"/>
                  <a:ea typeface="ＭＳ ゴシック" panose="020B0609070205080204" pitchFamily="49" charset="-128"/>
                </a:rPr>
                <a:t>\ 50</a:t>
              </a:r>
              <a:r>
                <a:rPr lang="ja-JP" altLang="en-US"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sz="1600" dirty="0">
                <a:latin typeface="ＭＳ ゴシック" panose="020B0609070205080204" pitchFamily="49" charset="-128"/>
                <a:ea typeface="ＭＳ ゴシック" panose="020B0609070205080204" pitchFamily="49"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latin typeface="ＭＳ ゴシック" panose="020B0609070205080204" pitchFamily="49" charset="-128"/>
                  <a:ea typeface="ＭＳ ゴシック" panose="020B0609070205080204" pitchFamily="49" charset="-128"/>
                </a:rPr>
                <a:t>　合計　　　    　</a:t>
              </a:r>
              <a:r>
                <a:rPr lang="en-US" altLang="ja-JP" sz="2000" dirty="0">
                  <a:latin typeface="ＭＳ ゴシック" panose="020B0609070205080204" pitchFamily="49" charset="-128"/>
                  <a:ea typeface="ＭＳ ゴシック" panose="020B0609070205080204" pitchFamily="49" charset="-128"/>
                </a:rPr>
                <a:t>\2,278</a:t>
              </a:r>
            </a:p>
            <a:p>
              <a:pPr eaLnBrk="1" hangingPunct="1"/>
              <a:r>
                <a:rPr lang="ja-JP" altLang="en-US" sz="1600" dirty="0">
                  <a:latin typeface="ＭＳ ゴシック" panose="020B0609070205080204" pitchFamily="49" charset="-128"/>
                  <a:ea typeface="ＭＳ ゴシック" panose="020B0609070205080204" pitchFamily="49" charset="-128"/>
                </a:rPr>
                <a:t>　お預り　    　　</a:t>
              </a:r>
              <a:r>
                <a:rPr lang="en-US" altLang="ja-JP" sz="2000" dirty="0">
                  <a:latin typeface="ＭＳ ゴシック" panose="020B0609070205080204" pitchFamily="49" charset="-128"/>
                  <a:ea typeface="ＭＳ ゴシック" panose="020B0609070205080204" pitchFamily="49" charset="-128"/>
                </a:rPr>
                <a:t>\3,000</a:t>
              </a:r>
              <a:r>
                <a:rPr lang="ja-JP" altLang="en-US" sz="16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eaLnBrk="1" hangingPunct="1"/>
              <a:r>
                <a:rPr lang="ja-JP" altLang="en-US" sz="1600" dirty="0">
                  <a:latin typeface="ＭＳ ゴシック" panose="020B0609070205080204" pitchFamily="49" charset="-128"/>
                  <a:ea typeface="ＭＳ ゴシック" panose="020B0609070205080204" pitchFamily="49" charset="-128"/>
                </a:rPr>
                <a:t>　お釣り      </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　</a:t>
              </a:r>
              <a:r>
                <a:rPr lang="en-US" altLang="ja-JP" sz="2000" dirty="0">
                  <a:latin typeface="ＭＳ ゴシック" panose="020B0609070205080204" pitchFamily="49" charset="-128"/>
                  <a:ea typeface="ＭＳ ゴシック" panose="020B0609070205080204" pitchFamily="49" charset="-128"/>
                </a:rPr>
                <a:t>722</a:t>
              </a:r>
            </a:p>
            <a:p>
              <a:pPr marL="0" marR="0" indent="0" defTabSz="914400" rtl="0" eaLnBrk="1" fontAlgn="base" latinLnBrk="0" hangingPunct="1">
                <a:lnSpc>
                  <a:spcPts val="16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 name="角丸四角形 13"/>
            <p:cNvSpPr/>
            <p:nvPr/>
          </p:nvSpPr>
          <p:spPr bwMode="auto">
            <a:xfrm>
              <a:off x="4711894" y="3231789"/>
              <a:ext cx="2852882" cy="49368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pic>
        <p:nvPicPr>
          <p:cNvPr id="33" name="図 32"/>
          <p:cNvPicPr>
            <a:picLocks noChangeAspect="1"/>
          </p:cNvPicPr>
          <p:nvPr/>
        </p:nvPicPr>
        <p:blipFill>
          <a:blip r:embed="rId6"/>
          <a:stretch>
            <a:fillRect/>
          </a:stretch>
        </p:blipFill>
        <p:spPr>
          <a:xfrm>
            <a:off x="717734" y="4292463"/>
            <a:ext cx="1333500" cy="1390650"/>
          </a:xfrm>
          <a:prstGeom prst="rect">
            <a:avLst/>
          </a:prstGeom>
        </p:spPr>
      </p:pic>
      <p:pic>
        <p:nvPicPr>
          <p:cNvPr id="3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15" y="1107123"/>
            <a:ext cx="2160240" cy="288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694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00"/>
                                        <p:tgtEl>
                                          <p:spTgt spid="2"/>
                                        </p:tgtEl>
                                      </p:cBhvr>
                                    </p:animEffect>
                                    <p:anim calcmode="lin" valueType="num">
                                      <p:cBhvr>
                                        <p:cTn id="8" dur="1900" fill="hold"/>
                                        <p:tgtEl>
                                          <p:spTgt spid="2"/>
                                        </p:tgtEl>
                                        <p:attrNameLst>
                                          <p:attrName>ppt_x</p:attrName>
                                        </p:attrNameLst>
                                      </p:cBhvr>
                                      <p:tavLst>
                                        <p:tav tm="0">
                                          <p:val>
                                            <p:strVal val="#ppt_x"/>
                                          </p:val>
                                        </p:tav>
                                        <p:tav tm="100000">
                                          <p:val>
                                            <p:strVal val="#ppt_x"/>
                                          </p:val>
                                        </p:tav>
                                      </p:tavLst>
                                    </p:anim>
                                    <p:anim calcmode="lin" valueType="num">
                                      <p:cBhvr>
                                        <p:cTn id="9" dur="19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ppt_x</p:attrName>
                                        </p:attrNameLst>
                                      </p:cBhvr>
                                      <p:tavLst>
                                        <p:tav tm="0">
                                          <p:val>
                                            <p:strVal val="#ppt_x"/>
                                          </p:val>
                                        </p:tav>
                                        <p:tav tm="100000">
                                          <p:val>
                                            <p:strVal val="#ppt_x"/>
                                          </p:val>
                                        </p:tav>
                                      </p:tavLst>
                                    </p:anim>
                                    <p:anim calcmode="lin" valueType="num">
                                      <p:cBhvr>
                                        <p:cTn id="23"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デンマーク 25%　イタリア 20%　中国 17%　韓国 10%　日本 10%">
            <a:extLst>
              <a:ext uri="{FF2B5EF4-FFF2-40B4-BE49-F238E27FC236}">
                <a16:creationId xmlns:a16="http://schemas.microsoft.com/office/drawing/2014/main" id="{758DD979-6F78-48CB-9244-EF1816AA218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57205" y="2202594"/>
            <a:ext cx="7009811" cy="4248150"/>
          </a:xfrm>
          <a:prstGeom prst="rect">
            <a:avLst/>
          </a:prstGeom>
          <a:noFill/>
          <a:ln>
            <a:noFill/>
          </a:ln>
        </p:spPr>
      </p:pic>
      <p:sp>
        <p:nvSpPr>
          <p:cNvPr id="29739" name="AutoShape 43"/>
          <p:cNvSpPr>
            <a:spLocks noChangeArrowheads="1"/>
          </p:cNvSpPr>
          <p:nvPr/>
        </p:nvSpPr>
        <p:spPr bwMode="auto">
          <a:xfrm>
            <a:off x="1559496" y="1412875"/>
            <a:ext cx="9073007"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400">
              <a:ea typeface="AR丸ゴシック体M"/>
            </a:endParaRPr>
          </a:p>
        </p:txBody>
      </p:sp>
      <p:sp>
        <p:nvSpPr>
          <p:cNvPr id="29698" name="Rectangle 2"/>
          <p:cNvSpPr>
            <a:spLocks noGrp="1" noChangeArrowheads="1"/>
          </p:cNvSpPr>
          <p:nvPr>
            <p:ph type="title"/>
          </p:nvPr>
        </p:nvSpPr>
        <p:spPr>
          <a:xfrm>
            <a:off x="2231347" y="1268414"/>
            <a:ext cx="8401156" cy="1150937"/>
          </a:xfrm>
        </p:spPr>
        <p:txBody>
          <a:bodyPr/>
          <a:lstStyle/>
          <a:p>
            <a:pPr algn="l" eaLnBrk="1" hangingPunct="1"/>
            <a:r>
              <a:rPr lang="ja-JP" altLang="en-US" sz="2600" dirty="0">
                <a:latin typeface="HG丸ｺﾞｼｯｸM-PRO" panose="020F0600000000000000" pitchFamily="50" charset="-128"/>
                <a:ea typeface="HG丸ｺﾞｼｯｸM-PRO" panose="020F0600000000000000" pitchFamily="50" charset="-128"/>
              </a:rPr>
              <a:t>   日本の消費税率</a:t>
            </a:r>
            <a:r>
              <a:rPr lang="en-US" altLang="ja-JP" sz="2600" dirty="0">
                <a:latin typeface="HG丸ｺﾞｼｯｸM-PRO" panose="020F0600000000000000" pitchFamily="50" charset="-128"/>
                <a:ea typeface="HG丸ｺﾞｼｯｸM-PRO" panose="020F0600000000000000" pitchFamily="50" charset="-128"/>
              </a:rPr>
              <a:t>10</a:t>
            </a:r>
            <a:r>
              <a:rPr lang="ja-JP" altLang="en-US" sz="2600" dirty="0">
                <a:latin typeface="HG丸ｺﾞｼｯｸM-PRO" panose="020F0600000000000000" pitchFamily="50" charset="-128"/>
                <a:ea typeface="HG丸ｺﾞｼｯｸM-PRO" panose="020F0600000000000000" pitchFamily="50" charset="-128"/>
              </a:rPr>
              <a:t>％は、世界の国と比べて、</a:t>
            </a:r>
            <a:br>
              <a:rPr lang="en-US" altLang="ja-JP" sz="2600" dirty="0">
                <a:latin typeface="HG丸ｺﾞｼｯｸM-PRO" panose="020F0600000000000000" pitchFamily="50" charset="-128"/>
                <a:ea typeface="HG丸ｺﾞｼｯｸM-PRO" panose="020F0600000000000000" pitchFamily="50" charset="-128"/>
              </a:rPr>
            </a:br>
            <a:r>
              <a:rPr lang="en-US" altLang="ja-JP" sz="2600" dirty="0">
                <a:latin typeface="HG丸ｺﾞｼｯｸM-PRO" panose="020F0600000000000000" pitchFamily="50" charset="-128"/>
                <a:ea typeface="HG丸ｺﾞｼｯｸM-PRO" panose="020F0600000000000000" pitchFamily="50" charset="-128"/>
              </a:rPr>
              <a:t>   </a:t>
            </a:r>
            <a:r>
              <a:rPr lang="ja-JP" altLang="en-US" sz="2600" dirty="0">
                <a:latin typeface="HG丸ｺﾞｼｯｸM-PRO" panose="020F0600000000000000" pitchFamily="50" charset="-128"/>
                <a:ea typeface="HG丸ｺﾞｼｯｸM-PRO" panose="020F0600000000000000" pitchFamily="50" charset="-128"/>
              </a:rPr>
              <a:t>高いかな、低いかな。</a:t>
            </a:r>
          </a:p>
        </p:txBody>
      </p:sp>
      <p:sp>
        <p:nvSpPr>
          <p:cNvPr id="29738" name="Rectangle 42"/>
          <p:cNvSpPr>
            <a:spLocks noChangeArrowheads="1"/>
          </p:cNvSpPr>
          <p:nvPr/>
        </p:nvSpPr>
        <p:spPr bwMode="auto">
          <a:xfrm>
            <a:off x="1763714" y="333375"/>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9230" name="テキスト ボックス 21"/>
          <p:cNvSpPr txBox="1">
            <a:spLocks noChangeArrowheads="1"/>
          </p:cNvSpPr>
          <p:nvPr/>
        </p:nvSpPr>
        <p:spPr bwMode="auto">
          <a:xfrm>
            <a:off x="6677559" y="2563669"/>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ea typeface="AR丸ゴシック体M"/>
              </a:rPr>
              <a:t>世界の消費税の税率</a:t>
            </a:r>
          </a:p>
        </p:txBody>
      </p:sp>
      <p:sp>
        <p:nvSpPr>
          <p:cNvPr id="6" name="雲形吹き出し 5"/>
          <p:cNvSpPr/>
          <p:nvPr/>
        </p:nvSpPr>
        <p:spPr>
          <a:xfrm>
            <a:off x="30591" y="99219"/>
            <a:ext cx="2423447" cy="1628430"/>
          </a:xfrm>
          <a:prstGeom prst="cloudCallout">
            <a:avLst>
              <a:gd name="adj1" fmla="val 24315"/>
              <a:gd name="adj2" fmla="val 6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latin typeface="HG丸ｺﾞｼｯｸM-PRO" panose="020F0600000000000000" pitchFamily="50" charset="-128"/>
                <a:ea typeface="HG丸ｺﾞｼｯｸM-PRO" panose="020F0600000000000000" pitchFamily="50" charset="-128"/>
              </a:rPr>
              <a:t>10</a:t>
            </a:r>
            <a:r>
              <a:rPr lang="ja-JP" altLang="en-US" sz="2800" dirty="0">
                <a:solidFill>
                  <a:schemeClr val="tx1"/>
                </a:solidFill>
                <a:latin typeface="HG丸ｺﾞｼｯｸM-PRO" panose="020F0600000000000000" pitchFamily="50" charset="-128"/>
                <a:ea typeface="HG丸ｺﾞｼｯｸM-PRO" panose="020F0600000000000000" pitchFamily="50" charset="-128"/>
              </a:rPr>
              <a:t>％は高い？</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雲形吹き出し 14"/>
          <p:cNvSpPr/>
          <p:nvPr/>
        </p:nvSpPr>
        <p:spPr>
          <a:xfrm>
            <a:off x="9969763" y="313951"/>
            <a:ext cx="2099227" cy="1601589"/>
          </a:xfrm>
          <a:prstGeom prst="cloudCallout">
            <a:avLst>
              <a:gd name="adj1" fmla="val -37796"/>
              <a:gd name="adj2" fmla="val 7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低い？</a:t>
            </a:r>
          </a:p>
        </p:txBody>
      </p:sp>
      <p:pic>
        <p:nvPicPr>
          <p:cNvPr id="16" name="Picture 30"/>
          <p:cNvPicPr>
            <a:picLocks noChangeAspect="1" noChangeArrowheads="1"/>
          </p:cNvPicPr>
          <p:nvPr/>
        </p:nvPicPr>
        <p:blipFill rotWithShape="1">
          <a:blip r:embed="rId5">
            <a:extLst>
              <a:ext uri="{28A0092B-C50C-407E-A947-70E740481C1C}">
                <a14:useLocalDpi xmlns:a14="http://schemas.microsoft.com/office/drawing/2010/main" val="0"/>
              </a:ext>
            </a:extLst>
          </a:blip>
          <a:srcRect b="11253"/>
          <a:stretch/>
        </p:blipFill>
        <p:spPr bwMode="auto">
          <a:xfrm flipH="1">
            <a:off x="420617" y="2539143"/>
            <a:ext cx="1227333" cy="204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6"/>
          <a:stretch>
            <a:fillRect/>
          </a:stretch>
        </p:blipFill>
        <p:spPr>
          <a:xfrm flipH="1">
            <a:off x="10349512" y="2563669"/>
            <a:ext cx="1339730" cy="1390650"/>
          </a:xfrm>
          <a:prstGeom prst="rect">
            <a:avLst/>
          </a:prstGeom>
        </p:spPr>
      </p:pic>
    </p:spTree>
    <p:custDataLst>
      <p:tags r:id="rId1"/>
    </p:custDataLst>
    <p:extLst>
      <p:ext uri="{BB962C8B-B14F-4D97-AF65-F5344CB8AC3E}">
        <p14:creationId xmlns:p14="http://schemas.microsoft.com/office/powerpoint/2010/main" val="35731446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300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32" presetClass="emph" presetSubtype="0" repeatCount="3000" fill="hold" grpId="1"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9698"/>
                                        </p:tgtEl>
                                        <p:attrNameLst>
                                          <p:attrName>style.visibility</p:attrName>
                                        </p:attrNameLst>
                                      </p:cBhvr>
                                      <p:to>
                                        <p:strVal val="visible"/>
                                      </p:to>
                                    </p:set>
                                    <p:animEffect transition="in" filter="wipe(down)">
                                      <p:cBhvr>
                                        <p:cTn id="33" dur="580">
                                          <p:stCondLst>
                                            <p:cond delay="0"/>
                                          </p:stCondLst>
                                        </p:cTn>
                                        <p:tgtEl>
                                          <p:spTgt spid="29698"/>
                                        </p:tgtEl>
                                      </p:cBhvr>
                                    </p:animEffect>
                                    <p:anim calcmode="lin" valueType="num">
                                      <p:cBhvr>
                                        <p:cTn id="34"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39" dur="26">
                                          <p:stCondLst>
                                            <p:cond delay="650"/>
                                          </p:stCondLst>
                                        </p:cTn>
                                        <p:tgtEl>
                                          <p:spTgt spid="29698"/>
                                        </p:tgtEl>
                                      </p:cBhvr>
                                      <p:to x="100000" y="60000"/>
                                    </p:animScale>
                                    <p:animScale>
                                      <p:cBhvr>
                                        <p:cTn id="40" dur="166" decel="50000">
                                          <p:stCondLst>
                                            <p:cond delay="676"/>
                                          </p:stCondLst>
                                        </p:cTn>
                                        <p:tgtEl>
                                          <p:spTgt spid="29698"/>
                                        </p:tgtEl>
                                      </p:cBhvr>
                                      <p:to x="100000" y="100000"/>
                                    </p:animScale>
                                    <p:animScale>
                                      <p:cBhvr>
                                        <p:cTn id="41" dur="26">
                                          <p:stCondLst>
                                            <p:cond delay="1312"/>
                                          </p:stCondLst>
                                        </p:cTn>
                                        <p:tgtEl>
                                          <p:spTgt spid="29698"/>
                                        </p:tgtEl>
                                      </p:cBhvr>
                                      <p:to x="100000" y="80000"/>
                                    </p:animScale>
                                    <p:animScale>
                                      <p:cBhvr>
                                        <p:cTn id="42" dur="166" decel="50000">
                                          <p:stCondLst>
                                            <p:cond delay="1338"/>
                                          </p:stCondLst>
                                        </p:cTn>
                                        <p:tgtEl>
                                          <p:spTgt spid="29698"/>
                                        </p:tgtEl>
                                      </p:cBhvr>
                                      <p:to x="100000" y="100000"/>
                                    </p:animScale>
                                    <p:animScale>
                                      <p:cBhvr>
                                        <p:cTn id="43" dur="26">
                                          <p:stCondLst>
                                            <p:cond delay="1642"/>
                                          </p:stCondLst>
                                        </p:cTn>
                                        <p:tgtEl>
                                          <p:spTgt spid="29698"/>
                                        </p:tgtEl>
                                      </p:cBhvr>
                                      <p:to x="100000" y="90000"/>
                                    </p:animScale>
                                    <p:animScale>
                                      <p:cBhvr>
                                        <p:cTn id="44" dur="166" decel="50000">
                                          <p:stCondLst>
                                            <p:cond delay="1668"/>
                                          </p:stCondLst>
                                        </p:cTn>
                                        <p:tgtEl>
                                          <p:spTgt spid="29698"/>
                                        </p:tgtEl>
                                      </p:cBhvr>
                                      <p:to x="100000" y="100000"/>
                                    </p:animScale>
                                    <p:animScale>
                                      <p:cBhvr>
                                        <p:cTn id="45" dur="26">
                                          <p:stCondLst>
                                            <p:cond delay="1808"/>
                                          </p:stCondLst>
                                        </p:cTn>
                                        <p:tgtEl>
                                          <p:spTgt spid="29698"/>
                                        </p:tgtEl>
                                      </p:cBhvr>
                                      <p:to x="100000" y="95000"/>
                                    </p:animScale>
                                    <p:animScale>
                                      <p:cBhvr>
                                        <p:cTn id="46" dur="166" decel="50000">
                                          <p:stCondLst>
                                            <p:cond delay="1834"/>
                                          </p:stCondLst>
                                        </p:cTn>
                                        <p:tgtEl>
                                          <p:spTgt spid="29698"/>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29739"/>
                                        </p:tgtEl>
                                        <p:attrNameLst>
                                          <p:attrName>style.visibility</p:attrName>
                                        </p:attrNameLst>
                                      </p:cBhvr>
                                      <p:to>
                                        <p:strVal val="visible"/>
                                      </p:to>
                                    </p:set>
                                    <p:animEffect transition="in" filter="wipe(down)">
                                      <p:cBhvr>
                                        <p:cTn id="49" dur="609">
                                          <p:stCondLst>
                                            <p:cond delay="0"/>
                                          </p:stCondLst>
                                        </p:cTn>
                                        <p:tgtEl>
                                          <p:spTgt spid="29739"/>
                                        </p:tgtEl>
                                      </p:cBhvr>
                                    </p:animEffect>
                                    <p:anim calcmode="lin" valueType="num">
                                      <p:cBhvr>
                                        <p:cTn id="50" dur="1913" tmFilter="0,0; 0.14,0.36; 0.43,0.73; 0.71,0.91; 1.0,1.0">
                                          <p:stCondLst>
                                            <p:cond delay="0"/>
                                          </p:stCondLst>
                                        </p:cTn>
                                        <p:tgtEl>
                                          <p:spTgt spid="29739"/>
                                        </p:tgtEl>
                                        <p:attrNameLst>
                                          <p:attrName>ppt_x</p:attrName>
                                        </p:attrNameLst>
                                      </p:cBhvr>
                                      <p:tavLst>
                                        <p:tav tm="0">
                                          <p:val>
                                            <p:strVal val="#ppt_x-0.25"/>
                                          </p:val>
                                        </p:tav>
                                        <p:tav tm="100000">
                                          <p:val>
                                            <p:strVal val="#ppt_x"/>
                                          </p:val>
                                        </p:tav>
                                      </p:tavLst>
                                    </p:anim>
                                    <p:anim calcmode="lin" valueType="num">
                                      <p:cBhvr>
                                        <p:cTn id="51" dur="697" tmFilter="0.0,0.0; 0.25,0.07; 0.50,0.2; 0.75,0.467; 1.0,1.0">
                                          <p:stCondLst>
                                            <p:cond delay="0"/>
                                          </p:stCondLst>
                                        </p:cTn>
                                        <p:tgtEl>
                                          <p:spTgt spid="29739"/>
                                        </p:tgtEl>
                                        <p:attrNameLst>
                                          <p:attrName>ppt_y</p:attrName>
                                        </p:attrNameLst>
                                      </p:cBhvr>
                                      <p:tavLst>
                                        <p:tav tm="0" fmla="#ppt_y-sin(pi*$)/3">
                                          <p:val>
                                            <p:fltVal val="0.5"/>
                                          </p:val>
                                        </p:tav>
                                        <p:tav tm="100000">
                                          <p:val>
                                            <p:fltVal val="1"/>
                                          </p:val>
                                        </p:tav>
                                      </p:tavLst>
                                    </p:anim>
                                    <p:anim calcmode="lin" valueType="num">
                                      <p:cBhvr>
                                        <p:cTn id="52" dur="697" tmFilter="0, 0; 0.125,0.2665; 0.25,0.4; 0.375,0.465; 0.5,0.5;  0.625,0.535; 0.75,0.6; 0.875,0.7335; 1,1">
                                          <p:stCondLst>
                                            <p:cond delay="697"/>
                                          </p:stCondLst>
                                        </p:cTn>
                                        <p:tgtEl>
                                          <p:spTgt spid="29739"/>
                                        </p:tgtEl>
                                        <p:attrNameLst>
                                          <p:attrName>ppt_y</p:attrName>
                                        </p:attrNameLst>
                                      </p:cBhvr>
                                      <p:tavLst>
                                        <p:tav tm="0" fmla="#ppt_y-sin(pi*$)/9">
                                          <p:val>
                                            <p:fltVal val="0"/>
                                          </p:val>
                                        </p:tav>
                                        <p:tav tm="100000">
                                          <p:val>
                                            <p:fltVal val="1"/>
                                          </p:val>
                                        </p:tav>
                                      </p:tavLst>
                                    </p:anim>
                                    <p:anim calcmode="lin" valueType="num">
                                      <p:cBhvr>
                                        <p:cTn id="53" dur="349" tmFilter="0, 0; 0.125,0.2665; 0.25,0.4; 0.375,0.465; 0.5,0.5;  0.625,0.535; 0.75,0.6; 0.875,0.7335; 1,1">
                                          <p:stCondLst>
                                            <p:cond delay="1390"/>
                                          </p:stCondLst>
                                        </p:cTn>
                                        <p:tgtEl>
                                          <p:spTgt spid="29739"/>
                                        </p:tgtEl>
                                        <p:attrNameLst>
                                          <p:attrName>ppt_y</p:attrName>
                                        </p:attrNameLst>
                                      </p:cBhvr>
                                      <p:tavLst>
                                        <p:tav tm="0" fmla="#ppt_y-sin(pi*$)/27">
                                          <p:val>
                                            <p:fltVal val="0"/>
                                          </p:val>
                                        </p:tav>
                                        <p:tav tm="100000">
                                          <p:val>
                                            <p:fltVal val="1"/>
                                          </p:val>
                                        </p:tav>
                                      </p:tavLst>
                                    </p:anim>
                                    <p:anim calcmode="lin" valueType="num">
                                      <p:cBhvr>
                                        <p:cTn id="54" dur="172" tmFilter="0, 0; 0.125,0.2665; 0.25,0.4; 0.375,0.465; 0.5,0.5;  0.625,0.535; 0.75,0.6; 0.875,0.7335; 1,1">
                                          <p:stCondLst>
                                            <p:cond delay="1739"/>
                                          </p:stCondLst>
                                        </p:cTn>
                                        <p:tgtEl>
                                          <p:spTgt spid="29739"/>
                                        </p:tgtEl>
                                        <p:attrNameLst>
                                          <p:attrName>ppt_y</p:attrName>
                                        </p:attrNameLst>
                                      </p:cBhvr>
                                      <p:tavLst>
                                        <p:tav tm="0" fmla="#ppt_y-sin(pi*$)/81">
                                          <p:val>
                                            <p:fltVal val="0"/>
                                          </p:val>
                                        </p:tav>
                                        <p:tav tm="100000">
                                          <p:val>
                                            <p:fltVal val="1"/>
                                          </p:val>
                                        </p:tav>
                                      </p:tavLst>
                                    </p:anim>
                                    <p:animScale>
                                      <p:cBhvr>
                                        <p:cTn id="55" dur="27">
                                          <p:stCondLst>
                                            <p:cond delay="683"/>
                                          </p:stCondLst>
                                        </p:cTn>
                                        <p:tgtEl>
                                          <p:spTgt spid="29739"/>
                                        </p:tgtEl>
                                      </p:cBhvr>
                                      <p:to x="100000" y="60000"/>
                                    </p:animScale>
                                    <p:animScale>
                                      <p:cBhvr>
                                        <p:cTn id="56" dur="174" decel="50000">
                                          <p:stCondLst>
                                            <p:cond delay="710"/>
                                          </p:stCondLst>
                                        </p:cTn>
                                        <p:tgtEl>
                                          <p:spTgt spid="29739"/>
                                        </p:tgtEl>
                                      </p:cBhvr>
                                      <p:to x="100000" y="100000"/>
                                    </p:animScale>
                                    <p:animScale>
                                      <p:cBhvr>
                                        <p:cTn id="57" dur="27">
                                          <p:stCondLst>
                                            <p:cond delay="1378"/>
                                          </p:stCondLst>
                                        </p:cTn>
                                        <p:tgtEl>
                                          <p:spTgt spid="29739"/>
                                        </p:tgtEl>
                                      </p:cBhvr>
                                      <p:to x="100000" y="80000"/>
                                    </p:animScale>
                                    <p:animScale>
                                      <p:cBhvr>
                                        <p:cTn id="58" dur="174" decel="50000">
                                          <p:stCondLst>
                                            <p:cond delay="1405"/>
                                          </p:stCondLst>
                                        </p:cTn>
                                        <p:tgtEl>
                                          <p:spTgt spid="29739"/>
                                        </p:tgtEl>
                                      </p:cBhvr>
                                      <p:to x="100000" y="100000"/>
                                    </p:animScale>
                                    <p:animScale>
                                      <p:cBhvr>
                                        <p:cTn id="59" dur="27">
                                          <p:stCondLst>
                                            <p:cond delay="1724"/>
                                          </p:stCondLst>
                                        </p:cTn>
                                        <p:tgtEl>
                                          <p:spTgt spid="29739"/>
                                        </p:tgtEl>
                                      </p:cBhvr>
                                      <p:to x="100000" y="90000"/>
                                    </p:animScale>
                                    <p:animScale>
                                      <p:cBhvr>
                                        <p:cTn id="60" dur="174" decel="50000">
                                          <p:stCondLst>
                                            <p:cond delay="1751"/>
                                          </p:stCondLst>
                                        </p:cTn>
                                        <p:tgtEl>
                                          <p:spTgt spid="29739"/>
                                        </p:tgtEl>
                                      </p:cBhvr>
                                      <p:to x="100000" y="100000"/>
                                    </p:animScale>
                                    <p:animScale>
                                      <p:cBhvr>
                                        <p:cTn id="61" dur="27">
                                          <p:stCondLst>
                                            <p:cond delay="1898"/>
                                          </p:stCondLst>
                                        </p:cTn>
                                        <p:tgtEl>
                                          <p:spTgt spid="29739"/>
                                        </p:tgtEl>
                                      </p:cBhvr>
                                      <p:to x="100000" y="95000"/>
                                    </p:animScale>
                                    <p:animScale>
                                      <p:cBhvr>
                                        <p:cTn id="62" dur="174" decel="50000">
                                          <p:stCondLst>
                                            <p:cond delay="1926"/>
                                          </p:stCondLst>
                                        </p:cTn>
                                        <p:tgtEl>
                                          <p:spTgt spid="29739"/>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9230"/>
                                        </p:tgtEl>
                                        <p:attrNameLst>
                                          <p:attrName>style.visibility</p:attrName>
                                        </p:attrNameLst>
                                      </p:cBhvr>
                                      <p:to>
                                        <p:strVal val="visible"/>
                                      </p:to>
                                    </p:set>
                                    <p:animEffect transition="in" filter="checkerboard(across)">
                                      <p:cBhvr>
                                        <p:cTn id="67" dur="500"/>
                                        <p:tgtEl>
                                          <p:spTgt spid="9230"/>
                                        </p:tgtEl>
                                      </p:cBhvr>
                                    </p:animEffect>
                                  </p:childTnLst>
                                </p:cTn>
                              </p:par>
                              <p:par>
                                <p:cTn id="68" presetID="16" presetClass="entr" presetSubtype="21"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9" grpId="0" animBg="1"/>
      <p:bldP spid="29698" grpId="0"/>
      <p:bldP spid="6" grpId="0" animBg="1"/>
      <p:bldP spid="6"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デンマーク 25%　イタリア 20%　中国 17%　韓国 10%　日本 10%">
            <a:extLst>
              <a:ext uri="{FF2B5EF4-FFF2-40B4-BE49-F238E27FC236}">
                <a16:creationId xmlns:a16="http://schemas.microsoft.com/office/drawing/2014/main" id="{4A4B1DC6-B534-4CAD-86BC-6947AED869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74532" y="2255269"/>
            <a:ext cx="7009811" cy="4248150"/>
          </a:xfrm>
          <a:prstGeom prst="rect">
            <a:avLst/>
          </a:prstGeom>
          <a:noFill/>
          <a:ln>
            <a:noFill/>
          </a:ln>
        </p:spPr>
      </p:pic>
      <p:sp>
        <p:nvSpPr>
          <p:cNvPr id="18" name="Rectangle 42"/>
          <p:cNvSpPr>
            <a:spLocks noChangeArrowheads="1"/>
          </p:cNvSpPr>
          <p:nvPr/>
        </p:nvSpPr>
        <p:spPr bwMode="auto">
          <a:xfrm>
            <a:off x="1900136" y="384472"/>
            <a:ext cx="8640189" cy="719138"/>
          </a:xfrm>
          <a:prstGeom prst="rect">
            <a:avLst/>
          </a:prstGeom>
          <a:gradFill rotWithShape="1">
            <a:gsLst>
              <a:gs pos="0">
                <a:srgbClr val="99CCFF"/>
              </a:gs>
              <a:gs pos="50000">
                <a:schemeClr val="bg1"/>
              </a:gs>
              <a:gs pos="100000">
                <a:srgbClr val="99CCFF"/>
              </a:gs>
            </a:gsLst>
            <a:lin ang="5400000" scaled="1"/>
          </a:gradFill>
          <a:ln w="57150" cmpd="thinThick">
            <a:solidFill>
              <a:srgbClr val="0070C0"/>
            </a:solidFill>
            <a:miter lim="800000"/>
            <a:headEnd/>
            <a:tailEnd/>
          </a:ln>
          <a:effectLst/>
        </p:spPr>
        <p:txBody>
          <a:bodyPr anchor="ctr"/>
          <a:lstStyle/>
          <a:p>
            <a:pPr algn="ctr" eaLnBrk="1" hangingPunct="1">
              <a:defRPr/>
            </a:pPr>
            <a:r>
              <a:rPr lang="ja-JP" altLang="en-US" sz="3200" dirty="0">
                <a:latin typeface="HG丸ｺﾞｼｯｸM-PRO" pitchFamily="50" charset="-128"/>
                <a:ea typeface="HG丸ｺﾞｼｯｸM-PRO" pitchFamily="50" charset="-128"/>
              </a:rPr>
              <a:t>世界の消費税を見てみよう</a:t>
            </a:r>
          </a:p>
        </p:txBody>
      </p:sp>
      <p:sp>
        <p:nvSpPr>
          <p:cNvPr id="9230" name="テキスト ボックス 21"/>
          <p:cNvSpPr txBox="1">
            <a:spLocks noChangeArrowheads="1"/>
          </p:cNvSpPr>
          <p:nvPr/>
        </p:nvSpPr>
        <p:spPr bwMode="auto">
          <a:xfrm>
            <a:off x="6585592" y="2493038"/>
            <a:ext cx="345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ea typeface="AR丸ゴシック体M"/>
              </a:rPr>
              <a:t>世界の消費税の税率</a:t>
            </a:r>
          </a:p>
        </p:txBody>
      </p:sp>
      <p:pic>
        <p:nvPicPr>
          <p:cNvPr id="1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14216"/>
          <a:stretch/>
        </p:blipFill>
        <p:spPr bwMode="auto">
          <a:xfrm>
            <a:off x="627545" y="3654735"/>
            <a:ext cx="1783987" cy="219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1016483" y="148582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消費税が</a:t>
            </a:r>
            <a:r>
              <a:rPr lang="en-US" altLang="ja-JP" sz="2200" spc="79" dirty="0">
                <a:latin typeface="HG丸ｺﾞｼｯｸM-PRO" panose="020F0600000000000000" pitchFamily="50" charset="-128"/>
                <a:ea typeface="HG丸ｺﾞｼｯｸM-PRO" panose="020F0600000000000000" pitchFamily="50" charset="-128"/>
              </a:rPr>
              <a:t>25</a:t>
            </a:r>
            <a:r>
              <a:rPr lang="ja-JP" altLang="en-US" sz="2200" spc="79" dirty="0">
                <a:latin typeface="HG丸ｺﾞｼｯｸM-PRO" panose="020F0600000000000000" pitchFamily="50" charset="-128"/>
                <a:ea typeface="HG丸ｺﾞｼｯｸM-PRO" panose="020F0600000000000000" pitchFamily="50" charset="-128"/>
              </a:rPr>
              <a:t>パーセントのデンマークでは、大学までの教育費は無料ですし、医療費もかかりません。</a:t>
            </a:r>
            <a:endParaRPr lang="en-US" altLang="ja-JP" sz="2200" spc="79" dirty="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963646" y="1445298"/>
            <a:ext cx="10513168" cy="769441"/>
          </a:xfrm>
          <a:prstGeom prst="rect">
            <a:avLst/>
          </a:prstGeom>
        </p:spPr>
        <p:txBody>
          <a:bodyPr wrap="square">
            <a:spAutoFit/>
          </a:bodyPr>
          <a:lstStyle/>
          <a:p>
            <a:pPr>
              <a:defRPr/>
            </a:pPr>
            <a:r>
              <a:rPr lang="ja-JP" altLang="en-US" sz="2200" spc="79" dirty="0">
                <a:latin typeface="HG丸ｺﾞｼｯｸM-PRO" panose="020F0600000000000000" pitchFamily="50" charset="-128"/>
                <a:ea typeface="HG丸ｺﾞｼｯｸM-PRO" panose="020F0600000000000000" pitchFamily="50" charset="-128"/>
              </a:rPr>
              <a:t>負担の大きいヨーロッパでは税率が高い分、医療や介護などの福祉サービスが充実しています。</a:t>
            </a:r>
            <a:endParaRPr lang="en-US" altLang="ja-JP" sz="2200" spc="79"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6"/>
          <a:stretch>
            <a:fillRect/>
          </a:stretch>
        </p:blipFill>
        <p:spPr>
          <a:xfrm>
            <a:off x="9373513" y="3083335"/>
            <a:ext cx="2333625" cy="3086100"/>
          </a:xfrm>
          <a:prstGeom prst="rect">
            <a:avLst/>
          </a:prstGeom>
        </p:spPr>
      </p:pic>
    </p:spTree>
    <p:custDataLst>
      <p:tags r:id="rId1"/>
    </p:custDataLst>
    <p:extLst>
      <p:ext uri="{BB962C8B-B14F-4D97-AF65-F5344CB8AC3E}">
        <p14:creationId xmlns:p14="http://schemas.microsoft.com/office/powerpoint/2010/main" val="2997491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0" nodeType="clickEffect">
                                  <p:stCondLst>
                                    <p:cond delay="0"/>
                                  </p:stCondLst>
                                  <p:childTnLst>
                                    <p:animEffect transition="out" filter="fade">
                                      <p:cBhvr>
                                        <p:cTn id="23" dur="1000"/>
                                        <p:tgtEl>
                                          <p:spTgt spid="12"/>
                                        </p:tgtEl>
                                      </p:cBhvr>
                                    </p:animEffect>
                                    <p:anim calcmode="lin" valueType="num">
                                      <p:cBhvr>
                                        <p:cTn id="24" dur="1000"/>
                                        <p:tgtEl>
                                          <p:spTgt spid="12"/>
                                        </p:tgtEl>
                                        <p:attrNameLst>
                                          <p:attrName>ppt_x</p:attrName>
                                        </p:attrNameLst>
                                      </p:cBhvr>
                                      <p:tavLst>
                                        <p:tav tm="0">
                                          <p:val>
                                            <p:strVal val="ppt_x"/>
                                          </p:val>
                                        </p:tav>
                                        <p:tav tm="100000">
                                          <p:val>
                                            <p:strVal val="ppt_x"/>
                                          </p:val>
                                        </p:tav>
                                      </p:tavLst>
                                    </p:anim>
                                    <p:anim calcmode="lin" valueType="num">
                                      <p:cBhvr>
                                        <p:cTn id="25" dur="1000"/>
                                        <p:tgtEl>
                                          <p:spTgt spid="12"/>
                                        </p:tgtEl>
                                        <p:attrNameLst>
                                          <p:attrName>ppt_y</p:attrName>
                                        </p:attrNameLst>
                                      </p:cBhvr>
                                      <p:tavLst>
                                        <p:tav tm="0">
                                          <p:val>
                                            <p:strVal val="ppt_y"/>
                                          </p:val>
                                        </p:tav>
                                        <p:tav tm="100000">
                                          <p:val>
                                            <p:strVal val="ppt_y+.1"/>
                                          </p:val>
                                        </p:tav>
                                      </p:tavLst>
                                    </p:anim>
                                    <p:set>
                                      <p:cBhvr>
                                        <p:cTn id="26" dur="1" fill="hold">
                                          <p:stCondLst>
                                            <p:cond delay="999"/>
                                          </p:stCondLst>
                                        </p:cTn>
                                        <p:tgtEl>
                                          <p:spTgt spid="12"/>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1"/>
                                        </p:tgtEl>
                                      </p:cBhvr>
                                    </p:animEffect>
                                    <p:anim calcmode="lin" valueType="num">
                                      <p:cBhvr>
                                        <p:cTn id="37" dur="1000"/>
                                        <p:tgtEl>
                                          <p:spTgt spid="11"/>
                                        </p:tgtEl>
                                        <p:attrNameLst>
                                          <p:attrName>ppt_x</p:attrName>
                                        </p:attrNameLst>
                                      </p:cBhvr>
                                      <p:tavLst>
                                        <p:tav tm="0">
                                          <p:val>
                                            <p:strVal val="ppt_x"/>
                                          </p:val>
                                        </p:tav>
                                        <p:tav tm="100000">
                                          <p:val>
                                            <p:strVal val="ppt_x"/>
                                          </p:val>
                                        </p:tav>
                                      </p:tavLst>
                                    </p:anim>
                                    <p:anim calcmode="lin" valueType="num">
                                      <p:cBhvr>
                                        <p:cTn id="38" dur="1000"/>
                                        <p:tgtEl>
                                          <p:spTgt spid="11"/>
                                        </p:tgtEl>
                                        <p:attrNameLst>
                                          <p:attrName>ppt_y</p:attrName>
                                        </p:attrNameLst>
                                      </p:cBhvr>
                                      <p:tavLst>
                                        <p:tav tm="0">
                                          <p:val>
                                            <p:strVal val="ppt_y"/>
                                          </p:val>
                                        </p:tav>
                                        <p:tav tm="100000">
                                          <p:val>
                                            <p:strVal val="ppt_y+.1"/>
                                          </p:val>
                                        </p:tav>
                                      </p:tavLst>
                                    </p:anim>
                                    <p:set>
                                      <p:cBhvr>
                                        <p:cTn id="3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4" name="AutoShape 64">
            <a:extLst>
              <a:ext uri="{FF2B5EF4-FFF2-40B4-BE49-F238E27FC236}">
                <a16:creationId xmlns:a16="http://schemas.microsoft.com/office/drawing/2014/main" id="{E3E72D9D-50D5-4FDC-9D88-43A1BFCA4DC1}"/>
              </a:ext>
            </a:extLst>
          </p:cNvPr>
          <p:cNvSpPr>
            <a:spLocks noChangeArrowheads="1"/>
          </p:cNvSpPr>
          <p:nvPr/>
        </p:nvSpPr>
        <p:spPr bwMode="auto">
          <a:xfrm>
            <a:off x="1703512" y="738002"/>
            <a:ext cx="7862391" cy="863600"/>
          </a:xfrm>
          <a:prstGeom prst="roundRect">
            <a:avLst>
              <a:gd name="adj" fmla="val 16667"/>
            </a:avLst>
          </a:prstGeom>
          <a:solidFill>
            <a:schemeClr val="bg1"/>
          </a:solidFill>
          <a:ln w="38100">
            <a:solidFill>
              <a:srgbClr val="FF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HG丸ｺﾞｼｯｸM-PRO" panose="020F0600000000000000" pitchFamily="50" charset="-128"/>
                <a:ea typeface="HG丸ｺﾞｼｯｸM-PRO" panose="020F0600000000000000" pitchFamily="50" charset="-128"/>
              </a:rPr>
              <a:t>　　いつから税の制度があるのかな？</a:t>
            </a:r>
          </a:p>
        </p:txBody>
      </p:sp>
      <p:sp>
        <p:nvSpPr>
          <p:cNvPr id="5182" name="AutoShape 62">
            <a:extLst>
              <a:ext uri="{FF2B5EF4-FFF2-40B4-BE49-F238E27FC236}">
                <a16:creationId xmlns:a16="http://schemas.microsoft.com/office/drawing/2014/main" id="{7692B2CE-5243-4A42-986D-0B319343CCDD}"/>
              </a:ext>
            </a:extLst>
          </p:cNvPr>
          <p:cNvSpPr>
            <a:spLocks noChangeArrowheads="1"/>
          </p:cNvSpPr>
          <p:nvPr/>
        </p:nvSpPr>
        <p:spPr bwMode="auto">
          <a:xfrm>
            <a:off x="1919537" y="882464"/>
            <a:ext cx="1008111" cy="552760"/>
          </a:xfrm>
          <a:prstGeom prst="roundRect">
            <a:avLst>
              <a:gd name="adj" fmla="val 16667"/>
            </a:avLst>
          </a:prstGeom>
          <a:solidFill>
            <a:schemeClr val="folHlink"/>
          </a:solidFill>
          <a:ln w="38100">
            <a:solidFill>
              <a:srgbClr val="006600"/>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chemeClr val="bg1"/>
                </a:solidFill>
                <a:ea typeface="HG丸ｺﾞｼｯｸM-PRO" panose="020F0600000000000000" pitchFamily="50" charset="-128"/>
              </a:rPr>
              <a:t>問題</a:t>
            </a:r>
          </a:p>
        </p:txBody>
      </p:sp>
      <p:grpSp>
        <p:nvGrpSpPr>
          <p:cNvPr id="2" name="Group 35">
            <a:extLst>
              <a:ext uri="{FF2B5EF4-FFF2-40B4-BE49-F238E27FC236}">
                <a16:creationId xmlns:a16="http://schemas.microsoft.com/office/drawing/2014/main" id="{FD79DF23-12BA-4B27-AF21-D899BAD1488F}"/>
              </a:ext>
            </a:extLst>
          </p:cNvPr>
          <p:cNvGrpSpPr>
            <a:grpSpLocks/>
          </p:cNvGrpSpPr>
          <p:nvPr/>
        </p:nvGrpSpPr>
        <p:grpSpPr bwMode="auto">
          <a:xfrm>
            <a:off x="1703512" y="2453672"/>
            <a:ext cx="2520950" cy="900113"/>
            <a:chOff x="794" y="1706"/>
            <a:chExt cx="2358" cy="749"/>
          </a:xfrm>
        </p:grpSpPr>
        <p:sp>
          <p:nvSpPr>
            <p:cNvPr id="12305" name="AutoShape 3">
              <a:extLst>
                <a:ext uri="{FF2B5EF4-FFF2-40B4-BE49-F238E27FC236}">
                  <a16:creationId xmlns:a16="http://schemas.microsoft.com/office/drawing/2014/main" id="{E78FD4DC-956E-466F-B676-C2BB3B9CB80F}"/>
                </a:ext>
              </a:extLst>
            </p:cNvPr>
            <p:cNvSpPr>
              <a:spLocks noChangeArrowheads="1"/>
            </p:cNvSpPr>
            <p:nvPr/>
          </p:nvSpPr>
          <p:spPr bwMode="auto">
            <a:xfrm>
              <a:off x="884" y="1796"/>
              <a:ext cx="2154" cy="599"/>
            </a:xfrm>
            <a:prstGeom prst="roundRect">
              <a:avLst>
                <a:gd name="adj" fmla="val 16667"/>
              </a:avLst>
            </a:prstGeom>
            <a:solidFill>
              <a:srgbClr val="FFCC99">
                <a:alpha val="65097"/>
              </a:srgbClr>
            </a:solidFill>
            <a:ln w="28575">
              <a:solidFill>
                <a:srgbClr val="FF660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en-US" altLang="ja-JP" sz="2800" dirty="0">
                  <a:latin typeface="HG丸ｺﾞｼｯｸM-PRO" panose="020F0600000000000000" pitchFamily="50" charset="-128"/>
                  <a:ea typeface="HG丸ｺﾞｼｯｸM-PRO" panose="020F0600000000000000" pitchFamily="50" charset="-128"/>
                </a:rPr>
                <a:t>① </a:t>
              </a:r>
              <a:r>
                <a:rPr lang="ja-JP" altLang="en-US" sz="2800" dirty="0">
                  <a:latin typeface="HG丸ｺﾞｼｯｸM-PRO" panose="020F0600000000000000" pitchFamily="50" charset="-128"/>
                  <a:ea typeface="HG丸ｺﾞｼｯｸM-PRO" panose="020F0600000000000000" pitchFamily="50" charset="-128"/>
                </a:rPr>
                <a:t>弥生時代</a:t>
              </a:r>
            </a:p>
          </p:txBody>
        </p:sp>
        <p:pic>
          <p:nvPicPr>
            <p:cNvPr id="12306" name="Picture 14" descr="AQAA_023">
              <a:extLst>
                <a:ext uri="{FF2B5EF4-FFF2-40B4-BE49-F238E27FC236}">
                  <a16:creationId xmlns:a16="http://schemas.microsoft.com/office/drawing/2014/main" id="{6EB1B6EB-F271-4EA6-B7FD-FEA03093E4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 y="170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5" descr="AQAA_023">
              <a:extLst>
                <a:ext uri="{FF2B5EF4-FFF2-40B4-BE49-F238E27FC236}">
                  <a16:creationId xmlns:a16="http://schemas.microsoft.com/office/drawing/2014/main" id="{E2EEB3EF-E437-4235-80C6-329427568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 y="225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6">
            <a:extLst>
              <a:ext uri="{FF2B5EF4-FFF2-40B4-BE49-F238E27FC236}">
                <a16:creationId xmlns:a16="http://schemas.microsoft.com/office/drawing/2014/main" id="{4EFA18EA-794B-40D5-A85B-64607AE8EBB9}"/>
              </a:ext>
            </a:extLst>
          </p:cNvPr>
          <p:cNvGrpSpPr>
            <a:grpSpLocks/>
          </p:cNvGrpSpPr>
          <p:nvPr/>
        </p:nvGrpSpPr>
        <p:grpSpPr bwMode="auto">
          <a:xfrm>
            <a:off x="1697088" y="3717278"/>
            <a:ext cx="2519362" cy="900112"/>
            <a:chOff x="793" y="2818"/>
            <a:chExt cx="2359" cy="725"/>
          </a:xfrm>
        </p:grpSpPr>
        <p:sp>
          <p:nvSpPr>
            <p:cNvPr id="12302" name="AutoShape 19">
              <a:extLst>
                <a:ext uri="{FF2B5EF4-FFF2-40B4-BE49-F238E27FC236}">
                  <a16:creationId xmlns:a16="http://schemas.microsoft.com/office/drawing/2014/main" id="{A5D02E7D-5D09-4E39-93AE-5A9912FE137A}"/>
                </a:ext>
              </a:extLst>
            </p:cNvPr>
            <p:cNvSpPr>
              <a:spLocks noChangeArrowheads="1"/>
            </p:cNvSpPr>
            <p:nvPr/>
          </p:nvSpPr>
          <p:spPr bwMode="auto">
            <a:xfrm>
              <a:off x="884" y="2886"/>
              <a:ext cx="2157" cy="580"/>
            </a:xfrm>
            <a:prstGeom prst="roundRect">
              <a:avLst>
                <a:gd name="adj" fmla="val 16667"/>
              </a:avLst>
            </a:prstGeom>
            <a:solidFill>
              <a:srgbClr val="CCFFFF">
                <a:alpha val="70195"/>
              </a:srgbClr>
            </a:solidFill>
            <a:ln w="28575">
              <a:solidFill>
                <a:srgbClr val="000080"/>
              </a:solidFill>
              <a:round/>
              <a:headEnd/>
              <a:tailEnd/>
            </a:ln>
          </p:spPr>
          <p:txBody>
            <a:bodyPr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en-US" altLang="ja-JP" sz="2800">
                  <a:latin typeface="HG丸ｺﾞｼｯｸM-PRO" panose="020F0600000000000000" pitchFamily="50" charset="-128"/>
                  <a:ea typeface="HG丸ｺﾞｼｯｸM-PRO" panose="020F0600000000000000" pitchFamily="50" charset="-128"/>
                </a:rPr>
                <a:t>② </a:t>
              </a:r>
              <a:r>
                <a:rPr lang="ja-JP" altLang="en-US" sz="2800">
                  <a:latin typeface="HG丸ｺﾞｼｯｸM-PRO" panose="020F0600000000000000" pitchFamily="50" charset="-128"/>
                  <a:ea typeface="HG丸ｺﾞｼｯｸM-PRO" panose="020F0600000000000000" pitchFamily="50" charset="-128"/>
                </a:rPr>
                <a:t>飛鳥時代</a:t>
              </a:r>
            </a:p>
          </p:txBody>
        </p:sp>
        <p:pic>
          <p:nvPicPr>
            <p:cNvPr id="12303" name="Picture 20" descr="AQAA_027">
              <a:extLst>
                <a:ext uri="{FF2B5EF4-FFF2-40B4-BE49-F238E27FC236}">
                  <a16:creationId xmlns:a16="http://schemas.microsoft.com/office/drawing/2014/main" id="{5A5FB52C-E852-44A4-B87E-B05BB4973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 y="2818"/>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7" descr="AQAA_027">
              <a:extLst>
                <a:ext uri="{FF2B5EF4-FFF2-40B4-BE49-F238E27FC236}">
                  <a16:creationId xmlns:a16="http://schemas.microsoft.com/office/drawing/2014/main" id="{FE5EA0AE-4BCA-4CDE-9C65-CDC3E4DEE7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 y="3339"/>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32" name="AutoShape 60">
            <a:extLst>
              <a:ext uri="{FF2B5EF4-FFF2-40B4-BE49-F238E27FC236}">
                <a16:creationId xmlns:a16="http://schemas.microsoft.com/office/drawing/2014/main" id="{F639A124-CE27-41EF-B7F7-38C4BCC4679B}"/>
              </a:ext>
            </a:extLst>
          </p:cNvPr>
          <p:cNvSpPr>
            <a:spLocks noChangeArrowheads="1"/>
          </p:cNvSpPr>
          <p:nvPr/>
        </p:nvSpPr>
        <p:spPr bwMode="auto">
          <a:xfrm>
            <a:off x="968062" y="2471698"/>
            <a:ext cx="900113" cy="90011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75" y="10800"/>
                </a:moveTo>
                <a:cubicBezTo>
                  <a:pt x="3875" y="14625"/>
                  <a:pt x="6975" y="17725"/>
                  <a:pt x="10800" y="17725"/>
                </a:cubicBezTo>
                <a:cubicBezTo>
                  <a:pt x="14625" y="17725"/>
                  <a:pt x="17725" y="14625"/>
                  <a:pt x="17725" y="10800"/>
                </a:cubicBezTo>
                <a:cubicBezTo>
                  <a:pt x="17725" y="6975"/>
                  <a:pt x="14625" y="3875"/>
                  <a:pt x="10800" y="3875"/>
                </a:cubicBezTo>
                <a:cubicBezTo>
                  <a:pt x="6975" y="3875"/>
                  <a:pt x="3875" y="6975"/>
                  <a:pt x="3875" y="10800"/>
                </a:cubicBezTo>
                <a:close/>
              </a:path>
            </a:pathLst>
          </a:custGeom>
          <a:solidFill>
            <a:srgbClr val="FF0000"/>
          </a:solidFill>
          <a:ln w="9525">
            <a:solidFill>
              <a:schemeClr val="bg1"/>
            </a:solidFill>
            <a:round/>
            <a:headEnd/>
            <a:tailEnd/>
          </a:ln>
        </p:spPr>
        <p:txBody>
          <a:bodyPr wrap="none" anchor="ctr"/>
          <a:lstStyle/>
          <a:p>
            <a:endParaRPr lang="ja-JP" altLang="en-US"/>
          </a:p>
        </p:txBody>
      </p:sp>
      <p:grpSp>
        <p:nvGrpSpPr>
          <p:cNvPr id="4" name="Group 18">
            <a:extLst>
              <a:ext uri="{FF2B5EF4-FFF2-40B4-BE49-F238E27FC236}">
                <a16:creationId xmlns:a16="http://schemas.microsoft.com/office/drawing/2014/main" id="{A035073D-18CA-48D0-ACCD-EF01C7EC2AF9}"/>
              </a:ext>
            </a:extLst>
          </p:cNvPr>
          <p:cNvGrpSpPr>
            <a:grpSpLocks/>
          </p:cNvGrpSpPr>
          <p:nvPr/>
        </p:nvGrpSpPr>
        <p:grpSpPr bwMode="auto">
          <a:xfrm>
            <a:off x="1739237" y="4958969"/>
            <a:ext cx="2519363" cy="1042987"/>
            <a:chOff x="567" y="3611"/>
            <a:chExt cx="2358" cy="749"/>
          </a:xfrm>
        </p:grpSpPr>
        <p:sp>
          <p:nvSpPr>
            <p:cNvPr id="12299" name="AutoShape 6">
              <a:extLst>
                <a:ext uri="{FF2B5EF4-FFF2-40B4-BE49-F238E27FC236}">
                  <a16:creationId xmlns:a16="http://schemas.microsoft.com/office/drawing/2014/main" id="{CB4A552C-DE9E-413D-9123-3FABE7CC73C0}"/>
                </a:ext>
              </a:extLst>
            </p:cNvPr>
            <p:cNvSpPr>
              <a:spLocks noChangeArrowheads="1"/>
            </p:cNvSpPr>
            <p:nvPr/>
          </p:nvSpPr>
          <p:spPr bwMode="auto">
            <a:xfrm>
              <a:off x="657" y="3702"/>
              <a:ext cx="2156" cy="517"/>
            </a:xfrm>
            <a:prstGeom prst="roundRect">
              <a:avLst>
                <a:gd name="adj" fmla="val 16667"/>
              </a:avLst>
            </a:prstGeom>
            <a:solidFill>
              <a:srgbClr val="CCFF99">
                <a:alpha val="70195"/>
              </a:srgbClr>
            </a:solidFill>
            <a:ln w="28575">
              <a:solidFill>
                <a:srgbClr val="008000"/>
              </a:solidFill>
              <a:round/>
              <a:headEnd/>
              <a:tailEnd/>
            </a:ln>
          </p:spPr>
          <p:txBody>
            <a:bodyPr lIns="0" rIns="0" anchor="ct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buFontTx/>
                <a:buNone/>
              </a:pPr>
              <a:r>
                <a:rPr lang="ja-JP" altLang="en-US" sz="2800">
                  <a:latin typeface="HG丸ｺﾞｼｯｸM-PRO" panose="020F0600000000000000" pitchFamily="50" charset="-128"/>
                  <a:ea typeface="HG丸ｺﾞｼｯｸM-PRO" panose="020F0600000000000000" pitchFamily="50" charset="-128"/>
                </a:rPr>
                <a:t>③</a:t>
              </a:r>
              <a:r>
                <a:rPr lang="en-US" altLang="ja-JP" sz="2800">
                  <a:latin typeface="HG丸ｺﾞｼｯｸM-PRO" panose="020F0600000000000000" pitchFamily="50" charset="-128"/>
                  <a:ea typeface="HG丸ｺﾞｼｯｸM-PRO" panose="020F0600000000000000" pitchFamily="50" charset="-128"/>
                </a:rPr>
                <a:t> </a:t>
              </a:r>
              <a:r>
                <a:rPr lang="ja-JP" altLang="en-US" sz="2800">
                  <a:latin typeface="HG丸ｺﾞｼｯｸM-PRO" panose="020F0600000000000000" pitchFamily="50" charset="-128"/>
                  <a:ea typeface="HG丸ｺﾞｼｯｸM-PRO" panose="020F0600000000000000" pitchFamily="50" charset="-128"/>
                </a:rPr>
                <a:t>江戸時代</a:t>
              </a:r>
            </a:p>
          </p:txBody>
        </p:sp>
        <p:pic>
          <p:nvPicPr>
            <p:cNvPr id="12300" name="Picture 11" descr="AQAA_026">
              <a:extLst>
                <a:ext uri="{FF2B5EF4-FFF2-40B4-BE49-F238E27FC236}">
                  <a16:creationId xmlns:a16="http://schemas.microsoft.com/office/drawing/2014/main" id="{2ED1F5D1-0AC7-46E6-907B-BAA965A6469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 y="3611"/>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AQAA_026">
              <a:extLst>
                <a:ext uri="{FF2B5EF4-FFF2-40B4-BE49-F238E27FC236}">
                  <a16:creationId xmlns:a16="http://schemas.microsoft.com/office/drawing/2014/main" id="{77606809-A150-48D9-B0B5-96CC18EA78A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1" y="4156"/>
              <a:ext cx="20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91" name="AutoShape 57">
            <a:extLst>
              <a:ext uri="{FF2B5EF4-FFF2-40B4-BE49-F238E27FC236}">
                <a16:creationId xmlns:a16="http://schemas.microsoft.com/office/drawing/2014/main" id="{D2682237-AA90-4602-8A63-9BBF92976BBB}"/>
              </a:ext>
            </a:extLst>
          </p:cNvPr>
          <p:cNvSpPr>
            <a:spLocks noChangeArrowheads="1"/>
          </p:cNvSpPr>
          <p:nvPr/>
        </p:nvSpPr>
        <p:spPr bwMode="auto">
          <a:xfrm>
            <a:off x="4752947" y="2541363"/>
            <a:ext cx="4965540" cy="2328070"/>
          </a:xfrm>
          <a:prstGeom prst="roundRect">
            <a:avLst>
              <a:gd name="adj" fmla="val 7102"/>
            </a:avLst>
          </a:prstGeom>
          <a:solidFill>
            <a:schemeClr val="bg1"/>
          </a:solidFill>
          <a:ln w="38100">
            <a:solidFill>
              <a:srgbClr val="FF6600"/>
            </a:solidFill>
            <a:round/>
            <a:headEnd/>
            <a:tailEnd/>
          </a:ln>
        </p:spPr>
        <p:txBody>
          <a:bodyPr lIns="0" r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30000"/>
              </a:lnSpc>
              <a:spcBef>
                <a:spcPct val="0"/>
              </a:spcBef>
              <a:buFontTx/>
              <a:buNone/>
            </a:pPr>
            <a:r>
              <a:rPr lang="en-US" altLang="ja-JP" sz="2400" dirty="0">
                <a:ea typeface="AR丸ゴシック体M"/>
              </a:rPr>
              <a:t> </a:t>
            </a:r>
            <a:r>
              <a:rPr lang="ja-JP" altLang="en-US" sz="2400" dirty="0">
                <a:ea typeface="AR丸ゴシック体M"/>
              </a:rPr>
              <a:t>　</a:t>
            </a:r>
          </a:p>
          <a:p>
            <a:pPr>
              <a:spcBef>
                <a:spcPct val="0"/>
              </a:spcBef>
              <a:buNone/>
            </a:pPr>
            <a:r>
              <a:rPr lang="ja-JP" altLang="en-US" sz="2400" spc="80" dirty="0">
                <a:latin typeface="HG丸ｺﾞｼｯｸM-PRO" panose="020F0600000000000000" pitchFamily="50" charset="-128"/>
                <a:ea typeface="HG丸ｺﾞｼｯｸM-PRO" panose="020F0600000000000000" pitchFamily="50" charset="-128"/>
              </a:rPr>
              <a:t>　正解は、①「弥生時代」です</a:t>
            </a:r>
            <a:r>
              <a:rPr lang="ja-JP" altLang="en-US" sz="2400" spc="80" dirty="0">
                <a:latin typeface="ＭＳ Ｐ明朝" panose="02020600040205080304" pitchFamily="18" charset="-128"/>
                <a:ea typeface="ＭＳ Ｐ明朝" panose="02020600040205080304" pitchFamily="18" charset="-128"/>
              </a:rPr>
              <a:t>。</a:t>
            </a:r>
            <a:endParaRPr lang="en-US" altLang="ja-JP" sz="2400" spc="80" dirty="0">
              <a:latin typeface="ＭＳ Ｐ明朝" panose="02020600040205080304" pitchFamily="18" charset="-128"/>
              <a:ea typeface="ＭＳ Ｐ明朝" panose="02020600040205080304" pitchFamily="18" charset="-128"/>
            </a:endParaRPr>
          </a:p>
          <a:p>
            <a:pPr>
              <a:spcBef>
                <a:spcPct val="0"/>
              </a:spcBef>
              <a:buNone/>
            </a:pPr>
            <a:r>
              <a:rPr lang="ja-JP" altLang="en-US" sz="2400" spc="80" dirty="0">
                <a:latin typeface="ＭＳ Ｐ明朝" panose="02020600040205080304" pitchFamily="18" charset="-128"/>
                <a:ea typeface="ＭＳ Ｐ明朝" panose="02020600040205080304" pitchFamily="18" charset="-128"/>
              </a:rPr>
              <a:t>　</a:t>
            </a:r>
            <a:endParaRPr lang="ja-JP" altLang="en-US" sz="2400" b="1" spc="80" dirty="0">
              <a:latin typeface="ＭＳ Ｐ明朝" panose="02020600040205080304" pitchFamily="18" charset="-128"/>
              <a:ea typeface="ＭＳ Ｐ明朝" panose="02020600040205080304" pitchFamily="18" charset="-128"/>
            </a:endParaRPr>
          </a:p>
          <a:p>
            <a:pPr eaLnBrk="1" hangingPunct="1">
              <a:spcBef>
                <a:spcPct val="0"/>
              </a:spcBef>
              <a:buFontTx/>
              <a:buNone/>
            </a:pPr>
            <a:r>
              <a:rPr lang="ja-JP" altLang="en-US" sz="2400" dirty="0">
                <a:latin typeface="HG丸ｺﾞｼｯｸM-PRO" panose="020F0600000000000000" pitchFamily="50" charset="-128"/>
                <a:ea typeface="HG丸ｺﾞｼｯｸM-PRO" panose="020F0600000000000000" pitchFamily="50" charset="-128"/>
              </a:rPr>
              <a:t>　３世紀初め、邪馬台国（女王卑弥呼の時代）に、税の制度があったといわれています。</a:t>
            </a:r>
          </a:p>
        </p:txBody>
      </p:sp>
      <p:pic>
        <p:nvPicPr>
          <p:cNvPr id="12" name="図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9622" y="5165583"/>
            <a:ext cx="1933575" cy="847725"/>
          </a:xfrm>
          <a:prstGeom prst="rect">
            <a:avLst/>
          </a:prstGeom>
        </p:spPr>
      </p:pic>
      <p:pic>
        <p:nvPicPr>
          <p:cNvPr id="13" name="図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6609" y="2496535"/>
            <a:ext cx="1781175" cy="1714500"/>
          </a:xfrm>
          <a:prstGeom prst="rect">
            <a:avLst/>
          </a:prstGeom>
        </p:spPr>
      </p:pic>
      <p:pic>
        <p:nvPicPr>
          <p:cNvPr id="29" name="図 28"/>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3720055">
            <a:off x="5581548" y="5296149"/>
            <a:ext cx="1295550" cy="885035"/>
          </a:xfrm>
          <a:prstGeom prst="rect">
            <a:avLst/>
          </a:prstGeom>
          <a:ln w="6350">
            <a:noFill/>
          </a:ln>
        </p:spPr>
      </p:pic>
      <p:pic>
        <p:nvPicPr>
          <p:cNvPr id="30" name="図 29"/>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545514" y="5433668"/>
            <a:ext cx="1195302" cy="917749"/>
          </a:xfrm>
          <a:prstGeom prst="rect">
            <a:avLst/>
          </a:prstGeom>
          <a:ln w="6350">
            <a:noFill/>
          </a:ln>
        </p:spPr>
      </p:pic>
      <p:pic>
        <p:nvPicPr>
          <p:cNvPr id="11" name="図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65397" y="569985"/>
            <a:ext cx="1882476" cy="1122067"/>
          </a:xfrm>
          <a:prstGeom prst="rect">
            <a:avLst/>
          </a:prstGeom>
        </p:spPr>
      </p:pic>
      <p:pic>
        <p:nvPicPr>
          <p:cNvPr id="32" name="図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14890" y="1762366"/>
            <a:ext cx="844506" cy="1382611"/>
          </a:xfrm>
          <a:prstGeom prst="rect">
            <a:avLst/>
          </a:prstGeom>
          <a:ln w="6350">
            <a:noFill/>
          </a:ln>
        </p:spPr>
      </p:pic>
      <p:pic>
        <p:nvPicPr>
          <p:cNvPr id="33"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9427939" y="4364117"/>
            <a:ext cx="15335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グループ化 33"/>
          <p:cNvGrpSpPr/>
          <p:nvPr/>
        </p:nvGrpSpPr>
        <p:grpSpPr>
          <a:xfrm flipH="1">
            <a:off x="10257531" y="5331154"/>
            <a:ext cx="396000" cy="325451"/>
            <a:chOff x="1445136" y="4806745"/>
            <a:chExt cx="517014" cy="393905"/>
          </a:xfrm>
        </p:grpSpPr>
        <p:pic>
          <p:nvPicPr>
            <p:cNvPr id="35" name="図 34"/>
            <p:cNvPicPr/>
            <p:nvPr/>
          </p:nvPicPr>
          <p:blipFill>
            <a:blip r:embed="rId16">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6" name="図 35"/>
            <p:cNvPicPr>
              <a:picLocks noChangeAspect="1"/>
            </p:cNvPicPr>
            <p:nvPr/>
          </p:nvPicPr>
          <p:blipFill>
            <a:blip r:embed="rId17"/>
            <a:stretch>
              <a:fillRect/>
            </a:stretch>
          </p:blipFill>
          <p:spPr>
            <a:xfrm>
              <a:off x="1445136" y="4806745"/>
              <a:ext cx="57150" cy="95250"/>
            </a:xfrm>
            <a:prstGeom prst="rect">
              <a:avLst/>
            </a:prstGeom>
          </p:spPr>
        </p:pic>
      </p:grpSp>
      <p:grpSp>
        <p:nvGrpSpPr>
          <p:cNvPr id="37" name="グループ化 36"/>
          <p:cNvGrpSpPr/>
          <p:nvPr/>
        </p:nvGrpSpPr>
        <p:grpSpPr>
          <a:xfrm flipH="1">
            <a:off x="10264125" y="5327192"/>
            <a:ext cx="396000" cy="324000"/>
            <a:chOff x="1445136" y="4806745"/>
            <a:chExt cx="517014" cy="393905"/>
          </a:xfrm>
        </p:grpSpPr>
        <p:pic>
          <p:nvPicPr>
            <p:cNvPr id="38" name="図 37"/>
            <p:cNvPicPr/>
            <p:nvPr/>
          </p:nvPicPr>
          <p:blipFill>
            <a:blip r:embed="rId16">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39" name="図 38"/>
            <p:cNvPicPr>
              <a:picLocks noChangeAspect="1"/>
            </p:cNvPicPr>
            <p:nvPr/>
          </p:nvPicPr>
          <p:blipFill>
            <a:blip r:embed="rId17"/>
            <a:stretch>
              <a:fillRect/>
            </a:stretch>
          </p:blipFill>
          <p:spPr>
            <a:xfrm>
              <a:off x="1445136" y="4806745"/>
              <a:ext cx="57150" cy="95250"/>
            </a:xfrm>
            <a:prstGeom prst="rect">
              <a:avLst/>
            </a:prstGeom>
          </p:spPr>
        </p:pic>
      </p:grpSp>
      <p:grpSp>
        <p:nvGrpSpPr>
          <p:cNvPr id="40" name="グループ化 39"/>
          <p:cNvGrpSpPr/>
          <p:nvPr/>
        </p:nvGrpSpPr>
        <p:grpSpPr>
          <a:xfrm flipH="1">
            <a:off x="10252579" y="5326729"/>
            <a:ext cx="396000" cy="324000"/>
            <a:chOff x="1445136" y="4806745"/>
            <a:chExt cx="517014" cy="393905"/>
          </a:xfrm>
        </p:grpSpPr>
        <p:pic>
          <p:nvPicPr>
            <p:cNvPr id="41" name="図 40"/>
            <p:cNvPicPr/>
            <p:nvPr/>
          </p:nvPicPr>
          <p:blipFill>
            <a:blip r:embed="rId16">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2" name="図 41"/>
            <p:cNvPicPr>
              <a:picLocks noChangeAspect="1"/>
            </p:cNvPicPr>
            <p:nvPr/>
          </p:nvPicPr>
          <p:blipFill>
            <a:blip r:embed="rId17"/>
            <a:stretch>
              <a:fillRect/>
            </a:stretch>
          </p:blipFill>
          <p:spPr>
            <a:xfrm>
              <a:off x="1445136" y="4806745"/>
              <a:ext cx="57150" cy="95250"/>
            </a:xfrm>
            <a:prstGeom prst="rect">
              <a:avLst/>
            </a:prstGeom>
          </p:spPr>
        </p:pic>
      </p:grpSp>
      <p:grpSp>
        <p:nvGrpSpPr>
          <p:cNvPr id="43" name="グループ化 42"/>
          <p:cNvGrpSpPr/>
          <p:nvPr/>
        </p:nvGrpSpPr>
        <p:grpSpPr>
          <a:xfrm flipH="1">
            <a:off x="10238894" y="5326729"/>
            <a:ext cx="396000" cy="324000"/>
            <a:chOff x="1445136" y="4806745"/>
            <a:chExt cx="517014" cy="393905"/>
          </a:xfrm>
        </p:grpSpPr>
        <p:pic>
          <p:nvPicPr>
            <p:cNvPr id="44" name="図 43"/>
            <p:cNvPicPr/>
            <p:nvPr/>
          </p:nvPicPr>
          <p:blipFill>
            <a:blip r:embed="rId16">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5" name="図 44"/>
            <p:cNvPicPr>
              <a:picLocks noChangeAspect="1"/>
            </p:cNvPicPr>
            <p:nvPr/>
          </p:nvPicPr>
          <p:blipFill>
            <a:blip r:embed="rId17"/>
            <a:stretch>
              <a:fillRect/>
            </a:stretch>
          </p:blipFill>
          <p:spPr>
            <a:xfrm>
              <a:off x="1445136" y="4806745"/>
              <a:ext cx="57150" cy="95250"/>
            </a:xfrm>
            <a:prstGeom prst="rect">
              <a:avLst/>
            </a:prstGeom>
          </p:spPr>
        </p:pic>
      </p:grpSp>
      <p:grpSp>
        <p:nvGrpSpPr>
          <p:cNvPr id="46" name="グループ化 45"/>
          <p:cNvGrpSpPr/>
          <p:nvPr/>
        </p:nvGrpSpPr>
        <p:grpSpPr>
          <a:xfrm flipH="1">
            <a:off x="10238894" y="5326729"/>
            <a:ext cx="396000" cy="324000"/>
            <a:chOff x="1445136" y="4806745"/>
            <a:chExt cx="517014" cy="393905"/>
          </a:xfrm>
        </p:grpSpPr>
        <p:pic>
          <p:nvPicPr>
            <p:cNvPr id="47" name="図 46"/>
            <p:cNvPicPr/>
            <p:nvPr/>
          </p:nvPicPr>
          <p:blipFill>
            <a:blip r:embed="rId16">
              <a:extLst>
                <a:ext uri="{28A0092B-C50C-407E-A947-70E740481C1C}">
                  <a14:useLocalDpi xmlns:a14="http://schemas.microsoft.com/office/drawing/2010/main" val="0"/>
                </a:ext>
              </a:extLst>
            </a:blip>
            <a:srcRect/>
            <a:stretch>
              <a:fillRect/>
            </a:stretch>
          </p:blipFill>
          <p:spPr bwMode="auto">
            <a:xfrm>
              <a:off x="1445136" y="4895273"/>
              <a:ext cx="517014" cy="305377"/>
            </a:xfrm>
            <a:prstGeom prst="rect">
              <a:avLst/>
            </a:prstGeom>
            <a:noFill/>
            <a:ln>
              <a:noFill/>
            </a:ln>
          </p:spPr>
        </p:pic>
        <p:pic>
          <p:nvPicPr>
            <p:cNvPr id="48" name="図 47"/>
            <p:cNvPicPr>
              <a:picLocks noChangeAspect="1"/>
            </p:cNvPicPr>
            <p:nvPr/>
          </p:nvPicPr>
          <p:blipFill>
            <a:blip r:embed="rId17"/>
            <a:stretch>
              <a:fillRect/>
            </a:stretch>
          </p:blipFill>
          <p:spPr>
            <a:xfrm>
              <a:off x="1445136" y="4806745"/>
              <a:ext cx="57150" cy="95250"/>
            </a:xfrm>
            <a:prstGeom prst="rect">
              <a:avLst/>
            </a:prstGeom>
          </p:spPr>
        </p:pic>
      </p:grpSp>
      <p:pic>
        <p:nvPicPr>
          <p:cNvPr id="49" name="出題1">
            <a:hlinkClick r:id="" action="ppaction://media"/>
            <a:extLst>
              <a:ext uri="{FF2B5EF4-FFF2-40B4-BE49-F238E27FC236}">
                <a16:creationId xmlns:a16="http://schemas.microsoft.com/office/drawing/2014/main" id="{41F6FD58-C2EC-4A57-8045-C1AAADD11E80}"/>
              </a:ext>
            </a:extLst>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13151906" y="1760557"/>
            <a:ext cx="609600" cy="60960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4" fill="hold"/>
                                        <p:tgtEl>
                                          <p:spTgt spid="49"/>
                                        </p:tgtEl>
                                      </p:cBhvr>
                                    </p:cmd>
                                  </p:childTnLst>
                                </p:cTn>
                              </p:par>
                              <p:par>
                                <p:cTn id="7" presetID="26" presetClass="entr" presetSubtype="0" fill="hold" grpId="0" nodeType="withEffect">
                                  <p:stCondLst>
                                    <p:cond delay="0"/>
                                  </p:stCondLst>
                                  <p:childTnLst>
                                    <p:set>
                                      <p:cBhvr>
                                        <p:cTn id="8" dur="1" fill="hold">
                                          <p:stCondLst>
                                            <p:cond delay="0"/>
                                          </p:stCondLst>
                                        </p:cTn>
                                        <p:tgtEl>
                                          <p:spTgt spid="5184"/>
                                        </p:tgtEl>
                                        <p:attrNameLst>
                                          <p:attrName>style.visibility</p:attrName>
                                        </p:attrNameLst>
                                      </p:cBhvr>
                                      <p:to>
                                        <p:strVal val="visible"/>
                                      </p:to>
                                    </p:set>
                                    <p:animEffect transition="in" filter="wipe(down)">
                                      <p:cBhvr>
                                        <p:cTn id="9" dur="580">
                                          <p:stCondLst>
                                            <p:cond delay="0"/>
                                          </p:stCondLst>
                                        </p:cTn>
                                        <p:tgtEl>
                                          <p:spTgt spid="5184"/>
                                        </p:tgtEl>
                                      </p:cBhvr>
                                    </p:animEffect>
                                    <p:anim calcmode="lin" valueType="num">
                                      <p:cBhvr>
                                        <p:cTn id="10" dur="1822" tmFilter="0,0; 0.14,0.36; 0.43,0.73; 0.71,0.91; 1.0,1.0">
                                          <p:stCondLst>
                                            <p:cond delay="0"/>
                                          </p:stCondLst>
                                        </p:cTn>
                                        <p:tgtEl>
                                          <p:spTgt spid="51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1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1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1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184"/>
                                        </p:tgtEl>
                                        <p:attrNameLst>
                                          <p:attrName>ppt_y</p:attrName>
                                        </p:attrNameLst>
                                      </p:cBhvr>
                                      <p:tavLst>
                                        <p:tav tm="0" fmla="#ppt_y-sin(pi*$)/81">
                                          <p:val>
                                            <p:fltVal val="0"/>
                                          </p:val>
                                        </p:tav>
                                        <p:tav tm="100000">
                                          <p:val>
                                            <p:fltVal val="1"/>
                                          </p:val>
                                        </p:tav>
                                      </p:tavLst>
                                    </p:anim>
                                    <p:animScale>
                                      <p:cBhvr>
                                        <p:cTn id="15" dur="26">
                                          <p:stCondLst>
                                            <p:cond delay="650"/>
                                          </p:stCondLst>
                                        </p:cTn>
                                        <p:tgtEl>
                                          <p:spTgt spid="5184"/>
                                        </p:tgtEl>
                                      </p:cBhvr>
                                      <p:to x="100000" y="60000"/>
                                    </p:animScale>
                                    <p:animScale>
                                      <p:cBhvr>
                                        <p:cTn id="16" dur="166" decel="50000">
                                          <p:stCondLst>
                                            <p:cond delay="676"/>
                                          </p:stCondLst>
                                        </p:cTn>
                                        <p:tgtEl>
                                          <p:spTgt spid="5184"/>
                                        </p:tgtEl>
                                      </p:cBhvr>
                                      <p:to x="100000" y="100000"/>
                                    </p:animScale>
                                    <p:animScale>
                                      <p:cBhvr>
                                        <p:cTn id="17" dur="26">
                                          <p:stCondLst>
                                            <p:cond delay="1312"/>
                                          </p:stCondLst>
                                        </p:cTn>
                                        <p:tgtEl>
                                          <p:spTgt spid="5184"/>
                                        </p:tgtEl>
                                      </p:cBhvr>
                                      <p:to x="100000" y="80000"/>
                                    </p:animScale>
                                    <p:animScale>
                                      <p:cBhvr>
                                        <p:cTn id="18" dur="166" decel="50000">
                                          <p:stCondLst>
                                            <p:cond delay="1338"/>
                                          </p:stCondLst>
                                        </p:cTn>
                                        <p:tgtEl>
                                          <p:spTgt spid="5184"/>
                                        </p:tgtEl>
                                      </p:cBhvr>
                                      <p:to x="100000" y="100000"/>
                                    </p:animScale>
                                    <p:animScale>
                                      <p:cBhvr>
                                        <p:cTn id="19" dur="26">
                                          <p:stCondLst>
                                            <p:cond delay="1642"/>
                                          </p:stCondLst>
                                        </p:cTn>
                                        <p:tgtEl>
                                          <p:spTgt spid="5184"/>
                                        </p:tgtEl>
                                      </p:cBhvr>
                                      <p:to x="100000" y="90000"/>
                                    </p:animScale>
                                    <p:animScale>
                                      <p:cBhvr>
                                        <p:cTn id="20" dur="166" decel="50000">
                                          <p:stCondLst>
                                            <p:cond delay="1668"/>
                                          </p:stCondLst>
                                        </p:cTn>
                                        <p:tgtEl>
                                          <p:spTgt spid="5184"/>
                                        </p:tgtEl>
                                      </p:cBhvr>
                                      <p:to x="100000" y="100000"/>
                                    </p:animScale>
                                    <p:animScale>
                                      <p:cBhvr>
                                        <p:cTn id="21" dur="26">
                                          <p:stCondLst>
                                            <p:cond delay="1808"/>
                                          </p:stCondLst>
                                        </p:cTn>
                                        <p:tgtEl>
                                          <p:spTgt spid="5184"/>
                                        </p:tgtEl>
                                      </p:cBhvr>
                                      <p:to x="100000" y="95000"/>
                                    </p:animScale>
                                    <p:animScale>
                                      <p:cBhvr>
                                        <p:cTn id="22" dur="166" decel="50000">
                                          <p:stCondLst>
                                            <p:cond delay="1834"/>
                                          </p:stCondLst>
                                        </p:cTn>
                                        <p:tgtEl>
                                          <p:spTgt spid="5184"/>
                                        </p:tgtEl>
                                      </p:cBhvr>
                                      <p:to x="100000" y="100000"/>
                                    </p:animScale>
                                  </p:childTnLst>
                                </p:cTn>
                              </p:par>
                              <p:par>
                                <p:cTn id="23" presetID="26" presetClass="entr" presetSubtype="0" fill="hold" grpId="0" nodeType="withEffect">
                                  <p:stCondLst>
                                    <p:cond delay="100"/>
                                  </p:stCondLst>
                                  <p:childTnLst>
                                    <p:set>
                                      <p:cBhvr>
                                        <p:cTn id="24" dur="1" fill="hold">
                                          <p:stCondLst>
                                            <p:cond delay="0"/>
                                          </p:stCondLst>
                                        </p:cTn>
                                        <p:tgtEl>
                                          <p:spTgt spid="5182"/>
                                        </p:tgtEl>
                                        <p:attrNameLst>
                                          <p:attrName>style.visibility</p:attrName>
                                        </p:attrNameLst>
                                      </p:cBhvr>
                                      <p:to>
                                        <p:strVal val="visible"/>
                                      </p:to>
                                    </p:set>
                                    <p:animEffect transition="in" filter="wipe(down)">
                                      <p:cBhvr>
                                        <p:cTn id="25" dur="551">
                                          <p:stCondLst>
                                            <p:cond delay="0"/>
                                          </p:stCondLst>
                                        </p:cTn>
                                        <p:tgtEl>
                                          <p:spTgt spid="5182"/>
                                        </p:tgtEl>
                                      </p:cBhvr>
                                    </p:animEffect>
                                    <p:anim calcmode="lin" valueType="num">
                                      <p:cBhvr>
                                        <p:cTn id="26" dur="1731" tmFilter="0,0; 0.14,0.36; 0.43,0.73; 0.71,0.91; 1.0,1.0">
                                          <p:stCondLst>
                                            <p:cond delay="0"/>
                                          </p:stCondLst>
                                        </p:cTn>
                                        <p:tgtEl>
                                          <p:spTgt spid="5182"/>
                                        </p:tgtEl>
                                        <p:attrNameLst>
                                          <p:attrName>ppt_x</p:attrName>
                                        </p:attrNameLst>
                                      </p:cBhvr>
                                      <p:tavLst>
                                        <p:tav tm="0">
                                          <p:val>
                                            <p:strVal val="#ppt_x-0.25"/>
                                          </p:val>
                                        </p:tav>
                                        <p:tav tm="100000">
                                          <p:val>
                                            <p:strVal val="#ppt_x"/>
                                          </p:val>
                                        </p:tav>
                                      </p:tavLst>
                                    </p:anim>
                                    <p:anim calcmode="lin" valueType="num">
                                      <p:cBhvr>
                                        <p:cTn id="27" dur="631" tmFilter="0.0,0.0; 0.25,0.07; 0.50,0.2; 0.75,0.467; 1.0,1.0">
                                          <p:stCondLst>
                                            <p:cond delay="0"/>
                                          </p:stCondLst>
                                        </p:cTn>
                                        <p:tgtEl>
                                          <p:spTgt spid="5182"/>
                                        </p:tgtEl>
                                        <p:attrNameLst>
                                          <p:attrName>ppt_y</p:attrName>
                                        </p:attrNameLst>
                                      </p:cBhvr>
                                      <p:tavLst>
                                        <p:tav tm="0" fmla="#ppt_y-sin(pi*$)/3">
                                          <p:val>
                                            <p:fltVal val="0.5"/>
                                          </p:val>
                                        </p:tav>
                                        <p:tav tm="100000">
                                          <p:val>
                                            <p:fltVal val="1"/>
                                          </p:val>
                                        </p:tav>
                                      </p:tavLst>
                                    </p:anim>
                                    <p:anim calcmode="lin" valueType="num">
                                      <p:cBhvr>
                                        <p:cTn id="28" dur="631" tmFilter="0, 0; 0.125,0.2665; 0.25,0.4; 0.375,0.465; 0.5,0.5;  0.625,0.535; 0.75,0.6; 0.875,0.7335; 1,1">
                                          <p:stCondLst>
                                            <p:cond delay="631"/>
                                          </p:stCondLst>
                                        </p:cTn>
                                        <p:tgtEl>
                                          <p:spTgt spid="5182"/>
                                        </p:tgtEl>
                                        <p:attrNameLst>
                                          <p:attrName>ppt_y</p:attrName>
                                        </p:attrNameLst>
                                      </p:cBhvr>
                                      <p:tavLst>
                                        <p:tav tm="0" fmla="#ppt_y-sin(pi*$)/9">
                                          <p:val>
                                            <p:fltVal val="0"/>
                                          </p:val>
                                        </p:tav>
                                        <p:tav tm="100000">
                                          <p:val>
                                            <p:fltVal val="1"/>
                                          </p:val>
                                        </p:tav>
                                      </p:tavLst>
                                    </p:anim>
                                    <p:anim calcmode="lin" valueType="num">
                                      <p:cBhvr>
                                        <p:cTn id="29" dur="315" tmFilter="0, 0; 0.125,0.2665; 0.25,0.4; 0.375,0.465; 0.5,0.5;  0.625,0.535; 0.75,0.6; 0.875,0.7335; 1,1">
                                          <p:stCondLst>
                                            <p:cond delay="1258"/>
                                          </p:stCondLst>
                                        </p:cTn>
                                        <p:tgtEl>
                                          <p:spTgt spid="5182"/>
                                        </p:tgtEl>
                                        <p:attrNameLst>
                                          <p:attrName>ppt_y</p:attrName>
                                        </p:attrNameLst>
                                      </p:cBhvr>
                                      <p:tavLst>
                                        <p:tav tm="0" fmla="#ppt_y-sin(pi*$)/27">
                                          <p:val>
                                            <p:fltVal val="0"/>
                                          </p:val>
                                        </p:tav>
                                        <p:tav tm="100000">
                                          <p:val>
                                            <p:fltVal val="1"/>
                                          </p:val>
                                        </p:tav>
                                      </p:tavLst>
                                    </p:anim>
                                    <p:anim calcmode="lin" valueType="num">
                                      <p:cBhvr>
                                        <p:cTn id="30" dur="156" tmFilter="0, 0; 0.125,0.2665; 0.25,0.4; 0.375,0.465; 0.5,0.5;  0.625,0.535; 0.75,0.6; 0.875,0.7335; 1,1">
                                          <p:stCondLst>
                                            <p:cond delay="1573"/>
                                          </p:stCondLst>
                                        </p:cTn>
                                        <p:tgtEl>
                                          <p:spTgt spid="5182"/>
                                        </p:tgtEl>
                                        <p:attrNameLst>
                                          <p:attrName>ppt_y</p:attrName>
                                        </p:attrNameLst>
                                      </p:cBhvr>
                                      <p:tavLst>
                                        <p:tav tm="0" fmla="#ppt_y-sin(pi*$)/81">
                                          <p:val>
                                            <p:fltVal val="0"/>
                                          </p:val>
                                        </p:tav>
                                        <p:tav tm="100000">
                                          <p:val>
                                            <p:fltVal val="1"/>
                                          </p:val>
                                        </p:tav>
                                      </p:tavLst>
                                    </p:anim>
                                    <p:animScale>
                                      <p:cBhvr>
                                        <p:cTn id="31" dur="25">
                                          <p:stCondLst>
                                            <p:cond delay="617"/>
                                          </p:stCondLst>
                                        </p:cTn>
                                        <p:tgtEl>
                                          <p:spTgt spid="5182"/>
                                        </p:tgtEl>
                                      </p:cBhvr>
                                      <p:to x="100000" y="60000"/>
                                    </p:animScale>
                                    <p:animScale>
                                      <p:cBhvr>
                                        <p:cTn id="32" dur="158" decel="50000">
                                          <p:stCondLst>
                                            <p:cond delay="642"/>
                                          </p:stCondLst>
                                        </p:cTn>
                                        <p:tgtEl>
                                          <p:spTgt spid="5182"/>
                                        </p:tgtEl>
                                      </p:cBhvr>
                                      <p:to x="100000" y="100000"/>
                                    </p:animScale>
                                    <p:animScale>
                                      <p:cBhvr>
                                        <p:cTn id="33" dur="25">
                                          <p:stCondLst>
                                            <p:cond delay="1246"/>
                                          </p:stCondLst>
                                        </p:cTn>
                                        <p:tgtEl>
                                          <p:spTgt spid="5182"/>
                                        </p:tgtEl>
                                      </p:cBhvr>
                                      <p:to x="100000" y="80000"/>
                                    </p:animScale>
                                    <p:animScale>
                                      <p:cBhvr>
                                        <p:cTn id="34" dur="158" decel="50000">
                                          <p:stCondLst>
                                            <p:cond delay="1271"/>
                                          </p:stCondLst>
                                        </p:cTn>
                                        <p:tgtEl>
                                          <p:spTgt spid="5182"/>
                                        </p:tgtEl>
                                      </p:cBhvr>
                                      <p:to x="100000" y="100000"/>
                                    </p:animScale>
                                    <p:animScale>
                                      <p:cBhvr>
                                        <p:cTn id="35" dur="25">
                                          <p:stCondLst>
                                            <p:cond delay="1560"/>
                                          </p:stCondLst>
                                        </p:cTn>
                                        <p:tgtEl>
                                          <p:spTgt spid="5182"/>
                                        </p:tgtEl>
                                      </p:cBhvr>
                                      <p:to x="100000" y="90000"/>
                                    </p:animScale>
                                    <p:animScale>
                                      <p:cBhvr>
                                        <p:cTn id="36" dur="158" decel="50000">
                                          <p:stCondLst>
                                            <p:cond delay="1585"/>
                                          </p:stCondLst>
                                        </p:cTn>
                                        <p:tgtEl>
                                          <p:spTgt spid="5182"/>
                                        </p:tgtEl>
                                      </p:cBhvr>
                                      <p:to x="100000" y="100000"/>
                                    </p:animScale>
                                    <p:animScale>
                                      <p:cBhvr>
                                        <p:cTn id="37" dur="25">
                                          <p:stCondLst>
                                            <p:cond delay="1718"/>
                                          </p:stCondLst>
                                        </p:cTn>
                                        <p:tgtEl>
                                          <p:spTgt spid="5182"/>
                                        </p:tgtEl>
                                      </p:cBhvr>
                                      <p:to x="100000" y="95000"/>
                                    </p:animScale>
                                    <p:animScale>
                                      <p:cBhvr>
                                        <p:cTn id="38" dur="158" decel="50000">
                                          <p:stCondLst>
                                            <p:cond delay="1742"/>
                                          </p:stCondLst>
                                        </p:cTn>
                                        <p:tgtEl>
                                          <p:spTgt spid="51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iterate type="lt">
                                    <p:tmPct val="0"/>
                                  </p:iterate>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7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8732"/>
                                        </p:tgtEl>
                                        <p:attrNameLst>
                                          <p:attrName>style.visibility</p:attrName>
                                        </p:attrNameLst>
                                      </p:cBhvr>
                                      <p:to>
                                        <p:strVal val="visible"/>
                                      </p:to>
                                    </p:set>
                                    <p:animEffect transition="in" filter="wipe(down)">
                                      <p:cBhvr>
                                        <p:cTn id="54" dur="580">
                                          <p:stCondLst>
                                            <p:cond delay="0"/>
                                          </p:stCondLst>
                                        </p:cTn>
                                        <p:tgtEl>
                                          <p:spTgt spid="28732"/>
                                        </p:tgtEl>
                                      </p:cBhvr>
                                    </p:animEffect>
                                    <p:anim calcmode="lin" valueType="num">
                                      <p:cBhvr>
                                        <p:cTn id="55" dur="1822" tmFilter="0,0; 0.14,0.36; 0.43,0.73; 0.71,0.91; 1.0,1.0">
                                          <p:stCondLst>
                                            <p:cond delay="0"/>
                                          </p:stCondLst>
                                        </p:cTn>
                                        <p:tgtEl>
                                          <p:spTgt spid="2873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873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873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873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8732"/>
                                        </p:tgtEl>
                                        <p:attrNameLst>
                                          <p:attrName>ppt_y</p:attrName>
                                        </p:attrNameLst>
                                      </p:cBhvr>
                                      <p:tavLst>
                                        <p:tav tm="0" fmla="#ppt_y-sin(pi*$)/81">
                                          <p:val>
                                            <p:fltVal val="0"/>
                                          </p:val>
                                        </p:tav>
                                        <p:tav tm="100000">
                                          <p:val>
                                            <p:fltVal val="1"/>
                                          </p:val>
                                        </p:tav>
                                      </p:tavLst>
                                    </p:anim>
                                    <p:animScale>
                                      <p:cBhvr>
                                        <p:cTn id="60" dur="26">
                                          <p:stCondLst>
                                            <p:cond delay="650"/>
                                          </p:stCondLst>
                                        </p:cTn>
                                        <p:tgtEl>
                                          <p:spTgt spid="28732"/>
                                        </p:tgtEl>
                                      </p:cBhvr>
                                      <p:to x="100000" y="60000"/>
                                    </p:animScale>
                                    <p:animScale>
                                      <p:cBhvr>
                                        <p:cTn id="61" dur="166" decel="50000">
                                          <p:stCondLst>
                                            <p:cond delay="676"/>
                                          </p:stCondLst>
                                        </p:cTn>
                                        <p:tgtEl>
                                          <p:spTgt spid="28732"/>
                                        </p:tgtEl>
                                      </p:cBhvr>
                                      <p:to x="100000" y="100000"/>
                                    </p:animScale>
                                    <p:animScale>
                                      <p:cBhvr>
                                        <p:cTn id="62" dur="26">
                                          <p:stCondLst>
                                            <p:cond delay="1312"/>
                                          </p:stCondLst>
                                        </p:cTn>
                                        <p:tgtEl>
                                          <p:spTgt spid="28732"/>
                                        </p:tgtEl>
                                      </p:cBhvr>
                                      <p:to x="100000" y="80000"/>
                                    </p:animScale>
                                    <p:animScale>
                                      <p:cBhvr>
                                        <p:cTn id="63" dur="166" decel="50000">
                                          <p:stCondLst>
                                            <p:cond delay="1338"/>
                                          </p:stCondLst>
                                        </p:cTn>
                                        <p:tgtEl>
                                          <p:spTgt spid="28732"/>
                                        </p:tgtEl>
                                      </p:cBhvr>
                                      <p:to x="100000" y="100000"/>
                                    </p:animScale>
                                    <p:animScale>
                                      <p:cBhvr>
                                        <p:cTn id="64" dur="26">
                                          <p:stCondLst>
                                            <p:cond delay="1642"/>
                                          </p:stCondLst>
                                        </p:cTn>
                                        <p:tgtEl>
                                          <p:spTgt spid="28732"/>
                                        </p:tgtEl>
                                      </p:cBhvr>
                                      <p:to x="100000" y="90000"/>
                                    </p:animScale>
                                    <p:animScale>
                                      <p:cBhvr>
                                        <p:cTn id="65" dur="166" decel="50000">
                                          <p:stCondLst>
                                            <p:cond delay="1668"/>
                                          </p:stCondLst>
                                        </p:cTn>
                                        <p:tgtEl>
                                          <p:spTgt spid="28732"/>
                                        </p:tgtEl>
                                      </p:cBhvr>
                                      <p:to x="100000" y="100000"/>
                                    </p:animScale>
                                    <p:animScale>
                                      <p:cBhvr>
                                        <p:cTn id="66" dur="26">
                                          <p:stCondLst>
                                            <p:cond delay="1808"/>
                                          </p:stCondLst>
                                        </p:cTn>
                                        <p:tgtEl>
                                          <p:spTgt spid="28732"/>
                                        </p:tgtEl>
                                      </p:cBhvr>
                                      <p:to x="100000" y="95000"/>
                                    </p:animScale>
                                    <p:animScale>
                                      <p:cBhvr>
                                        <p:cTn id="67" dur="166" decel="50000">
                                          <p:stCondLst>
                                            <p:cond delay="1834"/>
                                          </p:stCondLst>
                                        </p:cTn>
                                        <p:tgtEl>
                                          <p:spTgt spid="2873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191"/>
                                        </p:tgtEl>
                                        <p:attrNameLst>
                                          <p:attrName>style.visibility</p:attrName>
                                        </p:attrNameLst>
                                      </p:cBhvr>
                                      <p:to>
                                        <p:strVal val="visible"/>
                                      </p:to>
                                    </p:set>
                                    <p:animEffect transition="in" filter="fade">
                                      <p:cBhvr>
                                        <p:cTn id="72" dur="500"/>
                                        <p:tgtEl>
                                          <p:spTgt spid="5191"/>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26"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80">
                                          <p:stCondLst>
                                            <p:cond delay="0"/>
                                          </p:stCondLst>
                                        </p:cTn>
                                        <p:tgtEl>
                                          <p:spTgt spid="29"/>
                                        </p:tgtEl>
                                      </p:cBhvr>
                                    </p:animEffect>
                                    <p:anim calcmode="lin" valueType="num">
                                      <p:cBhvr>
                                        <p:cTn id="8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8" dur="26">
                                          <p:stCondLst>
                                            <p:cond delay="650"/>
                                          </p:stCondLst>
                                        </p:cTn>
                                        <p:tgtEl>
                                          <p:spTgt spid="29"/>
                                        </p:tgtEl>
                                      </p:cBhvr>
                                      <p:to x="100000" y="60000"/>
                                    </p:animScale>
                                    <p:animScale>
                                      <p:cBhvr>
                                        <p:cTn id="89" dur="166" decel="50000">
                                          <p:stCondLst>
                                            <p:cond delay="676"/>
                                          </p:stCondLst>
                                        </p:cTn>
                                        <p:tgtEl>
                                          <p:spTgt spid="29"/>
                                        </p:tgtEl>
                                      </p:cBhvr>
                                      <p:to x="100000" y="100000"/>
                                    </p:animScale>
                                    <p:animScale>
                                      <p:cBhvr>
                                        <p:cTn id="90" dur="26">
                                          <p:stCondLst>
                                            <p:cond delay="1312"/>
                                          </p:stCondLst>
                                        </p:cTn>
                                        <p:tgtEl>
                                          <p:spTgt spid="29"/>
                                        </p:tgtEl>
                                      </p:cBhvr>
                                      <p:to x="100000" y="80000"/>
                                    </p:animScale>
                                    <p:animScale>
                                      <p:cBhvr>
                                        <p:cTn id="91" dur="166" decel="50000">
                                          <p:stCondLst>
                                            <p:cond delay="1338"/>
                                          </p:stCondLst>
                                        </p:cTn>
                                        <p:tgtEl>
                                          <p:spTgt spid="29"/>
                                        </p:tgtEl>
                                      </p:cBhvr>
                                      <p:to x="100000" y="100000"/>
                                    </p:animScale>
                                    <p:animScale>
                                      <p:cBhvr>
                                        <p:cTn id="92" dur="26">
                                          <p:stCondLst>
                                            <p:cond delay="1642"/>
                                          </p:stCondLst>
                                        </p:cTn>
                                        <p:tgtEl>
                                          <p:spTgt spid="29"/>
                                        </p:tgtEl>
                                      </p:cBhvr>
                                      <p:to x="100000" y="90000"/>
                                    </p:animScale>
                                    <p:animScale>
                                      <p:cBhvr>
                                        <p:cTn id="93" dur="166" decel="50000">
                                          <p:stCondLst>
                                            <p:cond delay="1668"/>
                                          </p:stCondLst>
                                        </p:cTn>
                                        <p:tgtEl>
                                          <p:spTgt spid="29"/>
                                        </p:tgtEl>
                                      </p:cBhvr>
                                      <p:to x="100000" y="100000"/>
                                    </p:animScale>
                                    <p:animScale>
                                      <p:cBhvr>
                                        <p:cTn id="94" dur="26">
                                          <p:stCondLst>
                                            <p:cond delay="1808"/>
                                          </p:stCondLst>
                                        </p:cTn>
                                        <p:tgtEl>
                                          <p:spTgt spid="29"/>
                                        </p:tgtEl>
                                      </p:cBhvr>
                                      <p:to x="100000" y="95000"/>
                                    </p:animScale>
                                    <p:animScale>
                                      <p:cBhvr>
                                        <p:cTn id="95" dur="166" decel="50000">
                                          <p:stCondLst>
                                            <p:cond delay="1834"/>
                                          </p:stCondLst>
                                        </p:cTn>
                                        <p:tgtEl>
                                          <p:spTgt spid="29"/>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1000"/>
                                        <p:tgtEl>
                                          <p:spTgt spid="12"/>
                                        </p:tgtEl>
                                      </p:cBhvr>
                                    </p:animEffect>
                                    <p:anim calcmode="lin" valueType="num">
                                      <p:cBhvr>
                                        <p:cTn id="101" dur="1000" fill="hold"/>
                                        <p:tgtEl>
                                          <p:spTgt spid="12"/>
                                        </p:tgtEl>
                                        <p:attrNameLst>
                                          <p:attrName>ppt_x</p:attrName>
                                        </p:attrNameLst>
                                      </p:cBhvr>
                                      <p:tavLst>
                                        <p:tav tm="0">
                                          <p:val>
                                            <p:strVal val="#ppt_x"/>
                                          </p:val>
                                        </p:tav>
                                        <p:tav tm="100000">
                                          <p:val>
                                            <p:strVal val="#ppt_x"/>
                                          </p:val>
                                        </p:tav>
                                      </p:tavLst>
                                    </p:anim>
                                    <p:anim calcmode="lin" valueType="num">
                                      <p:cBhvr>
                                        <p:cTn id="10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1000"/>
                                        <p:tgtEl>
                                          <p:spTgt spid="11"/>
                                        </p:tgtEl>
                                      </p:cBhvr>
                                    </p:animEffect>
                                    <p:anim calcmode="lin" valueType="num">
                                      <p:cBhvr>
                                        <p:cTn id="108" dur="1000" fill="hold"/>
                                        <p:tgtEl>
                                          <p:spTgt spid="11"/>
                                        </p:tgtEl>
                                        <p:attrNameLst>
                                          <p:attrName>ppt_x</p:attrName>
                                        </p:attrNameLst>
                                      </p:cBhvr>
                                      <p:tavLst>
                                        <p:tav tm="0">
                                          <p:val>
                                            <p:strVal val="#ppt_x"/>
                                          </p:val>
                                        </p:tav>
                                        <p:tav tm="100000">
                                          <p:val>
                                            <p:strVal val="#ppt_x"/>
                                          </p:val>
                                        </p:tav>
                                      </p:tavLst>
                                    </p:anim>
                                    <p:anim calcmode="lin" valueType="num">
                                      <p:cBhvr>
                                        <p:cTn id="10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p:cTn id="114" dur="500" fill="hold"/>
                                        <p:tgtEl>
                                          <p:spTgt spid="13"/>
                                        </p:tgtEl>
                                        <p:attrNameLst>
                                          <p:attrName>ppt_w</p:attrName>
                                        </p:attrNameLst>
                                      </p:cBhvr>
                                      <p:tavLst>
                                        <p:tav tm="0">
                                          <p:val>
                                            <p:fltVal val="0"/>
                                          </p:val>
                                        </p:tav>
                                        <p:tav tm="100000">
                                          <p:val>
                                            <p:strVal val="#ppt_w"/>
                                          </p:val>
                                        </p:tav>
                                      </p:tavLst>
                                    </p:anim>
                                    <p:anim calcmode="lin" valueType="num">
                                      <p:cBhvr>
                                        <p:cTn id="115" dur="500" fill="hold"/>
                                        <p:tgtEl>
                                          <p:spTgt spid="13"/>
                                        </p:tgtEl>
                                        <p:attrNameLst>
                                          <p:attrName>ppt_h</p:attrName>
                                        </p:attrNameLst>
                                      </p:cBhvr>
                                      <p:tavLst>
                                        <p:tav tm="0">
                                          <p:val>
                                            <p:fltVal val="0"/>
                                          </p:val>
                                        </p:tav>
                                        <p:tav tm="100000">
                                          <p:val>
                                            <p:strVal val="#ppt_h"/>
                                          </p:val>
                                        </p:tav>
                                      </p:tavLst>
                                    </p:anim>
                                    <p:animEffect transition="in" filter="fade">
                                      <p:cBhvr>
                                        <p:cTn id="116" dur="500"/>
                                        <p:tgtEl>
                                          <p:spTgt spid="13"/>
                                        </p:tgtEl>
                                      </p:cBhvr>
                                    </p:animEffect>
                                  </p:childTnLst>
                                </p:cTn>
                              </p:par>
                              <p:par>
                                <p:cTn id="117" presetID="22" presetClass="entr" presetSubtype="4"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down)">
                                      <p:cBhvr>
                                        <p:cTn id="1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49"/>
                </p:tgtEl>
              </p:cMediaNode>
            </p:audio>
          </p:childTnLst>
        </p:cTn>
      </p:par>
    </p:tnLst>
    <p:bldLst>
      <p:bldP spid="5184" grpId="0" animBg="1"/>
      <p:bldP spid="5182" grpId="0" animBg="1"/>
      <p:bldP spid="28732" grpId="0" animBg="1"/>
      <p:bldP spid="5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5954847" y="2026422"/>
            <a:ext cx="1504950" cy="2124075"/>
          </a:xfrm>
          <a:prstGeom prst="rect">
            <a:avLst/>
          </a:prstGeom>
        </p:spPr>
      </p:pic>
      <p:sp>
        <p:nvSpPr>
          <p:cNvPr id="21" name="正方形/長方形 20"/>
          <p:cNvSpPr/>
          <p:nvPr/>
        </p:nvSpPr>
        <p:spPr>
          <a:xfrm>
            <a:off x="5963262" y="2005638"/>
            <a:ext cx="1152128" cy="70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18"/>
          <p:cNvPicPr>
            <a:picLocks noGrp="1" noChangeAspect="1" noChangeArrowheads="1"/>
          </p:cNvPicPr>
          <p:nvPr>
            <p:ph idx="1"/>
          </p:nvPr>
        </p:nvPicPr>
        <p:blipFill rotWithShape="1">
          <a:blip r:embed="rId5">
            <a:clrChange>
              <a:clrFrom>
                <a:srgbClr val="FFF1E9"/>
              </a:clrFrom>
              <a:clrTo>
                <a:srgbClr val="FFF1E9">
                  <a:alpha val="0"/>
                </a:srgbClr>
              </a:clrTo>
            </a:clrChange>
            <a:extLst>
              <a:ext uri="{28A0092B-C50C-407E-A947-70E740481C1C}">
                <a14:useLocalDpi xmlns:a14="http://schemas.microsoft.com/office/drawing/2010/main" val="0"/>
              </a:ext>
            </a:extLst>
          </a:blip>
          <a:srcRect b="20392"/>
          <a:stretch/>
        </p:blipFill>
        <p:spPr bwMode="auto">
          <a:xfrm>
            <a:off x="838200" y="3068960"/>
            <a:ext cx="1714500" cy="236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rotWithShape="1">
          <a:blip r:embed="rId6"/>
          <a:srcRect l="2403" t="-1333" r="-2416" b="30927"/>
          <a:stretch/>
        </p:blipFill>
        <p:spPr>
          <a:xfrm>
            <a:off x="2826124" y="3026045"/>
            <a:ext cx="1099104" cy="2386591"/>
          </a:xfrm>
          <a:prstGeom prst="rect">
            <a:avLst/>
          </a:prstGeom>
        </p:spPr>
      </p:pic>
      <p:sp>
        <p:nvSpPr>
          <p:cNvPr id="8" name="角丸四角形 7"/>
          <p:cNvSpPr/>
          <p:nvPr/>
        </p:nvSpPr>
        <p:spPr bwMode="auto">
          <a:xfrm>
            <a:off x="786373" y="2055946"/>
            <a:ext cx="3056831"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所得税</a:t>
            </a:r>
            <a:r>
              <a:rPr lang="en-US" altLang="ja-JP" sz="2800" b="1" dirty="0">
                <a:solidFill>
                  <a:srgbClr val="FF0000"/>
                </a:solidFill>
                <a:latin typeface="ＭＳ ゴシック" pitchFamily="49" charset="-128"/>
              </a:rPr>
              <a:t>(</a:t>
            </a:r>
            <a:r>
              <a:rPr lang="ja-JP" altLang="en-US" sz="2800" b="1" dirty="0">
                <a:solidFill>
                  <a:srgbClr val="FF0000"/>
                </a:solidFill>
                <a:latin typeface="ＭＳ ゴシック" pitchFamily="49" charset="-128"/>
              </a:rPr>
              <a:t>住民税</a:t>
            </a:r>
            <a:r>
              <a:rPr lang="en-US" altLang="ja-JP" sz="2800" b="1" dirty="0">
                <a:solidFill>
                  <a:srgbClr val="CC3300"/>
                </a:solidFill>
                <a:latin typeface="ＭＳ ゴシック" pitchFamily="49" charset="-128"/>
              </a:rPr>
              <a:t>)</a:t>
            </a:r>
            <a:endParaRPr lang="ja-JP" altLang="en-US" sz="2800" b="1" dirty="0">
              <a:solidFill>
                <a:srgbClr val="CC3300"/>
              </a:solidFill>
              <a:latin typeface="ＭＳ ゴシック" pitchFamily="49" charset="-128"/>
            </a:endParaRPr>
          </a:p>
        </p:txBody>
      </p:sp>
      <p:pic>
        <p:nvPicPr>
          <p:cNvPr id="10" name="図 9">
            <a:extLst>
              <a:ext uri="{FF2B5EF4-FFF2-40B4-BE49-F238E27FC236}">
                <a16:creationId xmlns:a16="http://schemas.microsoft.com/office/drawing/2014/main" id="{042CBB34-1236-41DE-8A7C-04376C59324F}"/>
              </a:ext>
            </a:extLst>
          </p:cNvPr>
          <p:cNvPicPr>
            <a:picLocks noChangeAspect="1"/>
          </p:cNvPicPr>
          <p:nvPr/>
        </p:nvPicPr>
        <p:blipFill rotWithShape="1">
          <a:blip r:embed="rId7">
            <a:extLst>
              <a:ext uri="{28A0092B-C50C-407E-A947-70E740481C1C}">
                <a14:useLocalDpi xmlns:a14="http://schemas.microsoft.com/office/drawing/2010/main" val="0"/>
              </a:ext>
            </a:extLst>
          </a:blip>
          <a:srcRect l="-9874" r="-14521" b="-1024"/>
          <a:stretch/>
        </p:blipFill>
        <p:spPr>
          <a:xfrm>
            <a:off x="2072079" y="4758425"/>
            <a:ext cx="1209822" cy="982540"/>
          </a:xfrm>
          <a:prstGeom prst="rect">
            <a:avLst/>
          </a:prstGeom>
        </p:spPr>
      </p:pic>
      <p:sp>
        <p:nvSpPr>
          <p:cNvPr id="12" name="角丸四角形 11"/>
          <p:cNvSpPr/>
          <p:nvPr/>
        </p:nvSpPr>
        <p:spPr bwMode="auto">
          <a:xfrm>
            <a:off x="6208078" y="1388410"/>
            <a:ext cx="18146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酒　税</a:t>
            </a:r>
          </a:p>
        </p:txBody>
      </p:sp>
      <p:sp>
        <p:nvSpPr>
          <p:cNvPr id="15" name="角丸四角形 14"/>
          <p:cNvSpPr/>
          <p:nvPr/>
        </p:nvSpPr>
        <p:spPr bwMode="auto">
          <a:xfrm>
            <a:off x="9354962" y="2107290"/>
            <a:ext cx="1990524"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法人税</a:t>
            </a: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8671" y="3045449"/>
            <a:ext cx="1496568" cy="1712976"/>
          </a:xfrm>
          <a:prstGeom prst="rect">
            <a:avLst/>
          </a:prstGeom>
          <a:ln w="6350">
            <a:noFill/>
          </a:ln>
        </p:spPr>
      </p:pic>
      <p:sp>
        <p:nvSpPr>
          <p:cNvPr id="17" name="角丸四角形 16"/>
          <p:cNvSpPr/>
          <p:nvPr/>
        </p:nvSpPr>
        <p:spPr bwMode="auto">
          <a:xfrm>
            <a:off x="5667741" y="4758425"/>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自動車税</a:t>
            </a:r>
          </a:p>
        </p:txBody>
      </p:sp>
      <p:pic>
        <p:nvPicPr>
          <p:cNvPr id="18" name="図 17">
            <a:extLst>
              <a:ext uri="{FF2B5EF4-FFF2-40B4-BE49-F238E27FC236}">
                <a16:creationId xmlns:a16="http://schemas.microsoft.com/office/drawing/2014/main" id="{22FC1858-DD29-476E-90B3-44FEEE1485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27854" y="5268485"/>
            <a:ext cx="2414608" cy="1491020"/>
          </a:xfrm>
          <a:prstGeom prst="rect">
            <a:avLst/>
          </a:prstGeom>
        </p:spPr>
      </p:pic>
      <p:sp>
        <p:nvSpPr>
          <p:cNvPr id="25" name="Rectangle 2"/>
          <p:cNvSpPr>
            <a:spLocks noGrp="1" noChangeArrowheads="1"/>
          </p:cNvSpPr>
          <p:nvPr>
            <p:ph type="title"/>
          </p:nvPr>
        </p:nvSpPr>
        <p:spPr>
          <a:xfrm>
            <a:off x="1271588" y="330200"/>
            <a:ext cx="9720262"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600" dirty="0">
                <a:solidFill>
                  <a:schemeClr val="tx1"/>
                </a:solidFill>
                <a:latin typeface="HG丸ｺﾞｼｯｸM-PRO" panose="020F0600000000000000" pitchFamily="50" charset="-128"/>
                <a:ea typeface="HG丸ｺﾞｼｯｸM-PRO" panose="020F0600000000000000" pitchFamily="50" charset="-128"/>
              </a:rPr>
              <a:t>代 表 的 な 税 金 </a:t>
            </a:r>
          </a:p>
        </p:txBody>
      </p:sp>
      <p:pic>
        <p:nvPicPr>
          <p:cNvPr id="26" name="図 25">
            <a:extLst>
              <a:ext uri="{FF2B5EF4-FFF2-40B4-BE49-F238E27FC236}">
                <a16:creationId xmlns:a16="http://schemas.microsoft.com/office/drawing/2014/main" id="{042CBB34-1236-41DE-8A7C-04376C59324F}"/>
              </a:ext>
            </a:extLst>
          </p:cNvPr>
          <p:cNvPicPr>
            <a:picLocks noChangeAspect="1"/>
          </p:cNvPicPr>
          <p:nvPr/>
        </p:nvPicPr>
        <p:blipFill rotWithShape="1">
          <a:blip r:embed="rId7">
            <a:extLst>
              <a:ext uri="{28A0092B-C50C-407E-A947-70E740481C1C}">
                <a14:useLocalDpi xmlns:a14="http://schemas.microsoft.com/office/drawing/2010/main" val="0"/>
              </a:ext>
            </a:extLst>
          </a:blip>
          <a:srcRect l="-9874" r="-14521" b="-1024"/>
          <a:stretch/>
        </p:blipFill>
        <p:spPr>
          <a:xfrm>
            <a:off x="10291044" y="4375944"/>
            <a:ext cx="1209822" cy="982540"/>
          </a:xfrm>
          <a:prstGeom prst="rect">
            <a:avLst/>
          </a:prstGeom>
        </p:spPr>
      </p:pic>
      <p:sp>
        <p:nvSpPr>
          <p:cNvPr id="22" name="角丸四角形 21"/>
          <p:cNvSpPr/>
          <p:nvPr/>
        </p:nvSpPr>
        <p:spPr bwMode="auto">
          <a:xfrm>
            <a:off x="4427344" y="2253169"/>
            <a:ext cx="2079162" cy="551687"/>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たばこ税</a:t>
            </a:r>
          </a:p>
        </p:txBody>
      </p:sp>
    </p:spTree>
    <p:custDataLst>
      <p:tags r:id="rId1"/>
    </p:custDataLst>
    <p:extLst>
      <p:ext uri="{BB962C8B-B14F-4D97-AF65-F5344CB8AC3E}">
        <p14:creationId xmlns:p14="http://schemas.microsoft.com/office/powerpoint/2010/main" val="37839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8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22" presetClass="entr" presetSubtype="4" fill="hold" grpId="0" nodeType="withEffect">
                                  <p:stCondLst>
                                    <p:cond delay="1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6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2" presetClass="entr" presetSubtype="4" fill="hold" grpId="0" nodeType="withEffect">
                                  <p:stCondLst>
                                    <p:cond delay="10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10" presetClass="entr" presetSubtype="0" fill="hold" nodeType="withEffect">
                                  <p:stCondLst>
                                    <p:cond delay="1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700"/>
                                        <p:tgtEl>
                                          <p:spTgt spid="26"/>
                                        </p:tgtEl>
                                      </p:cBhvr>
                                    </p:animEffect>
                                  </p:childTnLst>
                                </p:cTn>
                              </p:par>
                              <p:par>
                                <p:cTn id="47" presetID="22" presetClass="entr" presetSubtype="4" fill="hold" grpId="0" nodeType="withEffect">
                                  <p:stCondLst>
                                    <p:cond delay="20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P spid="17"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a:stretch>
            <a:fillRect/>
          </a:stretch>
        </p:blipFill>
        <p:spPr>
          <a:xfrm>
            <a:off x="458520" y="2575795"/>
            <a:ext cx="3905250" cy="2847975"/>
          </a:xfrm>
          <a:prstGeom prst="rect">
            <a:avLst/>
          </a:prstGeom>
        </p:spPr>
      </p:pic>
      <p:sp>
        <p:nvSpPr>
          <p:cNvPr id="8" name="角丸四角形 7"/>
          <p:cNvSpPr/>
          <p:nvPr/>
        </p:nvSpPr>
        <p:spPr bwMode="auto">
          <a:xfrm>
            <a:off x="1304375" y="1633678"/>
            <a:ext cx="2448272" cy="578306"/>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固定資産税</a:t>
            </a:r>
          </a:p>
        </p:txBody>
      </p:sp>
      <p:sp>
        <p:nvSpPr>
          <p:cNvPr id="9" name="角丸四角形 8"/>
          <p:cNvSpPr/>
          <p:nvPr/>
        </p:nvSpPr>
        <p:spPr bwMode="auto">
          <a:xfrm>
            <a:off x="9232712" y="1819789"/>
            <a:ext cx="2890563" cy="686781"/>
          </a:xfrm>
          <a:prstGeom prst="roundRect">
            <a:avLst/>
          </a:prstGeom>
          <a:solidFill>
            <a:schemeClr val="bg1"/>
          </a:solidFill>
          <a:ln w="38100" cap="flat" cmpd="sng" algn="ctr">
            <a:solidFill>
              <a:srgbClr val="0066FF"/>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ゴルフ場利用税</a:t>
            </a:r>
          </a:p>
        </p:txBody>
      </p:sp>
      <p:sp>
        <p:nvSpPr>
          <p:cNvPr id="10" name="楕円 1">
            <a:extLst>
              <a:ext uri="{FF2B5EF4-FFF2-40B4-BE49-F238E27FC236}">
                <a16:creationId xmlns:a16="http://schemas.microsoft.com/office/drawing/2014/main" id="{F94B5CC6-62BA-451C-A7FA-E00D08E63AB5}"/>
              </a:ext>
            </a:extLst>
          </p:cNvPr>
          <p:cNvSpPr/>
          <p:nvPr/>
        </p:nvSpPr>
        <p:spPr bwMode="auto">
          <a:xfrm>
            <a:off x="7680557" y="3257240"/>
            <a:ext cx="3528012" cy="1040392"/>
          </a:xfrm>
          <a:prstGeom prst="ellipse">
            <a:avLst/>
          </a:prstGeom>
          <a:solidFill>
            <a:srgbClr val="94FF80"/>
          </a:solidFill>
          <a:ln w="6350" cap="flat" cmpd="sng" algn="ctr">
            <a:solidFill>
              <a:srgbClr val="33CC33"/>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1" name="楕円 4">
            <a:extLst>
              <a:ext uri="{FF2B5EF4-FFF2-40B4-BE49-F238E27FC236}">
                <a16:creationId xmlns:a16="http://schemas.microsoft.com/office/drawing/2014/main" id="{AACAF893-0DE1-415E-BD7A-13C081B3E417}"/>
              </a:ext>
            </a:extLst>
          </p:cNvPr>
          <p:cNvSpPr/>
          <p:nvPr/>
        </p:nvSpPr>
        <p:spPr bwMode="auto">
          <a:xfrm>
            <a:off x="8275817" y="3693674"/>
            <a:ext cx="444154" cy="175865"/>
          </a:xfrm>
          <a:prstGeom prst="ellipse">
            <a:avLst/>
          </a:prstGeom>
          <a:solidFill>
            <a:schemeClr val="tx1"/>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2" name="四角形: 角を丸くする 2">
            <a:extLst>
              <a:ext uri="{FF2B5EF4-FFF2-40B4-BE49-F238E27FC236}">
                <a16:creationId xmlns:a16="http://schemas.microsoft.com/office/drawing/2014/main" id="{BA895910-4482-4CE6-801F-6F42DF93B567}"/>
              </a:ext>
            </a:extLst>
          </p:cNvPr>
          <p:cNvSpPr/>
          <p:nvPr/>
        </p:nvSpPr>
        <p:spPr bwMode="auto">
          <a:xfrm>
            <a:off x="8373800" y="1359860"/>
            <a:ext cx="67134" cy="2484275"/>
          </a:xfrm>
          <a:prstGeom prst="round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3" name="フローチャート: せん孔テープ 12">
            <a:extLst>
              <a:ext uri="{FF2B5EF4-FFF2-40B4-BE49-F238E27FC236}">
                <a16:creationId xmlns:a16="http://schemas.microsoft.com/office/drawing/2014/main" id="{F6BEF4B8-B88D-42B1-9087-0FFB163553F5}"/>
              </a:ext>
            </a:extLst>
          </p:cNvPr>
          <p:cNvSpPr/>
          <p:nvPr/>
        </p:nvSpPr>
        <p:spPr bwMode="auto">
          <a:xfrm>
            <a:off x="8476783" y="1293578"/>
            <a:ext cx="720080" cy="680201"/>
          </a:xfrm>
          <a:prstGeom prst="flowChartPunchedTape">
            <a:avLst/>
          </a:prstGeom>
          <a:solidFill>
            <a:srgbClr val="FF0000"/>
          </a:solidFill>
          <a:ln w="63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4" name="角丸四角形 13"/>
          <p:cNvSpPr/>
          <p:nvPr/>
        </p:nvSpPr>
        <p:spPr bwMode="auto">
          <a:xfrm>
            <a:off x="5491148" y="6045557"/>
            <a:ext cx="2520280" cy="576064"/>
          </a:xfrm>
          <a:prstGeom prst="roundRect">
            <a:avLst/>
          </a:prstGeom>
          <a:solidFill>
            <a:schemeClr val="bg1"/>
          </a:solidFill>
          <a:ln w="38100" cap="flat" cmpd="sng" algn="ctr">
            <a:solidFill>
              <a:srgbClr val="0070C0"/>
            </a:solidFill>
            <a:prstDash val="solid"/>
            <a:round/>
            <a:headEnd type="none" w="med" len="med"/>
            <a:tailEnd type="none" w="med" len="med"/>
          </a:ln>
          <a:effectLst/>
        </p:spPr>
        <p:txBody>
          <a:bodyPr lIns="84406" tIns="42203" rIns="84406" bIns="42203" anchor="ctr"/>
          <a:lstStyle/>
          <a:p>
            <a:pPr algn="ctr" defTabSz="844083">
              <a:defRPr/>
            </a:pPr>
            <a:r>
              <a:rPr lang="ja-JP" altLang="en-US" sz="2800" b="1" dirty="0">
                <a:solidFill>
                  <a:srgbClr val="FF0000"/>
                </a:solidFill>
                <a:latin typeface="ＭＳ ゴシック" pitchFamily="49" charset="-128"/>
              </a:rPr>
              <a:t>入湯税</a:t>
            </a:r>
          </a:p>
        </p:txBody>
      </p:sp>
      <p:sp>
        <p:nvSpPr>
          <p:cNvPr id="15" name="楕円 1">
            <a:extLst>
              <a:ext uri="{FF2B5EF4-FFF2-40B4-BE49-F238E27FC236}">
                <a16:creationId xmlns:a16="http://schemas.microsoft.com/office/drawing/2014/main" id="{AF5D23EC-05BB-447B-AC54-FCD75247A7E6}"/>
              </a:ext>
            </a:extLst>
          </p:cNvPr>
          <p:cNvSpPr/>
          <p:nvPr/>
        </p:nvSpPr>
        <p:spPr bwMode="auto">
          <a:xfrm>
            <a:off x="4414119" y="4805807"/>
            <a:ext cx="4727104" cy="1040392"/>
          </a:xfrm>
          <a:prstGeom prst="ellipse">
            <a:avLst/>
          </a:prstGeom>
          <a:solidFill>
            <a:schemeClr val="accent4">
              <a:lumMod val="40000"/>
              <a:lumOff val="60000"/>
            </a:schemeClr>
          </a:solidFill>
          <a:ln w="6350" cap="flat" cmpd="sng" algn="ctr">
            <a:solidFill>
              <a:srgbClr val="00206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6" name="フリーフォーム 15"/>
          <p:cNvSpPr/>
          <p:nvPr/>
        </p:nvSpPr>
        <p:spPr bwMode="auto">
          <a:xfrm>
            <a:off x="4258576" y="4557861"/>
            <a:ext cx="815009" cy="735496"/>
          </a:xfrm>
          <a:custGeom>
            <a:avLst/>
            <a:gdLst>
              <a:gd name="connsiteX0" fmla="*/ 178905 w 815009"/>
              <a:gd name="connsiteY0" fmla="*/ 735496 h 735496"/>
              <a:gd name="connsiteX1" fmla="*/ 159026 w 815009"/>
              <a:gd name="connsiteY1" fmla="*/ 675861 h 735496"/>
              <a:gd name="connsiteX2" fmla="*/ 0 w 815009"/>
              <a:gd name="connsiteY2" fmla="*/ 516835 h 735496"/>
              <a:gd name="connsiteX3" fmla="*/ 0 w 815009"/>
              <a:gd name="connsiteY3" fmla="*/ 258417 h 735496"/>
              <a:gd name="connsiteX4" fmla="*/ 238539 w 815009"/>
              <a:gd name="connsiteY4" fmla="*/ 0 h 735496"/>
              <a:gd name="connsiteX5" fmla="*/ 695739 w 815009"/>
              <a:gd name="connsiteY5" fmla="*/ 19878 h 735496"/>
              <a:gd name="connsiteX6" fmla="*/ 815009 w 815009"/>
              <a:gd name="connsiteY6" fmla="*/ 258417 h 735496"/>
              <a:gd name="connsiteX7" fmla="*/ 815009 w 815009"/>
              <a:gd name="connsiteY7" fmla="*/ 516835 h 735496"/>
              <a:gd name="connsiteX8" fmla="*/ 675861 w 815009"/>
              <a:gd name="connsiteY8" fmla="*/ 655983 h 735496"/>
              <a:gd name="connsiteX9" fmla="*/ 238539 w 815009"/>
              <a:gd name="connsiteY9" fmla="*/ 735496 h 73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009" h="735496">
                <a:moveTo>
                  <a:pt x="178905" y="735496"/>
                </a:moveTo>
                <a:lnTo>
                  <a:pt x="159026" y="675861"/>
                </a:lnTo>
                <a:lnTo>
                  <a:pt x="0" y="516835"/>
                </a:lnTo>
                <a:lnTo>
                  <a:pt x="0" y="258417"/>
                </a:lnTo>
                <a:lnTo>
                  <a:pt x="238539" y="0"/>
                </a:lnTo>
                <a:lnTo>
                  <a:pt x="695739" y="19878"/>
                </a:lnTo>
                <a:lnTo>
                  <a:pt x="815009" y="258417"/>
                </a:lnTo>
                <a:lnTo>
                  <a:pt x="815009" y="516835"/>
                </a:lnTo>
                <a:lnTo>
                  <a:pt x="675861" y="655983"/>
                </a:lnTo>
                <a:lnTo>
                  <a:pt x="238539" y="735496"/>
                </a:lnTo>
              </a:path>
            </a:pathLst>
          </a:custGeom>
          <a:solidFill>
            <a:srgbClr val="FFCC66"/>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9" name="フリーフォーム 18"/>
          <p:cNvSpPr/>
          <p:nvPr/>
        </p:nvSpPr>
        <p:spPr bwMode="auto">
          <a:xfrm>
            <a:off x="6301923" y="4241453"/>
            <a:ext cx="1252318" cy="681388"/>
          </a:xfrm>
          <a:custGeom>
            <a:avLst/>
            <a:gdLst>
              <a:gd name="connsiteX0" fmla="*/ 24852 w 1252318"/>
              <a:gd name="connsiteY0" fmla="*/ 320055 h 681388"/>
              <a:gd name="connsiteX1" fmla="*/ 521808 w 1252318"/>
              <a:gd name="connsiteY1" fmla="*/ 2003 h 681388"/>
              <a:gd name="connsiteX2" fmla="*/ 1098278 w 1252318"/>
              <a:gd name="connsiteY2" fmla="*/ 200786 h 681388"/>
              <a:gd name="connsiteX3" fmla="*/ 1237426 w 1252318"/>
              <a:gd name="connsiteY3" fmla="*/ 518838 h 681388"/>
              <a:gd name="connsiteX4" fmla="*/ 819982 w 1252318"/>
              <a:gd name="connsiteY4" fmla="*/ 638108 h 681388"/>
              <a:gd name="connsiteX5" fmla="*/ 342904 w 1252318"/>
              <a:gd name="connsiteY5" fmla="*/ 677864 h 681388"/>
              <a:gd name="connsiteX6" fmla="*/ 104365 w 1252318"/>
              <a:gd name="connsiteY6" fmla="*/ 558595 h 681388"/>
              <a:gd name="connsiteX7" fmla="*/ 24852 w 1252318"/>
              <a:gd name="connsiteY7" fmla="*/ 320055 h 68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318" h="681388">
                <a:moveTo>
                  <a:pt x="24852" y="320055"/>
                </a:moveTo>
                <a:cubicBezTo>
                  <a:pt x="94426" y="227290"/>
                  <a:pt x="342904" y="21881"/>
                  <a:pt x="521808" y="2003"/>
                </a:cubicBezTo>
                <a:cubicBezTo>
                  <a:pt x="700712" y="-17875"/>
                  <a:pt x="979008" y="114647"/>
                  <a:pt x="1098278" y="200786"/>
                </a:cubicBezTo>
                <a:cubicBezTo>
                  <a:pt x="1217548" y="286925"/>
                  <a:pt x="1283809" y="445951"/>
                  <a:pt x="1237426" y="518838"/>
                </a:cubicBezTo>
                <a:cubicBezTo>
                  <a:pt x="1191043" y="591725"/>
                  <a:pt x="969069" y="611604"/>
                  <a:pt x="819982" y="638108"/>
                </a:cubicBezTo>
                <a:cubicBezTo>
                  <a:pt x="670895" y="664612"/>
                  <a:pt x="462174" y="691116"/>
                  <a:pt x="342904" y="677864"/>
                </a:cubicBezTo>
                <a:cubicBezTo>
                  <a:pt x="223635" y="664612"/>
                  <a:pt x="160687" y="614917"/>
                  <a:pt x="104365" y="558595"/>
                </a:cubicBezTo>
                <a:cubicBezTo>
                  <a:pt x="48043" y="502273"/>
                  <a:pt x="-44722" y="412820"/>
                  <a:pt x="24852" y="320055"/>
                </a:cubicBezTo>
                <a:close/>
              </a:path>
            </a:pathLst>
          </a:custGeom>
          <a:solidFill>
            <a:srgbClr val="FFFFFF">
              <a:lumMod val="85000"/>
            </a:srgb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2400" b="0" i="0" u="none" strike="noStrike" kern="0" cap="none" spc="0" normalizeH="0" baseline="0" noProof="0">
              <a:ln>
                <a:noFill/>
              </a:ln>
              <a:solidFill>
                <a:srgbClr val="000000"/>
              </a:solidFill>
              <a:effectLst/>
              <a:uLnTx/>
              <a:uFillTx/>
              <a:latin typeface="Times" charset="0"/>
              <a:ea typeface="ＭＳ ゴシック" pitchFamily="49" charset="-128"/>
            </a:endParaRPr>
          </a:p>
        </p:txBody>
      </p:sp>
      <p:sp>
        <p:nvSpPr>
          <p:cNvPr id="21" name="フリーフォーム 20"/>
          <p:cNvSpPr/>
          <p:nvPr/>
        </p:nvSpPr>
        <p:spPr bwMode="auto">
          <a:xfrm>
            <a:off x="8261529" y="4545154"/>
            <a:ext cx="1033669" cy="755374"/>
          </a:xfrm>
          <a:custGeom>
            <a:avLst/>
            <a:gdLst>
              <a:gd name="connsiteX0" fmla="*/ 119269 w 1033669"/>
              <a:gd name="connsiteY0" fmla="*/ 0 h 755374"/>
              <a:gd name="connsiteX1" fmla="*/ 457200 w 1033669"/>
              <a:gd name="connsiteY1" fmla="*/ 39757 h 755374"/>
              <a:gd name="connsiteX2" fmla="*/ 1033669 w 1033669"/>
              <a:gd name="connsiteY2" fmla="*/ 258418 h 755374"/>
              <a:gd name="connsiteX3" fmla="*/ 854765 w 1033669"/>
              <a:gd name="connsiteY3" fmla="*/ 715618 h 755374"/>
              <a:gd name="connsiteX4" fmla="*/ 496956 w 1033669"/>
              <a:gd name="connsiteY4" fmla="*/ 755374 h 755374"/>
              <a:gd name="connsiteX5" fmla="*/ 178904 w 1033669"/>
              <a:gd name="connsiteY5" fmla="*/ 596348 h 755374"/>
              <a:gd name="connsiteX6" fmla="*/ 0 w 1033669"/>
              <a:gd name="connsiteY6" fmla="*/ 318052 h 755374"/>
              <a:gd name="connsiteX7" fmla="*/ 79513 w 1033669"/>
              <a:gd name="connsiteY7" fmla="*/ 139148 h 755374"/>
              <a:gd name="connsiteX8" fmla="*/ 119269 w 1033669"/>
              <a:gd name="connsiteY8" fmla="*/ 0 h 75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669" h="755374">
                <a:moveTo>
                  <a:pt x="119269" y="0"/>
                </a:moveTo>
                <a:lnTo>
                  <a:pt x="457200" y="39757"/>
                </a:lnTo>
                <a:lnTo>
                  <a:pt x="1033669" y="258418"/>
                </a:lnTo>
                <a:lnTo>
                  <a:pt x="854765" y="715618"/>
                </a:lnTo>
                <a:lnTo>
                  <a:pt x="496956" y="755374"/>
                </a:lnTo>
                <a:lnTo>
                  <a:pt x="178904" y="596348"/>
                </a:lnTo>
                <a:lnTo>
                  <a:pt x="0" y="318052"/>
                </a:lnTo>
                <a:lnTo>
                  <a:pt x="79513" y="139148"/>
                </a:lnTo>
                <a:lnTo>
                  <a:pt x="119269" y="0"/>
                </a:lnTo>
                <a:close/>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20" name="フリーフォーム 19"/>
          <p:cNvSpPr/>
          <p:nvPr/>
        </p:nvSpPr>
        <p:spPr bwMode="auto">
          <a:xfrm>
            <a:off x="7281695" y="4154889"/>
            <a:ext cx="1249766" cy="868103"/>
          </a:xfrm>
          <a:custGeom>
            <a:avLst/>
            <a:gdLst>
              <a:gd name="connsiteX0" fmla="*/ 34810 w 1249766"/>
              <a:gd name="connsiteY0" fmla="*/ 441326 h 868103"/>
              <a:gd name="connsiteX1" fmla="*/ 94445 w 1249766"/>
              <a:gd name="connsiteY1" fmla="*/ 759378 h 868103"/>
              <a:gd name="connsiteX2" fmla="*/ 929332 w 1249766"/>
              <a:gd name="connsiteY2" fmla="*/ 838891 h 868103"/>
              <a:gd name="connsiteX3" fmla="*/ 1247384 w 1249766"/>
              <a:gd name="connsiteY3" fmla="*/ 302178 h 868103"/>
              <a:gd name="connsiteX4" fmla="*/ 790184 w 1249766"/>
              <a:gd name="connsiteY4" fmla="*/ 83517 h 868103"/>
              <a:gd name="connsiteX5" fmla="*/ 233593 w 1249766"/>
              <a:gd name="connsiteY5" fmla="*/ 23882 h 868103"/>
              <a:gd name="connsiteX6" fmla="*/ 34810 w 1249766"/>
              <a:gd name="connsiteY6" fmla="*/ 441326 h 8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66" h="868103">
                <a:moveTo>
                  <a:pt x="34810" y="441326"/>
                </a:moveTo>
                <a:cubicBezTo>
                  <a:pt x="11619" y="563909"/>
                  <a:pt x="-54642" y="693117"/>
                  <a:pt x="94445" y="759378"/>
                </a:cubicBezTo>
                <a:cubicBezTo>
                  <a:pt x="243532" y="825639"/>
                  <a:pt x="737176" y="915091"/>
                  <a:pt x="929332" y="838891"/>
                </a:cubicBezTo>
                <a:cubicBezTo>
                  <a:pt x="1121489" y="762691"/>
                  <a:pt x="1270575" y="428074"/>
                  <a:pt x="1247384" y="302178"/>
                </a:cubicBezTo>
                <a:cubicBezTo>
                  <a:pt x="1224193" y="176282"/>
                  <a:pt x="959149" y="129900"/>
                  <a:pt x="790184" y="83517"/>
                </a:cubicBezTo>
                <a:cubicBezTo>
                  <a:pt x="621219" y="37134"/>
                  <a:pt x="356176" y="-39066"/>
                  <a:pt x="233593" y="23882"/>
                </a:cubicBezTo>
                <a:cubicBezTo>
                  <a:pt x="111010" y="86830"/>
                  <a:pt x="58001" y="318743"/>
                  <a:pt x="34810" y="441326"/>
                </a:cubicBezTo>
                <a:close/>
              </a:path>
            </a:pathLst>
          </a:custGeom>
          <a:solidFill>
            <a:srgbClr val="663300"/>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8" name="フリーフォーム 17"/>
          <p:cNvSpPr/>
          <p:nvPr/>
        </p:nvSpPr>
        <p:spPr bwMode="auto">
          <a:xfrm>
            <a:off x="5300985" y="4224197"/>
            <a:ext cx="1588546" cy="698644"/>
          </a:xfrm>
          <a:custGeom>
            <a:avLst/>
            <a:gdLst>
              <a:gd name="connsiteX0" fmla="*/ 402032 w 1624407"/>
              <a:gd name="connsiteY0" fmla="*/ 598134 h 698644"/>
              <a:gd name="connsiteX1" fmla="*/ 24345 w 1624407"/>
              <a:gd name="connsiteY1" fmla="*/ 319838 h 698644"/>
              <a:gd name="connsiteX2" fmla="*/ 83980 w 1624407"/>
              <a:gd name="connsiteY2" fmla="*/ 140934 h 698644"/>
              <a:gd name="connsiteX3" fmla="*/ 461666 w 1624407"/>
              <a:gd name="connsiteY3" fmla="*/ 1786 h 698644"/>
              <a:gd name="connsiteX4" fmla="*/ 958623 w 1624407"/>
              <a:gd name="connsiteY4" fmla="*/ 240325 h 698644"/>
              <a:gd name="connsiteX5" fmla="*/ 1594727 w 1624407"/>
              <a:gd name="connsiteY5" fmla="*/ 538499 h 698644"/>
              <a:gd name="connsiteX6" fmla="*/ 1435701 w 1624407"/>
              <a:gd name="connsiteY6" fmla="*/ 657768 h 698644"/>
              <a:gd name="connsiteX7" fmla="*/ 700206 w 1624407"/>
              <a:gd name="connsiteY7" fmla="*/ 697525 h 698644"/>
              <a:gd name="connsiteX8" fmla="*/ 481545 w 1624407"/>
              <a:gd name="connsiteY8" fmla="*/ 677647 h 698644"/>
              <a:gd name="connsiteX9" fmla="*/ 302640 w 1624407"/>
              <a:gd name="connsiteY9" fmla="*/ 578255 h 69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4407" h="698644">
                <a:moveTo>
                  <a:pt x="402032" y="598134"/>
                </a:moveTo>
                <a:cubicBezTo>
                  <a:pt x="239693" y="497086"/>
                  <a:pt x="77354" y="396038"/>
                  <a:pt x="24345" y="319838"/>
                </a:cubicBezTo>
                <a:cubicBezTo>
                  <a:pt x="-28664" y="243638"/>
                  <a:pt x="11093" y="193943"/>
                  <a:pt x="83980" y="140934"/>
                </a:cubicBezTo>
                <a:cubicBezTo>
                  <a:pt x="156867" y="87925"/>
                  <a:pt x="315892" y="-14779"/>
                  <a:pt x="461666" y="1786"/>
                </a:cubicBezTo>
                <a:cubicBezTo>
                  <a:pt x="607440" y="18351"/>
                  <a:pt x="958623" y="240325"/>
                  <a:pt x="958623" y="240325"/>
                </a:cubicBezTo>
                <a:cubicBezTo>
                  <a:pt x="1147467" y="329777"/>
                  <a:pt x="1515214" y="468925"/>
                  <a:pt x="1594727" y="538499"/>
                </a:cubicBezTo>
                <a:cubicBezTo>
                  <a:pt x="1674240" y="608073"/>
                  <a:pt x="1584788" y="631264"/>
                  <a:pt x="1435701" y="657768"/>
                </a:cubicBezTo>
                <a:cubicBezTo>
                  <a:pt x="1286614" y="684272"/>
                  <a:pt x="859232" y="694212"/>
                  <a:pt x="700206" y="697525"/>
                </a:cubicBezTo>
                <a:cubicBezTo>
                  <a:pt x="541180" y="700838"/>
                  <a:pt x="547806" y="697525"/>
                  <a:pt x="481545" y="677647"/>
                </a:cubicBezTo>
                <a:cubicBezTo>
                  <a:pt x="415284" y="657769"/>
                  <a:pt x="358962" y="618012"/>
                  <a:pt x="302640" y="578255"/>
                </a:cubicBezTo>
              </a:path>
            </a:pathLst>
          </a:custGeom>
          <a:solidFill>
            <a:schemeClr val="accent4">
              <a:lumMod val="50000"/>
              <a:lumOff val="50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17" name="フリーフォーム 16"/>
          <p:cNvSpPr/>
          <p:nvPr/>
        </p:nvSpPr>
        <p:spPr bwMode="auto">
          <a:xfrm rot="1197469">
            <a:off x="4821931" y="4241453"/>
            <a:ext cx="916637" cy="848621"/>
          </a:xfrm>
          <a:custGeom>
            <a:avLst/>
            <a:gdLst>
              <a:gd name="connsiteX0" fmla="*/ 0 w 916637"/>
              <a:gd name="connsiteY0" fmla="*/ 278353 h 848621"/>
              <a:gd name="connsiteX1" fmla="*/ 397565 w 916637"/>
              <a:gd name="connsiteY1" fmla="*/ 57 h 848621"/>
              <a:gd name="connsiteX2" fmla="*/ 874643 w 916637"/>
              <a:gd name="connsiteY2" fmla="*/ 298231 h 848621"/>
              <a:gd name="connsiteX3" fmla="*/ 874643 w 916637"/>
              <a:gd name="connsiteY3" fmla="*/ 596405 h 848621"/>
              <a:gd name="connsiteX4" fmla="*/ 715617 w 916637"/>
              <a:gd name="connsiteY4" fmla="*/ 755431 h 848621"/>
              <a:gd name="connsiteX5" fmla="*/ 516835 w 916637"/>
              <a:gd name="connsiteY5" fmla="*/ 834944 h 848621"/>
              <a:gd name="connsiteX6" fmla="*/ 278296 w 916637"/>
              <a:gd name="connsiteY6" fmla="*/ 795187 h 848621"/>
              <a:gd name="connsiteX7" fmla="*/ 39756 w 916637"/>
              <a:gd name="connsiteY7" fmla="*/ 337987 h 84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637" h="848621">
                <a:moveTo>
                  <a:pt x="0" y="278353"/>
                </a:moveTo>
                <a:cubicBezTo>
                  <a:pt x="125895" y="137548"/>
                  <a:pt x="251791" y="-3256"/>
                  <a:pt x="397565" y="57"/>
                </a:cubicBezTo>
                <a:cubicBezTo>
                  <a:pt x="543339" y="3370"/>
                  <a:pt x="795130" y="198840"/>
                  <a:pt x="874643" y="298231"/>
                </a:cubicBezTo>
                <a:cubicBezTo>
                  <a:pt x="954156" y="397622"/>
                  <a:pt x="901147" y="520205"/>
                  <a:pt x="874643" y="596405"/>
                </a:cubicBezTo>
                <a:cubicBezTo>
                  <a:pt x="848139" y="672605"/>
                  <a:pt x="775252" y="715675"/>
                  <a:pt x="715617" y="755431"/>
                </a:cubicBezTo>
                <a:cubicBezTo>
                  <a:pt x="655982" y="795187"/>
                  <a:pt x="589722" y="828318"/>
                  <a:pt x="516835" y="834944"/>
                </a:cubicBezTo>
                <a:cubicBezTo>
                  <a:pt x="443948" y="841570"/>
                  <a:pt x="357809" y="878013"/>
                  <a:pt x="278296" y="795187"/>
                </a:cubicBezTo>
                <a:cubicBezTo>
                  <a:pt x="198783" y="712361"/>
                  <a:pt x="119269" y="525174"/>
                  <a:pt x="39756" y="337987"/>
                </a:cubicBezTo>
              </a:path>
            </a:pathLst>
          </a:custGeom>
          <a:solidFill>
            <a:schemeClr val="accent3">
              <a:lumMod val="95000"/>
            </a:schemeClr>
          </a:solidFill>
          <a:ln w="63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pic>
        <p:nvPicPr>
          <p:cNvPr id="22" name="図 21"/>
          <p:cNvPicPr>
            <a:picLocks noChangeAspect="1"/>
          </p:cNvPicPr>
          <p:nvPr/>
        </p:nvPicPr>
        <p:blipFill rotWithShape="1">
          <a:blip r:embed="rId5">
            <a:clrChange>
              <a:clrFrom>
                <a:srgbClr val="FFFFFF"/>
              </a:clrFrom>
              <a:clrTo>
                <a:srgbClr val="FFFFFF">
                  <a:alpha val="0"/>
                </a:srgbClr>
              </a:clrTo>
            </a:clrChange>
          </a:blip>
          <a:srcRect l="11015" r="28361" b="77221"/>
          <a:stretch/>
        </p:blipFill>
        <p:spPr>
          <a:xfrm>
            <a:off x="4875804" y="4737425"/>
            <a:ext cx="656302" cy="760622"/>
          </a:xfrm>
          <a:prstGeom prst="rect">
            <a:avLst/>
          </a:prstGeom>
        </p:spPr>
      </p:pic>
      <p:pic>
        <p:nvPicPr>
          <p:cNvPr id="23" name="図 22"/>
          <p:cNvPicPr>
            <a:picLocks noChangeAspect="1"/>
          </p:cNvPicPr>
          <p:nvPr/>
        </p:nvPicPr>
        <p:blipFill rotWithShape="1">
          <a:blip r:embed="rId6">
            <a:clrChange>
              <a:clrFrom>
                <a:srgbClr val="FFFFFF"/>
              </a:clrFrom>
              <a:clrTo>
                <a:srgbClr val="FFFFFF">
                  <a:alpha val="0"/>
                </a:srgbClr>
              </a:clrTo>
            </a:clrChange>
          </a:blip>
          <a:srcRect r="43162" b="75498"/>
          <a:stretch/>
        </p:blipFill>
        <p:spPr>
          <a:xfrm>
            <a:off x="5517716" y="4722768"/>
            <a:ext cx="756460" cy="749213"/>
          </a:xfrm>
          <a:prstGeom prst="rect">
            <a:avLst/>
          </a:prstGeom>
        </p:spPr>
      </p:pic>
      <p:grpSp>
        <p:nvGrpSpPr>
          <p:cNvPr id="24" name="グループ化 23"/>
          <p:cNvGrpSpPr/>
          <p:nvPr/>
        </p:nvGrpSpPr>
        <p:grpSpPr>
          <a:xfrm>
            <a:off x="6213227" y="4634853"/>
            <a:ext cx="2227707" cy="816992"/>
            <a:chOff x="6693284" y="4243237"/>
            <a:chExt cx="3157025" cy="1157812"/>
          </a:xfrm>
        </p:grpSpPr>
        <p:pic>
          <p:nvPicPr>
            <p:cNvPr id="25" name="Picture 26"/>
            <p:cNvPicPr>
              <a:picLocks noChangeAspect="1" noChangeArrowheads="1"/>
            </p:cNvPicPr>
            <p:nvPr/>
          </p:nvPicPr>
          <p:blipFill rotWithShape="1">
            <a:blip r:embed="rId7">
              <a:clrChange>
                <a:clrFrom>
                  <a:srgbClr val="FEF3D5"/>
                </a:clrFrom>
                <a:clrTo>
                  <a:srgbClr val="FEF3D5">
                    <a:alpha val="0"/>
                  </a:srgbClr>
                </a:clrTo>
              </a:clrChange>
              <a:extLst>
                <a:ext uri="{28A0092B-C50C-407E-A947-70E740481C1C}">
                  <a14:useLocalDpi xmlns:a14="http://schemas.microsoft.com/office/drawing/2010/main" val="0"/>
                </a:ext>
              </a:extLst>
            </a:blip>
            <a:srcRect l="10523" r="11924" b="75241"/>
            <a:stretch/>
          </p:blipFill>
          <p:spPr bwMode="auto">
            <a:xfrm flipH="1">
              <a:off x="6693284" y="4337160"/>
              <a:ext cx="1394811" cy="102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p:cNvPicPr>
              <a:picLocks noChangeAspect="1" noChangeArrowheads="1"/>
            </p:cNvPicPr>
            <p:nvPr/>
          </p:nvPicPr>
          <p:blipFill rotWithShape="1">
            <a:blip r:embed="rId8">
              <a:clrChange>
                <a:clrFrom>
                  <a:srgbClr val="E3EEF9"/>
                </a:clrFrom>
                <a:clrTo>
                  <a:srgbClr val="E3EEF9">
                    <a:alpha val="0"/>
                  </a:srgbClr>
                </a:clrTo>
              </a:clrChange>
              <a:extLst>
                <a:ext uri="{28A0092B-C50C-407E-A947-70E740481C1C}">
                  <a14:useLocalDpi xmlns:a14="http://schemas.microsoft.com/office/drawing/2010/main" val="0"/>
                </a:ext>
              </a:extLst>
            </a:blip>
            <a:srcRect r="11551" b="62040"/>
            <a:stretch/>
          </p:blipFill>
          <p:spPr bwMode="auto">
            <a:xfrm>
              <a:off x="8902522" y="4335035"/>
              <a:ext cx="947787" cy="10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rotWithShape="1">
            <a:blip r:embed="rId9">
              <a:clrChange>
                <a:clrFrom>
                  <a:srgbClr val="FEF3D5"/>
                </a:clrFrom>
                <a:clrTo>
                  <a:srgbClr val="FEF3D5">
                    <a:alpha val="0"/>
                  </a:srgbClr>
                </a:clrTo>
              </a:clrChange>
              <a:extLst>
                <a:ext uri="{28A0092B-C50C-407E-A947-70E740481C1C}">
                  <a14:useLocalDpi xmlns:a14="http://schemas.microsoft.com/office/drawing/2010/main" val="0"/>
                </a:ext>
              </a:extLst>
            </a:blip>
            <a:srcRect r="25051" b="74133"/>
            <a:stretch/>
          </p:blipFill>
          <p:spPr bwMode="auto">
            <a:xfrm>
              <a:off x="7843957" y="4243237"/>
              <a:ext cx="928773" cy="10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図 27"/>
          <p:cNvPicPr>
            <a:picLocks noChangeAspect="1"/>
          </p:cNvPicPr>
          <p:nvPr/>
        </p:nvPicPr>
        <p:blipFill rotWithShape="1">
          <a:blip r:embed="rId10">
            <a:clrChange>
              <a:clrFrom>
                <a:srgbClr val="FFFFFF"/>
              </a:clrFrom>
              <a:clrTo>
                <a:srgbClr val="FFFFFF">
                  <a:alpha val="0"/>
                </a:srgbClr>
              </a:clrTo>
            </a:clrChange>
          </a:blip>
          <a:srcRect l="-1" t="-1680" r="-1023" b="74899"/>
          <a:stretch/>
        </p:blipFill>
        <p:spPr>
          <a:xfrm>
            <a:off x="8407246" y="4879489"/>
            <a:ext cx="682854" cy="680936"/>
          </a:xfrm>
          <a:prstGeom prst="rect">
            <a:avLst/>
          </a:prstGeom>
        </p:spPr>
      </p:pic>
      <p:sp>
        <p:nvSpPr>
          <p:cNvPr id="29" name="Rectangle 2"/>
          <p:cNvSpPr>
            <a:spLocks noGrp="1" noChangeArrowheads="1"/>
          </p:cNvSpPr>
          <p:nvPr>
            <p:ph type="title"/>
          </p:nvPr>
        </p:nvSpPr>
        <p:spPr>
          <a:xfrm>
            <a:off x="1271464" y="329968"/>
            <a:ext cx="9721080" cy="719138"/>
          </a:xfrm>
          <a:solidFill>
            <a:schemeClr val="accent1">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r>
              <a:rPr lang="ja-JP" altLang="en-US" sz="3200" dirty="0">
                <a:solidFill>
                  <a:schemeClr val="tx1"/>
                </a:solidFill>
                <a:latin typeface="HG丸ｺﾞｼｯｸM-PRO" pitchFamily="50" charset="-128"/>
                <a:ea typeface="HG丸ｺﾞｼｯｸM-PRO" pitchFamily="50" charset="-128"/>
              </a:rPr>
              <a:t>　　　　　</a:t>
            </a:r>
            <a:r>
              <a:rPr lang="ja-JP" altLang="en-US" sz="32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他にどんな税金があるのかな？</a:t>
            </a:r>
            <a:r>
              <a:rPr lang="ja-JP" altLang="en-US" sz="3600" dirty="0">
                <a:ln w="0"/>
                <a:solidFill>
                  <a:schemeClr val="tx1"/>
                </a:solidFill>
                <a:effectLst>
                  <a:outerShdw blurRad="38100" dist="25400" dir="5400000" algn="ctr" rotWithShape="0">
                    <a:srgbClr val="6E747A">
                      <a:alpha val="43000"/>
                    </a:srgbClr>
                  </a:outerShdw>
                </a:effectLst>
                <a:latin typeface="HG丸ｺﾞｼｯｸM-PRO" panose="020F0600000000000000" pitchFamily="50" charset="-128"/>
                <a:ea typeface="HG丸ｺﾞｼｯｸM-PRO" panose="020F0600000000000000" pitchFamily="50" charset="-128"/>
              </a:rPr>
              <a:t> </a:t>
            </a:r>
            <a:endParaRPr lang="ja-JP" altLang="en-US" sz="3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雲 29">
            <a:extLst>
              <a:ext uri="{FF2B5EF4-FFF2-40B4-BE49-F238E27FC236}">
                <a16:creationId xmlns:a16="http://schemas.microsoft.com/office/drawing/2014/main" id="{8AAB3553-AA5D-4B4E-962C-732D9AE63BF9}"/>
              </a:ext>
            </a:extLst>
          </p:cNvPr>
          <p:cNvSpPr/>
          <p:nvPr/>
        </p:nvSpPr>
        <p:spPr bwMode="auto">
          <a:xfrm>
            <a:off x="5517716" y="3358207"/>
            <a:ext cx="461019" cy="423399"/>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1" name="雲 30">
            <a:extLst>
              <a:ext uri="{FF2B5EF4-FFF2-40B4-BE49-F238E27FC236}">
                <a16:creationId xmlns:a16="http://schemas.microsoft.com/office/drawing/2014/main" id="{8AAB3553-AA5D-4B4E-962C-732D9AE63BF9}"/>
              </a:ext>
            </a:extLst>
          </p:cNvPr>
          <p:cNvSpPr/>
          <p:nvPr/>
        </p:nvSpPr>
        <p:spPr bwMode="auto">
          <a:xfrm>
            <a:off x="6761196" y="3652953"/>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sp>
        <p:nvSpPr>
          <p:cNvPr id="32" name="雲 31">
            <a:extLst>
              <a:ext uri="{FF2B5EF4-FFF2-40B4-BE49-F238E27FC236}">
                <a16:creationId xmlns:a16="http://schemas.microsoft.com/office/drawing/2014/main" id="{8AAB3553-AA5D-4B4E-962C-732D9AE63BF9}"/>
              </a:ext>
            </a:extLst>
          </p:cNvPr>
          <p:cNvSpPr/>
          <p:nvPr/>
        </p:nvSpPr>
        <p:spPr bwMode="auto">
          <a:xfrm>
            <a:off x="4614886" y="3697645"/>
            <a:ext cx="776514" cy="710954"/>
          </a:xfrm>
          <a:prstGeom prst="cloud">
            <a:avLst/>
          </a:prstGeom>
          <a:solidFill>
            <a:schemeClr val="bg1"/>
          </a:solidFill>
          <a:ln w="635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ＭＳ ゴシック" pitchFamily="49" charset="-128"/>
            </a:endParaRPr>
          </a:p>
        </p:txBody>
      </p:sp>
      <p:grpSp>
        <p:nvGrpSpPr>
          <p:cNvPr id="33" name="グループ化 32">
            <a:extLst>
              <a:ext uri="{FF2B5EF4-FFF2-40B4-BE49-F238E27FC236}">
                <a16:creationId xmlns:a16="http://schemas.microsoft.com/office/drawing/2014/main" id="{AFB9E387-99D1-437C-9879-B0986E05913D}"/>
              </a:ext>
            </a:extLst>
          </p:cNvPr>
          <p:cNvGrpSpPr/>
          <p:nvPr/>
        </p:nvGrpSpPr>
        <p:grpSpPr>
          <a:xfrm rot="2046503">
            <a:off x="4991482" y="2443650"/>
            <a:ext cx="2757715" cy="2464347"/>
            <a:chOff x="7823199" y="1294090"/>
            <a:chExt cx="2757715" cy="2464347"/>
          </a:xfrm>
        </p:grpSpPr>
        <p:cxnSp>
          <p:nvCxnSpPr>
            <p:cNvPr id="34" name="コネクタ: 曲線 5">
              <a:extLst>
                <a:ext uri="{FF2B5EF4-FFF2-40B4-BE49-F238E27FC236}">
                  <a16:creationId xmlns:a16="http://schemas.microsoft.com/office/drawing/2014/main" id="{CE538677-2C11-451C-9F4D-41368BE198DB}"/>
                </a:ext>
              </a:extLst>
            </p:cNvPr>
            <p:cNvCxnSpPr/>
            <p:nvPr/>
          </p:nvCxnSpPr>
          <p:spPr bwMode="auto">
            <a:xfrm rot="16200000" flipH="1">
              <a:off x="7729238" y="228561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5" name="コネクタ: 曲線 19">
              <a:extLst>
                <a:ext uri="{FF2B5EF4-FFF2-40B4-BE49-F238E27FC236}">
                  <a16:creationId xmlns:a16="http://schemas.microsoft.com/office/drawing/2014/main" id="{EDE5FE0D-9175-4EBB-8E5C-0356A16DF7DB}"/>
                </a:ext>
              </a:extLst>
            </p:cNvPr>
            <p:cNvCxnSpPr/>
            <p:nvPr/>
          </p:nvCxnSpPr>
          <p:spPr bwMode="auto">
            <a:xfrm rot="16200000" flipH="1">
              <a:off x="8362030" y="1822808"/>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cxnSp>
          <p:nvCxnSpPr>
            <p:cNvPr id="36" name="コネクタ: 曲線 20">
              <a:extLst>
                <a:ext uri="{FF2B5EF4-FFF2-40B4-BE49-F238E27FC236}">
                  <a16:creationId xmlns:a16="http://schemas.microsoft.com/office/drawing/2014/main" id="{67936E3F-5A95-42C6-B280-C6DFFFA36955}"/>
                </a:ext>
              </a:extLst>
            </p:cNvPr>
            <p:cNvCxnSpPr/>
            <p:nvPr/>
          </p:nvCxnSpPr>
          <p:spPr bwMode="auto">
            <a:xfrm rot="16200000" flipH="1">
              <a:off x="9108096" y="1388051"/>
              <a:ext cx="1566780" cy="1378857"/>
            </a:xfrm>
            <a:prstGeom prst="curvedConnector3">
              <a:avLst/>
            </a:prstGeom>
            <a:solidFill>
              <a:schemeClr val="accent1"/>
            </a:solidFill>
            <a:ln w="6350" cap="flat" cmpd="sng" algn="ctr">
              <a:solidFill>
                <a:srgbClr val="0070C0"/>
              </a:solidFill>
              <a:prstDash val="solid"/>
              <a:round/>
              <a:headEnd type="none" w="med" len="med"/>
              <a:tailEnd type="none" w="med" len="med"/>
            </a:ln>
            <a:effectLst/>
          </p:spPr>
        </p:cxnSp>
      </p:grpSp>
      <p:sp>
        <p:nvSpPr>
          <p:cNvPr id="3" name="楕円 2">
            <a:extLst>
              <a:ext uri="{FF2B5EF4-FFF2-40B4-BE49-F238E27FC236}">
                <a16:creationId xmlns:a16="http://schemas.microsoft.com/office/drawing/2014/main" id="{7469C3E6-CC98-43A5-BC69-913B765A57A2}"/>
              </a:ext>
            </a:extLst>
          </p:cNvPr>
          <p:cNvSpPr/>
          <p:nvPr/>
        </p:nvSpPr>
        <p:spPr>
          <a:xfrm>
            <a:off x="9232712" y="3652953"/>
            <a:ext cx="168718" cy="1370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278070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4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p:stCondLst>
                              <p:cond delay="500"/>
                            </p:stCondLst>
                            <p:childTnLst>
                              <p:par>
                                <p:cTn id="29" presetID="26"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par>
                                <p:cTn id="84" presetID="10"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6" presetClass="entr" presetSubtype="21" fill="hold" grpId="0" nodeType="withEffect">
                                  <p:stCondLst>
                                    <p:cond delay="450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9" grpId="0" animBg="1"/>
      <p:bldP spid="21" grpId="0" animBg="1"/>
      <p:bldP spid="20" grpId="0" animBg="1"/>
      <p:bldP spid="18" grpId="0" animBg="1"/>
      <p:bldP spid="17" grpId="0" animBg="1"/>
      <p:bldP spid="30" grpId="0" animBg="1"/>
      <p:bldP spid="31" grpId="0" animBg="1"/>
      <p:bldP spid="3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8|3.2"/>
</p:tagLst>
</file>

<file path=ppt/tags/tag10.xml><?xml version="1.0" encoding="utf-8"?>
<p:tagLst xmlns:a="http://schemas.openxmlformats.org/drawingml/2006/main" xmlns:r="http://schemas.openxmlformats.org/officeDocument/2006/relationships" xmlns:p="http://schemas.openxmlformats.org/presentationml/2006/main">
  <p:tag name="TIMING" val="|5.6|10.7"/>
</p:tagLst>
</file>

<file path=ppt/tags/tag11.xml><?xml version="1.0" encoding="utf-8"?>
<p:tagLst xmlns:a="http://schemas.openxmlformats.org/drawingml/2006/main" xmlns:r="http://schemas.openxmlformats.org/officeDocument/2006/relationships" xmlns:p="http://schemas.openxmlformats.org/presentationml/2006/main">
  <p:tag name="TIMING" val="|12.2|61.7"/>
</p:tagLst>
</file>

<file path=ppt/tags/tag12.xml><?xml version="1.0" encoding="utf-8"?>
<p:tagLst xmlns:a="http://schemas.openxmlformats.org/drawingml/2006/main" xmlns:r="http://schemas.openxmlformats.org/officeDocument/2006/relationships" xmlns:p="http://schemas.openxmlformats.org/presentationml/2006/main">
  <p:tag name="TIMING" val="|18.9|4.9|5.7|2.5|6|4.1|29.2"/>
</p:tagLst>
</file>

<file path=ppt/tags/tag13.xml><?xml version="1.0" encoding="utf-8"?>
<p:tagLst xmlns:a="http://schemas.openxmlformats.org/drawingml/2006/main" xmlns:r="http://schemas.openxmlformats.org/officeDocument/2006/relationships" xmlns:p="http://schemas.openxmlformats.org/presentationml/2006/main">
  <p:tag name="TIMING" val="|15.2|3.7|1.4|0.8|4.8|2.6|12.1"/>
</p:tagLst>
</file>

<file path=ppt/tags/tag14.xml><?xml version="1.0" encoding="utf-8"?>
<p:tagLst xmlns:a="http://schemas.openxmlformats.org/drawingml/2006/main" xmlns:r="http://schemas.openxmlformats.org/officeDocument/2006/relationships" xmlns:p="http://schemas.openxmlformats.org/presentationml/2006/main">
  <p:tag name="TIMING" val="|4.7|8.5|6.5"/>
</p:tagLst>
</file>

<file path=ppt/tags/tag15.xml><?xml version="1.0" encoding="utf-8"?>
<p:tagLst xmlns:a="http://schemas.openxmlformats.org/drawingml/2006/main" xmlns:r="http://schemas.openxmlformats.org/officeDocument/2006/relationships" xmlns:p="http://schemas.openxmlformats.org/presentationml/2006/main">
  <p:tag name="TIMING" val="|3.4|11.7"/>
</p:tagLst>
</file>

<file path=ppt/tags/tag16.xml><?xml version="1.0" encoding="utf-8"?>
<p:tagLst xmlns:a="http://schemas.openxmlformats.org/drawingml/2006/main" xmlns:r="http://schemas.openxmlformats.org/officeDocument/2006/relationships" xmlns:p="http://schemas.openxmlformats.org/presentationml/2006/main">
  <p:tag name="TIMING" val="|3.8|21.4"/>
</p:tagLst>
</file>

<file path=ppt/tags/tag2.xml><?xml version="1.0" encoding="utf-8"?>
<p:tagLst xmlns:a="http://schemas.openxmlformats.org/drawingml/2006/main" xmlns:r="http://schemas.openxmlformats.org/officeDocument/2006/relationships" xmlns:p="http://schemas.openxmlformats.org/presentationml/2006/main">
  <p:tag name="TIMING" val="|5.4|19.6"/>
</p:tagLst>
</file>

<file path=ppt/tags/tag3.xml><?xml version="1.0" encoding="utf-8"?>
<p:tagLst xmlns:a="http://schemas.openxmlformats.org/drawingml/2006/main" xmlns:r="http://schemas.openxmlformats.org/officeDocument/2006/relationships" xmlns:p="http://schemas.openxmlformats.org/presentationml/2006/main">
  <p:tag name="TIMING" val="|7.2|8.2"/>
</p:tagLst>
</file>

<file path=ppt/tags/tag4.xml><?xml version="1.0" encoding="utf-8"?>
<p:tagLst xmlns:a="http://schemas.openxmlformats.org/drawingml/2006/main" xmlns:r="http://schemas.openxmlformats.org/officeDocument/2006/relationships" xmlns:p="http://schemas.openxmlformats.org/presentationml/2006/main">
  <p:tag name="TIMING" val="|24.7|23.1"/>
</p:tagLst>
</file>

<file path=ppt/tags/tag5.xml><?xml version="1.0" encoding="utf-8"?>
<p:tagLst xmlns:a="http://schemas.openxmlformats.org/drawingml/2006/main" xmlns:r="http://schemas.openxmlformats.org/officeDocument/2006/relationships" xmlns:p="http://schemas.openxmlformats.org/presentationml/2006/main">
  <p:tag name="TIMING" val="|24.7|23.1"/>
</p:tagLst>
</file>

<file path=ppt/tags/tag6.xml><?xml version="1.0" encoding="utf-8"?>
<p:tagLst xmlns:a="http://schemas.openxmlformats.org/drawingml/2006/main" xmlns:r="http://schemas.openxmlformats.org/officeDocument/2006/relationships" xmlns:p="http://schemas.openxmlformats.org/presentationml/2006/main">
  <p:tag name="TIMING" val="|9.4|2.9|11.4|15.6|0.9|18.5|11.9|27.9"/>
</p:tagLst>
</file>

<file path=ppt/tags/tag7.xml><?xml version="1.0" encoding="utf-8"?>
<p:tagLst xmlns:a="http://schemas.openxmlformats.org/drawingml/2006/main" xmlns:r="http://schemas.openxmlformats.org/officeDocument/2006/relationships" xmlns:p="http://schemas.openxmlformats.org/presentationml/2006/main">
  <p:tag name="TIMING" val="|6.8|2.2|2|14.2|1|1.4|1.2|2.6|1.5|5.6|2.6|1.2"/>
</p:tagLst>
</file>

<file path=ppt/tags/tag8.xml><?xml version="1.0" encoding="utf-8"?>
<p:tagLst xmlns:a="http://schemas.openxmlformats.org/drawingml/2006/main" xmlns:r="http://schemas.openxmlformats.org/officeDocument/2006/relationships" xmlns:p="http://schemas.openxmlformats.org/presentationml/2006/main">
  <p:tag name="TIMING" val="|1.7|2.4|4.7|2.5|4.3|2.1|1.8"/>
</p:tagLst>
</file>

<file path=ppt/tags/tag9.xml><?xml version="1.0" encoding="utf-8"?>
<p:tagLst xmlns:a="http://schemas.openxmlformats.org/drawingml/2006/main" xmlns:r="http://schemas.openxmlformats.org/officeDocument/2006/relationships" xmlns:p="http://schemas.openxmlformats.org/presentationml/2006/main">
  <p:tag name="TIMING" val="|10.5|5.6|16.1|34.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3B91C8596C2974EBD229DC4039DB993" ma:contentTypeVersion="0" ma:contentTypeDescription="新しいドキュメントを作成します。" ma:contentTypeScope="" ma:versionID="c2421d7fe37c323d7dfe9d3b9ac6baf2">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84F48-3F9F-4DF5-81CD-B26C38DDE39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981B62A-4A04-4DB3-A216-DB16F21D34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14982</TotalTime>
  <Words>3817</Words>
  <Application>Microsoft Office PowerPoint</Application>
  <PresentationFormat>ワイド画面</PresentationFormat>
  <Paragraphs>402</Paragraphs>
  <Slides>22</Slides>
  <Notes>22</Notes>
  <HiddenSlides>0</HiddenSlides>
  <MMClips>3</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22</vt:i4>
      </vt:variant>
    </vt:vector>
  </HeadingPairs>
  <TitlesOfParts>
    <vt:vector size="38" baseType="lpstr">
      <vt:lpstr>BIZ UDPゴシック</vt:lpstr>
      <vt:lpstr>HGPｺﾞｼｯｸE</vt:lpstr>
      <vt:lpstr>HGP創英角ﾎﾟｯﾌﾟ体</vt:lpstr>
      <vt:lpstr>HG丸ｺﾞｼｯｸM-PRO</vt:lpstr>
      <vt:lpstr>Meiryo UI</vt:lpstr>
      <vt:lpstr>ＭＳ Ｐゴシック</vt:lpstr>
      <vt:lpstr>ＭＳ Ｐ明朝</vt:lpstr>
      <vt:lpstr>ＭＳ ゴシック</vt:lpstr>
      <vt:lpstr>ＭＳ 明朝</vt:lpstr>
      <vt:lpstr>メイリオ</vt:lpstr>
      <vt:lpstr>游ゴシック</vt:lpstr>
      <vt:lpstr>游ゴシック Light</vt:lpstr>
      <vt:lpstr>Arial</vt:lpstr>
      <vt:lpstr>Calibri</vt:lpstr>
      <vt:lpstr>Times</vt:lpstr>
      <vt:lpstr>Office テーマ</vt:lpstr>
      <vt:lpstr>くらしの中の税金</vt:lpstr>
      <vt:lpstr>今日のめあて</vt:lpstr>
      <vt:lpstr>PowerPoint プレゼンテーション</vt:lpstr>
      <vt:lpstr>PowerPoint プレゼンテーション</vt:lpstr>
      <vt:lpstr>   日本の消費税率10％は、世界の国と比べて、    高いかな、低いかな。</vt:lpstr>
      <vt:lpstr>PowerPoint プレゼンテーション</vt:lpstr>
      <vt:lpstr>PowerPoint プレゼンテーション</vt:lpstr>
      <vt:lpstr>　　　　　　　代 表 的 な 税 金 </vt:lpstr>
      <vt:lpstr>　　　　　他にどんな税金があるのかな？ </vt:lpstr>
      <vt:lpstr>PowerPoint プレゼンテーション</vt:lpstr>
      <vt:lpstr>～ アニメを見よう ～</vt:lpstr>
      <vt:lpstr>税金がなくなると何が変わった？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所得税や住民税は、何歳から納めるようになるのでしょうか？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租税教育用ｿﾌﾄ･小学生向け</dc:title>
  <dc:creator>大阪国税局 税務広報広聴官</dc:creator>
  <cp:lastModifiedBy>和歌山 租推協</cp:lastModifiedBy>
  <cp:revision>951</cp:revision>
  <cp:lastPrinted>2021-05-26T06:10:34Z</cp:lastPrinted>
  <dcterms:created xsi:type="dcterms:W3CDTF">2006-01-13T04:57:59Z</dcterms:created>
  <dcterms:modified xsi:type="dcterms:W3CDTF">2021-06-04T04:17:18Z</dcterms:modified>
</cp:coreProperties>
</file>