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9"/>
  </p:notesMasterIdLst>
  <p:handoutMasterIdLst>
    <p:handoutMasterId r:id="rId30"/>
  </p:handoutMasterIdLst>
  <p:sldIdLst>
    <p:sldId id="1322" r:id="rId5"/>
    <p:sldId id="1323" r:id="rId6"/>
    <p:sldId id="1324" r:id="rId7"/>
    <p:sldId id="1382" r:id="rId8"/>
    <p:sldId id="1373" r:id="rId9"/>
    <p:sldId id="1384" r:id="rId10"/>
    <p:sldId id="1385" r:id="rId11"/>
    <p:sldId id="1350" r:id="rId12"/>
    <p:sldId id="1386" r:id="rId13"/>
    <p:sldId id="1393" r:id="rId14"/>
    <p:sldId id="1363" r:id="rId15"/>
    <p:sldId id="1359" r:id="rId16"/>
    <p:sldId id="540" r:id="rId17"/>
    <p:sldId id="1344" r:id="rId18"/>
    <p:sldId id="1366" r:id="rId19"/>
    <p:sldId id="1388" r:id="rId20"/>
    <p:sldId id="1387" r:id="rId21"/>
    <p:sldId id="1392" r:id="rId22"/>
    <p:sldId id="1372" r:id="rId23"/>
    <p:sldId id="1368" r:id="rId24"/>
    <p:sldId id="1370" r:id="rId25"/>
    <p:sldId id="1389" r:id="rId26"/>
    <p:sldId id="1390" r:id="rId27"/>
    <p:sldId id="1391" r:id="rId28"/>
  </p:sldIdLst>
  <p:sldSz cx="12192000" cy="6858000"/>
  <p:notesSz cx="6735763" cy="9866313"/>
  <p:defaultTextStyle>
    <a:defPPr>
      <a:defRPr lang="ja-JP"/>
    </a:defPPr>
    <a:lvl1pPr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5" userDrawn="1">
          <p15:clr>
            <a:srgbClr val="A4A3A4"/>
          </p15:clr>
        </p15:guide>
        <p15:guide id="2" pos="2100"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0033CC"/>
    <a:srgbClr val="FF0066"/>
    <a:srgbClr val="FFCCCC"/>
    <a:srgbClr val="008000"/>
    <a:srgbClr val="00FF00"/>
    <a:srgbClr val="003399"/>
    <a:srgbClr val="FF66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63774" autoAdjust="0"/>
  </p:normalViewPr>
  <p:slideViewPr>
    <p:cSldViewPr snapToObjects="1">
      <p:cViewPr varScale="1">
        <p:scale>
          <a:sx n="45" d="100"/>
          <a:sy n="45" d="100"/>
        </p:scale>
        <p:origin x="1572" y="48"/>
      </p:cViewPr>
      <p:guideLst>
        <p:guide orient="horz" pos="2160"/>
        <p:guide pos="3840"/>
      </p:guideLst>
    </p:cSldViewPr>
  </p:slideViewPr>
  <p:outlineViewPr>
    <p:cViewPr>
      <p:scale>
        <a:sx n="33" d="100"/>
        <a:sy n="33" d="100"/>
      </p:scale>
      <p:origin x="0" y="-264"/>
    </p:cViewPr>
  </p:outlineViewPr>
  <p:notesTextViewPr>
    <p:cViewPr>
      <p:scale>
        <a:sx n="1" d="1"/>
        <a:sy n="1" d="1"/>
      </p:scale>
      <p:origin x="0" y="0"/>
    </p:cViewPr>
  </p:notesTextViewPr>
  <p:sorterViewPr>
    <p:cViewPr varScale="1">
      <p:scale>
        <a:sx n="1" d="1"/>
        <a:sy n="1" d="1"/>
      </p:scale>
      <p:origin x="0" y="-2712"/>
    </p:cViewPr>
  </p:sorterViewPr>
  <p:notesViewPr>
    <p:cSldViewPr snapToObjects="1">
      <p:cViewPr varScale="1">
        <p:scale>
          <a:sx n="53" d="100"/>
          <a:sy n="53" d="100"/>
        </p:scale>
        <p:origin x="2946" y="102"/>
      </p:cViewPr>
      <p:guideLst>
        <p:guide orient="horz" pos="3085"/>
        <p:guide pos="2100"/>
        <p:guide orient="horz" pos="3108"/>
        <p:guide pos="212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3053418606"/>
          <c:y val="0.20136054421768707"/>
          <c:w val="0.56191446940822731"/>
          <c:h val="0.79863945578231288"/>
        </c:manualLayout>
      </c:layout>
      <c:pieChart>
        <c:varyColors val="1"/>
        <c:ser>
          <c:idx val="0"/>
          <c:order val="0"/>
          <c:spPr>
            <a:ln w="12700">
              <a:solidFill>
                <a:schemeClr val="bg1"/>
              </a:solidFill>
            </a:ln>
          </c:spPr>
          <c:dPt>
            <c:idx val="0"/>
            <c:bubble3D val="0"/>
            <c:explosion val="1"/>
            <c:spPr>
              <a:solidFill>
                <a:schemeClr val="accent5">
                  <a:lumMod val="60000"/>
                  <a:lumOff val="40000"/>
                </a:schemeClr>
              </a:solidFill>
              <a:ln w="12700">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8623-42FC-B1CB-A3F479837A7F}"/>
              </c:ext>
            </c:extLst>
          </c:dPt>
          <c:dPt>
            <c:idx val="1"/>
            <c:bubble3D val="0"/>
            <c:spPr>
              <a:solidFill>
                <a:schemeClr val="accent4">
                  <a:lumMod val="60000"/>
                  <a:lumOff val="40000"/>
                </a:schemeClr>
              </a:solidFill>
              <a:ln w="9525">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3-8623-42FC-B1CB-A3F479837A7F}"/>
              </c:ext>
            </c:extLst>
          </c:dPt>
          <c:dPt>
            <c:idx val="2"/>
            <c:bubble3D val="0"/>
            <c:spPr>
              <a:solidFill>
                <a:schemeClr val="accent6"/>
              </a:solidFill>
              <a:ln w="12700">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8623-42FC-B1CB-A3F479837A7F}"/>
              </c:ext>
            </c:extLst>
          </c:dPt>
          <c:dPt>
            <c:idx val="3"/>
            <c:bubble3D val="0"/>
            <c:spPr>
              <a:solidFill>
                <a:schemeClr val="accent1">
                  <a:lumMod val="40000"/>
                  <a:lumOff val="60000"/>
                </a:schemeClr>
              </a:solidFill>
              <a:ln w="12700">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7-8623-42FC-B1CB-A3F479837A7F}"/>
              </c:ext>
            </c:extLst>
          </c:dPt>
          <c:dPt>
            <c:idx val="4"/>
            <c:bubble3D val="0"/>
            <c:spPr>
              <a:solidFill>
                <a:srgbClr val="FF9999"/>
              </a:solidFill>
              <a:ln w="12700">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9-8623-42FC-B1CB-A3F479837A7F}"/>
              </c:ext>
            </c:extLst>
          </c:dPt>
          <c:dPt>
            <c:idx val="5"/>
            <c:bubble3D val="0"/>
            <c:explosion val="9"/>
            <c:spPr>
              <a:solidFill>
                <a:srgbClr val="FF0000"/>
              </a:solidFill>
              <a:ln w="12700">
                <a:solidFill>
                  <a:schemeClr val="bg1"/>
                </a:solidFill>
              </a:ln>
              <a:effectLst>
                <a:outerShdw blurRad="114300" dist="88900" dir="2700000" algn="tl" rotWithShape="0">
                  <a:prstClr val="black">
                    <a:alpha val="40000"/>
                  </a:prstClr>
                </a:outerShdw>
              </a:effectLst>
            </c:spPr>
            <c:extLst>
              <c:ext xmlns:c16="http://schemas.microsoft.com/office/drawing/2014/chart" uri="{C3380CC4-5D6E-409C-BE32-E72D297353CC}">
                <c16:uniqueId val="{0000000B-8623-42FC-B1CB-A3F479837A7F}"/>
              </c:ext>
            </c:extLst>
          </c:dPt>
          <c:cat>
            <c:strRef>
              <c:f>'2023歳入'!$A$3:$A$8</c:f>
              <c:strCache>
                <c:ptCount val="6"/>
                <c:pt idx="0">
                  <c:v>所得税</c:v>
                </c:pt>
                <c:pt idx="1">
                  <c:v>法人税</c:v>
                </c:pt>
                <c:pt idx="2">
                  <c:v>消費税</c:v>
                </c:pt>
                <c:pt idx="3">
                  <c:v>その他</c:v>
                </c:pt>
                <c:pt idx="4">
                  <c:v>その他収入</c:v>
                </c:pt>
                <c:pt idx="5">
                  <c:v>公債金</c:v>
                </c:pt>
              </c:strCache>
            </c:strRef>
          </c:cat>
          <c:val>
            <c:numRef>
              <c:f>'2023歳入'!$B$3:$B$8</c:f>
              <c:numCache>
                <c:formatCode>General</c:formatCode>
                <c:ptCount val="6"/>
                <c:pt idx="0">
                  <c:v>21</c:v>
                </c:pt>
                <c:pt idx="1">
                  <c:v>14.6</c:v>
                </c:pt>
                <c:pt idx="2">
                  <c:v>23.4</c:v>
                </c:pt>
                <c:pt idx="3">
                  <c:v>10.4</c:v>
                </c:pt>
                <c:pt idx="4">
                  <c:v>9.3000000000000007</c:v>
                </c:pt>
                <c:pt idx="5">
                  <c:v>35.6</c:v>
                </c:pt>
              </c:numCache>
            </c:numRef>
          </c:val>
          <c:extLst>
            <c:ext xmlns:c16="http://schemas.microsoft.com/office/drawing/2014/chart" uri="{C3380CC4-5D6E-409C-BE32-E72D297353CC}">
              <c16:uniqueId val="{0000000C-8623-42FC-B1CB-A3F479837A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5661170354"/>
          <c:y val="0.20412329414147518"/>
          <c:w val="0.56191446940822731"/>
          <c:h val="0.7986394557823128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6677378604198"/>
          <c:y val="0.17238497932489991"/>
          <c:w val="0.58936829477176"/>
          <c:h val="0.79790146783659111"/>
        </c:manualLayout>
      </c:layout>
      <c:pieChart>
        <c:varyColors val="1"/>
        <c:ser>
          <c:idx val="0"/>
          <c:order val="0"/>
          <c:spPr>
            <a:ln>
              <a:solidFill>
                <a:schemeClr val="bg1"/>
              </a:solidFill>
            </a:ln>
          </c:spPr>
          <c:dPt>
            <c:idx val="0"/>
            <c:bubble3D val="0"/>
            <c:spPr>
              <a:solidFill>
                <a:srgbClr val="00B050"/>
              </a:soli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6F6D-4E8A-9A4F-A08739642290}"/>
              </c:ext>
            </c:extLst>
          </c:dPt>
          <c:dPt>
            <c:idx val="1"/>
            <c:bubble3D val="0"/>
            <c:spPr>
              <a:solidFill>
                <a:schemeClr val="accent6"/>
              </a:soli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3-6F6D-4E8A-9A4F-A08739642290}"/>
              </c:ext>
            </c:extLst>
          </c:dPt>
          <c:dPt>
            <c:idx val="2"/>
            <c:bubble3D val="0"/>
            <c:spPr>
              <a:solidFill>
                <a:srgbClr val="FFC000"/>
              </a:soli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6F6D-4E8A-9A4F-A08739642290}"/>
              </c:ext>
            </c:extLst>
          </c:dPt>
          <c:dPt>
            <c:idx val="3"/>
            <c:bubble3D val="0"/>
            <c:spPr>
              <a:solidFill>
                <a:srgbClr val="FF9900"/>
              </a:soli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7-6F6D-4E8A-9A4F-A08739642290}"/>
              </c:ext>
            </c:extLst>
          </c:dPt>
          <c:dPt>
            <c:idx val="4"/>
            <c:bubble3D val="0"/>
            <c:spPr>
              <a:solidFill>
                <a:srgbClr val="FFFF00"/>
              </a:solidFill>
              <a:ln>
                <a:solidFill>
                  <a:schemeClr val="bg1"/>
                </a:solidFill>
              </a:ln>
              <a:effectLst>
                <a:outerShdw blurRad="114300" dist="88900" algn="ctr" rotWithShape="0">
                  <a:schemeClr val="tx1">
                    <a:alpha val="43000"/>
                  </a:schemeClr>
                </a:outerShdw>
              </a:effectLst>
            </c:spPr>
            <c:extLst>
              <c:ext xmlns:c16="http://schemas.microsoft.com/office/drawing/2014/chart" uri="{C3380CC4-5D6E-409C-BE32-E72D297353CC}">
                <c16:uniqueId val="{00000009-6F6D-4E8A-9A4F-A0873964229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B-6F6D-4E8A-9A4F-A08739642290}"/>
              </c:ext>
            </c:extLst>
          </c:dPt>
          <c:dPt>
            <c:idx val="6"/>
            <c:bubble3D val="0"/>
            <c:spPr>
              <a:solidFill>
                <a:schemeClr val="bg1">
                  <a:lumMod val="75000"/>
                </a:schemeClr>
              </a:soli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D-6F6D-4E8A-9A4F-A08739642290}"/>
              </c:ext>
            </c:extLst>
          </c:dPt>
          <c:dPt>
            <c:idx val="7"/>
            <c:bubble3D val="0"/>
            <c:spPr>
              <a:solidFill>
                <a:srgbClr val="57EC34"/>
              </a:solidFill>
              <a:ln>
                <a:solidFill>
                  <a:schemeClr val="bg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F-6F6D-4E8A-9A4F-A08739642290}"/>
              </c:ext>
            </c:extLst>
          </c:dPt>
          <c:dPt>
            <c:idx val="8"/>
            <c:bubble3D val="0"/>
            <c:explosion val="6"/>
            <c:spPr>
              <a:solidFill>
                <a:srgbClr val="FF0000"/>
              </a:solidFill>
              <a:ln>
                <a:solidFill>
                  <a:schemeClr val="bg1"/>
                </a:solidFill>
              </a:ln>
              <a:effectLst>
                <a:outerShdw blurRad="114300" dist="88900" dir="2700000" algn="tl" rotWithShape="0">
                  <a:prstClr val="black">
                    <a:alpha val="40000"/>
                  </a:prstClr>
                </a:outerShdw>
              </a:effectLst>
            </c:spPr>
            <c:extLst>
              <c:ext xmlns:c16="http://schemas.microsoft.com/office/drawing/2014/chart" uri="{C3380CC4-5D6E-409C-BE32-E72D297353CC}">
                <c16:uniqueId val="{00000011-6F6D-4E8A-9A4F-A08739642290}"/>
              </c:ext>
            </c:extLst>
          </c:dPt>
          <c:cat>
            <c:strRef>
              <c:f>'2023歳出'!$B$3:$B$11</c:f>
              <c:strCache>
                <c:ptCount val="9"/>
                <c:pt idx="0">
                  <c:v>社会保障</c:v>
                </c:pt>
                <c:pt idx="1">
                  <c:v>公共事業</c:v>
                </c:pt>
                <c:pt idx="2">
                  <c:v>文教及び科学振興</c:v>
                </c:pt>
                <c:pt idx="3">
                  <c:v>防衛</c:v>
                </c:pt>
                <c:pt idx="4">
                  <c:v>新型コロナ</c:v>
                </c:pt>
                <c:pt idx="5">
                  <c:v>ウクライナ</c:v>
                </c:pt>
                <c:pt idx="6">
                  <c:v>その他</c:v>
                </c:pt>
                <c:pt idx="7">
                  <c:v>地方交付税交付金</c:v>
                </c:pt>
                <c:pt idx="8">
                  <c:v>国債費</c:v>
                </c:pt>
              </c:strCache>
            </c:strRef>
          </c:cat>
          <c:val>
            <c:numRef>
              <c:f>'2023歳出'!$C$3:$C$11</c:f>
              <c:numCache>
                <c:formatCode>General</c:formatCode>
                <c:ptCount val="9"/>
                <c:pt idx="0">
                  <c:v>36.9</c:v>
                </c:pt>
                <c:pt idx="1">
                  <c:v>6</c:v>
                </c:pt>
                <c:pt idx="2">
                  <c:v>5.4</c:v>
                </c:pt>
                <c:pt idx="3">
                  <c:v>10.199999999999999</c:v>
                </c:pt>
                <c:pt idx="4">
                  <c:v>4</c:v>
                </c:pt>
                <c:pt idx="5">
                  <c:v>1</c:v>
                </c:pt>
                <c:pt idx="6">
                  <c:v>9.1999999999999993</c:v>
                </c:pt>
                <c:pt idx="7">
                  <c:v>16.399999999999999</c:v>
                </c:pt>
                <c:pt idx="8">
                  <c:v>25.2</c:v>
                </c:pt>
              </c:numCache>
            </c:numRef>
          </c:val>
          <c:extLst>
            <c:ext xmlns:c16="http://schemas.microsoft.com/office/drawing/2014/chart" uri="{C3380CC4-5D6E-409C-BE32-E72D297353CC}">
              <c16:uniqueId val="{00000012-6F6D-4E8A-9A4F-A087396422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bg1">
                <a:lumMod val="85000"/>
              </a:schemeClr>
            </a:solidFill>
            <a:ln>
              <a:solidFill>
                <a:schemeClr val="tx1"/>
              </a:solidFill>
            </a:ln>
            <a:effectLst/>
          </c:spPr>
          <c:invertIfNegative val="0"/>
          <c:val>
            <c:numRef>
              <c:f>Sheet1!$B$2</c:f>
              <c:numCache>
                <c:formatCode>General</c:formatCode>
                <c:ptCount val="1"/>
                <c:pt idx="0">
                  <c:v>27</c:v>
                </c:pt>
              </c:numCache>
            </c:numRef>
          </c:val>
          <c:extLst>
            <c:ext xmlns:c16="http://schemas.microsoft.com/office/drawing/2014/chart" uri="{C3380CC4-5D6E-409C-BE32-E72D297353CC}">
              <c16:uniqueId val="{00000000-4AAE-427B-AAD3-7A2C9672132F}"/>
            </c:ext>
          </c:extLst>
        </c:ser>
        <c:ser>
          <c:idx val="1"/>
          <c:order val="1"/>
          <c:spPr>
            <a:solidFill>
              <a:schemeClr val="bg1">
                <a:lumMod val="65000"/>
              </a:schemeClr>
            </a:solidFill>
            <a:ln>
              <a:solidFill>
                <a:schemeClr val="tx1"/>
              </a:solidFill>
            </a:ln>
            <a:effectLst/>
          </c:spPr>
          <c:invertIfNegative val="0"/>
          <c:val>
            <c:numRef>
              <c:f>Sheet1!$B$3</c:f>
              <c:numCache>
                <c:formatCode>General</c:formatCode>
                <c:ptCount val="1"/>
                <c:pt idx="0">
                  <c:v>16</c:v>
                </c:pt>
              </c:numCache>
            </c:numRef>
          </c:val>
          <c:extLst>
            <c:ext xmlns:c16="http://schemas.microsoft.com/office/drawing/2014/chart" uri="{C3380CC4-5D6E-409C-BE32-E72D297353CC}">
              <c16:uniqueId val="{00000001-4AAE-427B-AAD3-7A2C9672132F}"/>
            </c:ext>
          </c:extLst>
        </c:ser>
        <c:ser>
          <c:idx val="2"/>
          <c:order val="2"/>
          <c:spPr>
            <a:solidFill>
              <a:schemeClr val="accent5">
                <a:lumMod val="40000"/>
                <a:lumOff val="60000"/>
              </a:schemeClr>
            </a:solidFill>
            <a:ln>
              <a:solidFill>
                <a:schemeClr val="tx1"/>
              </a:solidFill>
            </a:ln>
            <a:effectLst/>
          </c:spPr>
          <c:invertIfNegative val="0"/>
          <c:val>
            <c:numRef>
              <c:f>Sheet1!$B$4</c:f>
              <c:numCache>
                <c:formatCode>General</c:formatCode>
                <c:ptCount val="1"/>
                <c:pt idx="0">
                  <c:v>8</c:v>
                </c:pt>
              </c:numCache>
            </c:numRef>
          </c:val>
          <c:extLst>
            <c:ext xmlns:c16="http://schemas.microsoft.com/office/drawing/2014/chart" uri="{C3380CC4-5D6E-409C-BE32-E72D297353CC}">
              <c16:uniqueId val="{00000002-4AAE-427B-AAD3-7A2C9672132F}"/>
            </c:ext>
          </c:extLst>
        </c:ser>
        <c:ser>
          <c:idx val="3"/>
          <c:order val="3"/>
          <c:spPr>
            <a:solidFill>
              <a:srgbClr val="00B050"/>
            </a:solidFill>
            <a:ln>
              <a:solidFill>
                <a:schemeClr val="tx1"/>
              </a:solidFill>
            </a:ln>
            <a:effectLst/>
          </c:spPr>
          <c:invertIfNegative val="0"/>
          <c:val>
            <c:numRef>
              <c:f>Sheet1!$B$5</c:f>
              <c:numCache>
                <c:formatCode>General</c:formatCode>
                <c:ptCount val="1"/>
                <c:pt idx="0">
                  <c:v>37</c:v>
                </c:pt>
              </c:numCache>
            </c:numRef>
          </c:val>
          <c:extLst>
            <c:ext xmlns:c16="http://schemas.microsoft.com/office/drawing/2014/chart" uri="{C3380CC4-5D6E-409C-BE32-E72D297353CC}">
              <c16:uniqueId val="{00000003-4AAE-427B-AAD3-7A2C9672132F}"/>
            </c:ext>
          </c:extLst>
        </c:ser>
        <c:ser>
          <c:idx val="4"/>
          <c:order val="4"/>
          <c:spPr>
            <a:solidFill>
              <a:srgbClr val="FF0000"/>
            </a:solidFill>
            <a:ln>
              <a:solidFill>
                <a:schemeClr val="tx1"/>
              </a:solidFill>
            </a:ln>
            <a:effectLst/>
          </c:spPr>
          <c:invertIfNegative val="0"/>
          <c:val>
            <c:numRef>
              <c:f>Sheet1!$B$6</c:f>
              <c:numCache>
                <c:formatCode>General</c:formatCode>
                <c:ptCount val="1"/>
                <c:pt idx="0">
                  <c:v>25</c:v>
                </c:pt>
              </c:numCache>
            </c:numRef>
          </c:val>
          <c:extLst>
            <c:ext xmlns:c16="http://schemas.microsoft.com/office/drawing/2014/chart" uri="{C3380CC4-5D6E-409C-BE32-E72D297353CC}">
              <c16:uniqueId val="{00000004-4AAE-427B-AAD3-7A2C9672132F}"/>
            </c:ext>
          </c:extLst>
        </c:ser>
        <c:dLbls>
          <c:showLegendKey val="0"/>
          <c:showVal val="0"/>
          <c:showCatName val="0"/>
          <c:showSerName val="0"/>
          <c:showPercent val="0"/>
          <c:showBubbleSize val="0"/>
        </c:dLbls>
        <c:gapWidth val="150"/>
        <c:overlap val="100"/>
        <c:axId val="289466360"/>
        <c:axId val="289467776"/>
      </c:barChart>
      <c:catAx>
        <c:axId val="289466360"/>
        <c:scaling>
          <c:orientation val="minMax"/>
        </c:scaling>
        <c:delete val="1"/>
        <c:axPos val="l"/>
        <c:numFmt formatCode="General" sourceLinked="1"/>
        <c:majorTickMark val="none"/>
        <c:minorTickMark val="none"/>
        <c:tickLblPos val="nextTo"/>
        <c:crossAx val="289467776"/>
        <c:crosses val="autoZero"/>
        <c:auto val="1"/>
        <c:lblAlgn val="ctr"/>
        <c:lblOffset val="100"/>
        <c:noMultiLvlLbl val="0"/>
      </c:catAx>
      <c:valAx>
        <c:axId val="289467776"/>
        <c:scaling>
          <c:orientation val="minMax"/>
        </c:scaling>
        <c:delete val="1"/>
        <c:axPos val="b"/>
        <c:numFmt formatCode="General" sourceLinked="1"/>
        <c:majorTickMark val="none"/>
        <c:minorTickMark val="none"/>
        <c:tickLblPos val="nextTo"/>
        <c:crossAx val="289466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1773976730171973E-2"/>
          <c:y val="0"/>
          <c:w val="0.96762156399202703"/>
          <c:h val="0.82425926601511346"/>
        </c:manualLayout>
      </c:layout>
      <c:barChart>
        <c:barDir val="bar"/>
        <c:grouping val="stacked"/>
        <c:varyColors val="0"/>
        <c:ser>
          <c:idx val="0"/>
          <c:order val="0"/>
          <c:spPr>
            <a:solidFill>
              <a:srgbClr val="0070C0"/>
            </a:solidFill>
            <a:ln>
              <a:solidFill>
                <a:srgbClr val="0070C0"/>
              </a:solidFill>
            </a:ln>
          </c:spPr>
          <c:invertIfNegative val="0"/>
          <c:val>
            <c:numRef>
              <c:f>Sheet1!$J$3</c:f>
              <c:numCache>
                <c:formatCode>#,##0_ </c:formatCode>
                <c:ptCount val="1"/>
                <c:pt idx="0">
                  <c:v>60644</c:v>
                </c:pt>
              </c:numCache>
            </c:numRef>
          </c:val>
          <c:extLst>
            <c:ext xmlns:c16="http://schemas.microsoft.com/office/drawing/2014/chart" uri="{C3380CC4-5D6E-409C-BE32-E72D297353CC}">
              <c16:uniqueId val="{00000000-48A0-4984-9266-534AD53CE465}"/>
            </c:ext>
          </c:extLst>
        </c:ser>
        <c:ser>
          <c:idx val="1"/>
          <c:order val="1"/>
          <c:spPr>
            <a:noFill/>
            <a:ln>
              <a:solidFill>
                <a:srgbClr val="FF0000"/>
              </a:solidFill>
              <a:prstDash val="dash"/>
            </a:ln>
          </c:spPr>
          <c:invertIfNegative val="0"/>
          <c:val>
            <c:numRef>
              <c:f>Sheet1!$K$3</c:f>
              <c:numCache>
                <c:formatCode>#,##0_ </c:formatCode>
                <c:ptCount val="1"/>
                <c:pt idx="0">
                  <c:v>5593</c:v>
                </c:pt>
              </c:numCache>
            </c:numRef>
          </c:val>
          <c:extLst>
            <c:ext xmlns:c16="http://schemas.microsoft.com/office/drawing/2014/chart" uri="{C3380CC4-5D6E-409C-BE32-E72D297353CC}">
              <c16:uniqueId val="{00000001-48A0-4984-9266-534AD53CE465}"/>
            </c:ext>
          </c:extLst>
        </c:ser>
        <c:dLbls>
          <c:showLegendKey val="0"/>
          <c:showVal val="0"/>
          <c:showCatName val="0"/>
          <c:showSerName val="0"/>
          <c:showPercent val="0"/>
          <c:showBubbleSize val="0"/>
        </c:dLbls>
        <c:gapWidth val="61"/>
        <c:overlap val="100"/>
        <c:axId val="409882056"/>
        <c:axId val="409882440"/>
      </c:barChart>
      <c:catAx>
        <c:axId val="409882056"/>
        <c:scaling>
          <c:orientation val="minMax"/>
        </c:scaling>
        <c:delete val="1"/>
        <c:axPos val="l"/>
        <c:majorTickMark val="out"/>
        <c:minorTickMark val="none"/>
        <c:tickLblPos val="nextTo"/>
        <c:crossAx val="409882440"/>
        <c:crosses val="autoZero"/>
        <c:auto val="1"/>
        <c:lblAlgn val="ctr"/>
        <c:lblOffset val="100"/>
        <c:noMultiLvlLbl val="0"/>
      </c:catAx>
      <c:valAx>
        <c:axId val="409882440"/>
        <c:scaling>
          <c:orientation val="minMax"/>
          <c:max val="100000"/>
          <c:min val="0"/>
        </c:scaling>
        <c:delete val="1"/>
        <c:axPos val="b"/>
        <c:numFmt formatCode="#,##0_ " sourceLinked="1"/>
        <c:majorTickMark val="out"/>
        <c:minorTickMark val="none"/>
        <c:tickLblPos val="nextTo"/>
        <c:crossAx val="409882056"/>
        <c:crosses val="autoZero"/>
        <c:crossBetween val="between"/>
      </c:valAx>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8824879360350258"/>
          <c:w val="0.96766493746220683"/>
          <c:h val="0.8059722222222222"/>
        </c:manualLayout>
      </c:layout>
      <c:barChart>
        <c:barDir val="bar"/>
        <c:grouping val="stacked"/>
        <c:varyColors val="0"/>
        <c:ser>
          <c:idx val="2"/>
          <c:order val="0"/>
          <c:tx>
            <c:strRef>
              <c:f>Sheet1!$D$4</c:f>
              <c:strCache>
                <c:ptCount val="1"/>
                <c:pt idx="0">
                  <c:v>その他</c:v>
                </c:pt>
              </c:strCache>
            </c:strRef>
          </c:tx>
          <c:spPr>
            <a:noFill/>
            <a:ln>
              <a:solidFill>
                <a:schemeClr val="tx1"/>
              </a:solidFill>
            </a:ln>
          </c:spPr>
          <c:invertIfNegative val="0"/>
          <c:dPt>
            <c:idx val="0"/>
            <c:invertIfNegative val="0"/>
            <c:bubble3D val="0"/>
            <c:spPr>
              <a:solidFill>
                <a:schemeClr val="bg1">
                  <a:lumMod val="85000"/>
                </a:schemeClr>
              </a:solidFill>
              <a:ln>
                <a:solidFill>
                  <a:schemeClr val="tx1"/>
                </a:solidFill>
              </a:ln>
            </c:spPr>
            <c:extLst>
              <c:ext xmlns:c16="http://schemas.microsoft.com/office/drawing/2014/chart" uri="{C3380CC4-5D6E-409C-BE32-E72D297353CC}">
                <c16:uniqueId val="{00000001-953C-4097-9A0B-0055792B41E5}"/>
              </c:ext>
            </c:extLst>
          </c:dPt>
          <c:val>
            <c:numRef>
              <c:f>Sheet1!$D$5</c:f>
              <c:numCache>
                <c:formatCode>#,##0_ </c:formatCode>
                <c:ptCount val="1"/>
                <c:pt idx="0">
                  <c:v>25058</c:v>
                </c:pt>
              </c:numCache>
            </c:numRef>
          </c:val>
          <c:extLst>
            <c:ext xmlns:c16="http://schemas.microsoft.com/office/drawing/2014/chart" uri="{C3380CC4-5D6E-409C-BE32-E72D297353CC}">
              <c16:uniqueId val="{00000002-953C-4097-9A0B-0055792B41E5}"/>
            </c:ext>
          </c:extLst>
        </c:ser>
        <c:ser>
          <c:idx val="1"/>
          <c:order val="1"/>
          <c:tx>
            <c:strRef>
              <c:f>Sheet1!$C$4</c:f>
              <c:strCache>
                <c:ptCount val="1"/>
                <c:pt idx="0">
                  <c:v>交付税</c:v>
                </c:pt>
              </c:strCache>
            </c:strRef>
          </c:tx>
          <c:spPr>
            <a:solidFill>
              <a:schemeClr val="bg1">
                <a:lumMod val="65000"/>
              </a:schemeClr>
            </a:solidFill>
            <a:ln>
              <a:solidFill>
                <a:schemeClr val="tx1"/>
              </a:solidFill>
            </a:ln>
          </c:spPr>
          <c:invertIfNegative val="0"/>
          <c:val>
            <c:numRef>
              <c:f>Sheet1!$C$5</c:f>
              <c:numCache>
                <c:formatCode>#,##0_ </c:formatCode>
                <c:ptCount val="1"/>
                <c:pt idx="0">
                  <c:v>15275</c:v>
                </c:pt>
              </c:numCache>
            </c:numRef>
          </c:val>
          <c:extLst>
            <c:ext xmlns:c16="http://schemas.microsoft.com/office/drawing/2014/chart" uri="{C3380CC4-5D6E-409C-BE32-E72D297353CC}">
              <c16:uniqueId val="{00000003-953C-4097-9A0B-0055792B41E5}"/>
            </c:ext>
          </c:extLst>
        </c:ser>
        <c:ser>
          <c:idx val="0"/>
          <c:order val="2"/>
          <c:tx>
            <c:strRef>
              <c:f>Sheet1!$B$4</c:f>
              <c:strCache>
                <c:ptCount val="1"/>
                <c:pt idx="0">
                  <c:v>社会保障</c:v>
                </c:pt>
              </c:strCache>
            </c:strRef>
          </c:tx>
          <c:spPr>
            <a:solidFill>
              <a:srgbClr val="00B050"/>
            </a:solidFill>
            <a:ln>
              <a:solidFill>
                <a:schemeClr val="tx1"/>
              </a:solidFill>
            </a:ln>
          </c:spPr>
          <c:invertIfNegative val="0"/>
          <c:val>
            <c:numRef>
              <c:f>Sheet1!$B$5</c:f>
              <c:numCache>
                <c:formatCode>#,##0_ </c:formatCode>
                <c:ptCount val="1"/>
                <c:pt idx="0">
                  <c:v>11615</c:v>
                </c:pt>
              </c:numCache>
            </c:numRef>
          </c:val>
          <c:extLst>
            <c:ext xmlns:c16="http://schemas.microsoft.com/office/drawing/2014/chart" uri="{C3380CC4-5D6E-409C-BE32-E72D297353CC}">
              <c16:uniqueId val="{00000004-953C-4097-9A0B-0055792B41E5}"/>
            </c:ext>
          </c:extLst>
        </c:ser>
        <c:ser>
          <c:idx val="3"/>
          <c:order val="3"/>
          <c:tx>
            <c:strRef>
              <c:f>Sheet1!$E$4</c:f>
              <c:strCache>
                <c:ptCount val="1"/>
                <c:pt idx="0">
                  <c:v>国債費</c:v>
                </c:pt>
              </c:strCache>
            </c:strRef>
          </c:tx>
          <c:spPr>
            <a:solidFill>
              <a:srgbClr val="FF0000"/>
            </a:solidFill>
            <a:ln>
              <a:solidFill>
                <a:schemeClr val="tx1"/>
              </a:solidFill>
            </a:ln>
          </c:spPr>
          <c:invertIfNegative val="0"/>
          <c:val>
            <c:numRef>
              <c:f>Sheet1!$E$5</c:f>
              <c:numCache>
                <c:formatCode>#,##0_ </c:formatCode>
                <c:ptCount val="1"/>
                <c:pt idx="0">
                  <c:v>14289</c:v>
                </c:pt>
              </c:numCache>
            </c:numRef>
          </c:val>
          <c:extLst>
            <c:ext xmlns:c16="http://schemas.microsoft.com/office/drawing/2014/chart" uri="{C3380CC4-5D6E-409C-BE32-E72D297353CC}">
              <c16:uniqueId val="{00000005-953C-4097-9A0B-0055792B41E5}"/>
            </c:ext>
          </c:extLst>
        </c:ser>
        <c:dLbls>
          <c:showLegendKey val="0"/>
          <c:showVal val="0"/>
          <c:showCatName val="0"/>
          <c:showSerName val="0"/>
          <c:showPercent val="0"/>
          <c:showBubbleSize val="0"/>
        </c:dLbls>
        <c:gapWidth val="61"/>
        <c:overlap val="100"/>
        <c:axId val="409928360"/>
        <c:axId val="409928744"/>
      </c:barChart>
      <c:catAx>
        <c:axId val="409928360"/>
        <c:scaling>
          <c:orientation val="minMax"/>
        </c:scaling>
        <c:delete val="1"/>
        <c:axPos val="l"/>
        <c:majorTickMark val="out"/>
        <c:minorTickMark val="none"/>
        <c:tickLblPos val="nextTo"/>
        <c:crossAx val="409928744"/>
        <c:crosses val="autoZero"/>
        <c:auto val="1"/>
        <c:lblAlgn val="ctr"/>
        <c:lblOffset val="100"/>
        <c:noMultiLvlLbl val="0"/>
      </c:catAx>
      <c:valAx>
        <c:axId val="409928744"/>
        <c:scaling>
          <c:orientation val="minMax"/>
          <c:max val="100000"/>
          <c:min val="0"/>
        </c:scaling>
        <c:delete val="1"/>
        <c:axPos val="b"/>
        <c:numFmt formatCode="#,##0_ " sourceLinked="1"/>
        <c:majorTickMark val="out"/>
        <c:minorTickMark val="none"/>
        <c:tickLblPos val="nextTo"/>
        <c:crossAx val="409928360"/>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06912042816806E-2"/>
          <c:y val="9.7716097803811464E-2"/>
          <c:w val="0.93888888888888888"/>
          <c:h val="0.73191428016966542"/>
        </c:manualLayout>
      </c:layout>
      <c:barChart>
        <c:barDir val="bar"/>
        <c:grouping val="stacked"/>
        <c:varyColors val="0"/>
        <c:ser>
          <c:idx val="0"/>
          <c:order val="0"/>
          <c:spPr>
            <a:solidFill>
              <a:srgbClr val="0070C0"/>
            </a:solidFill>
            <a:ln>
              <a:noFill/>
            </a:ln>
            <a:effectLst/>
          </c:spPr>
          <c:invertIfNegative val="0"/>
          <c:val>
            <c:numRef>
              <c:f>Sheet1!$B$9</c:f>
              <c:numCache>
                <c:formatCode>General</c:formatCode>
                <c:ptCount val="1"/>
                <c:pt idx="0">
                  <c:v>79</c:v>
                </c:pt>
              </c:numCache>
            </c:numRef>
          </c:val>
          <c:extLst>
            <c:ext xmlns:c16="http://schemas.microsoft.com/office/drawing/2014/chart" uri="{C3380CC4-5D6E-409C-BE32-E72D297353CC}">
              <c16:uniqueId val="{00000000-6819-468D-AAFE-192816EED266}"/>
            </c:ext>
          </c:extLst>
        </c:ser>
        <c:ser>
          <c:idx val="1"/>
          <c:order val="1"/>
          <c:spPr>
            <a:solidFill>
              <a:schemeClr val="bg1"/>
            </a:solidFill>
            <a:ln>
              <a:solidFill>
                <a:srgbClr val="FF0066"/>
              </a:solidFill>
              <a:prstDash val="dashDot"/>
            </a:ln>
            <a:effectLst/>
          </c:spPr>
          <c:invertIfNegative val="0"/>
          <c:val>
            <c:numRef>
              <c:f>Sheet1!$B$10</c:f>
              <c:numCache>
                <c:formatCode>General</c:formatCode>
                <c:ptCount val="1"/>
                <c:pt idx="0">
                  <c:v>36</c:v>
                </c:pt>
              </c:numCache>
            </c:numRef>
          </c:val>
          <c:extLst>
            <c:ext xmlns:c16="http://schemas.microsoft.com/office/drawing/2014/chart" uri="{C3380CC4-5D6E-409C-BE32-E72D297353CC}">
              <c16:uniqueId val="{00000001-6819-468D-AAFE-192816EED266}"/>
            </c:ext>
          </c:extLst>
        </c:ser>
        <c:dLbls>
          <c:showLegendKey val="0"/>
          <c:showVal val="0"/>
          <c:showCatName val="0"/>
          <c:showSerName val="0"/>
          <c:showPercent val="0"/>
          <c:showBubbleSize val="0"/>
        </c:dLbls>
        <c:gapWidth val="150"/>
        <c:overlap val="100"/>
        <c:axId val="407683872"/>
        <c:axId val="407683088"/>
      </c:barChart>
      <c:catAx>
        <c:axId val="407683872"/>
        <c:scaling>
          <c:orientation val="minMax"/>
        </c:scaling>
        <c:delete val="1"/>
        <c:axPos val="l"/>
        <c:numFmt formatCode="General" sourceLinked="1"/>
        <c:majorTickMark val="none"/>
        <c:minorTickMark val="none"/>
        <c:tickLblPos val="nextTo"/>
        <c:crossAx val="407683088"/>
        <c:crosses val="autoZero"/>
        <c:auto val="1"/>
        <c:lblAlgn val="ctr"/>
        <c:lblOffset val="100"/>
        <c:noMultiLvlLbl val="0"/>
      </c:catAx>
      <c:valAx>
        <c:axId val="407683088"/>
        <c:scaling>
          <c:orientation val="minMax"/>
        </c:scaling>
        <c:delete val="1"/>
        <c:axPos val="b"/>
        <c:numFmt formatCode="General" sourceLinked="1"/>
        <c:majorTickMark val="none"/>
        <c:minorTickMark val="none"/>
        <c:tickLblPos val="nextTo"/>
        <c:crossAx val="40768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0.21758</cdr:x>
      <cdr:y>0.4264</cdr:y>
    </cdr:from>
    <cdr:to>
      <cdr:x>0.42343</cdr:x>
      <cdr:y>0.65317</cdr:y>
    </cdr:to>
    <cdr:sp macro="" textlink="">
      <cdr:nvSpPr>
        <cdr:cNvPr id="3" name="正方形/長方形 2"/>
        <cdr:cNvSpPr/>
      </cdr:nvSpPr>
      <cdr:spPr>
        <a:xfrm xmlns:a="http://schemas.openxmlformats.org/drawingml/2006/main">
          <a:off x="1611947" y="2838147"/>
          <a:ext cx="1525075" cy="15093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35.6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31.1</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cdr:x>
      <cdr:y>0.31615</cdr:y>
    </cdr:from>
    <cdr:to>
      <cdr:x>0.70181</cdr:x>
      <cdr:y>0.54292</cdr:y>
    </cdr:to>
    <cdr:sp macro="" textlink="">
      <cdr:nvSpPr>
        <cdr:cNvPr id="4" name="正方形/長方形 3"/>
        <cdr:cNvSpPr/>
      </cdr:nvSpPr>
      <cdr:spPr>
        <a:xfrm xmlns:a="http://schemas.openxmlformats.org/drawingml/2006/main">
          <a:off x="3864898" y="2172619"/>
          <a:ext cx="1559950" cy="155836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所得税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21.0</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18.4</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0.58325</cdr:x>
      <cdr:y>0.53005</cdr:y>
    </cdr:from>
    <cdr:to>
      <cdr:x>0.78103</cdr:x>
      <cdr:y>0.74863</cdr:y>
    </cdr:to>
    <cdr:sp macro="" textlink="">
      <cdr:nvSpPr>
        <cdr:cNvPr id="5" name="正方形/長方形 4"/>
        <cdr:cNvSpPr/>
      </cdr:nvSpPr>
      <cdr:spPr>
        <a:xfrm xmlns:a="http://schemas.openxmlformats.org/drawingml/2006/main">
          <a:off x="2752724" y="1847850"/>
          <a:ext cx="933451" cy="7620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法人税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14.6</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12.8</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0.50656</cdr:x>
      <cdr:y>0.74317</cdr:y>
    </cdr:from>
    <cdr:to>
      <cdr:x>0.70434</cdr:x>
      <cdr:y>0.96721</cdr:y>
    </cdr:to>
    <cdr:sp macro="" textlink="">
      <cdr:nvSpPr>
        <cdr:cNvPr id="6" name="正方形/長方形 5"/>
        <cdr:cNvSpPr/>
      </cdr:nvSpPr>
      <cdr:spPr>
        <a:xfrm xmlns:a="http://schemas.openxmlformats.org/drawingml/2006/main">
          <a:off x="2390774" y="2590800"/>
          <a:ext cx="933451" cy="781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消費税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23.4</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20.4</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0.30071</cdr:x>
      <cdr:y>0.76229</cdr:y>
    </cdr:from>
    <cdr:to>
      <cdr:x>0.52069</cdr:x>
      <cdr:y>0.98087</cdr:y>
    </cdr:to>
    <cdr:sp macro="" textlink="">
      <cdr:nvSpPr>
        <cdr:cNvPr id="7" name="正方形/長方形 6"/>
        <cdr:cNvSpPr/>
      </cdr:nvSpPr>
      <cdr:spPr>
        <a:xfrm xmlns:a="http://schemas.openxmlformats.org/drawingml/2006/main">
          <a:off x="1419224" y="2657474"/>
          <a:ext cx="1038226" cy="76200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税・印紙</a:t>
          </a: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10.4</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9.1</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0.20912</cdr:x>
      <cdr:y>0.70205</cdr:y>
    </cdr:from>
    <cdr:to>
      <cdr:x>0.40488</cdr:x>
      <cdr:y>0.89877</cdr:y>
    </cdr:to>
    <cdr:sp macro="" textlink="">
      <cdr:nvSpPr>
        <cdr:cNvPr id="8" name="正方形/長方形 7"/>
        <cdr:cNvSpPr/>
      </cdr:nvSpPr>
      <cdr:spPr>
        <a:xfrm xmlns:a="http://schemas.openxmlformats.org/drawingml/2006/main">
          <a:off x="1616479" y="4824536"/>
          <a:ext cx="1513185" cy="13518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9.3</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8.1</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0.31181</cdr:x>
      <cdr:y>0.07104</cdr:y>
    </cdr:from>
    <cdr:to>
      <cdr:x>0.76186</cdr:x>
      <cdr:y>0.20492</cdr:y>
    </cdr:to>
    <cdr:sp macro="" textlink="">
      <cdr:nvSpPr>
        <cdr:cNvPr id="2" name="正方形/長方形 1"/>
        <cdr:cNvSpPr/>
      </cdr:nvSpPr>
      <cdr:spPr>
        <a:xfrm xmlns:a="http://schemas.openxmlformats.org/drawingml/2006/main">
          <a:off x="1471620" y="247660"/>
          <a:ext cx="2124073" cy="4667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0.19788</cdr:x>
      <cdr:y>0</cdr:y>
    </cdr:from>
    <cdr:to>
      <cdr:x>0.79055</cdr:x>
      <cdr:y>0.78686</cdr:y>
    </cdr:to>
    <cdr:sp macro="" textlink="">
      <cdr:nvSpPr>
        <cdr:cNvPr id="3" name="パイ 5">
          <a:extLst xmlns:a="http://schemas.openxmlformats.org/drawingml/2006/main">
            <a:ext uri="{FF2B5EF4-FFF2-40B4-BE49-F238E27FC236}">
              <a16:creationId xmlns:a16="http://schemas.microsoft.com/office/drawing/2014/main" id="{7E54F5D5-2DA9-4256-BCE9-8C5A23E59E81}"/>
            </a:ext>
          </a:extLst>
        </cdr:cNvPr>
        <cdr:cNvSpPr/>
      </cdr:nvSpPr>
      <cdr:spPr>
        <a:xfrm xmlns:a="http://schemas.openxmlformats.org/drawingml/2006/main" rot="14038986">
          <a:off x="1383796" y="-1135433"/>
          <a:ext cx="4511232" cy="4364455"/>
        </a:xfrm>
        <a:prstGeom xmlns:a="http://schemas.openxmlformats.org/drawingml/2006/main" prst="pie">
          <a:avLst>
            <a:gd name="adj1" fmla="val 2136149"/>
            <a:gd name="adj2" fmla="val 17082724"/>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182" algn="l" rtl="0" eaLnBrk="0" fontAlgn="base" hangingPunct="0">
            <a:spcBef>
              <a:spcPct val="0"/>
            </a:spcBef>
            <a:spcAft>
              <a:spcPct val="0"/>
            </a:spcAft>
            <a:defRPr kumimoji="1" sz="2400" kern="1200">
              <a:solidFill>
                <a:schemeClr val="lt1"/>
              </a:solidFill>
              <a:latin typeface="+mn-lt"/>
              <a:ea typeface="+mn-ea"/>
              <a:cs typeface="+mn-cs"/>
            </a:defRPr>
          </a:lvl2pPr>
          <a:lvl3pPr marL="914363" algn="l" rtl="0" eaLnBrk="0" fontAlgn="base" hangingPunct="0">
            <a:spcBef>
              <a:spcPct val="0"/>
            </a:spcBef>
            <a:spcAft>
              <a:spcPct val="0"/>
            </a:spcAft>
            <a:defRPr kumimoji="1" sz="2400" kern="1200">
              <a:solidFill>
                <a:schemeClr val="lt1"/>
              </a:solidFill>
              <a:latin typeface="+mn-lt"/>
              <a:ea typeface="+mn-ea"/>
              <a:cs typeface="+mn-cs"/>
            </a:defRPr>
          </a:lvl3pPr>
          <a:lvl4pPr marL="1371545" algn="l" rtl="0" eaLnBrk="0" fontAlgn="base" hangingPunct="0">
            <a:spcBef>
              <a:spcPct val="0"/>
            </a:spcBef>
            <a:spcAft>
              <a:spcPct val="0"/>
            </a:spcAft>
            <a:defRPr kumimoji="1" sz="2400" kern="1200">
              <a:solidFill>
                <a:schemeClr val="lt1"/>
              </a:solidFill>
              <a:latin typeface="+mn-lt"/>
              <a:ea typeface="+mn-ea"/>
              <a:cs typeface="+mn-cs"/>
            </a:defRPr>
          </a:lvl4pPr>
          <a:lvl5pPr marL="1828727" algn="l" rtl="0" eaLnBrk="0" fontAlgn="base" hangingPunct="0">
            <a:spcBef>
              <a:spcPct val="0"/>
            </a:spcBef>
            <a:spcAft>
              <a:spcPct val="0"/>
            </a:spcAft>
            <a:defRPr kumimoji="1" sz="2400" kern="1200">
              <a:solidFill>
                <a:schemeClr val="lt1"/>
              </a:solidFill>
              <a:latin typeface="+mn-lt"/>
              <a:ea typeface="+mn-ea"/>
              <a:cs typeface="+mn-cs"/>
            </a:defRPr>
          </a:lvl5pPr>
          <a:lvl6pPr marL="2285909" algn="l" defTabSz="914363" rtl="0" eaLnBrk="1" latinLnBrk="0" hangingPunct="1">
            <a:defRPr kumimoji="1" sz="2400" kern="1200">
              <a:solidFill>
                <a:schemeClr val="lt1"/>
              </a:solidFill>
              <a:latin typeface="+mn-lt"/>
              <a:ea typeface="+mn-ea"/>
              <a:cs typeface="+mn-cs"/>
            </a:defRPr>
          </a:lvl6pPr>
          <a:lvl7pPr marL="2743090" algn="l" defTabSz="914363" rtl="0" eaLnBrk="1" latinLnBrk="0" hangingPunct="1">
            <a:defRPr kumimoji="1" sz="2400" kern="1200">
              <a:solidFill>
                <a:schemeClr val="lt1"/>
              </a:solidFill>
              <a:latin typeface="+mn-lt"/>
              <a:ea typeface="+mn-ea"/>
              <a:cs typeface="+mn-cs"/>
            </a:defRPr>
          </a:lvl7pPr>
          <a:lvl8pPr marL="3200272" algn="l" defTabSz="914363" rtl="0" eaLnBrk="1" latinLnBrk="0" hangingPunct="1">
            <a:defRPr kumimoji="1" sz="2400" kern="1200">
              <a:solidFill>
                <a:schemeClr val="lt1"/>
              </a:solidFill>
              <a:latin typeface="+mn-lt"/>
              <a:ea typeface="+mn-ea"/>
              <a:cs typeface="+mn-cs"/>
            </a:defRPr>
          </a:lvl8pPr>
          <a:lvl9pPr marL="3657454" algn="l" defTabSz="914363"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0.30272</cdr:x>
      <cdr:y>0.27437</cdr:y>
    </cdr:from>
    <cdr:to>
      <cdr:x>0.4884</cdr:x>
      <cdr:y>0.49569</cdr:y>
    </cdr:to>
    <cdr:sp macro="" textlink="">
      <cdr:nvSpPr>
        <cdr:cNvPr id="3" name="正方形/長方形 2"/>
        <cdr:cNvSpPr/>
      </cdr:nvSpPr>
      <cdr:spPr>
        <a:xfrm xmlns:a="http://schemas.openxmlformats.org/drawingml/2006/main">
          <a:off x="1428751" y="1042753"/>
          <a:ext cx="876300" cy="8410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国債費</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25.2</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22.1</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0.6921</cdr:x>
      <cdr:y>0.73334</cdr:y>
    </cdr:from>
    <cdr:to>
      <cdr:x>0.93558</cdr:x>
      <cdr:y>0.8787</cdr:y>
    </cdr:to>
    <cdr:sp macro="" textlink="">
      <cdr:nvSpPr>
        <cdr:cNvPr id="4" name="正方形/長方形 3"/>
        <cdr:cNvSpPr/>
      </cdr:nvSpPr>
      <cdr:spPr>
        <a:xfrm xmlns:a="http://schemas.openxmlformats.org/drawingml/2006/main">
          <a:off x="4996508" y="4009833"/>
          <a:ext cx="1757770" cy="79481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公共事業</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5.3</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0.22767</cdr:x>
      <cdr:y>0.55081</cdr:y>
    </cdr:from>
    <cdr:to>
      <cdr:x>0.45707</cdr:x>
      <cdr:y>0.74563</cdr:y>
    </cdr:to>
    <cdr:sp macro="" textlink="">
      <cdr:nvSpPr>
        <cdr:cNvPr id="5" name="正方形/長方形 4"/>
        <cdr:cNvSpPr/>
      </cdr:nvSpPr>
      <cdr:spPr>
        <a:xfrm xmlns:a="http://schemas.openxmlformats.org/drawingml/2006/main">
          <a:off x="1705256" y="3051435"/>
          <a:ext cx="1718216" cy="107932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地方交付税等交付金</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16.4</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14.3</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0.52407</cdr:x>
      <cdr:y>0.38784</cdr:y>
    </cdr:from>
    <cdr:to>
      <cdr:x>0.82189</cdr:x>
      <cdr:y>0.60915</cdr:y>
    </cdr:to>
    <cdr:sp macro="" textlink="">
      <cdr:nvSpPr>
        <cdr:cNvPr id="6" name="正方形/長方形 5"/>
        <cdr:cNvSpPr/>
      </cdr:nvSpPr>
      <cdr:spPr>
        <a:xfrm xmlns:a="http://schemas.openxmlformats.org/drawingml/2006/main">
          <a:off x="3783480" y="2120681"/>
          <a:ext cx="2150030" cy="12101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社会保障</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36.9</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32.3</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0.28998</cdr:x>
      <cdr:y>0.76596</cdr:y>
    </cdr:from>
    <cdr:to>
      <cdr:x>0.47565</cdr:x>
      <cdr:y>0.98728</cdr:y>
    </cdr:to>
    <cdr:sp macro="" textlink="">
      <cdr:nvSpPr>
        <cdr:cNvPr id="7" name="正方形/長方形 6"/>
        <cdr:cNvSpPr/>
      </cdr:nvSpPr>
      <cdr:spPr>
        <a:xfrm xmlns:a="http://schemas.openxmlformats.org/drawingml/2006/main">
          <a:off x="2171976" y="4243375"/>
          <a:ext cx="1390677" cy="12260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9.2</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8.0</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0.49089</cdr:x>
      <cdr:y>0.84385</cdr:y>
    </cdr:from>
    <cdr:to>
      <cdr:x>0.67656</cdr:x>
      <cdr:y>1</cdr:y>
    </cdr:to>
    <cdr:sp macro="" textlink="">
      <cdr:nvSpPr>
        <cdr:cNvPr id="8" name="正方形/長方形 7"/>
        <cdr:cNvSpPr/>
      </cdr:nvSpPr>
      <cdr:spPr>
        <a:xfrm xmlns:a="http://schemas.openxmlformats.org/drawingml/2006/main">
          <a:off x="3543896" y="4614113"/>
          <a:ext cx="1340418" cy="85381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防衛費</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10.2</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0.63674</cdr:x>
      <cdr:y>0.85388</cdr:y>
    </cdr:from>
    <cdr:to>
      <cdr:x>0.96441</cdr:x>
      <cdr:y>1</cdr:y>
    </cdr:to>
    <cdr:sp macro="" textlink="">
      <cdr:nvSpPr>
        <cdr:cNvPr id="9" name="正方形/長方形 8"/>
        <cdr:cNvSpPr/>
      </cdr:nvSpPr>
      <cdr:spPr>
        <a:xfrm xmlns:a="http://schemas.openxmlformats.org/drawingml/2006/main">
          <a:off x="4596855" y="4668956"/>
          <a:ext cx="2365562" cy="79897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文教及び科学振興費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5.4</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4.7</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0.37807</cdr:x>
      <cdr:y>0.75833</cdr:y>
    </cdr:from>
    <cdr:to>
      <cdr:x>0.64783</cdr:x>
      <cdr:y>0.91288</cdr:y>
    </cdr:to>
    <cdr:sp macro="" textlink="">
      <cdr:nvSpPr>
        <cdr:cNvPr id="14" name="正方形/長方形 13"/>
        <cdr:cNvSpPr/>
      </cdr:nvSpPr>
      <cdr:spPr>
        <a:xfrm xmlns:a="http://schemas.openxmlformats.org/drawingml/2006/main">
          <a:off x="2608193" y="4044813"/>
          <a:ext cx="1860995" cy="8243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コロナ対策予備費</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4.0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3.5</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0.24267</cdr:x>
      <cdr:y>0.88759</cdr:y>
    </cdr:from>
    <cdr:to>
      <cdr:x>0.51243</cdr:x>
      <cdr:y>1</cdr:y>
    </cdr:to>
    <cdr:sp macro="" textlink="">
      <cdr:nvSpPr>
        <cdr:cNvPr id="11" name="正方形/長方形 10">
          <a:extLst xmlns:a="http://schemas.openxmlformats.org/drawingml/2006/main">
            <a:ext uri="{FF2B5EF4-FFF2-40B4-BE49-F238E27FC236}">
              <a16:creationId xmlns:a16="http://schemas.microsoft.com/office/drawing/2014/main" id="{D3D1D878-DAEC-48A2-9768-C87F81E48B61}"/>
            </a:ext>
          </a:extLst>
        </cdr:cNvPr>
        <cdr:cNvSpPr/>
      </cdr:nvSpPr>
      <cdr:spPr>
        <a:xfrm xmlns:a="http://schemas.openxmlformats.org/drawingml/2006/main">
          <a:off x="1817636" y="4917194"/>
          <a:ext cx="2020515" cy="62274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ウクライナ対応予備費</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1.0</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0.9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0.35524</cdr:x>
      <cdr:y>0.36736</cdr:y>
    </cdr:from>
    <cdr:to>
      <cdr:x>0.4595</cdr:x>
      <cdr:y>0.88167</cdr:y>
    </cdr:to>
    <cdr:sp macro="" textlink="">
      <cdr:nvSpPr>
        <cdr:cNvPr id="2" name="テキスト ボックス 1">
          <a:extLst xmlns:a="http://schemas.openxmlformats.org/drawingml/2006/main">
            <a:ext uri="{FF2B5EF4-FFF2-40B4-BE49-F238E27FC236}">
              <a16:creationId xmlns:a16="http://schemas.microsoft.com/office/drawing/2014/main" id="{FFC99CA4-1BE0-48AA-AD36-20714670CC95}"/>
            </a:ext>
          </a:extLst>
        </cdr:cNvPr>
        <cdr:cNvSpPr txBox="1"/>
      </cdr:nvSpPr>
      <cdr:spPr>
        <a:xfrm xmlns:a="http://schemas.openxmlformats.org/drawingml/2006/main">
          <a:off x="3617599" y="800444"/>
          <a:ext cx="1061741" cy="1120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a:latin typeface="HG丸ｺﾞｼｯｸM-PRO" panose="020F0600000000000000" pitchFamily="50" charset="-128"/>
              <a:ea typeface="HG丸ｺﾞｼｯｸM-PRO" panose="020F0600000000000000" pitchFamily="50" charset="-128"/>
            </a:rPr>
            <a:t>その他</a:t>
          </a:r>
          <a:endParaRPr lang="en-US" altLang="ja-JP" sz="1600" dirty="0">
            <a:latin typeface="HG丸ｺﾞｼｯｸM-PRO" panose="020F0600000000000000" pitchFamily="50" charset="-128"/>
            <a:ea typeface="HG丸ｺﾞｼｯｸM-PRO" panose="020F0600000000000000" pitchFamily="50" charset="-128"/>
          </a:endParaRPr>
        </a:p>
        <a:p xmlns:a="http://schemas.openxmlformats.org/drawingml/2006/main">
          <a:r>
            <a:rPr lang="en-US" altLang="ja-JP" sz="1600" dirty="0">
              <a:latin typeface="HG丸ｺﾞｼｯｸM-PRO" panose="020F0600000000000000" pitchFamily="50" charset="-128"/>
              <a:ea typeface="HG丸ｺﾞｼｯｸM-PRO" panose="020F0600000000000000" pitchFamily="50" charset="-128"/>
            </a:rPr>
            <a:t>8</a:t>
          </a:r>
          <a:r>
            <a:rPr lang="ja-JP" altLang="en-US" sz="1600" dirty="0">
              <a:latin typeface="HG丸ｺﾞｼｯｸM-PRO" panose="020F0600000000000000" pitchFamily="50" charset="-128"/>
              <a:ea typeface="HG丸ｺﾞｼｯｸM-PRO" panose="020F0600000000000000" pitchFamily="50" charset="-128"/>
            </a:rPr>
            <a:t>兆円</a:t>
          </a:r>
        </a:p>
      </cdr:txBody>
    </cdr:sp>
  </cdr:relSizeAnchor>
</c:userShapes>
</file>

<file path=ppt/drawings/drawing5.xml><?xml version="1.0" encoding="utf-8"?>
<c:userShapes xmlns:c="http://schemas.openxmlformats.org/drawingml/2006/chart">
  <cdr:relSizeAnchor xmlns:cdr="http://schemas.openxmlformats.org/drawingml/2006/chartDrawing">
    <cdr:from>
      <cdr:x>0.11961</cdr:x>
      <cdr:y>0.2757</cdr:y>
    </cdr:from>
    <cdr:to>
      <cdr:x>0.45955</cdr:x>
      <cdr:y>0.61767</cdr:y>
    </cdr:to>
    <cdr:sp macro="" textlink="">
      <cdr:nvSpPr>
        <cdr:cNvPr id="3" name="正方形/長方形 2"/>
        <cdr:cNvSpPr/>
      </cdr:nvSpPr>
      <cdr:spPr>
        <a:xfrm xmlns:a="http://schemas.openxmlformats.org/drawingml/2006/main">
          <a:off x="1032174" y="438325"/>
          <a:ext cx="2933410" cy="54367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税収などの収入</a:t>
          </a:r>
          <a:r>
            <a:rPr lang="en-US" alt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61</a:t>
          </a:r>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19033" cy="492780"/>
          </a:xfrm>
          <a:prstGeom prst="rect">
            <a:avLst/>
          </a:prstGeom>
        </p:spPr>
        <p:txBody>
          <a:bodyPr vert="horz" lIns="87483" tIns="43743" rIns="87483" bIns="437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226" y="4"/>
            <a:ext cx="2919033" cy="492780"/>
          </a:xfrm>
          <a:prstGeom prst="rect">
            <a:avLst/>
          </a:prstGeom>
        </p:spPr>
        <p:txBody>
          <a:bodyPr vert="horz" lIns="87483" tIns="43743" rIns="87483" bIns="43743" rtlCol="0"/>
          <a:lstStyle>
            <a:lvl1pPr algn="r">
              <a:defRPr sz="1200"/>
            </a:lvl1pPr>
          </a:lstStyle>
          <a:p>
            <a:fld id="{BF76602F-A9C7-4D17-AA4D-CBF0604797BF}" type="datetimeFigureOut">
              <a:rPr kumimoji="1" lang="ja-JP" altLang="en-US" smtClean="0"/>
              <a:t>2023/6/15</a:t>
            </a:fld>
            <a:endParaRPr kumimoji="1" lang="ja-JP" altLang="en-US"/>
          </a:p>
        </p:txBody>
      </p:sp>
      <p:sp>
        <p:nvSpPr>
          <p:cNvPr id="4" name="フッター プレースホルダー 3"/>
          <p:cNvSpPr>
            <a:spLocks noGrp="1"/>
          </p:cNvSpPr>
          <p:nvPr>
            <p:ph type="ftr" sz="quarter" idx="2"/>
          </p:nvPr>
        </p:nvSpPr>
        <p:spPr>
          <a:xfrm>
            <a:off x="0" y="9372009"/>
            <a:ext cx="2919033" cy="492780"/>
          </a:xfrm>
          <a:prstGeom prst="rect">
            <a:avLst/>
          </a:prstGeom>
        </p:spPr>
        <p:txBody>
          <a:bodyPr vert="horz" lIns="87483" tIns="43743" rIns="87483" bIns="437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226" y="9372009"/>
            <a:ext cx="2919033" cy="492780"/>
          </a:xfrm>
          <a:prstGeom prst="rect">
            <a:avLst/>
          </a:prstGeom>
        </p:spPr>
        <p:txBody>
          <a:bodyPr vert="horz" lIns="87483" tIns="43743" rIns="87483" bIns="43743" rtlCol="0" anchor="b"/>
          <a:lstStyle>
            <a:lvl1pPr algn="r">
              <a:defRPr sz="1200"/>
            </a:lvl1pPr>
          </a:lstStyle>
          <a:p>
            <a:fld id="{4E984CF3-DDC7-4705-B329-679ED798317C}" type="slidenum">
              <a:rPr kumimoji="1" lang="ja-JP" altLang="en-US" smtClean="0"/>
              <a:t>‹#›</a:t>
            </a:fld>
            <a:endParaRPr kumimoji="1" lang="ja-JP" altLang="en-US"/>
          </a:p>
        </p:txBody>
      </p:sp>
    </p:spTree>
    <p:extLst>
      <p:ext uri="{BB962C8B-B14F-4D97-AF65-F5344CB8AC3E}">
        <p14:creationId xmlns:p14="http://schemas.microsoft.com/office/powerpoint/2010/main" val="322373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6"/>
            <a:ext cx="2918621" cy="493238"/>
          </a:xfrm>
          <a:prstGeom prst="rect">
            <a:avLst/>
          </a:prstGeom>
        </p:spPr>
        <p:txBody>
          <a:bodyPr vert="horz" lIns="90510" tIns="45254" rIns="90510" bIns="45254" rtlCol="0"/>
          <a:lstStyle>
            <a:lvl1pPr algn="l" defTabSz="942227"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576" y="6"/>
            <a:ext cx="2918621" cy="493238"/>
          </a:xfrm>
          <a:prstGeom prst="rect">
            <a:avLst/>
          </a:prstGeom>
        </p:spPr>
        <p:txBody>
          <a:bodyPr vert="horz" lIns="90510" tIns="45254" rIns="90510" bIns="45254" rtlCol="0"/>
          <a:lstStyle>
            <a:lvl1pPr algn="r" defTabSz="942227" fontAlgn="auto">
              <a:spcBef>
                <a:spcPts val="0"/>
              </a:spcBef>
              <a:spcAft>
                <a:spcPts val="0"/>
              </a:spcAft>
              <a:defRPr sz="1200">
                <a:latin typeface="+mn-lt"/>
                <a:ea typeface="+mn-ea"/>
              </a:defRPr>
            </a:lvl1pPr>
          </a:lstStyle>
          <a:p>
            <a:pPr>
              <a:defRPr/>
            </a:pPr>
            <a:fld id="{61BB6234-48CD-4E87-A949-EED222CCC256}" type="datetimeFigureOut">
              <a:rPr lang="ja-JP" altLang="en-US"/>
              <a:pPr>
                <a:defRPr/>
              </a:pPr>
              <a:t>2023/6/15</a:t>
            </a:fld>
            <a:endParaRPr lang="ja-JP" altLang="en-US"/>
          </a:p>
        </p:txBody>
      </p:sp>
      <p:sp>
        <p:nvSpPr>
          <p:cNvPr id="4" name="スライド イメージ プレースホルダー 3"/>
          <p:cNvSpPr>
            <a:spLocks noGrp="1" noRot="1" noChangeAspect="1"/>
          </p:cNvSpPr>
          <p:nvPr>
            <p:ph type="sldImg" idx="2"/>
          </p:nvPr>
        </p:nvSpPr>
        <p:spPr>
          <a:xfrm>
            <a:off x="82550" y="741363"/>
            <a:ext cx="6572250" cy="3697287"/>
          </a:xfrm>
          <a:prstGeom prst="rect">
            <a:avLst/>
          </a:prstGeom>
          <a:noFill/>
          <a:ln w="12700">
            <a:solidFill>
              <a:prstClr val="black"/>
            </a:solidFill>
          </a:ln>
        </p:spPr>
        <p:txBody>
          <a:bodyPr vert="horz" lIns="90510" tIns="45254" rIns="90510" bIns="45254" rtlCol="0" anchor="ctr"/>
          <a:lstStyle/>
          <a:p>
            <a:pPr lvl="0"/>
            <a:endParaRPr lang="ja-JP" altLang="en-US" noProof="0"/>
          </a:p>
        </p:txBody>
      </p:sp>
      <p:sp>
        <p:nvSpPr>
          <p:cNvPr id="5" name="ノート プレースホルダー 4"/>
          <p:cNvSpPr>
            <a:spLocks noGrp="1"/>
          </p:cNvSpPr>
          <p:nvPr>
            <p:ph type="body" sz="quarter" idx="3"/>
          </p:nvPr>
        </p:nvSpPr>
        <p:spPr>
          <a:xfrm>
            <a:off x="673891" y="4686541"/>
            <a:ext cx="5387983" cy="4439132"/>
          </a:xfrm>
          <a:prstGeom prst="rect">
            <a:avLst/>
          </a:prstGeom>
        </p:spPr>
        <p:txBody>
          <a:bodyPr vert="horz" lIns="90510" tIns="45254" rIns="90510" bIns="452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371502"/>
            <a:ext cx="2918621" cy="493237"/>
          </a:xfrm>
          <a:prstGeom prst="rect">
            <a:avLst/>
          </a:prstGeom>
        </p:spPr>
        <p:txBody>
          <a:bodyPr vert="horz" lIns="90510" tIns="45254" rIns="90510" bIns="45254" rtlCol="0" anchor="b"/>
          <a:lstStyle>
            <a:lvl1pPr algn="l" defTabSz="942227"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576" y="9371502"/>
            <a:ext cx="2918621" cy="493237"/>
          </a:xfrm>
          <a:prstGeom prst="rect">
            <a:avLst/>
          </a:prstGeom>
        </p:spPr>
        <p:txBody>
          <a:bodyPr vert="horz" lIns="90510" tIns="45254" rIns="90510" bIns="45254" rtlCol="0" anchor="b"/>
          <a:lstStyle>
            <a:lvl1pPr algn="r" defTabSz="942227" fontAlgn="auto">
              <a:spcBef>
                <a:spcPts val="0"/>
              </a:spcBef>
              <a:spcAft>
                <a:spcPts val="0"/>
              </a:spcAft>
              <a:defRPr sz="1200">
                <a:latin typeface="+mn-lt"/>
                <a:ea typeface="+mn-ea"/>
              </a:defRPr>
            </a:lvl1pPr>
          </a:lstStyle>
          <a:p>
            <a:pPr>
              <a:defRPr/>
            </a:pPr>
            <a:fld id="{8AB10FB3-0DA5-4480-9616-D72AC6B93C35}" type="slidenum">
              <a:rPr lang="ja-JP" altLang="en-US"/>
              <a:pPr>
                <a:defRPr/>
              </a:pPr>
              <a:t>‹#›</a:t>
            </a:fld>
            <a:endParaRPr lang="ja-JP" altLang="en-US"/>
          </a:p>
        </p:txBody>
      </p:sp>
    </p:spTree>
    <p:extLst>
      <p:ext uri="{BB962C8B-B14F-4D97-AF65-F5344CB8AC3E}">
        <p14:creationId xmlns:p14="http://schemas.microsoft.com/office/powerpoint/2010/main" val="2018993185"/>
      </p:ext>
    </p:extLst>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kumimoji="1" sz="1300" kern="1200">
        <a:solidFill>
          <a:schemeClr val="tx1"/>
        </a:solidFill>
        <a:latin typeface="+mn-lt"/>
        <a:ea typeface="+mn-ea"/>
        <a:cs typeface="+mn-cs"/>
      </a:defRPr>
    </a:lvl1pPr>
    <a:lvl2pPr marL="474663" algn="l" defTabSz="950913" rtl="0" eaLnBrk="0" fontAlgn="base" hangingPunct="0">
      <a:spcBef>
        <a:spcPct val="30000"/>
      </a:spcBef>
      <a:spcAft>
        <a:spcPct val="0"/>
      </a:spcAft>
      <a:defRPr kumimoji="1" sz="1300" kern="1200">
        <a:solidFill>
          <a:schemeClr val="tx1"/>
        </a:solidFill>
        <a:latin typeface="+mn-lt"/>
        <a:ea typeface="+mn-ea"/>
        <a:cs typeface="+mn-cs"/>
      </a:defRPr>
    </a:lvl2pPr>
    <a:lvl3pPr marL="950913" algn="l" defTabSz="950913" rtl="0" eaLnBrk="0" fontAlgn="base" hangingPunct="0">
      <a:spcBef>
        <a:spcPct val="30000"/>
      </a:spcBef>
      <a:spcAft>
        <a:spcPct val="0"/>
      </a:spcAft>
      <a:defRPr kumimoji="1" sz="1300" kern="1200">
        <a:solidFill>
          <a:schemeClr val="tx1"/>
        </a:solidFill>
        <a:latin typeface="+mn-lt"/>
        <a:ea typeface="+mn-ea"/>
        <a:cs typeface="+mn-cs"/>
      </a:defRPr>
    </a:lvl3pPr>
    <a:lvl4pPr marL="1427163" algn="l" defTabSz="950913" rtl="0" eaLnBrk="0" fontAlgn="base" hangingPunct="0">
      <a:spcBef>
        <a:spcPct val="30000"/>
      </a:spcBef>
      <a:spcAft>
        <a:spcPct val="0"/>
      </a:spcAft>
      <a:defRPr kumimoji="1" sz="1300" kern="1200">
        <a:solidFill>
          <a:schemeClr val="tx1"/>
        </a:solidFill>
        <a:latin typeface="+mn-lt"/>
        <a:ea typeface="+mn-ea"/>
        <a:cs typeface="+mn-cs"/>
      </a:defRPr>
    </a:lvl4pPr>
    <a:lvl5pPr marL="1901825" algn="l" defTabSz="950913" rtl="0" eaLnBrk="0" fontAlgn="base" hangingPunct="0">
      <a:spcBef>
        <a:spcPct val="30000"/>
      </a:spcBef>
      <a:spcAft>
        <a:spcPct val="0"/>
      </a:spcAft>
      <a:defRPr kumimoji="1" sz="1300" kern="1200">
        <a:solidFill>
          <a:schemeClr val="tx1"/>
        </a:solidFill>
        <a:latin typeface="+mn-lt"/>
        <a:ea typeface="+mn-ea"/>
        <a:cs typeface="+mn-cs"/>
      </a:defRPr>
    </a:lvl5pPr>
    <a:lvl6pPr marL="2378897" algn="l" defTabSz="951559" rtl="0" eaLnBrk="1" latinLnBrk="0" hangingPunct="1">
      <a:defRPr kumimoji="1" sz="1300" kern="1200">
        <a:solidFill>
          <a:schemeClr val="tx1"/>
        </a:solidFill>
        <a:latin typeface="+mn-lt"/>
        <a:ea typeface="+mn-ea"/>
        <a:cs typeface="+mn-cs"/>
      </a:defRPr>
    </a:lvl6pPr>
    <a:lvl7pPr marL="2854680" algn="l" defTabSz="951559" rtl="0" eaLnBrk="1" latinLnBrk="0" hangingPunct="1">
      <a:defRPr kumimoji="1" sz="1300" kern="1200">
        <a:solidFill>
          <a:schemeClr val="tx1"/>
        </a:solidFill>
        <a:latin typeface="+mn-lt"/>
        <a:ea typeface="+mn-ea"/>
        <a:cs typeface="+mn-cs"/>
      </a:defRPr>
    </a:lvl7pPr>
    <a:lvl8pPr marL="3330461" algn="l" defTabSz="951559" rtl="0" eaLnBrk="1" latinLnBrk="0" hangingPunct="1">
      <a:defRPr kumimoji="1" sz="1300" kern="1200">
        <a:solidFill>
          <a:schemeClr val="tx1"/>
        </a:solidFill>
        <a:latin typeface="+mn-lt"/>
        <a:ea typeface="+mn-ea"/>
        <a:cs typeface="+mn-cs"/>
      </a:defRPr>
    </a:lvl8pPr>
    <a:lvl9pPr marL="3806239" algn="l" defTabSz="95155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866775"/>
            <a:ext cx="6570663" cy="3697288"/>
          </a:xfrm>
        </p:spPr>
      </p:sp>
      <p:sp>
        <p:nvSpPr>
          <p:cNvPr id="3" name="ノート プレースホルダー 2"/>
          <p:cNvSpPr>
            <a:spLocks noGrp="1"/>
          </p:cNvSpPr>
          <p:nvPr>
            <p:ph type="body" idx="1"/>
          </p:nvPr>
        </p:nvSpPr>
        <p:spPr/>
        <p:txBody>
          <a:bodyPr/>
          <a:lstStyle/>
          <a:p>
            <a:pPr eaLnBrk="1" hangingPunct="1">
              <a:lnSpc>
                <a:spcPts val="1482"/>
              </a:lnSpc>
              <a:spcBef>
                <a:spcPct val="0"/>
              </a:spcBef>
              <a:defRPr/>
            </a:pPr>
            <a:r>
              <a:rPr lang="ja-JP" altLang="en-US" sz="1200" spc="79" dirty="0">
                <a:latin typeface="+mn-ea"/>
              </a:rPr>
              <a:t>皆さん、こんにちは。</a:t>
            </a:r>
            <a:endParaRPr lang="en-US" altLang="ja-JP" sz="1200" spc="79" dirty="0">
              <a:latin typeface="+mn-ea"/>
            </a:endParaRPr>
          </a:p>
          <a:p>
            <a:pPr eaLnBrk="1" hangingPunct="1">
              <a:lnSpc>
                <a:spcPts val="1482"/>
              </a:lnSpc>
              <a:spcBef>
                <a:spcPct val="0"/>
              </a:spcBef>
              <a:defRPr/>
            </a:pPr>
            <a:r>
              <a:rPr lang="en-US" altLang="ja-JP" sz="1200" spc="79" dirty="0">
                <a:latin typeface="+mn-ea"/>
              </a:rPr>
              <a:t>(</a:t>
            </a:r>
            <a:r>
              <a:rPr lang="ja-JP" altLang="en-US" sz="1200" spc="79" dirty="0">
                <a:latin typeface="+mn-ea"/>
              </a:rPr>
              <a:t>自己紹介など</a:t>
            </a:r>
            <a:r>
              <a:rPr lang="en-US" altLang="ja-JP" sz="1200" spc="79" dirty="0">
                <a:latin typeface="+mn-ea"/>
              </a:rPr>
              <a:t>)</a:t>
            </a:r>
          </a:p>
          <a:p>
            <a:pPr eaLnBrk="1" hangingPunct="1">
              <a:lnSpc>
                <a:spcPts val="1482"/>
              </a:lnSpc>
              <a:spcBef>
                <a:spcPct val="0"/>
              </a:spcBef>
              <a:defRPr/>
            </a:pPr>
            <a:r>
              <a:rPr lang="ja-JP" altLang="en-US" sz="1200" spc="79" dirty="0">
                <a:latin typeface="+mn-ea"/>
              </a:rPr>
              <a:t>これから、「私たちの生活と財政の役割」と題して、皆さんが生活する上で関わっている身の回りの税金について、その大切さや役割をお話します。</a:t>
            </a:r>
            <a:endParaRPr lang="en-US" altLang="ja-JP" sz="1200" spc="79" dirty="0">
              <a:latin typeface="+mn-ea"/>
            </a:endParaRPr>
          </a:p>
          <a:p>
            <a:pPr eaLnBrk="1" hangingPunct="1">
              <a:lnSpc>
                <a:spcPts val="1482"/>
              </a:lnSpc>
              <a:spcBef>
                <a:spcPct val="0"/>
              </a:spcBef>
              <a:defRPr/>
            </a:pPr>
            <a:r>
              <a:rPr lang="en-US" altLang="ja-JP" sz="1200" spc="79" dirty="0">
                <a:latin typeface="+mn-ea"/>
              </a:rPr>
              <a:t>【</a:t>
            </a:r>
            <a:r>
              <a:rPr lang="ja-JP" altLang="en-US" sz="1200" spc="79" dirty="0">
                <a:latin typeface="+mn-ea"/>
              </a:rPr>
              <a:t>クリック</a:t>
            </a:r>
            <a:r>
              <a:rPr lang="en-US" altLang="ja-JP" sz="1200" spc="79" dirty="0">
                <a:latin typeface="+mn-ea"/>
              </a:rPr>
              <a:t>】</a:t>
            </a: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0</a:t>
            </a:fld>
            <a:endParaRPr lang="ja-JP" altLang="en-US"/>
          </a:p>
        </p:txBody>
      </p:sp>
    </p:spTree>
    <p:extLst>
      <p:ext uri="{BB962C8B-B14F-4D97-AF65-F5344CB8AC3E}">
        <p14:creationId xmlns:p14="http://schemas.microsoft.com/office/powerpoint/2010/main" val="397997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82550" y="741363"/>
            <a:ext cx="6572250" cy="3697287"/>
          </a:xfrm>
          <a:ln/>
        </p:spPr>
      </p:sp>
      <p:sp>
        <p:nvSpPr>
          <p:cNvPr id="41987" name="ノート プレースホルダー 2"/>
          <p:cNvSpPr>
            <a:spLocks noGrp="1"/>
          </p:cNvSpPr>
          <p:nvPr>
            <p:ph type="body" idx="1"/>
          </p:nvPr>
        </p:nvSpPr>
        <p:spPr>
          <a:xfrm>
            <a:off x="671321" y="4683457"/>
            <a:ext cx="5393129" cy="4688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0768">
              <a:defRPr/>
            </a:pPr>
            <a:r>
              <a:rPr lang="ja-JP" altLang="ja-JP" sz="1200" dirty="0">
                <a:latin typeface="+mn-ea"/>
              </a:rPr>
              <a:t>普段、当たり前にあると思っているものが、税金によって支えられているということを、分かっていただけたと思います。</a:t>
            </a:r>
            <a:r>
              <a:rPr lang="en-US" altLang="ja-JP" sz="1200" dirty="0">
                <a:latin typeface="+mn-ea"/>
              </a:rPr>
              <a:t>【</a:t>
            </a:r>
            <a:r>
              <a:rPr lang="ja-JP" altLang="en-US" sz="1200" dirty="0">
                <a:latin typeface="+mn-ea"/>
              </a:rPr>
              <a:t>クリック</a:t>
            </a:r>
            <a:r>
              <a:rPr lang="en-US" altLang="ja-JP" sz="1200" dirty="0">
                <a:latin typeface="+mn-ea"/>
              </a:rPr>
              <a:t>】</a:t>
            </a:r>
          </a:p>
          <a:p>
            <a:pPr defTabSz="950768">
              <a:defRPr/>
            </a:pPr>
            <a:r>
              <a:rPr lang="ja-JP" altLang="en-US" sz="1200" dirty="0">
                <a:latin typeface="+mn-ea"/>
              </a:rPr>
              <a:t>私達が健康で豊かな生活を送るためには国や地方公共団体が様々なサービスを提供していく必要があります。</a:t>
            </a:r>
            <a:endParaRPr lang="en-US" altLang="ja-JP" sz="1200" dirty="0">
              <a:latin typeface="+mn-ea"/>
            </a:endParaRPr>
          </a:p>
          <a:p>
            <a:pPr defTabSz="950768">
              <a:defRPr/>
            </a:pPr>
            <a:r>
              <a:rPr lang="ja-JP" altLang="en-US" sz="1200" dirty="0">
                <a:latin typeface="+mn-ea"/>
              </a:rPr>
              <a:t>そのために税金などのお金を集めて管理し、必要なお金を支払っていく活動を財政といいます。</a:t>
            </a:r>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a:p>
            <a:pPr algn="just" defTabSz="942591">
              <a:defRPr/>
            </a:pPr>
            <a:endParaRPr lang="ja-JP" altLang="ja-JP" sz="1200" dirty="0">
              <a:latin typeface="+mn-ea"/>
            </a:endParaRPr>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39">
              <a:defRPr kumimoji="1" sz="2400">
                <a:solidFill>
                  <a:schemeClr val="tx1"/>
                </a:solidFill>
                <a:latin typeface="Arial" panose="020B0604020202020204" pitchFamily="34" charset="0"/>
                <a:ea typeface="AR丸ゴシック体M"/>
                <a:cs typeface="AR丸ゴシック体M"/>
              </a:defRPr>
            </a:lvl1pPr>
            <a:lvl2pPr marL="736450" indent="-283250" defTabSz="945739">
              <a:defRPr kumimoji="1" sz="2400">
                <a:solidFill>
                  <a:schemeClr val="tx1"/>
                </a:solidFill>
                <a:latin typeface="Arial" panose="020B0604020202020204" pitchFamily="34" charset="0"/>
                <a:ea typeface="AR丸ゴシック体M"/>
                <a:cs typeface="AR丸ゴシック体M"/>
              </a:defRPr>
            </a:lvl2pPr>
            <a:lvl3pPr marL="1132998" indent="-226599" defTabSz="945739">
              <a:defRPr kumimoji="1" sz="2400">
                <a:solidFill>
                  <a:schemeClr val="tx1"/>
                </a:solidFill>
                <a:latin typeface="Arial" panose="020B0604020202020204" pitchFamily="34" charset="0"/>
                <a:ea typeface="AR丸ゴシック体M"/>
                <a:cs typeface="AR丸ゴシック体M"/>
              </a:defRPr>
            </a:lvl3pPr>
            <a:lvl4pPr marL="1586196" indent="-226599" defTabSz="945739">
              <a:defRPr kumimoji="1" sz="2400">
                <a:solidFill>
                  <a:schemeClr val="tx1"/>
                </a:solidFill>
                <a:latin typeface="Arial" panose="020B0604020202020204" pitchFamily="34" charset="0"/>
                <a:ea typeface="AR丸ゴシック体M"/>
                <a:cs typeface="AR丸ゴシック体M"/>
              </a:defRPr>
            </a:lvl4pPr>
            <a:lvl5pPr marL="2039397" indent="-226599" defTabSz="945739">
              <a:defRPr kumimoji="1" sz="2400">
                <a:solidFill>
                  <a:schemeClr val="tx1"/>
                </a:solidFill>
                <a:latin typeface="Arial" panose="020B0604020202020204" pitchFamily="34" charset="0"/>
                <a:ea typeface="AR丸ゴシック体M"/>
                <a:cs typeface="AR丸ゴシック体M"/>
              </a:defRPr>
            </a:lvl5pPr>
            <a:lvl6pPr marL="24925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57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8995"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194"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0C56DFB0-61F2-42CC-94AF-1D7B470DF240}" type="slidenum">
              <a:rPr lang="en-US" altLang="ja-JP" sz="1300">
                <a:solidFill>
                  <a:srgbClr val="000000"/>
                </a:solidFill>
                <a:ea typeface="ＭＳ Ｐゴシック" panose="020B0600070205080204" pitchFamily="50" charset="-128"/>
              </a:rPr>
              <a:pPr/>
              <a:t>9</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48453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9956">
              <a:lnSpc>
                <a:spcPts val="1557"/>
              </a:lnSpc>
              <a:spcBef>
                <a:spcPts val="0"/>
              </a:spcBef>
              <a:defRPr/>
            </a:pPr>
            <a:r>
              <a:rPr lang="ja-JP" altLang="ja-JP" sz="1400" dirty="0">
                <a:latin typeface="ＭＳ Ｐゴシック" panose="020B0600070205080204" pitchFamily="50" charset="-128"/>
                <a:ea typeface="+mn-ea"/>
              </a:rPr>
              <a:t>それでは次に、日本が抱える財政等の問題についてみていきましょう。</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１つ目の大きな問題として、財政赤字を要因とした「公債残高の増加」があげられます。</a:t>
            </a:r>
          </a:p>
          <a:p>
            <a:pPr>
              <a:lnSpc>
                <a:spcPts val="1557"/>
              </a:lnSpc>
              <a:spcBef>
                <a:spcPts val="0"/>
              </a:spcBef>
            </a:pPr>
            <a:r>
              <a:rPr lang="ja-JP" altLang="en-US" sz="1400" dirty="0">
                <a:latin typeface="ＭＳ Ｐゴシック" panose="020B0600070205080204" pitchFamily="50" charset="-128"/>
                <a:ea typeface="+mn-ea"/>
              </a:rPr>
              <a:t>　</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まず国の予算を見てみましょう。</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予算とは、これからの１年間の歳出と歳入の計画をいい、１年間とは４月１日～翌年３月</a:t>
            </a:r>
            <a:r>
              <a:rPr lang="en-US" altLang="ja-JP" sz="1400" dirty="0">
                <a:latin typeface="ＭＳ Ｐゴシック" panose="020B0600070205080204" pitchFamily="50" charset="-128"/>
                <a:ea typeface="+mn-ea"/>
              </a:rPr>
              <a:t>31</a:t>
            </a:r>
            <a:r>
              <a:rPr lang="ja-JP" altLang="en-US" sz="1400" dirty="0">
                <a:latin typeface="ＭＳ Ｐゴシック" panose="020B0600070205080204" pitchFamily="50" charset="-128"/>
                <a:ea typeface="+mn-ea"/>
              </a:rPr>
              <a:t>日をいいます。</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また、歳入とは収入のことを指し、歳出とは支出のことを指します。</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これは</a:t>
            </a:r>
            <a:r>
              <a:rPr lang="en-US" altLang="ja-JP" sz="1400" dirty="0">
                <a:latin typeface="ＭＳ Ｐゴシック" panose="020B0600070205080204" pitchFamily="50" charset="-128"/>
                <a:ea typeface="+mn-ea"/>
              </a:rPr>
              <a:t>2023</a:t>
            </a:r>
            <a:r>
              <a:rPr lang="ja-JP" altLang="en-US" sz="1400" dirty="0">
                <a:latin typeface="ＭＳ Ｐゴシック" panose="020B0600070205080204" pitchFamily="50" charset="-128"/>
                <a:ea typeface="+mn-ea"/>
              </a:rPr>
              <a:t>年度の国の予算を現した円グラフです。</a:t>
            </a:r>
            <a:r>
              <a:rPr lang="en-US" altLang="ja-JP" sz="1400" dirty="0">
                <a:latin typeface="ＭＳ Ｐゴシック" panose="020B0600070205080204" pitchFamily="50" charset="-128"/>
                <a:ea typeface="+mn-ea"/>
              </a:rPr>
              <a:t>【</a:t>
            </a:r>
            <a:r>
              <a:rPr lang="ja-JP" altLang="en-US" sz="1400" dirty="0">
                <a:latin typeface="ＭＳ Ｐゴシック" panose="020B0600070205080204" pitchFamily="50" charset="-128"/>
                <a:ea typeface="+mn-ea"/>
              </a:rPr>
              <a:t>クリック</a:t>
            </a:r>
            <a:r>
              <a:rPr lang="en-US" altLang="ja-JP" sz="1400" dirty="0">
                <a:latin typeface="ＭＳ Ｐゴシック" panose="020B0600070205080204" pitchFamily="50" charset="-128"/>
                <a:ea typeface="+mn-ea"/>
              </a:rPr>
              <a:t>】2023</a:t>
            </a:r>
            <a:r>
              <a:rPr lang="ja-JP" altLang="en-US" sz="1400" dirty="0">
                <a:latin typeface="ＭＳ Ｐゴシック" panose="020B0600070205080204" pitchFamily="50" charset="-128"/>
                <a:ea typeface="+mn-ea"/>
              </a:rPr>
              <a:t>年度の国の予算は</a:t>
            </a:r>
            <a:r>
              <a:rPr lang="en-US" altLang="ja-JP" sz="1400" dirty="0">
                <a:latin typeface="ＭＳ Ｐゴシック" panose="020B0600070205080204" pitchFamily="50" charset="-128"/>
                <a:ea typeface="+mn-ea"/>
              </a:rPr>
              <a:t>114.3</a:t>
            </a:r>
            <a:r>
              <a:rPr lang="ja-JP" altLang="en-US" sz="1400" dirty="0">
                <a:latin typeface="ＭＳ Ｐゴシック" panose="020B0600070205080204" pitchFamily="50" charset="-128"/>
                <a:ea typeface="+mn-ea"/>
              </a:rPr>
              <a:t>兆円です。</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国の歳入・歳出には、国民の要望や国の進む方向性など（その時代の政策）が反映されています。　</a:t>
            </a:r>
            <a:endParaRPr lang="en-US" altLang="ja-JP" sz="1400" dirty="0">
              <a:latin typeface="ＭＳ Ｐゴシック" panose="020B0600070205080204" pitchFamily="50" charset="-128"/>
              <a:ea typeface="+mn-ea"/>
            </a:endParaRPr>
          </a:p>
          <a:p>
            <a:pPr defTabSz="889956">
              <a:lnSpc>
                <a:spcPts val="1557"/>
              </a:lnSpc>
              <a:spcBef>
                <a:spcPts val="0"/>
              </a:spcBef>
              <a:defRPr/>
            </a:pPr>
            <a:r>
              <a:rPr lang="ja-JP" altLang="en-US" sz="1400" dirty="0">
                <a:latin typeface="ＭＳ Ｐゴシック" panose="020B0600070205080204" pitchFamily="50" charset="-128"/>
                <a:ea typeface="+mn-ea"/>
              </a:rPr>
              <a:t>それでは、歳入をみてみましょう。</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消費税、所得税、次いで法人税といった、税金による収入は約</a:t>
            </a:r>
            <a:r>
              <a:rPr lang="en-US" altLang="ja-JP" sz="1400" dirty="0">
                <a:latin typeface="ＭＳ Ｐゴシック" panose="020B0600070205080204" pitchFamily="50" charset="-128"/>
                <a:ea typeface="+mn-ea"/>
              </a:rPr>
              <a:t>60</a:t>
            </a:r>
            <a:r>
              <a:rPr lang="ja-JP" altLang="en-US" sz="1400" dirty="0">
                <a:latin typeface="ＭＳ Ｐゴシック" panose="020B0600070205080204" pitchFamily="50" charset="-128"/>
                <a:ea typeface="+mn-ea"/>
              </a:rPr>
              <a:t>％で、</a:t>
            </a:r>
            <a:r>
              <a:rPr lang="ja-JP" altLang="en-US" sz="1400" spc="76" dirty="0">
                <a:latin typeface="ＭＳ Ｐゴシック" panose="020B0600070205080204" pitchFamily="50" charset="-128"/>
                <a:ea typeface="+mn-ea"/>
              </a:rPr>
              <a:t>　</a:t>
            </a:r>
            <a:r>
              <a:rPr lang="en-US" altLang="ja-JP" sz="1400" spc="76" dirty="0">
                <a:latin typeface="ＭＳ Ｐゴシック" panose="020B0600070205080204" pitchFamily="50" charset="-128"/>
                <a:ea typeface="+mn-ea"/>
              </a:rPr>
              <a:t>【</a:t>
            </a:r>
            <a:r>
              <a:rPr lang="ja-JP" altLang="en-US" sz="1400" spc="76" dirty="0">
                <a:latin typeface="ＭＳ Ｐゴシック" panose="020B0600070205080204" pitchFamily="50" charset="-128"/>
                <a:ea typeface="+mn-ea"/>
              </a:rPr>
              <a:t>クリック</a:t>
            </a:r>
            <a:r>
              <a:rPr lang="en-US" altLang="ja-JP" sz="1400" spc="76" dirty="0">
                <a:latin typeface="ＭＳ Ｐゴシック" panose="020B0600070205080204" pitchFamily="50" charset="-128"/>
                <a:ea typeface="+mn-ea"/>
              </a:rPr>
              <a:t>】</a:t>
            </a:r>
          </a:p>
          <a:p>
            <a:pPr>
              <a:lnSpc>
                <a:spcPts val="1557"/>
              </a:lnSpc>
              <a:spcBef>
                <a:spcPts val="0"/>
              </a:spcBef>
            </a:pPr>
            <a:r>
              <a:rPr lang="ja-JP" altLang="en-US" sz="1400" dirty="0">
                <a:latin typeface="ＭＳ Ｐゴシック" panose="020B0600070205080204" pitchFamily="50" charset="-128"/>
                <a:ea typeface="+mn-ea"/>
              </a:rPr>
              <a:t>全て賄われていません。</a:t>
            </a:r>
            <a:endParaRPr lang="en-US" altLang="ja-JP" sz="1400" dirty="0">
              <a:latin typeface="ＭＳ Ｐゴシック" panose="020B0600070205080204" pitchFamily="50" charset="-128"/>
              <a:ea typeface="+mn-ea"/>
            </a:endParaRPr>
          </a:p>
          <a:p>
            <a:pPr>
              <a:lnSpc>
                <a:spcPts val="1557"/>
              </a:lnSpc>
              <a:spcBef>
                <a:spcPts val="0"/>
              </a:spcBef>
            </a:pPr>
            <a:r>
              <a:rPr lang="ja-JP" altLang="en-US" sz="1400" dirty="0">
                <a:latin typeface="ＭＳ Ｐゴシック" panose="020B0600070205080204" pitchFamily="50" charset="-128"/>
                <a:ea typeface="+mn-ea"/>
              </a:rPr>
              <a:t>不足部分の</a:t>
            </a:r>
            <a:r>
              <a:rPr lang="en-US" altLang="ja-JP" sz="1400" dirty="0">
                <a:latin typeface="ＭＳ Ｐゴシック" panose="020B0600070205080204" pitchFamily="50" charset="-128"/>
                <a:ea typeface="+mn-ea"/>
              </a:rPr>
              <a:t>31</a:t>
            </a:r>
            <a:r>
              <a:rPr lang="ja-JP" altLang="en-US" sz="1400" dirty="0">
                <a:latin typeface="ＭＳ Ｐゴシック" panose="020B0600070205080204" pitchFamily="50" charset="-128"/>
                <a:ea typeface="+mn-ea"/>
              </a:rPr>
              <a:t>％（</a:t>
            </a:r>
            <a:r>
              <a:rPr lang="en-US" altLang="ja-JP" sz="1400" dirty="0">
                <a:latin typeface="ＭＳ Ｐゴシック" panose="020B0600070205080204" pitchFamily="50" charset="-128"/>
                <a:ea typeface="+mn-ea"/>
              </a:rPr>
              <a:t>35.6</a:t>
            </a:r>
            <a:r>
              <a:rPr lang="ja-JP" altLang="en-US" sz="1400" dirty="0">
                <a:latin typeface="ＭＳ Ｐゴシック" panose="020B0600070205080204" pitchFamily="50" charset="-128"/>
                <a:ea typeface="+mn-ea"/>
              </a:rPr>
              <a:t>兆円）が公債金</a:t>
            </a:r>
            <a:r>
              <a:rPr lang="ja-JP" altLang="en-US" sz="1400" spc="76" dirty="0">
                <a:latin typeface="ＭＳ Ｐゴシック" panose="020B0600070205080204" pitchFamily="50" charset="-128"/>
                <a:ea typeface="+mn-ea"/>
              </a:rPr>
              <a:t>　</a:t>
            </a:r>
            <a:r>
              <a:rPr lang="en-US" altLang="ja-JP" sz="1400" spc="76" dirty="0">
                <a:latin typeface="ＭＳ Ｐゴシック" panose="020B0600070205080204" pitchFamily="50" charset="-128"/>
                <a:ea typeface="+mn-ea"/>
              </a:rPr>
              <a:t>【</a:t>
            </a:r>
            <a:r>
              <a:rPr lang="ja-JP" altLang="en-US" sz="1400" spc="76" dirty="0">
                <a:latin typeface="ＭＳ Ｐゴシック" panose="020B0600070205080204" pitchFamily="50" charset="-128"/>
                <a:ea typeface="+mn-ea"/>
              </a:rPr>
              <a:t>クリック</a:t>
            </a:r>
            <a:r>
              <a:rPr lang="en-US" altLang="ja-JP" sz="1400" spc="76" dirty="0">
                <a:latin typeface="ＭＳ Ｐゴシック" panose="020B0600070205080204" pitchFamily="50" charset="-128"/>
                <a:ea typeface="+mn-ea"/>
              </a:rPr>
              <a:t>】</a:t>
            </a:r>
            <a:r>
              <a:rPr lang="ja-JP" altLang="en-US" sz="1400" dirty="0">
                <a:latin typeface="ＭＳ Ｐゴシック" panose="020B0600070205080204" pitchFamily="50" charset="-128"/>
                <a:ea typeface="+mn-ea"/>
              </a:rPr>
              <a:t>つまり、国が借金をしていることになります。</a:t>
            </a:r>
            <a:endParaRPr lang="en-US" altLang="ja-JP" sz="1400" dirty="0">
              <a:latin typeface="ＭＳ Ｐゴシック" panose="020B0600070205080204" pitchFamily="50" charset="-128"/>
              <a:ea typeface="+mn-ea"/>
            </a:endParaRPr>
          </a:p>
          <a:p>
            <a:pPr defTabSz="889956">
              <a:lnSpc>
                <a:spcPts val="1557"/>
              </a:lnSpc>
              <a:spcBef>
                <a:spcPts val="0"/>
              </a:spcBef>
              <a:defRPr/>
            </a:pPr>
            <a:r>
              <a:rPr lang="ja-JP" altLang="en-US" sz="1400" dirty="0">
                <a:latin typeface="ＭＳ Ｐゴシック" panose="020B0600070205080204" pitchFamily="50" charset="-128"/>
                <a:ea typeface="+mn-ea"/>
              </a:rPr>
              <a:t>次に歳出を見ていきましょう。</a:t>
            </a:r>
            <a:endParaRPr lang="en-US" altLang="ja-JP" sz="1400" dirty="0">
              <a:latin typeface="ＭＳ Ｐゴシック" panose="020B0600070205080204" pitchFamily="50" charset="-128"/>
              <a:ea typeface="+mn-ea"/>
            </a:endParaRPr>
          </a:p>
          <a:p>
            <a:pPr defTabSz="889956">
              <a:lnSpc>
                <a:spcPts val="1557"/>
              </a:lnSpc>
              <a:spcBef>
                <a:spcPts val="0"/>
              </a:spcBef>
              <a:defRPr/>
            </a:pPr>
            <a:r>
              <a:rPr lang="ja-JP" altLang="en-US" sz="1400" dirty="0">
                <a:latin typeface="ＭＳ Ｐゴシック" panose="020B0600070205080204" pitchFamily="50" charset="-128"/>
                <a:ea typeface="+mn-ea"/>
              </a:rPr>
              <a:t>１番多く支出されるのは「社会保障関係費」です。</a:t>
            </a:r>
            <a:r>
              <a:rPr lang="ja-JP" altLang="en-US" sz="1400" spc="76" dirty="0">
                <a:latin typeface="ＭＳ Ｐゴシック" panose="020B0600070205080204" pitchFamily="50" charset="-128"/>
                <a:ea typeface="+mn-ea"/>
              </a:rPr>
              <a:t>　</a:t>
            </a:r>
            <a:r>
              <a:rPr lang="en-US" altLang="ja-JP" sz="1400" spc="76" dirty="0">
                <a:latin typeface="ＭＳ Ｐゴシック" panose="020B0600070205080204" pitchFamily="50" charset="-128"/>
                <a:ea typeface="+mn-ea"/>
              </a:rPr>
              <a:t>【</a:t>
            </a:r>
            <a:r>
              <a:rPr lang="ja-JP" altLang="en-US" sz="1400" spc="76" dirty="0">
                <a:latin typeface="ＭＳ Ｐゴシック" panose="020B0600070205080204" pitchFamily="50" charset="-128"/>
                <a:ea typeface="+mn-ea"/>
              </a:rPr>
              <a:t>クリック</a:t>
            </a:r>
            <a:r>
              <a:rPr lang="en-US" altLang="ja-JP" sz="1400" spc="76" dirty="0">
                <a:latin typeface="ＭＳ Ｐゴシック" panose="020B0600070205080204" pitchFamily="50" charset="-128"/>
                <a:ea typeface="+mn-ea"/>
              </a:rPr>
              <a:t>】</a:t>
            </a:r>
          </a:p>
          <a:p>
            <a:pPr defTabSz="889956">
              <a:lnSpc>
                <a:spcPts val="1557"/>
              </a:lnSpc>
              <a:spcBef>
                <a:spcPts val="0"/>
              </a:spcBef>
              <a:defRPr/>
            </a:pPr>
            <a:r>
              <a:rPr lang="ja-JP" altLang="en-US" sz="1400" dirty="0">
                <a:latin typeface="ＭＳ Ｐゴシック" panose="020B0600070205080204" pitchFamily="50" charset="-128"/>
                <a:ea typeface="+mn-ea"/>
              </a:rPr>
              <a:t>これは、私たちの健康や生活を守るために欠かせない「医療」、「年金」、「福祉」、「介護」、「生活保護」などの公的サービスを維持するために使われています。</a:t>
            </a:r>
            <a:endParaRPr lang="en-US" altLang="ja-JP" sz="1400" dirty="0">
              <a:latin typeface="ＭＳ Ｐゴシック" panose="020B0600070205080204" pitchFamily="50" charset="-128"/>
              <a:ea typeface="+mn-ea"/>
            </a:endParaRPr>
          </a:p>
          <a:p>
            <a:pPr defTabSz="889956">
              <a:lnSpc>
                <a:spcPts val="1557"/>
              </a:lnSpc>
              <a:spcBef>
                <a:spcPts val="0"/>
              </a:spcBef>
              <a:defRPr/>
            </a:pPr>
            <a:r>
              <a:rPr lang="ja-JP" altLang="en-US" sz="1400" dirty="0">
                <a:latin typeface="ＭＳ Ｐゴシック" panose="020B0600070205080204" pitchFamily="50" charset="-128"/>
                <a:ea typeface="+mn-ea"/>
              </a:rPr>
              <a:t>２番目が「国債費」つまり、借金の返済です。</a:t>
            </a:r>
            <a:r>
              <a:rPr lang="ja-JP" altLang="en-US" sz="1400" spc="76" dirty="0">
                <a:latin typeface="ＭＳ Ｐゴシック" panose="020B0600070205080204" pitchFamily="50" charset="-128"/>
                <a:ea typeface="+mn-ea"/>
              </a:rPr>
              <a:t>　</a:t>
            </a:r>
            <a:r>
              <a:rPr lang="en-US" altLang="ja-JP" sz="1400" spc="76" dirty="0">
                <a:latin typeface="ＭＳ Ｐゴシック" panose="020B0600070205080204" pitchFamily="50" charset="-128"/>
                <a:ea typeface="+mn-ea"/>
              </a:rPr>
              <a:t>【</a:t>
            </a:r>
            <a:r>
              <a:rPr lang="ja-JP" altLang="en-US" sz="1400" spc="76" dirty="0">
                <a:latin typeface="ＭＳ Ｐゴシック" panose="020B0600070205080204" pitchFamily="50" charset="-128"/>
                <a:ea typeface="+mn-ea"/>
              </a:rPr>
              <a:t>クリック</a:t>
            </a:r>
            <a:r>
              <a:rPr lang="en-US" altLang="ja-JP" sz="1400" spc="76" dirty="0">
                <a:latin typeface="ＭＳ Ｐゴシック" panose="020B0600070205080204" pitchFamily="50" charset="-128"/>
                <a:ea typeface="+mn-ea"/>
              </a:rPr>
              <a:t>】</a:t>
            </a:r>
            <a:endParaRPr lang="en-US" altLang="ja-JP" sz="1400" dirty="0">
              <a:latin typeface="ＭＳ Ｐゴシック" panose="020B0600070205080204" pitchFamily="50" charset="-128"/>
              <a:ea typeface="+mn-ea"/>
            </a:endParaRPr>
          </a:p>
          <a:p>
            <a:pPr defTabSz="889956">
              <a:lnSpc>
                <a:spcPts val="1557"/>
              </a:lnSpc>
              <a:spcBef>
                <a:spcPts val="0"/>
              </a:spcBef>
              <a:defRPr/>
            </a:pPr>
            <a:r>
              <a:rPr lang="ja-JP" altLang="en-US" sz="1400" dirty="0">
                <a:latin typeface="ＭＳ Ｐゴシック" panose="020B0600070205080204" pitchFamily="50" charset="-128"/>
                <a:ea typeface="+mn-ea"/>
              </a:rPr>
              <a:t>３番目が「地方交付税等交付金」です。</a:t>
            </a:r>
            <a:r>
              <a:rPr lang="ja-JP" altLang="en-US" sz="1400" spc="76" dirty="0">
                <a:latin typeface="ＭＳ Ｐゴシック" panose="020B0600070205080204" pitchFamily="50" charset="-128"/>
                <a:ea typeface="+mn-ea"/>
              </a:rPr>
              <a:t>　</a:t>
            </a:r>
            <a:r>
              <a:rPr lang="en-US" altLang="ja-JP" sz="1400" spc="76" dirty="0">
                <a:latin typeface="ＭＳ Ｐゴシック" panose="020B0600070205080204" pitchFamily="50" charset="-128"/>
                <a:ea typeface="+mn-ea"/>
              </a:rPr>
              <a:t>【</a:t>
            </a:r>
            <a:r>
              <a:rPr lang="ja-JP" altLang="en-US" sz="1400" spc="76" dirty="0">
                <a:latin typeface="ＭＳ Ｐゴシック" panose="020B0600070205080204" pitchFamily="50" charset="-128"/>
                <a:ea typeface="+mn-ea"/>
              </a:rPr>
              <a:t>クリック</a:t>
            </a:r>
            <a:r>
              <a:rPr lang="en-US" altLang="ja-JP" sz="1400" spc="76" dirty="0">
                <a:latin typeface="ＭＳ Ｐゴシック" panose="020B0600070205080204" pitchFamily="50" charset="-128"/>
                <a:ea typeface="+mn-ea"/>
              </a:rPr>
              <a:t>】</a:t>
            </a:r>
          </a:p>
          <a:p>
            <a:pPr defTabSz="889956">
              <a:lnSpc>
                <a:spcPts val="1557"/>
              </a:lnSpc>
              <a:spcBef>
                <a:spcPts val="0"/>
              </a:spcBef>
              <a:defRPr/>
            </a:pPr>
            <a:r>
              <a:rPr lang="ja-JP" altLang="en-US" sz="1400" dirty="0">
                <a:latin typeface="ＭＳ Ｐゴシック" panose="020B0600070205080204" pitchFamily="50" charset="-128"/>
                <a:ea typeface="+mn-ea"/>
              </a:rPr>
              <a:t>これは、各市町村等によって、税収の多いところ、少ないところがあり、地域による格差を調整するために配分されています。</a:t>
            </a:r>
            <a:endParaRPr lang="en-US" altLang="ja-JP" sz="1400" dirty="0">
              <a:latin typeface="ＭＳ Ｐゴシック" panose="020B0600070205080204" pitchFamily="50" charset="-128"/>
              <a:ea typeface="+mn-ea"/>
            </a:endParaRPr>
          </a:p>
          <a:p>
            <a:pPr defTabSz="889956">
              <a:lnSpc>
                <a:spcPts val="1557"/>
              </a:lnSpc>
              <a:spcBef>
                <a:spcPts val="0"/>
              </a:spcBef>
              <a:defRPr/>
            </a:pPr>
            <a:r>
              <a:rPr lang="ja-JP" altLang="en-US" sz="1400" dirty="0">
                <a:latin typeface="ＭＳ Ｐゴシック" panose="020B0600070205080204" pitchFamily="50" charset="-128"/>
                <a:ea typeface="+mn-ea"/>
              </a:rPr>
              <a:t>赤い部分を比べてみると、借りるお金と返済するお金では、借りる方が多いことがわかります。借りる方が多いと、残高はどんどん増えていきますね。</a:t>
            </a:r>
            <a:r>
              <a:rPr lang="en-US" altLang="ja-JP" sz="1400" dirty="0">
                <a:latin typeface="ＭＳ Ｐゴシック" panose="020B0600070205080204" pitchFamily="50" charset="-128"/>
                <a:ea typeface="+mn-ea"/>
              </a:rPr>
              <a:t>【</a:t>
            </a:r>
            <a:r>
              <a:rPr lang="ja-JP" altLang="en-US" sz="1400" dirty="0">
                <a:latin typeface="ＭＳ Ｐゴシック" panose="020B0600070205080204" pitchFamily="50" charset="-128"/>
                <a:ea typeface="+mn-ea"/>
              </a:rPr>
              <a:t>クリック</a:t>
            </a:r>
            <a:r>
              <a:rPr lang="en-US" altLang="ja-JP" sz="1400" dirty="0">
                <a:latin typeface="ＭＳ Ｐゴシック" panose="020B0600070205080204" pitchFamily="50" charset="-128"/>
                <a:ea typeface="+mn-ea"/>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10</a:t>
            </a:fld>
            <a:endParaRPr lang="en-US" altLang="ja-JP"/>
          </a:p>
        </p:txBody>
      </p:sp>
    </p:spTree>
    <p:extLst>
      <p:ext uri="{BB962C8B-B14F-4D97-AF65-F5344CB8AC3E}">
        <p14:creationId xmlns:p14="http://schemas.microsoft.com/office/powerpoint/2010/main" val="75239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xfrm>
            <a:off x="479425" y="423863"/>
            <a:ext cx="5626100" cy="3165475"/>
          </a:xfrm>
          <a:ln/>
        </p:spPr>
      </p:sp>
      <p:sp>
        <p:nvSpPr>
          <p:cNvPr id="29699" name="ノート プレースホルダー 2"/>
          <p:cNvSpPr>
            <a:spLocks noGrp="1"/>
          </p:cNvSpPr>
          <p:nvPr>
            <p:ph type="body" idx="1"/>
          </p:nvPr>
        </p:nvSpPr>
        <p:spPr>
          <a:xfrm>
            <a:off x="505684" y="3872020"/>
            <a:ext cx="5574750" cy="5629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これは国の財政を身近な家計にたとえた表です。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左側の水色部分が　国の財布の状態で、右側のピンクの部分が　家計にたとえた状態です。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か月の収入を</a:t>
            </a:r>
            <a:r>
              <a:rPr lang="en-US" altLang="ja-JP" dirty="0">
                <a:latin typeface="ＭＳ Ｐゴシック" panose="020B0600070205080204" pitchFamily="50" charset="-128"/>
                <a:ea typeface="ＭＳ Ｐゴシック" panose="020B0600070205080204" pitchFamily="50" charset="-128"/>
              </a:rPr>
              <a:t>30</a:t>
            </a:r>
            <a:r>
              <a:rPr lang="ja-JP" altLang="en-US" dirty="0">
                <a:latin typeface="ＭＳ Ｐゴシック" panose="020B0600070205080204" pitchFamily="50" charset="-128"/>
                <a:ea typeface="ＭＳ Ｐゴシック" panose="020B0600070205080204" pitchFamily="50" charset="-128"/>
              </a:rPr>
              <a:t>万円とした場合、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家計費が約</a:t>
            </a:r>
            <a:r>
              <a:rPr lang="en-US" altLang="ja-JP" dirty="0">
                <a:latin typeface="ＭＳ Ｐゴシック" panose="020B0600070205080204" pitchFamily="50" charset="-128"/>
                <a:ea typeface="ＭＳ Ｐゴシック" panose="020B0600070205080204" pitchFamily="50" charset="-128"/>
              </a:rPr>
              <a:t>29</a:t>
            </a:r>
            <a:r>
              <a:rPr lang="ja-JP" altLang="en-US" dirty="0">
                <a:latin typeface="ＭＳ Ｐゴシック" panose="020B0600070205080204" pitchFamily="50" charset="-128"/>
                <a:ea typeface="ＭＳ Ｐゴシック" panose="020B0600070205080204" pitchFamily="50" charset="-128"/>
              </a:rPr>
              <a:t>万円、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仕送りが</a:t>
            </a:r>
            <a:r>
              <a:rPr lang="en-US" altLang="ja-JP" dirty="0">
                <a:latin typeface="ＭＳ Ｐゴシック" panose="020B0600070205080204" pitchFamily="50" charset="-128"/>
                <a:ea typeface="ＭＳ Ｐゴシック" panose="020B0600070205080204" pitchFamily="50" charset="-128"/>
              </a:rPr>
              <a:t>6</a:t>
            </a:r>
            <a:r>
              <a:rPr lang="ja-JP" altLang="en-US" dirty="0">
                <a:latin typeface="ＭＳ Ｐゴシック" panose="020B0600070205080204" pitchFamily="50" charset="-128"/>
                <a:ea typeface="ＭＳ Ｐゴシック" panose="020B0600070205080204" pitchFamily="50" charset="-128"/>
              </a:rPr>
              <a:t>万円、ローンの支払いが</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万円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となります。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1</a:t>
            </a:r>
            <a:r>
              <a:rPr lang="ja-JP" altLang="en-US" dirty="0">
                <a:latin typeface="ＭＳ Ｐゴシック" panose="020B0600070205080204" pitchFamily="50" charset="-128"/>
                <a:ea typeface="ＭＳ Ｐゴシック" panose="020B0600070205080204" pitchFamily="50" charset="-128"/>
              </a:rPr>
              <a:t>か月あたり</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合計</a:t>
            </a:r>
            <a:r>
              <a:rPr lang="en-US" altLang="ja-JP" dirty="0">
                <a:latin typeface="ＭＳ Ｐゴシック" panose="020B0600070205080204" pitchFamily="50" charset="-128"/>
                <a:ea typeface="ＭＳ Ｐゴシック" panose="020B0600070205080204" pitchFamily="50" charset="-128"/>
              </a:rPr>
              <a:t>45</a:t>
            </a:r>
            <a:r>
              <a:rPr lang="ja-JP" altLang="en-US" dirty="0">
                <a:latin typeface="ＭＳ Ｐゴシック" panose="020B0600070205080204" pitchFamily="50" charset="-128"/>
                <a:ea typeface="ＭＳ Ｐゴシック" panose="020B0600070205080204" pitchFamily="50" charset="-128"/>
              </a:rPr>
              <a:t>万円の支出となりますので、毎月</a:t>
            </a:r>
            <a:r>
              <a:rPr lang="en-US" altLang="ja-JP" dirty="0">
                <a:latin typeface="ＭＳ Ｐゴシック" panose="020B0600070205080204" pitchFamily="50" charset="-128"/>
                <a:ea typeface="ＭＳ Ｐゴシック" panose="020B0600070205080204" pitchFamily="50" charset="-128"/>
              </a:rPr>
              <a:t>15</a:t>
            </a:r>
            <a:r>
              <a:rPr lang="ja-JP" altLang="en-US" dirty="0">
                <a:latin typeface="ＭＳ Ｐゴシック" panose="020B0600070205080204" pitchFamily="50" charset="-128"/>
                <a:ea typeface="ＭＳ Ｐゴシック" panose="020B0600070205080204" pitchFamily="50" charset="-128"/>
              </a:rPr>
              <a:t>万円、借金をして家計をなんとか成り立たせている状態で</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こうした借金が累積して、年度末には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en-US" altLang="ja-JP" dirty="0">
                <a:latin typeface="ＭＳ Ｐゴシック" panose="020B0600070205080204" pitchFamily="50" charset="-128"/>
                <a:ea typeface="ＭＳ Ｐゴシック" panose="020B0600070205080204" pitchFamily="50" charset="-128"/>
              </a:rPr>
              <a:t>5,226</a:t>
            </a:r>
            <a:r>
              <a:rPr lang="ja-JP" altLang="en-US" dirty="0">
                <a:latin typeface="ＭＳ Ｐゴシック" panose="020B0600070205080204" pitchFamily="50" charset="-128"/>
                <a:ea typeface="ＭＳ Ｐゴシック" panose="020B0600070205080204" pitchFamily="50" charset="-128"/>
              </a:rPr>
              <a:t>万円ものローンを抱えることになります。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r>
              <a:rPr lang="ja-JP" altLang="ja-JP" sz="1200" spc="60" dirty="0">
                <a:latin typeface="+mn-ea"/>
                <a:ea typeface="+mn-ea"/>
              </a:rPr>
              <a:t>公債を発行して集めたお金は、これから何十年もかけて、国民が納める税金などで返していくことになります。</a:t>
            </a:r>
          </a:p>
          <a:p>
            <a:pPr defTabSz="950768">
              <a:lnSpc>
                <a:spcPct val="150000"/>
              </a:lnSpc>
              <a:defRPr/>
            </a:pPr>
            <a:r>
              <a:rPr lang="ja-JP" altLang="ja-JP" sz="1200" spc="60" dirty="0">
                <a:latin typeface="+mn-ea"/>
                <a:ea typeface="+mn-ea"/>
              </a:rPr>
              <a:t>そうなれば、現在働いている人たちだけではなく、</a:t>
            </a:r>
            <a:r>
              <a:rPr lang="ja-JP" altLang="en-US" sz="1200" spc="60" dirty="0">
                <a:latin typeface="+mn-ea"/>
                <a:ea typeface="+mn-ea"/>
              </a:rPr>
              <a:t>皆さんたち</a:t>
            </a:r>
            <a:r>
              <a:rPr lang="ja-JP" altLang="ja-JP" sz="1200" spc="60" dirty="0">
                <a:latin typeface="+mn-ea"/>
                <a:ea typeface="+mn-ea"/>
              </a:rPr>
              <a:t>将来の世代もその費用を負担することになります。</a:t>
            </a:r>
            <a:r>
              <a:rPr lang="en-US" altLang="ja-JP" sz="1200" spc="60" dirty="0">
                <a:solidFill>
                  <a:srgbClr val="000000"/>
                </a:solidFill>
                <a:latin typeface="+mn-ea"/>
                <a:ea typeface="+mn-ea"/>
              </a:rPr>
              <a:t>【</a:t>
            </a:r>
            <a:r>
              <a:rPr lang="ja-JP" altLang="ja-JP" sz="1200" spc="60" dirty="0">
                <a:solidFill>
                  <a:srgbClr val="000000"/>
                </a:solidFill>
                <a:latin typeface="+mn-ea"/>
                <a:ea typeface="+mn-ea"/>
              </a:rPr>
              <a:t>クリック</a:t>
            </a:r>
            <a:r>
              <a:rPr lang="en-US" altLang="ja-JP" sz="1200" spc="60" dirty="0">
                <a:solidFill>
                  <a:srgbClr val="000000"/>
                </a:solidFill>
                <a:latin typeface="+mn-ea"/>
                <a:ea typeface="+mn-ea"/>
              </a:rPr>
              <a:t>】</a:t>
            </a:r>
            <a:r>
              <a:rPr lang="ja-JP" altLang="ja-JP" sz="1200" spc="60" dirty="0">
                <a:solidFill>
                  <a:srgbClr val="000000"/>
                </a:solidFill>
                <a:latin typeface="+mn-ea"/>
                <a:ea typeface="+mn-ea"/>
              </a:rPr>
              <a:t>　</a:t>
            </a:r>
            <a:endParaRPr lang="ja-JP" altLang="ja-JP" sz="1200" spc="60" dirty="0">
              <a:latin typeface="+mn-ea"/>
              <a:ea typeface="+mn-ea"/>
            </a:endParaRPr>
          </a:p>
          <a:p>
            <a:pPr>
              <a:lnSpc>
                <a:spcPct val="150000"/>
              </a:lnSpc>
              <a:spcBef>
                <a:spcPts val="0"/>
              </a:spcBef>
            </a:pPr>
            <a:endParaRPr lang="en-US" altLang="ja-JP" dirty="0">
              <a:latin typeface="ＭＳ Ｐゴシック" panose="020B0600070205080204" pitchFamily="50" charset="-128"/>
              <a:ea typeface="+mn-ea"/>
            </a:endParaRPr>
          </a:p>
          <a:p>
            <a:pPr defTabSz="897677">
              <a:lnSpc>
                <a:spcPct val="150000"/>
              </a:lnSpc>
              <a:spcBef>
                <a:spcPts val="0"/>
              </a:spcBef>
              <a:defRPr/>
            </a:pPr>
            <a:endParaRPr lang="en-US" altLang="ja-JP" dirty="0">
              <a:latin typeface="ＭＳ Ｐゴシック" panose="020B0600070205080204" pitchFamily="50" charset="-128"/>
              <a:ea typeface="ＭＳ Ｐゴシック" panose="020B0600070205080204" pitchFamily="50" charset="-128"/>
            </a:endParaRPr>
          </a:p>
        </p:txBody>
      </p:sp>
      <p:sp>
        <p:nvSpPr>
          <p:cNvPr id="29700" name="スライド番号プレースホルダー 3"/>
          <p:cNvSpPr>
            <a:spLocks noGrp="1" noChangeAspect="1"/>
          </p:cNvSpPr>
          <p:nvPr>
            <p:ph type="sldNum" sz="quarter" idx="5"/>
          </p:nvPr>
        </p:nvSpPr>
        <p:spPr>
          <a:xfrm>
            <a:off x="6220438" y="9361737"/>
            <a:ext cx="348422" cy="3518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28584">
              <a:defRPr kumimoji="1" sz="2400">
                <a:solidFill>
                  <a:schemeClr val="tx1"/>
                </a:solidFill>
                <a:latin typeface="Arial" panose="020B0604020202020204" pitchFamily="34" charset="0"/>
                <a:ea typeface="AR丸ゴシック体M"/>
                <a:cs typeface="AR丸ゴシック体M"/>
              </a:defRPr>
            </a:lvl1pPr>
            <a:lvl2pPr marL="723089" indent="-278111" defTabSz="928584">
              <a:defRPr kumimoji="1" sz="2400">
                <a:solidFill>
                  <a:schemeClr val="tx1"/>
                </a:solidFill>
                <a:latin typeface="Arial" panose="020B0604020202020204" pitchFamily="34" charset="0"/>
                <a:ea typeface="AR丸ゴシック体M"/>
                <a:cs typeface="AR丸ゴシック体M"/>
              </a:defRPr>
            </a:lvl2pPr>
            <a:lvl3pPr marL="1112445" indent="-222489" defTabSz="928584">
              <a:defRPr kumimoji="1" sz="2400">
                <a:solidFill>
                  <a:schemeClr val="tx1"/>
                </a:solidFill>
                <a:latin typeface="Arial" panose="020B0604020202020204" pitchFamily="34" charset="0"/>
                <a:ea typeface="AR丸ゴシック体M"/>
                <a:cs typeface="AR丸ゴシック体M"/>
              </a:defRPr>
            </a:lvl3pPr>
            <a:lvl4pPr marL="1557423" indent="-222489" defTabSz="928584">
              <a:defRPr kumimoji="1" sz="2400">
                <a:solidFill>
                  <a:schemeClr val="tx1"/>
                </a:solidFill>
                <a:latin typeface="Arial" panose="020B0604020202020204" pitchFamily="34" charset="0"/>
                <a:ea typeface="AR丸ゴシック体M"/>
                <a:cs typeface="AR丸ゴシック体M"/>
              </a:defRPr>
            </a:lvl4pPr>
            <a:lvl5pPr marL="2002401" indent="-222489" defTabSz="928584">
              <a:defRPr kumimoji="1" sz="2400">
                <a:solidFill>
                  <a:schemeClr val="tx1"/>
                </a:solidFill>
                <a:latin typeface="Arial" panose="020B0604020202020204" pitchFamily="34" charset="0"/>
                <a:ea typeface="AR丸ゴシック体M"/>
                <a:cs typeface="AR丸ゴシック体M"/>
              </a:defRPr>
            </a:lvl5pPr>
            <a:lvl6pPr marL="2447380"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892359"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37337"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782315" indent="-222489" defTabSz="928584"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11</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28429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30213"/>
            <a:ext cx="5715000" cy="3216275"/>
          </a:xfrm>
        </p:spPr>
      </p:sp>
      <p:sp>
        <p:nvSpPr>
          <p:cNvPr id="3" name="ノート プレースホルダー 2"/>
          <p:cNvSpPr>
            <a:spLocks noGrp="1"/>
          </p:cNvSpPr>
          <p:nvPr>
            <p:ph type="body" idx="1"/>
          </p:nvPr>
        </p:nvSpPr>
        <p:spPr>
          <a:xfrm>
            <a:off x="415553" y="3932451"/>
            <a:ext cx="5874355" cy="5717681"/>
          </a:xfrm>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ここまでお話ししたとおり、国の財政は、支出が税収を上回る状態が長く続いています。このような状態を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財政赤字といいます。</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赤字のままでは財政は成り立ちませんので、国は、「国債」を発行し、国民や会社からお金を借りています。この国の借金を「公債金」といいます。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50843">
              <a:lnSpc>
                <a:spcPct val="150000"/>
              </a:lnSpc>
              <a:defRPr/>
            </a:pPr>
            <a:r>
              <a:rPr lang="ja-JP" altLang="en-US" dirty="0">
                <a:latin typeface="+mn-ea"/>
                <a:ea typeface="+mn-ea"/>
              </a:rPr>
              <a:t>このグラフは公債金の残高の推移を表しています。これまでも阪神淡路大震災や東日本大震災などの大きな災害の時やリーマンショックという金融危機の時には、国として経済や国民の生活を立て直すための費用を公債金で賄ってきました。</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その結果、この公債金、国の借金の残高は、年々増加しており、新型コロナウイルスの感染拡大の影響もあり、</a:t>
            </a:r>
            <a:r>
              <a:rPr lang="ja-JP" altLang="ja-JP" dirty="0">
                <a:latin typeface="ＭＳ Ｐゴシック" panose="020B0600070205080204" pitchFamily="50" charset="-128"/>
                <a:ea typeface="ＭＳ Ｐゴシック" panose="020B0600070205080204" pitchFamily="50" charset="-128"/>
              </a:rPr>
              <a:t>令和</a:t>
            </a:r>
            <a:r>
              <a:rPr lang="ja-JP" altLang="en-US" dirty="0">
                <a:latin typeface="ＭＳ Ｐゴシック" panose="020B0600070205080204" pitchFamily="50" charset="-128"/>
                <a:ea typeface="ＭＳ Ｐゴシック" panose="020B0600070205080204" pitchFamily="50" charset="-128"/>
              </a:rPr>
              <a:t>５</a:t>
            </a:r>
            <a:r>
              <a:rPr lang="ja-JP" altLang="ja-JP" dirty="0">
                <a:latin typeface="ＭＳ Ｐゴシック" panose="020B0600070205080204" pitchFamily="50" charset="-128"/>
                <a:ea typeface="ＭＳ Ｐゴシック" panose="020B0600070205080204" pitchFamily="50" charset="-128"/>
              </a:rPr>
              <a:t>年度末には、約</a:t>
            </a:r>
            <a:r>
              <a:rPr lang="en-US" altLang="ja-JP" dirty="0">
                <a:latin typeface="ＭＳ Ｐゴシック" panose="020B0600070205080204" pitchFamily="50" charset="-128"/>
                <a:ea typeface="ＭＳ Ｐゴシック" panose="020B0600070205080204" pitchFamily="50" charset="-128"/>
              </a:rPr>
              <a:t>1,068</a:t>
            </a:r>
            <a:r>
              <a:rPr lang="ja-JP" altLang="ja-JP" dirty="0">
                <a:latin typeface="ＭＳ Ｐゴシック" panose="020B0600070205080204" pitchFamily="50" charset="-128"/>
                <a:ea typeface="ＭＳ Ｐゴシック" panose="020B0600070205080204" pitchFamily="50" charset="-128"/>
              </a:rPr>
              <a:t>兆円</a:t>
            </a:r>
            <a:r>
              <a:rPr lang="ja-JP" altLang="en-US" dirty="0">
                <a:latin typeface="ＭＳ Ｐゴシック" panose="020B0600070205080204" pitchFamily="50" charset="-128"/>
                <a:ea typeface="ＭＳ Ｐゴシック" panose="020B0600070205080204" pitchFamily="50" charset="-128"/>
              </a:rPr>
              <a:t>にまで</a:t>
            </a:r>
            <a:r>
              <a:rPr lang="ja-JP" altLang="ja-JP" dirty="0">
                <a:latin typeface="ＭＳ Ｐゴシック" panose="020B0600070205080204" pitchFamily="50" charset="-128"/>
                <a:ea typeface="ＭＳ Ｐゴシック" panose="020B0600070205080204" pitchFamily="50" charset="-128"/>
              </a:rPr>
              <a:t>膨ら</a:t>
            </a:r>
            <a:r>
              <a:rPr lang="ja-JP" altLang="en-US" dirty="0">
                <a:latin typeface="ＭＳ Ｐゴシック" panose="020B0600070205080204" pitchFamily="50" charset="-128"/>
                <a:ea typeface="ＭＳ Ｐゴシック" panose="020B0600070205080204" pitchFamily="50" charset="-128"/>
              </a:rPr>
              <a:t>むと考えられています。</a:t>
            </a:r>
            <a:r>
              <a:rPr lang="ja-JP" altLang="ja-JP" dirty="0">
                <a:latin typeface="ＭＳ Ｐゴシック" panose="020B0600070205080204" pitchFamily="50" charset="-128"/>
                <a:ea typeface="ＭＳ Ｐゴシック" panose="020B0600070205080204" pitchFamily="50" charset="-128"/>
              </a:rPr>
              <a:t>これを</a:t>
            </a:r>
            <a:endParaRPr lang="en-US" altLang="ja-JP" dirty="0">
              <a:latin typeface="ＭＳ Ｐゴシック" panose="020B0600070205080204" pitchFamily="50" charset="-128"/>
              <a:ea typeface="ＭＳ Ｐゴシック" panose="020B0600070205080204" pitchFamily="50" charset="-128"/>
            </a:endParaRPr>
          </a:p>
          <a:p>
            <a:pPr defTabSz="914333">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一万円札で積み上げると約１０，６８０キロメートル、横にすると、東京からフランスに届く距離になります</a:t>
            </a:r>
            <a:r>
              <a:rPr lang="ja-JP" altLang="ja-JP"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4333">
              <a:lnSpc>
                <a:spcPct val="150000"/>
              </a:lnSpc>
              <a:spcBef>
                <a:spcPts val="0"/>
              </a:spcBef>
              <a:defRPr/>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12</a:t>
            </a:fld>
            <a:endParaRPr kumimoji="1" lang="ja-JP" altLang="en-US" dirty="0"/>
          </a:p>
        </p:txBody>
      </p:sp>
    </p:spTree>
    <p:extLst>
      <p:ext uri="{BB962C8B-B14F-4D97-AF65-F5344CB8AC3E}">
        <p14:creationId xmlns:p14="http://schemas.microsoft.com/office/powerpoint/2010/main" val="2855235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13</a:t>
            </a:fld>
            <a:endParaRPr lang="ja-JP" altLang="en-US"/>
          </a:p>
        </p:txBody>
      </p:sp>
      <p:sp>
        <p:nvSpPr>
          <p:cNvPr id="5" name="ノート プレースホルダー 4"/>
          <p:cNvSpPr>
            <a:spLocks noGrp="1"/>
          </p:cNvSpPr>
          <p:nvPr>
            <p:ph type="body" sz="quarter" idx="11"/>
          </p:nvPr>
        </p:nvSpPr>
        <p:spPr/>
        <p:txBody>
          <a:bodyPr/>
          <a:lstStyle/>
          <a:p>
            <a:r>
              <a:rPr lang="ja-JP" altLang="en-US" sz="1200" dirty="0">
                <a:latin typeface="+mn-ea"/>
              </a:rPr>
              <a:t>なぜ、このように公債金が増加しているのでしょう。</a:t>
            </a:r>
            <a:endParaRPr lang="en-US" altLang="ja-JP" sz="1200" dirty="0">
              <a:latin typeface="+mn-ea"/>
            </a:endParaRPr>
          </a:p>
          <a:p>
            <a:pPr defTabSz="950768">
              <a:defRPr/>
            </a:pPr>
            <a:r>
              <a:rPr lang="ja-JP" altLang="en-US" sz="1200" dirty="0">
                <a:latin typeface="+mn-ea"/>
              </a:rPr>
              <a:t>約</a:t>
            </a:r>
            <a:r>
              <a:rPr lang="en-US" altLang="ja-JP" sz="1200" dirty="0">
                <a:latin typeface="+mn-ea"/>
              </a:rPr>
              <a:t>3</a:t>
            </a:r>
            <a:r>
              <a:rPr lang="ja-JP" altLang="en-US" sz="1200" dirty="0">
                <a:latin typeface="+mn-ea"/>
              </a:rPr>
              <a:t>０年前の、</a:t>
            </a:r>
            <a:r>
              <a:rPr lang="en-US" altLang="ja-JP" sz="1200" dirty="0">
                <a:latin typeface="+mn-ea"/>
              </a:rPr>
              <a:t>1990</a:t>
            </a:r>
            <a:r>
              <a:rPr lang="ja-JP" altLang="en-US" sz="1200" dirty="0">
                <a:latin typeface="+mn-ea"/>
              </a:rPr>
              <a:t>年度と</a:t>
            </a:r>
            <a:r>
              <a:rPr lang="en-US" altLang="ja-JP" sz="1200" dirty="0">
                <a:latin typeface="+mn-ea"/>
              </a:rPr>
              <a:t>2023</a:t>
            </a:r>
            <a:r>
              <a:rPr lang="ja-JP" altLang="en-US" sz="1200" dirty="0">
                <a:latin typeface="+mn-ea"/>
              </a:rPr>
              <a:t>年度の財政構造を比較してみます。</a:t>
            </a:r>
            <a:r>
              <a:rPr lang="ja-JP" altLang="ja-JP" sz="1200" dirty="0">
                <a:latin typeface="+mn-ea"/>
              </a:rPr>
              <a:t>　</a:t>
            </a:r>
            <a:endParaRPr lang="en-US" altLang="ja-JP" sz="1200" dirty="0">
              <a:latin typeface="+mn-ea"/>
            </a:endParaRPr>
          </a:p>
          <a:p>
            <a:pPr defTabSz="950768">
              <a:defRPr/>
            </a:pPr>
            <a:r>
              <a:rPr lang="ja-JP" altLang="en-US" sz="1200" dirty="0">
                <a:latin typeface="+mn-ea"/>
              </a:rPr>
              <a:t>歳出から見てみましょう。</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p>
          <a:p>
            <a:pPr defTabSz="950768">
              <a:defRPr/>
            </a:pPr>
            <a:r>
              <a:rPr lang="ja-JP" altLang="en-US" sz="1200" dirty="0">
                <a:latin typeface="+mn-ea"/>
              </a:rPr>
              <a:t>歳出では、公共事業や教育など、他の経費は横ばいでほとんど増えていない　一方で、</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r>
              <a:rPr lang="ja-JP" altLang="en-US" sz="1200" dirty="0">
                <a:latin typeface="+mn-ea"/>
              </a:rPr>
              <a:t>社会保障が</a:t>
            </a:r>
            <a:r>
              <a:rPr lang="en-US" altLang="ja-JP" sz="1200" dirty="0">
                <a:latin typeface="+mn-ea"/>
              </a:rPr>
              <a:t>25</a:t>
            </a:r>
            <a:r>
              <a:rPr lang="ja-JP" altLang="en-US" sz="1200" dirty="0">
                <a:latin typeface="+mn-ea"/>
              </a:rPr>
              <a:t>兆円の増、約３倍にも増えていることがわかります。</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p>
          <a:p>
            <a:pPr defTabSz="950768">
              <a:defRPr/>
            </a:pPr>
            <a:r>
              <a:rPr lang="ja-JP" altLang="en-US" sz="1200" dirty="0">
                <a:latin typeface="+mn-ea"/>
              </a:rPr>
              <a:t>国債費は過去の借金の元本と利息の支払いなので、借金残高が増えると返済しなければならない額も増えていくことになります。</a:t>
            </a:r>
            <a:r>
              <a:rPr lang="en-US" altLang="ja-JP" sz="1200" dirty="0">
                <a:latin typeface="+mn-ea"/>
              </a:rPr>
              <a:t>【</a:t>
            </a:r>
            <a:r>
              <a:rPr lang="ja-JP" altLang="ja-JP" sz="1200" dirty="0">
                <a:latin typeface="+mn-ea"/>
              </a:rPr>
              <a:t>クリック</a:t>
            </a:r>
            <a:r>
              <a:rPr lang="en-US" altLang="ja-JP" sz="1200" dirty="0">
                <a:latin typeface="+mn-ea"/>
              </a:rPr>
              <a:t>】</a:t>
            </a:r>
            <a:r>
              <a:rPr lang="ja-JP" altLang="ja-JP" sz="1200" dirty="0">
                <a:latin typeface="+mn-ea"/>
              </a:rPr>
              <a:t>　</a:t>
            </a:r>
            <a:endParaRPr lang="en-US" altLang="ja-JP" sz="1200" dirty="0">
              <a:latin typeface="+mn-ea"/>
            </a:endParaRPr>
          </a:p>
          <a:p>
            <a:r>
              <a:rPr lang="ja-JP" altLang="en-US" sz="1200" dirty="0">
                <a:latin typeface="+mn-ea"/>
              </a:rPr>
              <a:t>次に歳入をみてみると、</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税収などの収入はほとんど変わらないのに対し、新たな借金である公債金は約６倍と大幅に増えています。</a:t>
            </a:r>
            <a:r>
              <a:rPr lang="en-US" altLang="ja-JP" sz="1200" dirty="0">
                <a:latin typeface="+mn-ea"/>
              </a:rPr>
              <a:t>【</a:t>
            </a:r>
            <a:r>
              <a:rPr lang="ja-JP" altLang="en-US" sz="1200" dirty="0">
                <a:latin typeface="+mn-ea"/>
              </a:rPr>
              <a:t>クリック</a:t>
            </a:r>
            <a:r>
              <a:rPr lang="en-US" altLang="ja-JP" sz="1200" dirty="0">
                <a:latin typeface="+mn-ea"/>
              </a:rPr>
              <a:t>】</a:t>
            </a:r>
          </a:p>
          <a:p>
            <a:pPr defTabSz="950768">
              <a:defRPr/>
            </a:pPr>
            <a:r>
              <a:rPr lang="ja-JP" altLang="en-US" sz="1200" dirty="0">
                <a:latin typeface="+mn-ea"/>
              </a:rPr>
              <a:t>必要な支出に対し、足りないお金を公債を発行して集めているため、借金の残高が増えていることがよくわかります。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latin typeface="+mn-ea"/>
              </a:rPr>
              <a:t>　</a:t>
            </a:r>
            <a:endParaRPr lang="en-US" altLang="ja-JP" sz="1200" dirty="0">
              <a:latin typeface="+mn-ea"/>
            </a:endParaRPr>
          </a:p>
        </p:txBody>
      </p:sp>
    </p:spTree>
    <p:extLst>
      <p:ext uri="{BB962C8B-B14F-4D97-AF65-F5344CB8AC3E}">
        <p14:creationId xmlns:p14="http://schemas.microsoft.com/office/powerpoint/2010/main" val="118467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rPr>
              <a:t>今度は、　もうひとつの問題である、日本の少子高齢化の状況について見てみましょう。</a:t>
            </a:r>
            <a:endParaRPr lang="en-US" altLang="ja-JP" sz="1200" dirty="0">
              <a:latin typeface="+mn-ea"/>
            </a:endParaRPr>
          </a:p>
          <a:p>
            <a:pPr defTabSz="950768">
              <a:defRPr/>
            </a:pPr>
            <a:r>
              <a:rPr lang="ja-JP" altLang="ja-JP" sz="1200" dirty="0">
                <a:latin typeface="+mn-ea"/>
              </a:rPr>
              <a:t>現在の日本は、出生率が大幅に低下している一方で、平均寿命は</a:t>
            </a:r>
            <a:r>
              <a:rPr lang="en-US" altLang="ja-JP" sz="1200" dirty="0">
                <a:latin typeface="+mn-ea"/>
              </a:rPr>
              <a:t>80</a:t>
            </a:r>
            <a:r>
              <a:rPr lang="ja-JP" altLang="ja-JP" sz="1200" dirty="0">
                <a:latin typeface="+mn-ea"/>
              </a:rPr>
              <a:t>歳を超え、人口の高齢化が急速に進んでいます。</a:t>
            </a:r>
            <a:endParaRPr lang="en-US" altLang="ja-JP" sz="1200" dirty="0">
              <a:latin typeface="+mn-ea"/>
            </a:endParaRPr>
          </a:p>
          <a:p>
            <a:pPr defTabSz="950768">
              <a:defRPr/>
            </a:pPr>
            <a:r>
              <a:rPr lang="ja-JP" altLang="en-US" sz="1200" dirty="0">
                <a:latin typeface="+mn-ea"/>
              </a:rPr>
              <a:t>約</a:t>
            </a:r>
            <a:r>
              <a:rPr lang="en-US" altLang="ja-JP" sz="1200" dirty="0">
                <a:latin typeface="+mn-ea"/>
              </a:rPr>
              <a:t>50</a:t>
            </a:r>
            <a:r>
              <a:rPr lang="ja-JP" altLang="en-US" sz="1200" dirty="0">
                <a:latin typeface="+mn-ea"/>
              </a:rPr>
              <a:t>年前は、８人で一人のお年寄りを支えていましたが、約</a:t>
            </a:r>
            <a:r>
              <a:rPr lang="en-US" altLang="ja-JP" sz="1200" dirty="0">
                <a:latin typeface="+mn-ea"/>
              </a:rPr>
              <a:t>25</a:t>
            </a:r>
            <a:r>
              <a:rPr lang="ja-JP" altLang="en-US" sz="1200" dirty="0">
                <a:latin typeface="+mn-ea"/>
              </a:rPr>
              <a:t>年後、皆さんが現役世代となる頃には、ほぼ一人で一人のお年寄りを支えることに</a:t>
            </a:r>
            <a:endParaRPr lang="en-US" altLang="ja-JP" sz="1200" dirty="0">
              <a:latin typeface="+mn-ea"/>
            </a:endParaRPr>
          </a:p>
          <a:p>
            <a:pPr defTabSz="950768">
              <a:defRPr/>
            </a:pPr>
            <a:r>
              <a:rPr lang="ja-JP" altLang="en-US" sz="1200" dirty="0">
                <a:latin typeface="+mn-ea"/>
              </a:rPr>
              <a:t>なると言われています。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solidFill>
                <a:srgbClr val="000000"/>
              </a:solidFill>
              <a:latin typeface="+mn-ea"/>
            </a:endParaRPr>
          </a:p>
          <a:p>
            <a:pPr defTabSz="950768">
              <a:defRPr/>
            </a:pPr>
            <a:endParaRPr lang="ja-JP" altLang="ja-JP" sz="1200" dirty="0">
              <a:latin typeface="+mn-ea"/>
            </a:endParaRPr>
          </a:p>
          <a:p>
            <a:pPr defTabSz="950768">
              <a:defRPr/>
            </a:pPr>
            <a:r>
              <a:rPr lang="ja-JP" altLang="en-US" sz="1200" dirty="0">
                <a:latin typeface="+mn-ea"/>
              </a:rPr>
              <a:t>どうしてこれが財政の</a:t>
            </a:r>
            <a:r>
              <a:rPr lang="ja-JP" altLang="ja-JP" sz="1200" dirty="0">
                <a:latin typeface="+mn-ea"/>
              </a:rPr>
              <a:t>問題</a:t>
            </a:r>
            <a:r>
              <a:rPr lang="ja-JP" altLang="en-US" sz="1200" dirty="0">
                <a:latin typeface="+mn-ea"/>
              </a:rPr>
              <a:t>なのかというと</a:t>
            </a:r>
            <a:r>
              <a:rPr lang="ja-JP" altLang="ja-JP" sz="1200" dirty="0">
                <a:latin typeface="+mn-ea"/>
              </a:rPr>
              <a:t>、</a:t>
            </a:r>
            <a:r>
              <a:rPr lang="ja-JP" altLang="en-US" sz="1200" dirty="0">
                <a:latin typeface="+mn-ea"/>
              </a:rPr>
              <a:t>　</a:t>
            </a:r>
            <a:r>
              <a:rPr lang="ja-JP" altLang="ja-JP" sz="1200" dirty="0">
                <a:latin typeface="+mn-ea"/>
              </a:rPr>
              <a:t>高齢者が増えることにより、医療費</a:t>
            </a:r>
            <a:r>
              <a:rPr lang="ja-JP" altLang="en-US" sz="1200" dirty="0">
                <a:latin typeface="+mn-ea"/>
              </a:rPr>
              <a:t>や年金</a:t>
            </a:r>
            <a:r>
              <a:rPr lang="ja-JP" altLang="ja-JP" sz="1200" dirty="0">
                <a:latin typeface="+mn-ea"/>
              </a:rPr>
              <a:t>など</a:t>
            </a:r>
            <a:r>
              <a:rPr lang="ja-JP" altLang="en-US" sz="1200" dirty="0">
                <a:latin typeface="+mn-ea"/>
              </a:rPr>
              <a:t>の</a:t>
            </a:r>
            <a:r>
              <a:rPr lang="ja-JP" altLang="ja-JP" sz="1200" dirty="0">
                <a:latin typeface="+mn-ea"/>
              </a:rPr>
              <a:t>社会保障関係の費用が増えていく一方で、その費用を負担するべき若い世代が</a:t>
            </a:r>
            <a:r>
              <a:rPr lang="ja-JP" altLang="en-US" sz="1200" dirty="0">
                <a:latin typeface="+mn-ea"/>
              </a:rPr>
              <a:t>少ないことにより財源である税収が</a:t>
            </a:r>
            <a:r>
              <a:rPr lang="ja-JP" altLang="ja-JP" sz="1200" dirty="0">
                <a:latin typeface="+mn-ea"/>
              </a:rPr>
              <a:t>減っていくこと</a:t>
            </a:r>
            <a:r>
              <a:rPr lang="ja-JP" altLang="en-US" sz="1200" dirty="0">
                <a:latin typeface="+mn-ea"/>
              </a:rPr>
              <a:t>が大きな問題なの</a:t>
            </a:r>
            <a:r>
              <a:rPr lang="ja-JP" altLang="ja-JP" sz="1200" dirty="0">
                <a:latin typeface="+mn-ea"/>
              </a:rPr>
              <a:t>です。</a:t>
            </a:r>
          </a:p>
          <a:p>
            <a:r>
              <a:rPr lang="ja-JP" altLang="ja-JP" sz="1200" dirty="0">
                <a:latin typeface="+mn-ea"/>
              </a:rPr>
              <a:t>老後の安定した生活や安全で豊かな社会を実現するためには、多くの費用が必要となります。</a:t>
            </a:r>
          </a:p>
          <a:p>
            <a:r>
              <a:rPr lang="ja-JP" altLang="ja-JP" sz="1200" dirty="0">
                <a:latin typeface="+mn-ea"/>
              </a:rPr>
              <a:t>その中心をなすものが「税金」です。</a:t>
            </a:r>
            <a:r>
              <a:rPr lang="ja-JP" altLang="ja-JP" sz="1200" dirty="0">
                <a:solidFill>
                  <a:srgbClr val="000000"/>
                </a:solidFill>
                <a:latin typeface="+mn-ea"/>
              </a:rPr>
              <a:t>　</a:t>
            </a:r>
            <a:endParaRPr lang="ja-JP" altLang="ja-JP" sz="1200" dirty="0">
              <a:latin typeface="+mn-ea"/>
            </a:endParaRPr>
          </a:p>
          <a:p>
            <a:pPr defTabSz="950768">
              <a:defRPr/>
            </a:pPr>
            <a:r>
              <a:rPr lang="ja-JP" altLang="ja-JP" sz="1200" dirty="0">
                <a:latin typeface="+mn-ea"/>
              </a:rPr>
              <a:t>私たちは、税金の果たす役割を正しく理解するとともに、今後の税金の在り方についても真剣に考えていく必要があります。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14</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6081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ea typeface="+mn-ea"/>
              </a:rPr>
              <a:t>　</a:t>
            </a:r>
            <a:r>
              <a:rPr kumimoji="1" lang="ja-JP" altLang="en-US" sz="1200" kern="1200" dirty="0">
                <a:solidFill>
                  <a:schemeClr val="tx1"/>
                </a:solidFill>
                <a:effectLst/>
                <a:latin typeface="+mn-ea"/>
                <a:ea typeface="+mn-ea"/>
                <a:cs typeface="+mn-cs"/>
              </a:rPr>
              <a:t>では、今日のまとめです。</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公共サービスなどによる利益は</a:t>
            </a:r>
            <a:r>
              <a:rPr kumimoji="1" lang="ja-JP" altLang="en-US" sz="1200" kern="1200" dirty="0">
                <a:solidFill>
                  <a:schemeClr val="tx1"/>
                </a:solidFill>
                <a:effectLst/>
                <a:latin typeface="+mn-ea"/>
                <a:ea typeface="+mn-ea"/>
                <a:cs typeface="+mn-cs"/>
              </a:rPr>
              <a:t>私たち</a:t>
            </a:r>
            <a:r>
              <a:rPr kumimoji="1" lang="ja-JP" altLang="ja-JP" sz="1200" kern="1200" dirty="0">
                <a:solidFill>
                  <a:schemeClr val="tx1"/>
                </a:solidFill>
                <a:effectLst/>
                <a:latin typeface="+mn-ea"/>
                <a:ea typeface="+mn-ea"/>
                <a:cs typeface="+mn-cs"/>
              </a:rPr>
              <a:t>国民</a:t>
            </a:r>
            <a:r>
              <a:rPr kumimoji="1" lang="ja-JP" altLang="en-US" sz="1200" kern="1200" dirty="0">
                <a:solidFill>
                  <a:schemeClr val="tx1"/>
                </a:solidFill>
                <a:effectLst/>
                <a:latin typeface="+mn-ea"/>
                <a:ea typeface="+mn-ea"/>
                <a:cs typeface="+mn-cs"/>
              </a:rPr>
              <a:t>みんなが受け取るものですから</a:t>
            </a:r>
            <a:r>
              <a:rPr kumimoji="1" lang="ja-JP" altLang="ja-JP" sz="1200" kern="1200" dirty="0">
                <a:solidFill>
                  <a:schemeClr val="tx1"/>
                </a:solidFill>
                <a:effectLst/>
                <a:latin typeface="+mn-ea"/>
                <a:ea typeface="+mn-ea"/>
                <a:cs typeface="+mn-cs"/>
              </a:rPr>
              <a:t>、税金は皆で広く公平に分かち合うことが必要です。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このようなことから、税金は「社会共通の費用を賄うための会費」と言うことができます。</a:t>
            </a:r>
          </a:p>
          <a:p>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そして、国や</a:t>
            </a:r>
            <a:r>
              <a:rPr kumimoji="1" lang="ja-JP" altLang="en-US" sz="1200" kern="1200" dirty="0">
                <a:solidFill>
                  <a:schemeClr val="tx1"/>
                </a:solidFill>
                <a:effectLst/>
                <a:latin typeface="+mn-ea"/>
                <a:ea typeface="+mn-ea"/>
                <a:cs typeface="+mn-cs"/>
              </a:rPr>
              <a:t>都道府県、市町村</a:t>
            </a:r>
            <a:r>
              <a:rPr kumimoji="1" lang="ja-JP" altLang="ja-JP" sz="1200" kern="1200" dirty="0">
                <a:solidFill>
                  <a:schemeClr val="tx1"/>
                </a:solidFill>
                <a:effectLst/>
                <a:latin typeface="+mn-ea"/>
                <a:ea typeface="+mn-ea"/>
                <a:cs typeface="+mn-cs"/>
              </a:rPr>
              <a:t>は、集めた税金を警察や消防の活動、ごみ処理など公共サービスの提供や学校や公園、道路など公共施設の建設</a:t>
            </a:r>
            <a:r>
              <a:rPr kumimoji="1" lang="ja-JP" altLang="en-US" sz="1200" kern="1200" dirty="0">
                <a:solidFill>
                  <a:schemeClr val="tx1"/>
                </a:solidFill>
                <a:effectLst/>
                <a:latin typeface="+mn-ea"/>
                <a:ea typeface="+mn-ea"/>
                <a:cs typeface="+mn-cs"/>
              </a:rPr>
              <a:t>など</a:t>
            </a:r>
            <a:r>
              <a:rPr kumimoji="1" lang="ja-JP" altLang="ja-JP" sz="1200" kern="1200" dirty="0">
                <a:solidFill>
                  <a:schemeClr val="tx1"/>
                </a:solidFill>
                <a:effectLst/>
                <a:latin typeface="+mn-ea"/>
                <a:ea typeface="+mn-ea"/>
                <a:cs typeface="+mn-cs"/>
              </a:rPr>
              <a:t>に使うことで、安全で豊かな社会を作っています。</a:t>
            </a:r>
            <a:endParaRPr kumimoji="1" lang="en-US"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　　</a:t>
            </a:r>
            <a:r>
              <a:rPr lang="ja-JP" altLang="en-US" sz="1200" dirty="0">
                <a:latin typeface="+mn-ea"/>
                <a:ea typeface="+mn-ea"/>
              </a:rPr>
              <a:t>そして、現在の日本の財政状況が、借金残高の増加、社会保障費の増加など、どういう状態なのかを知ることが大切です。</a:t>
            </a:r>
            <a:r>
              <a:rPr lang="en-US" altLang="ja-JP" sz="1200" dirty="0">
                <a:latin typeface="+mn-ea"/>
                <a:ea typeface="+mn-ea"/>
              </a:rPr>
              <a:t>【</a:t>
            </a:r>
            <a:r>
              <a:rPr lang="ja-JP" altLang="en-US" sz="1200" dirty="0">
                <a:latin typeface="+mn-ea"/>
                <a:ea typeface="+mn-ea"/>
              </a:rPr>
              <a:t>クリック</a:t>
            </a:r>
            <a:r>
              <a:rPr lang="en-US" altLang="ja-JP" sz="1200" dirty="0">
                <a:latin typeface="+mn-ea"/>
                <a:ea typeface="+mn-ea"/>
              </a:rPr>
              <a:t>】</a:t>
            </a:r>
          </a:p>
          <a:p>
            <a:pPr eaLnBrk="1"/>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200" dirty="0">
              <a:latin typeface="+mn-ea"/>
              <a:ea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915">
              <a:defRPr kumimoji="1" sz="2400">
                <a:solidFill>
                  <a:schemeClr val="tx1"/>
                </a:solidFill>
                <a:latin typeface="Arial" panose="020B0604020202020204" pitchFamily="34" charset="0"/>
                <a:ea typeface="AR丸ゴシック体M"/>
                <a:cs typeface="AR丸ゴシック体M"/>
              </a:defRPr>
            </a:lvl1pPr>
            <a:lvl2pPr marL="739700" indent="-284500" defTabSz="949915">
              <a:defRPr kumimoji="1" sz="2400">
                <a:solidFill>
                  <a:schemeClr val="tx1"/>
                </a:solidFill>
                <a:latin typeface="Arial" panose="020B0604020202020204" pitchFamily="34" charset="0"/>
                <a:ea typeface="AR丸ゴシック体M"/>
                <a:cs typeface="AR丸ゴシック体M"/>
              </a:defRPr>
            </a:lvl2pPr>
            <a:lvl3pPr marL="1138001" indent="-227601" defTabSz="949915">
              <a:defRPr kumimoji="1" sz="2400">
                <a:solidFill>
                  <a:schemeClr val="tx1"/>
                </a:solidFill>
                <a:latin typeface="Arial" panose="020B0604020202020204" pitchFamily="34" charset="0"/>
                <a:ea typeface="AR丸ゴシック体M"/>
                <a:cs typeface="AR丸ゴシック体M"/>
              </a:defRPr>
            </a:lvl3pPr>
            <a:lvl4pPr marL="1593202" indent="-227601" defTabSz="949915">
              <a:defRPr kumimoji="1" sz="2400">
                <a:solidFill>
                  <a:schemeClr val="tx1"/>
                </a:solidFill>
                <a:latin typeface="Arial" panose="020B0604020202020204" pitchFamily="34" charset="0"/>
                <a:ea typeface="AR丸ゴシック体M"/>
                <a:cs typeface="AR丸ゴシック体M"/>
              </a:defRPr>
            </a:lvl4pPr>
            <a:lvl5pPr marL="2048402" indent="-227601" defTabSz="949915">
              <a:defRPr kumimoji="1" sz="2400">
                <a:solidFill>
                  <a:schemeClr val="tx1"/>
                </a:solidFill>
                <a:latin typeface="Arial" panose="020B0604020202020204" pitchFamily="34" charset="0"/>
                <a:ea typeface="AR丸ゴシック体M"/>
                <a:cs typeface="AR丸ゴシック体M"/>
              </a:defRPr>
            </a:lvl5pPr>
            <a:lvl6pPr marL="2503602"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8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40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9203" indent="-227601" defTabSz="949915"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15</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88222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290513"/>
            <a:ext cx="5222875" cy="2938462"/>
          </a:xfrm>
          <a:prstGeom prst="rect">
            <a:avLst/>
          </a:prstGeom>
        </p:spPr>
      </p:sp>
      <p:sp>
        <p:nvSpPr>
          <p:cNvPr id="3" name="ノート プレースホルダー 2"/>
          <p:cNvSpPr>
            <a:spLocks noGrp="1"/>
          </p:cNvSpPr>
          <p:nvPr>
            <p:ph type="body" idx="1"/>
          </p:nvPr>
        </p:nvSpPr>
        <p:spPr>
          <a:xfrm>
            <a:off x="1000473" y="3509814"/>
            <a:ext cx="5096003" cy="6699424"/>
          </a:xfrm>
        </p:spPr>
        <p:txBody>
          <a:bodyPr/>
          <a:lstStyle/>
          <a:p>
            <a:pPr eaLnBrk="1"/>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r>
              <a:rPr lang="ja-JP" altLang="en-US" sz="1200" dirty="0">
                <a:solidFill>
                  <a:schemeClr val="tx1"/>
                </a:solidFill>
                <a:latin typeface="+mn-ea"/>
              </a:rPr>
              <a:t>ところで、国の法律や制度を決めているのはどこでしょう？</a:t>
            </a:r>
            <a:endParaRPr lang="en-US" altLang="ja-JP" sz="1200" dirty="0">
              <a:solidFill>
                <a:schemeClr val="tx1"/>
              </a:solidFill>
              <a:latin typeface="+mn-ea"/>
            </a:endParaRPr>
          </a:p>
          <a:p>
            <a:pPr eaLnBrk="1"/>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r>
              <a:rPr lang="ja-JP" altLang="en-US" sz="1200" dirty="0">
                <a:solidFill>
                  <a:schemeClr val="tx1"/>
                </a:solidFill>
                <a:latin typeface="+mn-ea"/>
              </a:rPr>
              <a:t>国会です。</a:t>
            </a:r>
            <a:endParaRPr lang="en-US" altLang="ja-JP" sz="1200" dirty="0">
              <a:solidFill>
                <a:schemeClr val="tx1"/>
              </a:solidFill>
              <a:latin typeface="+mn-ea"/>
            </a:endParaRPr>
          </a:p>
          <a:p>
            <a:pPr eaLnBrk="1"/>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r>
              <a:rPr lang="ja-JP" altLang="en-US" sz="1200" dirty="0">
                <a:solidFill>
                  <a:schemeClr val="tx1"/>
                </a:solidFill>
                <a:latin typeface="+mn-ea"/>
              </a:rPr>
              <a:t>国会で話し合っているのは誰でしょう？</a:t>
            </a:r>
            <a:endParaRPr lang="en-US" altLang="ja-JP" sz="1200" dirty="0">
              <a:solidFill>
                <a:schemeClr val="tx1"/>
              </a:solidFill>
              <a:latin typeface="+mn-ea"/>
            </a:endParaRPr>
          </a:p>
          <a:p>
            <a:pPr eaLnBrk="1"/>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r>
              <a:rPr lang="ja-JP" altLang="en-US" sz="1200" dirty="0">
                <a:solidFill>
                  <a:schemeClr val="tx1"/>
                </a:solidFill>
                <a:latin typeface="+mn-ea"/>
              </a:rPr>
              <a:t>国会議員ですね。</a:t>
            </a:r>
            <a:endParaRPr lang="en-US" altLang="ja-JP" sz="1200" dirty="0">
              <a:solidFill>
                <a:schemeClr val="tx1"/>
              </a:solidFill>
              <a:latin typeface="+mn-ea"/>
            </a:endParaRPr>
          </a:p>
          <a:p>
            <a:pPr eaLnBrk="1"/>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r>
              <a:rPr lang="ja-JP" altLang="en-US" sz="1200" dirty="0">
                <a:solidFill>
                  <a:schemeClr val="tx1"/>
                </a:solidFill>
                <a:latin typeface="+mn-ea"/>
              </a:rPr>
              <a:t>国会議員はどうやって選ばれるでしょう？</a:t>
            </a:r>
            <a:endParaRPr lang="en-US" altLang="ja-JP" sz="1200" dirty="0">
              <a:solidFill>
                <a:schemeClr val="tx1"/>
              </a:solidFill>
              <a:latin typeface="+mn-ea"/>
            </a:endParaRPr>
          </a:p>
          <a:p>
            <a:pPr eaLnBrk="1"/>
            <a:r>
              <a:rPr lang="ja-JP" altLang="en-US" sz="1200" dirty="0">
                <a:solidFill>
                  <a:schemeClr val="tx1"/>
                </a:solidFill>
                <a:latin typeface="+mn-ea"/>
              </a:rPr>
              <a:t>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r>
              <a:rPr lang="ja-JP" altLang="en-US" sz="1200" dirty="0">
                <a:solidFill>
                  <a:schemeClr val="tx1"/>
                </a:solidFill>
                <a:latin typeface="+mn-ea"/>
              </a:rPr>
              <a:t>そう選挙ですね。</a:t>
            </a:r>
            <a:endParaRPr lang="en-US" altLang="ja-JP" sz="1200" dirty="0">
              <a:solidFill>
                <a:schemeClr val="tx1"/>
              </a:solidFill>
              <a:latin typeface="+mn-ea"/>
            </a:endParaRPr>
          </a:p>
          <a:p>
            <a:pPr eaLnBrk="1"/>
            <a:endParaRPr lang="en-US" altLang="ja-JP" sz="1200" dirty="0">
              <a:solidFill>
                <a:schemeClr val="tx1"/>
              </a:solidFill>
              <a:latin typeface="+mn-ea"/>
            </a:endParaRPr>
          </a:p>
          <a:p>
            <a:pPr eaLnBrk="1"/>
            <a:r>
              <a:rPr lang="ja-JP" altLang="en-US" sz="1200" dirty="0">
                <a:solidFill>
                  <a:schemeClr val="tx1"/>
                </a:solidFill>
                <a:latin typeface="+mn-ea"/>
              </a:rPr>
              <a:t>もちろん、県や市でも議会があって、選挙で選ばれた議員さんが話し合いをして決めています。</a:t>
            </a:r>
            <a:endParaRPr lang="en-US" altLang="ja-JP" sz="1200" dirty="0">
              <a:solidFill>
                <a:schemeClr val="tx1"/>
              </a:solidFill>
              <a:latin typeface="+mn-ea"/>
            </a:endParaRPr>
          </a:p>
          <a:p>
            <a:pPr eaLnBrk="1"/>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latin typeface="+mn-ea"/>
              </a:rPr>
              <a:t>平成</a:t>
            </a:r>
            <a:r>
              <a:rPr lang="en-US" altLang="ja-JP" sz="1200" dirty="0">
                <a:latin typeface="+mn-ea"/>
              </a:rPr>
              <a:t>28</a:t>
            </a:r>
            <a:r>
              <a:rPr lang="ja-JP" altLang="en-US" sz="1200" dirty="0">
                <a:latin typeface="+mn-ea"/>
              </a:rPr>
              <a:t>年から選挙権が</a:t>
            </a:r>
            <a:r>
              <a:rPr lang="en-US" altLang="ja-JP" sz="1200" dirty="0">
                <a:latin typeface="+mn-ea"/>
              </a:rPr>
              <a:t>20</a:t>
            </a:r>
            <a:r>
              <a:rPr lang="ja-JP" altLang="en-US" sz="1200" dirty="0">
                <a:latin typeface="+mn-ea"/>
              </a:rPr>
              <a:t>歳以上から</a:t>
            </a:r>
            <a:r>
              <a:rPr lang="en-US" altLang="ja-JP" sz="1200" dirty="0">
                <a:latin typeface="+mn-ea"/>
              </a:rPr>
              <a:t>18</a:t>
            </a:r>
            <a:r>
              <a:rPr lang="ja-JP" altLang="en-US" sz="1200" dirty="0">
                <a:latin typeface="+mn-ea"/>
              </a:rPr>
              <a:t>歳以上に引き下げられました。</a:t>
            </a:r>
            <a:endParaRPr lang="en-US" altLang="ja-JP" sz="1200" dirty="0">
              <a:latin typeface="+mn-ea"/>
            </a:endParaRPr>
          </a:p>
          <a:p>
            <a:r>
              <a:rPr lang="ja-JP" altLang="en-US" sz="1200" dirty="0">
                <a:latin typeface="+mn-ea"/>
              </a:rPr>
              <a:t>これからの社会の担い手である皆さんに主体的に政治に関わって欲しいとの理由から改正されたものです。</a:t>
            </a:r>
            <a:endParaRPr lang="en-US" altLang="ja-JP" sz="1200" dirty="0">
              <a:latin typeface="+mn-ea"/>
            </a:endParaRPr>
          </a:p>
          <a:p>
            <a:r>
              <a:rPr lang="ja-JP" altLang="en-US" sz="1200" dirty="0">
                <a:latin typeface="+mn-ea"/>
              </a:rPr>
              <a:t>また、令和４年からは、成人の年齢も</a:t>
            </a:r>
            <a:r>
              <a:rPr lang="en-US" altLang="ja-JP" sz="1200" dirty="0">
                <a:latin typeface="+mn-ea"/>
              </a:rPr>
              <a:t>18</a:t>
            </a:r>
            <a:r>
              <a:rPr lang="ja-JP" altLang="en-US" sz="1200" dirty="0">
                <a:latin typeface="+mn-ea"/>
              </a:rPr>
              <a:t>歳に引き下げられ、立派な大人として社会から認知されています。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latin typeface="+mn-ea"/>
            </a:endParaRPr>
          </a:p>
          <a:p>
            <a:pPr defTabSz="914075" eaLnBrk="1">
              <a:defRPr/>
            </a:pPr>
            <a:r>
              <a:rPr lang="ja-JP" altLang="en-US" sz="1200" dirty="0">
                <a:solidFill>
                  <a:schemeClr val="tx1"/>
                </a:solidFill>
                <a:latin typeface="+mn-ea"/>
              </a:rPr>
              <a:t>皆さんの投票でこれからの国の方向を選ぶことになります。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これからも暮らしやすい日本にするために、どのようにしていくべきか、しっかりと判断する知識を身につけていただきたいと思います。</a:t>
            </a:r>
            <a:endParaRPr lang="en-US" altLang="ja-JP" sz="1200" dirty="0">
              <a:solidFill>
                <a:schemeClr val="tx1"/>
              </a:solidFill>
              <a:latin typeface="+mn-ea"/>
            </a:endParaRPr>
          </a:p>
          <a:p>
            <a:pPr defTabSz="914075" eaLnBrk="1">
              <a:defRPr/>
            </a:pP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defTabSz="914075" eaLnBrk="1">
              <a:defRPr/>
            </a:pPr>
            <a:r>
              <a:rPr lang="ja-JP" altLang="en-US" dirty="0">
                <a:solidFill>
                  <a:schemeClr val="tx1"/>
                </a:solidFill>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2868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Rot="1" noChangeAspect="1" noChangeArrowheads="1" noTextEdit="1"/>
          </p:cNvSpPr>
          <p:nvPr>
            <p:ph type="sldImg"/>
          </p:nvPr>
        </p:nvSpPr>
        <p:spPr>
          <a:xfrm>
            <a:off x="581025" y="430213"/>
            <a:ext cx="5716588" cy="3216275"/>
          </a:xfrm>
          <a:ln/>
        </p:spPr>
      </p:sp>
      <p:sp>
        <p:nvSpPr>
          <p:cNvPr id="57351" name="Rectangle 3"/>
          <p:cNvSpPr>
            <a:spLocks noGrp="1" noChangeArrowheads="1"/>
          </p:cNvSpPr>
          <p:nvPr>
            <p:ph type="body" idx="1"/>
          </p:nvPr>
        </p:nvSpPr>
        <p:spPr>
          <a:xfrm>
            <a:off x="589026" y="3932451"/>
            <a:ext cx="5700882" cy="5717681"/>
          </a:xfrm>
          <a:ln/>
        </p:spPr>
        <p:txBody>
          <a:bodyPr lIns="93929" tIns="46969" rIns="93929" bIns="46969"/>
          <a:lstStyle/>
          <a:p>
            <a:pPr>
              <a:lnSpc>
                <a:spcPts val="1785"/>
              </a:lnSpc>
            </a:pPr>
            <a:r>
              <a:rPr lang="ja-JP" altLang="en-US" sz="1200" spc="78" dirty="0">
                <a:latin typeface="ＭＳ Ｐゴシック" panose="020B0600070205080204" pitchFamily="50" charset="-128"/>
                <a:ea typeface="ＭＳ Ｐゴシック" panose="020B0600070205080204" pitchFamily="50" charset="-128"/>
              </a:rPr>
              <a:t>ではクイズです。　</a:t>
            </a:r>
            <a:r>
              <a:rPr lang="en-US" altLang="ja-JP" sz="1200" spc="78" dirty="0">
                <a:latin typeface="ＭＳ Ｐゴシック" panose="020B0600070205080204" pitchFamily="50" charset="-128"/>
                <a:ea typeface="ＭＳ Ｐゴシック" panose="020B0600070205080204" pitchFamily="50" charset="-128"/>
              </a:rPr>
              <a:t>【</a:t>
            </a:r>
            <a:r>
              <a:rPr lang="ja-JP" altLang="en-US" sz="1200" spc="78" dirty="0">
                <a:latin typeface="ＭＳ Ｐゴシック" panose="020B0600070205080204" pitchFamily="50" charset="-128"/>
                <a:ea typeface="ＭＳ Ｐゴシック" panose="020B0600070205080204" pitchFamily="50" charset="-128"/>
              </a:rPr>
              <a:t>クリック</a:t>
            </a:r>
            <a:r>
              <a:rPr lang="en-US" altLang="ja-JP" sz="1200" spc="78" dirty="0">
                <a:latin typeface="ＭＳ Ｐゴシック" panose="020B0600070205080204" pitchFamily="50" charset="-128"/>
                <a:ea typeface="ＭＳ Ｐゴシック" panose="020B0600070205080204" pitchFamily="50" charset="-128"/>
              </a:rPr>
              <a:t>】</a:t>
            </a:r>
          </a:p>
          <a:p>
            <a:pPr defTabSz="914333">
              <a:lnSpc>
                <a:spcPts val="1785"/>
              </a:lnSpc>
              <a:defRPr/>
            </a:pPr>
            <a:r>
              <a:rPr lang="ja-JP" altLang="en-US" sz="1200" spc="78" dirty="0">
                <a:latin typeface="ＭＳ Ｐゴシック" panose="020B0600070205080204" pitchFamily="50" charset="-128"/>
                <a:ea typeface="ＭＳ Ｐゴシック" panose="020B0600070205080204" pitchFamily="50" charset="-128"/>
              </a:rPr>
              <a:t>先程、</a:t>
            </a:r>
            <a:r>
              <a:rPr lang="ja-JP" altLang="en-US" sz="1200" spc="79" dirty="0">
                <a:latin typeface="ＭＳ Ｐゴシック" panose="020B0600070205080204" pitchFamily="50" charset="-128"/>
                <a:ea typeface="ＭＳ Ｐゴシック" panose="020B0600070205080204" pitchFamily="50" charset="-128"/>
              </a:rPr>
              <a:t>ごみ処理費用も税金で賄われていると</a:t>
            </a:r>
            <a:r>
              <a:rPr lang="ja-JP" altLang="en-US" sz="12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説明しましたが、</a:t>
            </a:r>
            <a:r>
              <a:rPr lang="ja-JP" altLang="en-US" sz="1200" spc="78"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日本の国民全員が、１人当たり１日卵１個分（約</a:t>
            </a:r>
            <a:r>
              <a:rPr lang="en-US" altLang="ja-JP" sz="1200" dirty="0">
                <a:latin typeface="ＭＳ Ｐゴシック" panose="020B0600070205080204" pitchFamily="50" charset="-128"/>
                <a:ea typeface="ＭＳ Ｐゴシック" panose="020B0600070205080204" pitchFamily="50" charset="-128"/>
              </a:rPr>
              <a:t>60</a:t>
            </a:r>
            <a:r>
              <a:rPr lang="ja-JP" altLang="ja-JP" sz="1200" dirty="0">
                <a:latin typeface="ＭＳ Ｐゴシック" panose="020B0600070205080204" pitchFamily="50" charset="-128"/>
                <a:ea typeface="ＭＳ Ｐゴシック" panose="020B0600070205080204" pitchFamily="50" charset="-128"/>
              </a:rPr>
              <a:t>ｇ）のごみを減らすと、１年間でどのくらいの税金を節約できるでしょう？</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クリック</a:t>
            </a:r>
            <a:r>
              <a:rPr lang="en-US" altLang="ja-JP" sz="1200" dirty="0">
                <a:latin typeface="ＭＳ Ｐゴシック" panose="020B0600070205080204" pitchFamily="50" charset="-128"/>
                <a:ea typeface="ＭＳ Ｐゴシック" panose="020B0600070205080204" pitchFamily="50" charset="-128"/>
              </a:rPr>
              <a:t>】</a:t>
            </a:r>
            <a:endParaRPr lang="ja-JP" altLang="ja-JP" sz="1200"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sz="1200" dirty="0">
                <a:latin typeface="ＭＳ Ｐゴシック" panose="020B0600070205080204" pitchFamily="50" charset="-128"/>
                <a:ea typeface="ＭＳ Ｐゴシック" panose="020B0600070205080204" pitchFamily="50" charset="-128"/>
              </a:rPr>
              <a:t>①約</a:t>
            </a:r>
            <a:r>
              <a:rPr lang="en-US" altLang="ja-JP" sz="1200" dirty="0">
                <a:latin typeface="ＭＳ Ｐゴシック" panose="020B0600070205080204" pitchFamily="50" charset="-128"/>
                <a:ea typeface="ＭＳ Ｐゴシック" panose="020B0600070205080204" pitchFamily="50" charset="-128"/>
              </a:rPr>
              <a:t>1</a:t>
            </a:r>
            <a:r>
              <a:rPr lang="ja-JP" altLang="en-US" sz="1200" dirty="0">
                <a:latin typeface="ＭＳ Ｐゴシック" panose="020B0600070205080204" pitchFamily="50" charset="-128"/>
                <a:ea typeface="ＭＳ Ｐゴシック" panose="020B0600070205080204" pitchFamily="50" charset="-128"/>
              </a:rPr>
              <a:t>６</a:t>
            </a:r>
            <a:r>
              <a:rPr lang="ja-JP" altLang="ja-JP" sz="1200" dirty="0">
                <a:latin typeface="ＭＳ Ｐゴシック" panose="020B0600070205080204" pitchFamily="50" charset="-128"/>
                <a:ea typeface="ＭＳ Ｐゴシック" panose="020B0600070205080204" pitchFamily="50" charset="-128"/>
              </a:rPr>
              <a:t>億円</a:t>
            </a:r>
            <a:r>
              <a:rPr lang="ja-JP" altLang="en-US" sz="1200" spc="78" dirty="0">
                <a:latin typeface="ＭＳ Ｐゴシック" panose="020B0600070205080204" pitchFamily="50" charset="-128"/>
                <a:ea typeface="ＭＳ Ｐゴシック" panose="020B0600070205080204" pitchFamily="50" charset="-128"/>
              </a:rPr>
              <a:t>　</a:t>
            </a:r>
            <a:endParaRPr lang="en-US" altLang="ja-JP" sz="1200" spc="78"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sz="1200" dirty="0">
                <a:latin typeface="ＭＳ Ｐゴシック" panose="020B0600070205080204" pitchFamily="50" charset="-128"/>
                <a:ea typeface="ＭＳ Ｐゴシック" panose="020B0600070205080204" pitchFamily="50" charset="-128"/>
              </a:rPr>
              <a:t>②約</a:t>
            </a:r>
            <a:r>
              <a:rPr lang="en-US" altLang="ja-JP" sz="1200" dirty="0">
                <a:latin typeface="ＭＳ Ｐゴシック" panose="020B0600070205080204" pitchFamily="50" charset="-128"/>
                <a:ea typeface="ＭＳ Ｐゴシック" panose="020B0600070205080204" pitchFamily="50" charset="-128"/>
              </a:rPr>
              <a:t>165</a:t>
            </a:r>
            <a:r>
              <a:rPr lang="ja-JP" altLang="ja-JP" sz="1200" dirty="0">
                <a:latin typeface="ＭＳ Ｐゴシック" panose="020B0600070205080204" pitchFamily="50" charset="-128"/>
                <a:ea typeface="ＭＳ Ｐゴシック" panose="020B0600070205080204" pitchFamily="50" charset="-128"/>
              </a:rPr>
              <a:t>億円</a:t>
            </a:r>
            <a:r>
              <a:rPr lang="ja-JP" altLang="en-US" sz="1200" spc="78" dirty="0">
                <a:latin typeface="ＭＳ Ｐゴシック" panose="020B0600070205080204" pitchFamily="50" charset="-128"/>
                <a:ea typeface="ＭＳ Ｐゴシック" panose="020B0600070205080204" pitchFamily="50" charset="-128"/>
              </a:rPr>
              <a:t>　</a:t>
            </a:r>
            <a:endParaRPr lang="en-US" altLang="ja-JP" sz="1200" spc="78" dirty="0">
              <a:latin typeface="ＭＳ Ｐゴシック" panose="020B0600070205080204" pitchFamily="50" charset="-128"/>
              <a:ea typeface="ＭＳ Ｐゴシック" panose="020B0600070205080204" pitchFamily="50" charset="-128"/>
            </a:endParaRPr>
          </a:p>
          <a:p>
            <a:pPr defTabSz="906402">
              <a:lnSpc>
                <a:spcPts val="1785"/>
              </a:lnSpc>
            </a:pPr>
            <a:r>
              <a:rPr lang="ja-JP" altLang="ja-JP" sz="1200" dirty="0">
                <a:latin typeface="ＭＳ Ｐゴシック" panose="020B0600070205080204" pitchFamily="50" charset="-128"/>
                <a:ea typeface="ＭＳ Ｐゴシック" panose="020B0600070205080204" pitchFamily="50" charset="-128"/>
              </a:rPr>
              <a:t>③約</a:t>
            </a:r>
            <a:r>
              <a:rPr lang="en-US" altLang="ja-JP" sz="1200" dirty="0">
                <a:latin typeface="ＭＳ Ｐゴシック" panose="020B0600070205080204" pitchFamily="50" charset="-128"/>
                <a:ea typeface="ＭＳ Ｐゴシック" panose="020B0600070205080204" pitchFamily="50" charset="-128"/>
              </a:rPr>
              <a:t>1,654</a:t>
            </a:r>
            <a:r>
              <a:rPr lang="ja-JP" altLang="ja-JP" sz="1200" dirty="0">
                <a:latin typeface="ＭＳ Ｐゴシック" panose="020B0600070205080204" pitchFamily="50" charset="-128"/>
                <a:ea typeface="ＭＳ Ｐゴシック" panose="020B0600070205080204" pitchFamily="50" charset="-128"/>
              </a:rPr>
              <a:t>億円</a:t>
            </a:r>
            <a:r>
              <a:rPr lang="ja-JP" altLang="en-US" sz="1200" spc="78" dirty="0">
                <a:latin typeface="ＭＳ Ｐゴシック" panose="020B0600070205080204" pitchFamily="50" charset="-128"/>
                <a:ea typeface="ＭＳ Ｐゴシック" panose="020B0600070205080204" pitchFamily="50" charset="-128"/>
              </a:rPr>
              <a:t>　</a:t>
            </a:r>
            <a:endParaRPr lang="en-US" altLang="ja-JP" sz="1200" spc="78" dirty="0">
              <a:latin typeface="ＭＳ Ｐゴシック" panose="020B0600070205080204" pitchFamily="50" charset="-128"/>
              <a:ea typeface="ＭＳ Ｐゴシック" panose="020B0600070205080204" pitchFamily="50" charset="-128"/>
            </a:endParaRPr>
          </a:p>
          <a:p>
            <a:pPr defTabSz="906402">
              <a:lnSpc>
                <a:spcPts val="1785"/>
              </a:lnSpc>
              <a:defRPr/>
            </a:pPr>
            <a:r>
              <a:rPr lang="ja-JP" altLang="en-US" sz="1200" spc="78" dirty="0">
                <a:latin typeface="ＭＳ Ｐゴシック" panose="020B0600070205080204" pitchFamily="50" charset="-128"/>
                <a:ea typeface="ＭＳ Ｐゴシック" panose="020B0600070205080204" pitchFamily="50" charset="-128"/>
              </a:rPr>
              <a:t>正解は</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クリック</a:t>
            </a:r>
            <a:r>
              <a:rPr lang="en-US" altLang="ja-JP" sz="1200" dirty="0">
                <a:latin typeface="ＭＳ Ｐゴシック" panose="020B0600070205080204" pitchFamily="50" charset="-128"/>
                <a:ea typeface="ＭＳ Ｐゴシック" panose="020B0600070205080204" pitchFamily="50" charset="-128"/>
              </a:rPr>
              <a:t>】</a:t>
            </a:r>
          </a:p>
          <a:p>
            <a:pPr defTabSz="906402">
              <a:lnSpc>
                <a:spcPts val="1785"/>
              </a:lnSpc>
            </a:pPr>
            <a:r>
              <a:rPr lang="ja-JP" altLang="ja-JP" sz="1200" dirty="0">
                <a:latin typeface="ＭＳ Ｐゴシック" panose="020B0600070205080204" pitchFamily="50" charset="-128"/>
                <a:ea typeface="ＭＳ Ｐゴシック" panose="020B0600070205080204" pitchFamily="50" charset="-128"/>
              </a:rPr>
              <a:t>③約</a:t>
            </a:r>
            <a:r>
              <a:rPr lang="en-US" altLang="ja-JP" sz="1200" dirty="0">
                <a:latin typeface="ＭＳ Ｐゴシック" panose="020B0600070205080204" pitchFamily="50" charset="-128"/>
                <a:ea typeface="ＭＳ Ｐゴシック" panose="020B0600070205080204" pitchFamily="50" charset="-128"/>
              </a:rPr>
              <a:t>1,654</a:t>
            </a:r>
            <a:r>
              <a:rPr lang="ja-JP" altLang="ja-JP" sz="1200" dirty="0">
                <a:latin typeface="ＭＳ Ｐゴシック" panose="020B0600070205080204" pitchFamily="50" charset="-128"/>
                <a:ea typeface="ＭＳ Ｐゴシック" panose="020B0600070205080204" pitchFamily="50" charset="-128"/>
              </a:rPr>
              <a:t>億円です。</a:t>
            </a:r>
            <a:endParaRPr lang="en-US" altLang="ja-JP" sz="1200" spc="78" dirty="0">
              <a:latin typeface="ＭＳ Ｐゴシック" panose="020B0600070205080204" pitchFamily="50" charset="-128"/>
              <a:ea typeface="ＭＳ Ｐゴシック" panose="020B0600070205080204" pitchFamily="50" charset="-128"/>
            </a:endParaRPr>
          </a:p>
          <a:p>
            <a:pPr defTabSz="906402">
              <a:lnSpc>
                <a:spcPts val="1785"/>
              </a:lnSpc>
            </a:pPr>
            <a:endParaRPr lang="ja-JP" altLang="ja-JP" sz="1200" dirty="0">
              <a:latin typeface="ＭＳ Ｐゴシック" panose="020B0600070205080204" pitchFamily="50" charset="-128"/>
              <a:ea typeface="ＭＳ Ｐゴシック" panose="020B0600070205080204" pitchFamily="50" charset="-128"/>
            </a:endParaRPr>
          </a:p>
          <a:p>
            <a:pPr>
              <a:lnSpc>
                <a:spcPts val="1785"/>
              </a:lnSpc>
            </a:pP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必要に応じて細かい解説</a:t>
            </a:r>
            <a:r>
              <a:rPr lang="en-US" altLang="ja-JP" sz="1200" dirty="0">
                <a:latin typeface="ＭＳ Ｐゴシック" panose="020B0600070205080204" pitchFamily="50" charset="-128"/>
                <a:ea typeface="ＭＳ Ｐゴシック" panose="020B0600070205080204" pitchFamily="50" charset="-128"/>
              </a:rPr>
              <a:t>》</a:t>
            </a:r>
          </a:p>
          <a:p>
            <a:pPr>
              <a:lnSpc>
                <a:spcPts val="1785"/>
              </a:lnSpc>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１人が１日卵１個分（約</a:t>
            </a:r>
            <a:r>
              <a:rPr lang="en-US" altLang="ja-JP" sz="1200" dirty="0">
                <a:latin typeface="ＭＳ Ｐゴシック" panose="020B0600070205080204" pitchFamily="50" charset="-128"/>
                <a:ea typeface="ＭＳ Ｐゴシック" panose="020B0600070205080204" pitchFamily="50" charset="-128"/>
              </a:rPr>
              <a:t>60</a:t>
            </a:r>
            <a:r>
              <a:rPr lang="ja-JP" altLang="ja-JP" sz="1200" dirty="0">
                <a:latin typeface="ＭＳ Ｐゴシック" panose="020B0600070205080204" pitchFamily="50" charset="-128"/>
                <a:ea typeface="ＭＳ Ｐゴシック" panose="020B0600070205080204" pitchFamily="50" charset="-128"/>
              </a:rPr>
              <a:t>ｇ）のごみを減らすと、１年間（</a:t>
            </a:r>
            <a:r>
              <a:rPr lang="en-US" altLang="ja-JP" sz="1200" dirty="0">
                <a:latin typeface="ＭＳ Ｐゴシック" panose="020B0600070205080204" pitchFamily="50" charset="-128"/>
                <a:ea typeface="ＭＳ Ｐゴシック" panose="020B0600070205080204" pitchFamily="50" charset="-128"/>
              </a:rPr>
              <a:t>365</a:t>
            </a:r>
            <a:r>
              <a:rPr lang="ja-JP" altLang="ja-JP" sz="1200" dirty="0">
                <a:latin typeface="ＭＳ Ｐゴシック" panose="020B0600070205080204" pitchFamily="50" charset="-128"/>
                <a:ea typeface="ＭＳ Ｐゴシック" panose="020B0600070205080204" pitchFamily="50" charset="-128"/>
              </a:rPr>
              <a:t>日）で約</a:t>
            </a:r>
            <a:r>
              <a:rPr lang="en-US" altLang="ja-JP" sz="1200" dirty="0">
                <a:latin typeface="ＭＳ Ｐゴシック" panose="020B0600070205080204" pitchFamily="50" charset="-128"/>
                <a:ea typeface="ＭＳ Ｐゴシック" panose="020B0600070205080204" pitchFamily="50" charset="-128"/>
              </a:rPr>
              <a:t>22kg</a:t>
            </a:r>
            <a:r>
              <a:rPr lang="ja-JP" altLang="ja-JP" sz="1200" dirty="0">
                <a:latin typeface="ＭＳ Ｐゴシック" panose="020B0600070205080204" pitchFamily="50" charset="-128"/>
                <a:ea typeface="ＭＳ Ｐゴシック" panose="020B0600070205080204" pitchFamily="50" charset="-128"/>
              </a:rPr>
              <a:t>のごみを減らすことがで</a:t>
            </a:r>
            <a:r>
              <a:rPr lang="ja-JP" altLang="en-US" sz="1200" dirty="0">
                <a:latin typeface="ＭＳ Ｐゴシック" panose="020B0600070205080204" pitchFamily="50" charset="-128"/>
                <a:ea typeface="ＭＳ Ｐゴシック" panose="020B0600070205080204" pitchFamily="50" charset="-128"/>
              </a:rPr>
              <a:t>きる</a:t>
            </a:r>
            <a:r>
              <a:rPr lang="ja-JP" altLang="ja-JP" sz="1200" dirty="0">
                <a:latin typeface="ＭＳ Ｐゴシック" panose="020B0600070205080204" pitchFamily="50" charset="-128"/>
                <a:ea typeface="ＭＳ Ｐゴシック" panose="020B0600070205080204" pitchFamily="50" charset="-128"/>
              </a:rPr>
              <a:t>。</a:t>
            </a:r>
          </a:p>
          <a:p>
            <a:pPr defTabSz="914333">
              <a:lnSpc>
                <a:spcPts val="1785"/>
              </a:lnSpc>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日本の人口約１億</a:t>
            </a:r>
            <a:r>
              <a:rPr lang="en-US" altLang="ja-JP" sz="1200" dirty="0">
                <a:latin typeface="ＭＳ Ｐゴシック" panose="020B0600070205080204" pitchFamily="50" charset="-128"/>
                <a:ea typeface="ＭＳ Ｐゴシック" panose="020B0600070205080204" pitchFamily="50" charset="-128"/>
              </a:rPr>
              <a:t>2,617</a:t>
            </a:r>
            <a:r>
              <a:rPr lang="ja-JP" altLang="ja-JP" sz="1200" dirty="0">
                <a:latin typeface="ＭＳ Ｐゴシック" panose="020B0600070205080204" pitchFamily="50" charset="-128"/>
                <a:ea typeface="ＭＳ Ｐゴシック" panose="020B0600070205080204" pitchFamily="50" charset="-128"/>
              </a:rPr>
              <a:t>万人（</a:t>
            </a:r>
            <a:r>
              <a:rPr lang="ja-JP" altLang="en-US" sz="1200" dirty="0">
                <a:latin typeface="ＭＳ Ｐゴシック" panose="020B0600070205080204" pitchFamily="50" charset="-128"/>
                <a:ea typeface="ＭＳ Ｐゴシック" panose="020B0600070205080204" pitchFamily="50" charset="-128"/>
              </a:rPr>
              <a:t>令和元</a:t>
            </a:r>
            <a:r>
              <a:rPr lang="ja-JP" altLang="ja-JP"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2019</a:t>
            </a:r>
            <a:r>
              <a:rPr lang="ja-JP" altLang="ja-JP" sz="1200" dirty="0">
                <a:latin typeface="ＭＳ Ｐゴシック" panose="020B0600070205080204" pitchFamily="50" charset="-128"/>
                <a:ea typeface="ＭＳ Ｐゴシック" panose="020B0600070205080204" pitchFamily="50" charset="-128"/>
              </a:rPr>
              <a:t>）年</a:t>
            </a:r>
            <a:r>
              <a:rPr lang="en-US" altLang="ja-JP" sz="1200" dirty="0">
                <a:latin typeface="ＭＳ Ｐゴシック" panose="020B0600070205080204" pitchFamily="50" charset="-128"/>
                <a:ea typeface="ＭＳ Ｐゴシック" panose="020B0600070205080204" pitchFamily="50" charset="-128"/>
              </a:rPr>
              <a:t>10</a:t>
            </a:r>
            <a:r>
              <a:rPr lang="ja-JP" altLang="ja-JP" sz="1200" dirty="0">
                <a:latin typeface="ＭＳ Ｐゴシック" panose="020B0600070205080204" pitchFamily="50" charset="-128"/>
                <a:ea typeface="ＭＳ Ｐゴシック" panose="020B0600070205080204" pitchFamily="50" charset="-128"/>
              </a:rPr>
              <a:t>月１日現在）で換算すると、日本全体では１年間で約</a:t>
            </a:r>
            <a:r>
              <a:rPr lang="en-US" altLang="ja-JP" sz="1200" dirty="0">
                <a:latin typeface="ＭＳ Ｐゴシック" panose="020B0600070205080204" pitchFamily="50" charset="-128"/>
                <a:ea typeface="ＭＳ Ｐゴシック" panose="020B0600070205080204" pitchFamily="50" charset="-128"/>
              </a:rPr>
              <a:t>277</a:t>
            </a:r>
            <a:r>
              <a:rPr lang="ja-JP" altLang="ja-JP" sz="1200" dirty="0">
                <a:latin typeface="ＭＳ Ｐゴシック" panose="020B0600070205080204" pitchFamily="50" charset="-128"/>
                <a:ea typeface="ＭＳ Ｐゴシック" panose="020B0600070205080204" pitchFamily="50" charset="-128"/>
              </a:rPr>
              <a:t>万トン（約</a:t>
            </a:r>
            <a:r>
              <a:rPr lang="en-US" altLang="ja-JP" sz="1200" dirty="0">
                <a:latin typeface="ＭＳ Ｐゴシック" panose="020B0600070205080204" pitchFamily="50" charset="-128"/>
                <a:ea typeface="ＭＳ Ｐゴシック" panose="020B0600070205080204" pitchFamily="50" charset="-128"/>
              </a:rPr>
              <a:t>22kg</a:t>
            </a:r>
            <a:r>
              <a:rPr lang="ja-JP" altLang="ja-JP" sz="1200" dirty="0">
                <a:latin typeface="ＭＳ Ｐゴシック" panose="020B0600070205080204" pitchFamily="50" charset="-128"/>
                <a:ea typeface="ＭＳ Ｐゴシック" panose="020B0600070205080204" pitchFamily="50" charset="-128"/>
              </a:rPr>
              <a:t>×約１</a:t>
            </a:r>
            <a:endParaRPr lang="en-US" altLang="ja-JP" sz="1200"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億</a:t>
            </a:r>
            <a:r>
              <a:rPr lang="en-US" altLang="ja-JP" sz="1200" dirty="0">
                <a:latin typeface="ＭＳ Ｐゴシック" panose="020B0600070205080204" pitchFamily="50" charset="-128"/>
                <a:ea typeface="ＭＳ Ｐゴシック" panose="020B0600070205080204" pitchFamily="50" charset="-128"/>
              </a:rPr>
              <a:t>2,615</a:t>
            </a:r>
            <a:r>
              <a:rPr lang="ja-JP" altLang="ja-JP" sz="1200" dirty="0">
                <a:latin typeface="ＭＳ Ｐゴシック" panose="020B0600070205080204" pitchFamily="50" charset="-128"/>
                <a:ea typeface="ＭＳ Ｐゴシック" panose="020B0600070205080204" pitchFamily="50" charset="-128"/>
              </a:rPr>
              <a:t>万人）のごみを</a:t>
            </a:r>
            <a:r>
              <a:rPr lang="ja-JP" altLang="en-US" sz="1200" dirty="0">
                <a:latin typeface="ＭＳ Ｐゴシック" panose="020B0600070205080204" pitchFamily="50" charset="-128"/>
                <a:ea typeface="ＭＳ Ｐゴシック" panose="020B0600070205080204" pitchFamily="50" charset="-128"/>
              </a:rPr>
              <a:t>削減できる。</a:t>
            </a:r>
            <a:endParaRPr lang="en-US" altLang="ja-JP" sz="1200"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1</a:t>
            </a:r>
            <a:r>
              <a:rPr lang="ja-JP" altLang="en-US" sz="1200" dirty="0">
                <a:latin typeface="ＭＳ Ｐゴシック" panose="020B0600070205080204" pitchFamily="50" charset="-128"/>
                <a:ea typeface="ＭＳ Ｐゴシック" panose="020B0600070205080204" pitchFamily="50" charset="-128"/>
              </a:rPr>
              <a:t>トンあたりのごみ処理費用が約</a:t>
            </a:r>
            <a:r>
              <a:rPr lang="en-US" altLang="ja-JP" sz="1200" dirty="0">
                <a:latin typeface="ＭＳ Ｐゴシック" panose="020B0600070205080204" pitchFamily="50" charset="-128"/>
                <a:ea typeface="ＭＳ Ｐゴシック" panose="020B0600070205080204" pitchFamily="50" charset="-128"/>
              </a:rPr>
              <a:t>59,700</a:t>
            </a:r>
            <a:r>
              <a:rPr lang="ja-JP" altLang="en-US" sz="1200" dirty="0">
                <a:latin typeface="ＭＳ Ｐゴシック" panose="020B0600070205080204" pitchFamily="50" charset="-128"/>
                <a:ea typeface="ＭＳ Ｐゴシック" panose="020B0600070205080204" pitchFamily="50" charset="-128"/>
              </a:rPr>
              <a:t>円なので、</a:t>
            </a:r>
            <a:r>
              <a:rPr lang="en-US" altLang="ja-JP" sz="1200" dirty="0">
                <a:latin typeface="ＭＳ Ｐゴシック" panose="020B0600070205080204" pitchFamily="50" charset="-128"/>
                <a:ea typeface="ＭＳ Ｐゴシック" panose="020B0600070205080204" pitchFamily="50" charset="-128"/>
              </a:rPr>
              <a:t>59,700</a:t>
            </a:r>
            <a:r>
              <a:rPr lang="ja-JP" altLang="en-US" sz="1200" dirty="0">
                <a:latin typeface="ＭＳ Ｐゴシック" panose="020B0600070205080204" pitchFamily="50" charset="-128"/>
                <a:ea typeface="ＭＳ Ｐゴシック" panose="020B0600070205080204" pitchFamily="50" charset="-128"/>
              </a:rPr>
              <a:t>円</a:t>
            </a:r>
            <a:r>
              <a:rPr lang="en-US" altLang="ja-JP" sz="1200" dirty="0">
                <a:latin typeface="ＭＳ Ｐゴシック" panose="020B0600070205080204" pitchFamily="50" charset="-128"/>
                <a:ea typeface="ＭＳ Ｐゴシック" panose="020B0600070205080204" pitchFamily="50" charset="-128"/>
              </a:rPr>
              <a:t>×277</a:t>
            </a:r>
            <a:r>
              <a:rPr lang="ja-JP" altLang="en-US" sz="1200" dirty="0">
                <a:latin typeface="ＭＳ Ｐゴシック" panose="020B0600070205080204" pitchFamily="50" charset="-128"/>
                <a:ea typeface="ＭＳ Ｐゴシック" panose="020B0600070205080204" pitchFamily="50" charset="-128"/>
              </a:rPr>
              <a:t>万トン＝約</a:t>
            </a:r>
            <a:r>
              <a:rPr lang="en-US" altLang="ja-JP" sz="1200" dirty="0">
                <a:latin typeface="ＭＳ Ｐゴシック" panose="020B0600070205080204" pitchFamily="50" charset="-128"/>
                <a:ea typeface="ＭＳ Ｐゴシック" panose="020B0600070205080204" pitchFamily="50" charset="-128"/>
              </a:rPr>
              <a:t>1,654</a:t>
            </a:r>
            <a:r>
              <a:rPr lang="ja-JP" altLang="en-US" sz="1200" dirty="0">
                <a:latin typeface="ＭＳ Ｐゴシック" panose="020B0600070205080204" pitchFamily="50" charset="-128"/>
                <a:ea typeface="ＭＳ Ｐゴシック" panose="020B0600070205080204" pitchFamily="50" charset="-128"/>
              </a:rPr>
              <a:t>億円　となる。</a:t>
            </a:r>
            <a:endParaRPr lang="en-US" altLang="ja-JP" sz="1200" dirty="0">
              <a:latin typeface="ＭＳ Ｐゴシック" panose="020B0600070205080204" pitchFamily="50" charset="-128"/>
              <a:ea typeface="ＭＳ Ｐゴシック" panose="020B0600070205080204" pitchFamily="50" charset="-128"/>
            </a:endParaRPr>
          </a:p>
          <a:p>
            <a:pPr defTabSz="914333">
              <a:lnSpc>
                <a:spcPts val="1785"/>
              </a:lnSpc>
              <a:defRPr/>
            </a:pPr>
            <a:endParaRPr lang="en-US" altLang="ja-JP" sz="1200" dirty="0">
              <a:latin typeface="ＭＳ Ｐゴシック" panose="020B0600070205080204" pitchFamily="50" charset="-128"/>
              <a:ea typeface="ＭＳ Ｐゴシック" panose="020B0600070205080204" pitchFamily="50" charset="-128"/>
            </a:endParaRPr>
          </a:p>
          <a:p>
            <a:pPr defTabSz="914333">
              <a:lnSpc>
                <a:spcPts val="1785"/>
              </a:lnSpc>
              <a:defRPr/>
            </a:pPr>
            <a:r>
              <a:rPr lang="ja-JP" altLang="en-US" sz="1200" dirty="0">
                <a:latin typeface="ＭＳ Ｐゴシック" panose="020B0600070205080204" pitchFamily="50" charset="-128"/>
                <a:ea typeface="ＭＳ Ｐゴシック" panose="020B0600070205080204" pitchFamily="50" charset="-128"/>
              </a:rPr>
              <a:t>ごみを出さないようにするということは、税金の使い道に直接関わるということなんですね。</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クリック</a:t>
            </a:r>
            <a:r>
              <a:rPr lang="en-US" altLang="ja-JP" sz="1200" dirty="0">
                <a:latin typeface="ＭＳ Ｐゴシック" panose="020B0600070205080204" pitchFamily="50" charset="-128"/>
                <a:ea typeface="ＭＳ Ｐゴシック" panose="020B0600070205080204" pitchFamily="50" charset="-128"/>
              </a:rPr>
              <a:t>】</a:t>
            </a:r>
          </a:p>
          <a:p>
            <a:pPr>
              <a:lnSpc>
                <a:spcPts val="1785"/>
              </a:lnSpc>
            </a:pPr>
            <a:endParaRPr lang="ja-JP" altLang="en-US" sz="1200" spc="69"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414AF57-7E8D-4691-96FC-87DC7066B696}"/>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17</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208210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pPr defTabSz="914075" eaLnBrk="1">
              <a:defRPr/>
            </a:pP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mn-ea"/>
              </a:rPr>
              <a:t>様々な世代が、これからも豊かで安心して暮らせる社会を持続するために、租税の負担と給付のバランスをどうすればいいのかを、一人ひとりが自分のこととして考える必要があります。</a:t>
            </a:r>
            <a:endParaRPr lang="en-US" altLang="ja-JP" sz="1200" dirty="0">
              <a:solidFill>
                <a:schemeClr val="tx1"/>
              </a:solidFill>
              <a:latin typeface="+mn-ea"/>
            </a:endParaRPr>
          </a:p>
          <a:p>
            <a:pPr defTabSz="914075" eaLnBrk="1">
              <a:defRPr/>
            </a:pPr>
            <a:r>
              <a:rPr lang="ja-JP" altLang="en-US" sz="1200" dirty="0">
                <a:solidFill>
                  <a:schemeClr val="tx1"/>
                </a:solidFill>
                <a:latin typeface="+mn-ea"/>
              </a:rPr>
              <a:t>　単に「税」を納めるのではなく、「税」を通して社会の仕組みを考えて、社会に参加して、自分たちで国を作っていくために、自分の考えや意見をしっかり持てる社会人になってください。</a:t>
            </a:r>
            <a:endParaRPr lang="en-US" altLang="ja-JP" sz="1200" dirty="0">
              <a:solidFill>
                <a:schemeClr val="tx1"/>
              </a:solidFill>
              <a:latin typeface="+mn-ea"/>
            </a:endParaRPr>
          </a:p>
          <a:p>
            <a:r>
              <a:rPr lang="ja-JP" altLang="en-US" sz="1200" dirty="0">
                <a:latin typeface="+mn-ea"/>
              </a:rPr>
              <a:t>それでは、これで終わります。</a:t>
            </a:r>
            <a:endParaRPr lang="ja-JP" altLang="en-US" sz="1200" b="1" dirty="0">
              <a:latin typeface="+mn-ea"/>
            </a:endParaRP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18</a:t>
            </a:fld>
            <a:endParaRPr lang="ja-JP" altLang="en-US"/>
          </a:p>
        </p:txBody>
      </p:sp>
    </p:spTree>
    <p:extLst>
      <p:ext uri="{BB962C8B-B14F-4D97-AF65-F5344CB8AC3E}">
        <p14:creationId xmlns:p14="http://schemas.microsoft.com/office/powerpoint/2010/main" val="226663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lang="ja-JP" altLang="en-US" sz="1200" dirty="0">
                <a:latin typeface="+mn-ea"/>
              </a:rPr>
              <a:t>皆さんは、</a:t>
            </a:r>
            <a:r>
              <a:rPr lang="ja-JP" altLang="ja-JP" sz="1200" dirty="0">
                <a:latin typeface="+mn-ea"/>
              </a:rPr>
              <a:t>「税務署」が、どんな仕事をしているところか知っていますか。</a:t>
            </a:r>
          </a:p>
          <a:p>
            <a:r>
              <a:rPr lang="ja-JP" altLang="ja-JP" sz="1200" dirty="0">
                <a:latin typeface="+mn-ea"/>
              </a:rPr>
              <a:t>税務署は、「国」の税金を扱う仕事をしています。</a:t>
            </a:r>
            <a:endParaRPr lang="en-US" altLang="ja-JP" sz="1200" dirty="0">
              <a:latin typeface="+mn-ea"/>
            </a:endParaRPr>
          </a:p>
          <a:p>
            <a:r>
              <a:rPr lang="ja-JP" altLang="ja-JP" sz="1200" dirty="0">
                <a:latin typeface="+mn-ea"/>
              </a:rPr>
              <a:t>具体的には、税金を集めたり、税金に関する相談</a:t>
            </a:r>
            <a:r>
              <a:rPr lang="ja-JP" altLang="en-US" sz="1200" dirty="0">
                <a:latin typeface="+mn-ea"/>
              </a:rPr>
              <a:t>に乗ったり、</a:t>
            </a:r>
            <a:r>
              <a:rPr lang="ja-JP" altLang="ja-JP" sz="1200" dirty="0">
                <a:latin typeface="+mn-ea"/>
              </a:rPr>
              <a:t>調査を行ったりしています。</a:t>
            </a:r>
            <a:r>
              <a:rPr lang="en-US" altLang="ja-JP" sz="1200" dirty="0">
                <a:latin typeface="+mn-ea"/>
              </a:rPr>
              <a:t>【</a:t>
            </a:r>
            <a:r>
              <a:rPr lang="ja-JP" altLang="ja-JP" sz="1200" dirty="0">
                <a:latin typeface="+mn-ea"/>
              </a:rPr>
              <a:t>クリック</a:t>
            </a:r>
            <a:r>
              <a:rPr lang="en-US" altLang="ja-JP" sz="1200" dirty="0">
                <a:latin typeface="+mn-ea"/>
              </a:rPr>
              <a:t>】</a:t>
            </a:r>
            <a:endParaRPr lang="ja-JP" altLang="ja-JP" sz="1200" dirty="0">
              <a:latin typeface="+mn-ea"/>
            </a:endParaRPr>
          </a:p>
          <a:p>
            <a:r>
              <a:rPr lang="ja-JP" altLang="en-US" sz="1200" dirty="0">
                <a:latin typeface="+mn-ea"/>
              </a:rPr>
              <a:t>全国には</a:t>
            </a:r>
            <a:r>
              <a:rPr lang="en-US" altLang="ja-JP" sz="1200" dirty="0">
                <a:latin typeface="+mn-ea"/>
              </a:rPr>
              <a:t>524</a:t>
            </a:r>
            <a:r>
              <a:rPr lang="ja-JP" altLang="en-US" sz="1200" dirty="0">
                <a:latin typeface="+mn-ea"/>
              </a:rPr>
              <a:t>の税務署があります。</a:t>
            </a:r>
            <a:r>
              <a:rPr lang="en-US" altLang="ja-JP" sz="1200" dirty="0">
                <a:latin typeface="+mn-ea"/>
              </a:rPr>
              <a:t>【</a:t>
            </a:r>
            <a:r>
              <a:rPr lang="ja-JP" altLang="ja-JP" sz="1200" dirty="0">
                <a:latin typeface="+mn-ea"/>
              </a:rPr>
              <a:t>クリック</a:t>
            </a:r>
            <a:r>
              <a:rPr lang="en-US" altLang="ja-JP" sz="1200" dirty="0">
                <a:latin typeface="+mn-ea"/>
              </a:rPr>
              <a:t>】</a:t>
            </a:r>
            <a:endParaRPr lang="ja-JP" altLang="ja-JP" sz="1200" dirty="0">
              <a:latin typeface="+mn-ea"/>
            </a:endParaRPr>
          </a:p>
          <a:p>
            <a:r>
              <a:rPr lang="ja-JP" altLang="en-US" sz="1200" dirty="0">
                <a:latin typeface="+mn-ea"/>
              </a:rPr>
              <a:t>税務署の地図記号は、そろばんの珠の形をしています。</a:t>
            </a:r>
            <a:endParaRPr lang="en-US" altLang="ja-JP" sz="1200" dirty="0">
              <a:latin typeface="+mn-ea"/>
            </a:endParaRPr>
          </a:p>
          <a:p>
            <a:r>
              <a:rPr lang="ja-JP" altLang="en-US" sz="1200" dirty="0">
                <a:latin typeface="+mn-ea"/>
              </a:rPr>
              <a:t>昔は、税金の計算をそろばんを使ってしていたので、この形になっています。</a:t>
            </a:r>
            <a:r>
              <a:rPr lang="en-US" altLang="ja-JP" sz="1200" dirty="0">
                <a:latin typeface="+mn-ea"/>
              </a:rPr>
              <a:t> 【</a:t>
            </a:r>
            <a:r>
              <a:rPr lang="ja-JP" altLang="ja-JP" sz="1200" dirty="0">
                <a:latin typeface="+mn-ea"/>
              </a:rPr>
              <a:t>クリック</a:t>
            </a:r>
            <a:r>
              <a:rPr lang="en-US" altLang="ja-JP" sz="1200" dirty="0">
                <a:latin typeface="+mn-ea"/>
              </a:rPr>
              <a:t>】</a:t>
            </a:r>
            <a:endParaRPr lang="ja-JP" altLang="ja-JP" sz="1200" dirty="0">
              <a:latin typeface="+mn-ea"/>
            </a:endParaRPr>
          </a:p>
          <a:p>
            <a:r>
              <a:rPr lang="ja-JP" altLang="ja-JP" sz="1200" dirty="0">
                <a:latin typeface="+mn-ea"/>
              </a:rPr>
              <a:t>税金の仕事をしているのは税務署だけではなく、皆さんが住んでいる府</a:t>
            </a:r>
            <a:r>
              <a:rPr lang="ja-JP" altLang="en-US" sz="1200" dirty="0">
                <a:latin typeface="+mn-ea"/>
              </a:rPr>
              <a:t>や</a:t>
            </a:r>
            <a:r>
              <a:rPr lang="ja-JP" altLang="ja-JP" sz="1200" dirty="0">
                <a:latin typeface="+mn-ea"/>
              </a:rPr>
              <a:t>県</a:t>
            </a:r>
            <a:r>
              <a:rPr lang="ja-JP" altLang="en-US" sz="1200" dirty="0">
                <a:latin typeface="+mn-ea"/>
              </a:rPr>
              <a:t>、市や</a:t>
            </a:r>
            <a:r>
              <a:rPr lang="ja-JP" altLang="ja-JP" sz="1200" dirty="0">
                <a:latin typeface="+mn-ea"/>
              </a:rPr>
              <a:t>町</a:t>
            </a:r>
            <a:r>
              <a:rPr lang="ja-JP" altLang="en-US" sz="1200" dirty="0">
                <a:latin typeface="+mn-ea"/>
              </a:rPr>
              <a:t>や</a:t>
            </a:r>
            <a:r>
              <a:rPr lang="ja-JP" altLang="ja-JP" sz="1200" dirty="0">
                <a:latin typeface="+mn-ea"/>
              </a:rPr>
              <a:t>村の役所でも税金に関する仕事をしている人がたくさんいます。</a:t>
            </a:r>
            <a:r>
              <a:rPr lang="en-US" altLang="ja-JP" sz="1200" dirty="0">
                <a:latin typeface="+mn-ea"/>
              </a:rPr>
              <a:t> 【</a:t>
            </a:r>
            <a:r>
              <a:rPr lang="ja-JP" altLang="ja-JP" sz="1200" dirty="0">
                <a:latin typeface="+mn-ea"/>
              </a:rPr>
              <a:t>クリック</a:t>
            </a:r>
            <a:r>
              <a:rPr lang="en-US" altLang="ja-JP" sz="1200" dirty="0">
                <a:latin typeface="+mn-ea"/>
              </a:rPr>
              <a:t>】</a:t>
            </a:r>
            <a:endParaRPr lang="ja-JP" altLang="en-US" sz="1200" dirty="0">
              <a:latin typeface="+mn-ea"/>
            </a:endParaRPr>
          </a:p>
        </p:txBody>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a:t>
            </a:fld>
            <a:endParaRPr lang="ja-JP" altLang="en-US"/>
          </a:p>
        </p:txBody>
      </p:sp>
    </p:spTree>
    <p:extLst>
      <p:ext uri="{BB962C8B-B14F-4D97-AF65-F5344CB8AC3E}">
        <p14:creationId xmlns:p14="http://schemas.microsoft.com/office/powerpoint/2010/main" val="68802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a:ln/>
        </p:spPr>
      </p:sp>
      <p:sp>
        <p:nvSpPr>
          <p:cNvPr id="133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rPr>
              <a:t>（時間あれば）</a:t>
            </a:r>
            <a:endParaRPr lang="en-US" altLang="ja-JP" sz="1200" dirty="0">
              <a:latin typeface="+mn-ea"/>
            </a:endParaRPr>
          </a:p>
          <a:p>
            <a:endParaRPr lang="en-US" altLang="ja-JP" sz="1200" dirty="0">
              <a:latin typeface="+mn-ea"/>
            </a:endParaRPr>
          </a:p>
          <a:p>
            <a:r>
              <a:rPr lang="ja-JP" altLang="en-US" sz="1200" dirty="0">
                <a:latin typeface="+mn-ea"/>
              </a:rPr>
              <a:t>税務署や国税局の仕事についてお話します。</a:t>
            </a:r>
            <a:endParaRPr lang="en-US" altLang="ja-JP" sz="1200" dirty="0">
              <a:latin typeface="+mn-ea"/>
            </a:endParaRPr>
          </a:p>
          <a:p>
            <a:r>
              <a:rPr lang="ja-JP" altLang="en-US" sz="1200" dirty="0">
                <a:latin typeface="+mn-ea"/>
              </a:rPr>
              <a:t>日本の税金は申告納税制度を基本としています。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latin typeface="+mn-ea"/>
            </a:endParaRPr>
          </a:p>
          <a:p>
            <a:r>
              <a:rPr lang="ja-JP" altLang="en-US" sz="1200" dirty="0">
                <a:latin typeface="+mn-ea"/>
              </a:rPr>
              <a:t>申告納税制度とは、自分の税金を自分で計算して納税するということです。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latin typeface="+mn-ea"/>
            </a:endParaRPr>
          </a:p>
          <a:p>
            <a:r>
              <a:rPr lang="ja-JP" altLang="en-US" sz="1200" dirty="0">
                <a:latin typeface="+mn-ea"/>
              </a:rPr>
              <a:t>所得税などは、売上から経費を引いた利益、つまりもうけに対して税金がかかりますが、　自分の収入は自分が一番よく分かっているし、経費も利益も自分が一番よく分かっているからです。</a:t>
            </a:r>
            <a:endParaRPr lang="en-US" altLang="ja-JP" sz="1200" dirty="0">
              <a:latin typeface="+mn-ea"/>
            </a:endParaRPr>
          </a:p>
          <a:p>
            <a:r>
              <a:rPr lang="ja-JP" altLang="en-US" sz="1200" dirty="0">
                <a:latin typeface="+mn-ea"/>
              </a:rPr>
              <a:t>ほとんどの人は真面目にキチンと納税しています。</a:t>
            </a:r>
            <a:endParaRPr lang="en-US" altLang="ja-JP" sz="1200" dirty="0">
              <a:latin typeface="+mn-ea"/>
            </a:endParaRPr>
          </a:p>
          <a:p>
            <a:r>
              <a:rPr lang="ja-JP" altLang="en-US" sz="1200" dirty="0">
                <a:latin typeface="+mn-ea"/>
              </a:rPr>
              <a:t>しかし、残念ながら一部には税金をごまかしてやろうと考えて</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latin typeface="+mn-ea"/>
              </a:rPr>
              <a:t>売上を少なく見せかけたり、</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latin typeface="+mn-ea"/>
              </a:rPr>
              <a:t>経費を多く見せかけたりする人もいます。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latin typeface="+mn-ea"/>
            </a:endParaRPr>
          </a:p>
          <a:p>
            <a:r>
              <a:rPr lang="ja-JP" altLang="en-US" sz="1200" dirty="0">
                <a:latin typeface="+mn-ea"/>
              </a:rPr>
              <a:t>税金をごまかすことを脱税と言います。</a:t>
            </a:r>
            <a:r>
              <a:rPr lang="en-US" altLang="ja-JP" sz="1200" dirty="0">
                <a:latin typeface="+mn-ea"/>
              </a:rPr>
              <a:t>【</a:t>
            </a:r>
            <a:r>
              <a:rPr lang="ja-JP" altLang="en-US" sz="1200" dirty="0">
                <a:latin typeface="+mn-ea"/>
              </a:rPr>
              <a:t>クリック</a:t>
            </a:r>
            <a:r>
              <a:rPr lang="en-US" altLang="ja-JP" sz="1200" dirty="0">
                <a:latin typeface="+mn-ea"/>
              </a:rPr>
              <a:t>】</a:t>
            </a:r>
          </a:p>
          <a:p>
            <a:r>
              <a:rPr lang="ja-JP" altLang="en-US" sz="1200" dirty="0">
                <a:latin typeface="+mn-ea"/>
              </a:rPr>
              <a:t>そこで、税務署や国税局では、税金についての調査を行っています。</a:t>
            </a:r>
            <a:endParaRPr lang="en-US" altLang="ja-JP" sz="1200" dirty="0">
              <a:latin typeface="+mn-ea"/>
            </a:endParaRPr>
          </a:p>
          <a:p>
            <a:r>
              <a:rPr lang="ja-JP" altLang="en-US" sz="1200" dirty="0">
                <a:latin typeface="+mn-ea"/>
              </a:rPr>
              <a:t>もし税金をごまかしていたら。</a:t>
            </a:r>
            <a:endParaRPr lang="en-US" altLang="ja-JP" sz="1200" dirty="0">
              <a:latin typeface="+mn-ea"/>
            </a:endParaRPr>
          </a:p>
          <a:p>
            <a:pPr defTabSz="950768">
              <a:defRPr/>
            </a:pPr>
            <a:r>
              <a:rPr lang="ja-JP" altLang="en-US" sz="1200" dirty="0">
                <a:latin typeface="+mn-ea"/>
              </a:rPr>
              <a:t>特に悪質な場合は、裁判にかけられて有罪になれば、罰金や刑務所に入れられるということもあります。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p:txBody>
      </p:sp>
      <p:sp>
        <p:nvSpPr>
          <p:cNvPr id="133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010">
              <a:defRPr kumimoji="1" sz="2400">
                <a:solidFill>
                  <a:schemeClr val="tx1"/>
                </a:solidFill>
                <a:latin typeface="Arial" panose="020B0604020202020204" pitchFamily="34" charset="0"/>
                <a:ea typeface="AR丸ゴシック体M"/>
                <a:cs typeface="AR丸ゴシック体M"/>
              </a:defRPr>
            </a:lvl1pPr>
            <a:lvl2pPr marL="746004" indent="-286924" defTabSz="958010">
              <a:defRPr kumimoji="1" sz="2400">
                <a:solidFill>
                  <a:schemeClr val="tx1"/>
                </a:solidFill>
                <a:latin typeface="Arial" panose="020B0604020202020204" pitchFamily="34" charset="0"/>
                <a:ea typeface="AR丸ゴシック体M"/>
                <a:cs typeface="AR丸ゴシック体M"/>
              </a:defRPr>
            </a:lvl2pPr>
            <a:lvl3pPr marL="1147699" indent="-229540" defTabSz="958010">
              <a:defRPr kumimoji="1" sz="2400">
                <a:solidFill>
                  <a:schemeClr val="tx1"/>
                </a:solidFill>
                <a:latin typeface="Arial" panose="020B0604020202020204" pitchFamily="34" charset="0"/>
                <a:ea typeface="AR丸ゴシック体M"/>
                <a:cs typeface="AR丸ゴシック体M"/>
              </a:defRPr>
            </a:lvl3pPr>
            <a:lvl4pPr marL="1606778" indent="-229540" defTabSz="958010">
              <a:defRPr kumimoji="1" sz="2400">
                <a:solidFill>
                  <a:schemeClr val="tx1"/>
                </a:solidFill>
                <a:latin typeface="Arial" panose="020B0604020202020204" pitchFamily="34" charset="0"/>
                <a:ea typeface="AR丸ゴシック体M"/>
                <a:cs typeface="AR丸ゴシック体M"/>
              </a:defRPr>
            </a:lvl4pPr>
            <a:lvl5pPr marL="2065858" indent="-229540" defTabSz="958010">
              <a:defRPr kumimoji="1" sz="2400">
                <a:solidFill>
                  <a:schemeClr val="tx1"/>
                </a:solidFill>
                <a:latin typeface="Arial" panose="020B0604020202020204" pitchFamily="34" charset="0"/>
                <a:ea typeface="AR丸ゴシック体M"/>
                <a:cs typeface="AR丸ゴシック体M"/>
              </a:defRPr>
            </a:lvl5pPr>
            <a:lvl6pPr marL="2524937" indent="-229540" defTabSz="95801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84016" indent="-229540" defTabSz="95801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43096" indent="-229540" defTabSz="95801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902175" indent="-229540" defTabSz="95801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110BC987-E82C-4748-B8C4-982CCCD694A0}" type="slidenum">
              <a:rPr lang="en-US" altLang="ja-JP" sz="1300">
                <a:ea typeface="ＭＳ Ｐゴシック" panose="020B0600070205080204" pitchFamily="50" charset="-128"/>
              </a:rPr>
              <a:pPr/>
              <a:t>19</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940829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スライド番号プレースホルダ 3"/>
          <p:cNvSpPr txBox="1">
            <a:spLocks noGrp="1"/>
          </p:cNvSpPr>
          <p:nvPr/>
        </p:nvSpPr>
        <p:spPr bwMode="auto">
          <a:xfrm>
            <a:off x="3816351" y="9374192"/>
            <a:ext cx="2917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70" tIns="47385" rIns="94770" bIns="47385"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78C7624C-DF9F-417E-BE40-08DC8293071B}" type="slidenum">
              <a:rPr lang="en-US" altLang="ja-JP">
                <a:ea typeface="HG丸ｺﾞｼｯｸM-PRO" panose="020F0600000000000000" pitchFamily="50" charset="-128"/>
              </a:rPr>
              <a:pPr algn="r" eaLnBrk="1" hangingPunct="1">
                <a:spcBef>
                  <a:spcPct val="0"/>
                </a:spcBef>
              </a:pPr>
              <a:t>20</a:t>
            </a:fld>
            <a:endParaRPr lang="en-US" altLang="ja-JP" dirty="0">
              <a:ea typeface="HG丸ｺﾞｼｯｸM-PRO" panose="020F0600000000000000" pitchFamily="50" charset="-128"/>
            </a:endParaRPr>
          </a:p>
        </p:txBody>
      </p:sp>
      <p:sp>
        <p:nvSpPr>
          <p:cNvPr id="4" name="スライド イメージ プレースホルダー 3">
            <a:extLst>
              <a:ext uri="{FF2B5EF4-FFF2-40B4-BE49-F238E27FC236}">
                <a16:creationId xmlns:a16="http://schemas.microsoft.com/office/drawing/2014/main" id="{33D6CBB1-EF69-4D43-BC28-91C898CD4650}"/>
              </a:ext>
            </a:extLst>
          </p:cNvPr>
          <p:cNvSpPr>
            <a:spLocks noGrp="1" noRot="1" noChangeAspect="1"/>
          </p:cNvSpPr>
          <p:nvPr>
            <p:ph type="sldImg"/>
          </p:nvPr>
        </p:nvSpPr>
        <p:spPr>
          <a:xfrm>
            <a:off x="77788" y="538163"/>
            <a:ext cx="6580187" cy="3702050"/>
          </a:xfrm>
        </p:spPr>
      </p:sp>
      <p:sp>
        <p:nvSpPr>
          <p:cNvPr id="5" name="ノート プレースホルダー 4">
            <a:extLst>
              <a:ext uri="{FF2B5EF4-FFF2-40B4-BE49-F238E27FC236}">
                <a16:creationId xmlns:a16="http://schemas.microsoft.com/office/drawing/2014/main" id="{9649A609-F854-47B3-991E-A6A1A757685A}"/>
              </a:ext>
            </a:extLst>
          </p:cNvPr>
          <p:cNvSpPr>
            <a:spLocks noGrp="1"/>
          </p:cNvSpPr>
          <p:nvPr>
            <p:ph type="body" idx="1"/>
          </p:nvPr>
        </p:nvSpPr>
        <p:spPr/>
        <p:txBody>
          <a:bodyPr/>
          <a:lstStyle/>
          <a:p>
            <a:pPr eaLnBrk="1" hangingPunct="1"/>
            <a:r>
              <a:rPr lang="ja-JP" altLang="en-US" sz="1200" dirty="0">
                <a:latin typeface="+mn-ea"/>
                <a:cs typeface="メイリオ" panose="020B0604030504040204" pitchFamily="50" charset="-128"/>
              </a:rPr>
              <a:t>国税庁のホームページに掲載しているインターネット番組「</a:t>
            </a:r>
            <a:r>
              <a:rPr lang="en-US" altLang="ja-JP" sz="1200" dirty="0">
                <a:latin typeface="+mn-ea"/>
                <a:cs typeface="メイリオ" panose="020B0604030504040204" pitchFamily="50" charset="-128"/>
              </a:rPr>
              <a:t>Web-TAX-TV</a:t>
            </a:r>
            <a:r>
              <a:rPr lang="ja-JP" altLang="en-US" sz="1200" dirty="0">
                <a:latin typeface="+mn-ea"/>
                <a:cs typeface="メイリオ" panose="020B0604030504040204" pitchFamily="50" charset="-128"/>
              </a:rPr>
              <a:t>」では、査察官の活躍をドラマ仕立てで紹介した「脱税を見逃さない！～国税査察官の仕事～」を配信しています。 </a:t>
            </a:r>
            <a:endParaRPr lang="en-US" altLang="ja-JP" sz="1200" dirty="0">
              <a:latin typeface="+mn-ea"/>
              <a:cs typeface="メイリオ" panose="020B0604030504040204" pitchFamily="50" charset="-128"/>
            </a:endParaRPr>
          </a:p>
          <a:p>
            <a:pPr eaLnBrk="1" hangingPunct="1"/>
            <a:r>
              <a:rPr lang="ja-JP" altLang="en-US" sz="1200" dirty="0">
                <a:latin typeface="+mn-ea"/>
                <a:cs typeface="メイリオ" panose="020B0604030504040204" pitchFamily="50" charset="-128"/>
              </a:rPr>
              <a:t>一度ご覧になってみてください。</a:t>
            </a:r>
            <a:endParaRPr lang="en-US" altLang="ja-JP" sz="1200" dirty="0">
              <a:latin typeface="+mn-ea"/>
              <a:cs typeface="メイリオ" panose="020B0604030504040204" pitchFamily="50" charset="-128"/>
            </a:endParaRPr>
          </a:p>
          <a:p>
            <a:pPr eaLnBrk="1" hangingPunct="1"/>
            <a:r>
              <a:rPr lang="ja-JP" altLang="en-US" sz="1200" dirty="0">
                <a:latin typeface="+mn-ea"/>
                <a:cs typeface="メイリオ" panose="020B0604030504040204" pitchFamily="50" charset="-128"/>
              </a:rPr>
              <a:t>国税庁のホームページには、他にも、国税庁の仕事やマイナンバーなどに関する動画もたくさん載っています。</a:t>
            </a:r>
            <a:endParaRPr lang="en-US" altLang="ja-JP" sz="1200" dirty="0">
              <a:latin typeface="+mn-ea"/>
              <a:cs typeface="メイリオ" panose="020B0604030504040204" pitchFamily="50" charset="-128"/>
            </a:endParaRPr>
          </a:p>
          <a:p>
            <a:pPr eaLnBrk="1" hangingPunct="1"/>
            <a:r>
              <a:rPr lang="ja-JP" altLang="en-US" sz="1200" dirty="0">
                <a:latin typeface="+mn-ea"/>
                <a:cs typeface="メイリオ" panose="020B0604030504040204" pitchFamily="50" charset="-128"/>
              </a:rPr>
              <a:t>また、税に関するさまざまな情報を提供しています。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endParaRPr lang="ja-JP" altLang="en-US" sz="1200" dirty="0">
              <a:latin typeface="+mn-ea"/>
            </a:endParaRPr>
          </a:p>
        </p:txBody>
      </p:sp>
    </p:spTree>
    <p:extLst>
      <p:ext uri="{BB962C8B-B14F-4D97-AF65-F5344CB8AC3E}">
        <p14:creationId xmlns:p14="http://schemas.microsoft.com/office/powerpoint/2010/main" val="57160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21</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200" spc="80" dirty="0">
                <a:latin typeface="+mn-ea"/>
              </a:rPr>
              <a:t>現在ドイツで実際ある税金はどれでしょうか？</a:t>
            </a:r>
            <a:endParaRPr lang="en-US" altLang="ja-JP" sz="1200" spc="80" dirty="0">
              <a:latin typeface="+mn-ea"/>
            </a:endParaRPr>
          </a:p>
          <a:p>
            <a:pPr eaLnBrk="1" hangingPunct="1">
              <a:lnSpc>
                <a:spcPts val="1510"/>
              </a:lnSpc>
              <a:spcBef>
                <a:spcPts val="0"/>
              </a:spcBef>
              <a:defRPr/>
            </a:pPr>
            <a:r>
              <a:rPr lang="ja-JP" altLang="en-US" sz="1200" spc="80" dirty="0">
                <a:latin typeface="+mn-ea"/>
              </a:rPr>
              <a:t>　</a:t>
            </a:r>
            <a:endParaRPr lang="en-US" altLang="ja-JP" sz="1200" spc="80" dirty="0">
              <a:latin typeface="+mn-ea"/>
            </a:endParaRPr>
          </a:p>
          <a:p>
            <a:pPr eaLnBrk="1" hangingPunct="1">
              <a:lnSpc>
                <a:spcPts val="1510"/>
              </a:lnSpc>
              <a:spcBef>
                <a:spcPts val="0"/>
              </a:spcBef>
              <a:defRPr/>
            </a:pPr>
            <a:r>
              <a:rPr lang="ja-JP" altLang="en-US" sz="1200" spc="80" dirty="0">
                <a:latin typeface="+mn-ea"/>
              </a:rPr>
              <a:t>　　①牛馬（ぎゅうば）税　　②犬税　　③猫税</a:t>
            </a:r>
            <a:endParaRPr lang="en-US" altLang="ja-JP" sz="1200" spc="80" dirty="0">
              <a:latin typeface="+mn-ea"/>
            </a:endParaRPr>
          </a:p>
          <a:p>
            <a:pPr eaLnBrk="1" hangingPunct="1">
              <a:lnSpc>
                <a:spcPts val="1510"/>
              </a:lnSpc>
              <a:spcBef>
                <a:spcPts val="0"/>
              </a:spcBef>
              <a:defRPr/>
            </a:pPr>
            <a:r>
              <a:rPr lang="ja-JP" altLang="en-US" sz="1200" spc="80" dirty="0">
                <a:latin typeface="+mn-ea"/>
              </a:rPr>
              <a:t>　</a:t>
            </a:r>
            <a:endParaRPr lang="en-US" altLang="ja-JP" sz="1200" spc="80" dirty="0">
              <a:latin typeface="+mn-ea"/>
            </a:endParaRPr>
          </a:p>
          <a:p>
            <a:pPr eaLnBrk="1" hangingPunct="1">
              <a:lnSpc>
                <a:spcPts val="1510"/>
              </a:lnSpc>
              <a:spcBef>
                <a:spcPts val="0"/>
              </a:spcBef>
              <a:defRPr/>
            </a:pPr>
            <a:r>
              <a:rPr lang="ja-JP" altLang="en-US" sz="1200" spc="80" dirty="0">
                <a:latin typeface="+mn-ea"/>
              </a:rPr>
              <a:t>　正解は、②番の犬税です。　</a:t>
            </a:r>
            <a:endParaRPr lang="en-US" altLang="ja-JP" sz="1200" spc="80" dirty="0">
              <a:latin typeface="+mn-ea"/>
            </a:endParaRPr>
          </a:p>
          <a:p>
            <a:pPr eaLnBrk="1" hangingPunct="1">
              <a:lnSpc>
                <a:spcPts val="1510"/>
              </a:lnSpc>
              <a:spcBef>
                <a:spcPts val="0"/>
              </a:spcBef>
              <a:defRPr/>
            </a:pPr>
            <a:endParaRPr lang="en-US" altLang="ja-JP" sz="1200" spc="80" dirty="0">
              <a:latin typeface="+mn-ea"/>
            </a:endParaRPr>
          </a:p>
          <a:p>
            <a:pPr eaLnBrk="1" hangingPunct="1">
              <a:lnSpc>
                <a:spcPts val="1510"/>
              </a:lnSpc>
              <a:spcBef>
                <a:spcPts val="0"/>
              </a:spcBef>
              <a:defRPr/>
            </a:pPr>
            <a:r>
              <a:rPr lang="ja-JP" altLang="en-US" sz="1200" spc="80" dirty="0">
                <a:latin typeface="+mn-ea"/>
              </a:rPr>
              <a:t>　飼っている犬の頭数で課税されます。</a:t>
            </a:r>
            <a:endParaRPr lang="en-US" altLang="ja-JP" sz="1200" spc="80" dirty="0">
              <a:latin typeface="+mn-ea"/>
            </a:endParaRPr>
          </a:p>
          <a:p>
            <a:pPr eaLnBrk="1" hangingPunct="1">
              <a:lnSpc>
                <a:spcPts val="1510"/>
              </a:lnSpc>
              <a:spcBef>
                <a:spcPts val="0"/>
              </a:spcBef>
              <a:defRPr/>
            </a:pPr>
            <a:r>
              <a:rPr lang="ja-JP" altLang="en-US" sz="1200" spc="80" dirty="0">
                <a:latin typeface="+mn-ea"/>
              </a:rPr>
              <a:t>１頭目は</a:t>
            </a:r>
            <a:r>
              <a:rPr lang="en-US" altLang="ja-JP" sz="1200" spc="80" dirty="0">
                <a:latin typeface="+mn-ea"/>
              </a:rPr>
              <a:t>120</a:t>
            </a:r>
            <a:r>
              <a:rPr lang="ja-JP" altLang="en-US" sz="1200" spc="80" dirty="0">
                <a:latin typeface="+mn-ea"/>
              </a:rPr>
              <a:t>ユーロ（約</a:t>
            </a:r>
            <a:r>
              <a:rPr lang="en-US" altLang="ja-JP" sz="1200" spc="80" dirty="0">
                <a:latin typeface="+mn-ea"/>
              </a:rPr>
              <a:t>15,600</a:t>
            </a:r>
            <a:r>
              <a:rPr lang="ja-JP" altLang="en-US" sz="1200" spc="80" dirty="0">
                <a:latin typeface="+mn-ea"/>
              </a:rPr>
              <a:t>円）で２頭目からは</a:t>
            </a:r>
            <a:r>
              <a:rPr lang="en-US" altLang="ja-JP" sz="1200" spc="80" dirty="0">
                <a:latin typeface="+mn-ea"/>
              </a:rPr>
              <a:t>180</a:t>
            </a:r>
            <a:r>
              <a:rPr lang="ja-JP" altLang="en-US" sz="1200" spc="80" dirty="0">
                <a:latin typeface="+mn-ea"/>
              </a:rPr>
              <a:t>ユーロ（約</a:t>
            </a:r>
            <a:r>
              <a:rPr lang="en-US" altLang="ja-JP" sz="1200" spc="80" dirty="0">
                <a:latin typeface="+mn-ea"/>
              </a:rPr>
              <a:t>23,400</a:t>
            </a:r>
            <a:r>
              <a:rPr lang="ja-JP" altLang="en-US" sz="1200" spc="80" dirty="0">
                <a:latin typeface="+mn-ea"/>
              </a:rPr>
              <a:t>円）です。</a:t>
            </a:r>
            <a:endParaRPr lang="en-US" altLang="ja-JP" sz="1200" spc="80" dirty="0">
              <a:latin typeface="+mn-ea"/>
            </a:endParaRPr>
          </a:p>
          <a:p>
            <a:pPr eaLnBrk="1" hangingPunct="1">
              <a:lnSpc>
                <a:spcPts val="1510"/>
              </a:lnSpc>
              <a:spcBef>
                <a:spcPts val="0"/>
              </a:spcBef>
              <a:defRPr/>
            </a:pPr>
            <a:r>
              <a:rPr lang="ja-JP" altLang="en-US" sz="1200" spc="80" dirty="0">
                <a:latin typeface="+mn-ea"/>
              </a:rPr>
              <a:t>町の清掃費用などに使われますが、犬税があることで安易に犬を飼う人が減り、しっかりと犬が飼育されるようになりました。</a:t>
            </a:r>
            <a:endParaRPr lang="en-US" altLang="ja-JP" sz="1200" spc="80" dirty="0">
              <a:latin typeface="+mn-ea"/>
            </a:endParaRPr>
          </a:p>
          <a:p>
            <a:pPr eaLnBrk="1" hangingPunct="1">
              <a:lnSpc>
                <a:spcPts val="1510"/>
              </a:lnSpc>
              <a:spcBef>
                <a:spcPts val="0"/>
              </a:spcBef>
              <a:defRPr/>
            </a:pPr>
            <a:r>
              <a:rPr lang="ja-JP" altLang="en-US" sz="1200" spc="80" dirty="0">
                <a:latin typeface="+mn-ea"/>
              </a:rPr>
              <a:t>日本の市町村でも昭和</a:t>
            </a:r>
            <a:r>
              <a:rPr lang="en-US" altLang="ja-JP" sz="1200" spc="80" dirty="0">
                <a:latin typeface="+mn-ea"/>
              </a:rPr>
              <a:t>57</a:t>
            </a:r>
            <a:r>
              <a:rPr lang="ja-JP" altLang="en-US" sz="1200" spc="80" dirty="0">
                <a:latin typeface="+mn-ea"/>
              </a:rPr>
              <a:t>年までありました。</a:t>
            </a:r>
            <a:endParaRPr lang="en-US" altLang="ja-JP" sz="1200" spc="80" dirty="0">
              <a:latin typeface="+mn-ea"/>
            </a:endParaRPr>
          </a:p>
          <a:p>
            <a:pPr eaLnBrk="1" hangingPunct="1">
              <a:lnSpc>
                <a:spcPts val="1510"/>
              </a:lnSpc>
              <a:spcBef>
                <a:spcPts val="0"/>
              </a:spcBef>
              <a:defRPr/>
            </a:pPr>
            <a:endParaRPr lang="en-US" altLang="ja-JP" sz="1200" spc="80" dirty="0">
              <a:latin typeface="+mn-ea"/>
            </a:endParaRPr>
          </a:p>
        </p:txBody>
      </p:sp>
    </p:spTree>
    <p:extLst>
      <p:ext uri="{BB962C8B-B14F-4D97-AF65-F5344CB8AC3E}">
        <p14:creationId xmlns:p14="http://schemas.microsoft.com/office/powerpoint/2010/main" val="3142920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22</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200" spc="80" dirty="0">
                <a:latin typeface="+mn-ea"/>
              </a:rPr>
              <a:t>次の中で税金がかかるものはどれでしょうか？</a:t>
            </a:r>
            <a:endParaRPr lang="en-US" altLang="ja-JP" sz="1200" spc="80" dirty="0">
              <a:latin typeface="+mn-ea"/>
            </a:endParaRPr>
          </a:p>
          <a:p>
            <a:pPr eaLnBrk="1" hangingPunct="1">
              <a:lnSpc>
                <a:spcPts val="1510"/>
              </a:lnSpc>
              <a:spcBef>
                <a:spcPts val="0"/>
              </a:spcBef>
              <a:defRPr/>
            </a:pPr>
            <a:r>
              <a:rPr lang="ja-JP" altLang="en-US" sz="1200" spc="80" dirty="0">
                <a:latin typeface="+mn-ea"/>
              </a:rPr>
              <a:t>　</a:t>
            </a:r>
            <a:endParaRPr lang="en-US" altLang="ja-JP" sz="1200" spc="80" dirty="0">
              <a:latin typeface="+mn-ea"/>
            </a:endParaRPr>
          </a:p>
          <a:p>
            <a:pPr eaLnBrk="1" hangingPunct="1">
              <a:lnSpc>
                <a:spcPts val="1510"/>
              </a:lnSpc>
              <a:spcBef>
                <a:spcPts val="0"/>
              </a:spcBef>
              <a:defRPr/>
            </a:pPr>
            <a:r>
              <a:rPr lang="ja-JP" altLang="en-US" sz="1200" spc="80" dirty="0">
                <a:latin typeface="+mn-ea"/>
              </a:rPr>
              <a:t>　　①ノーベル賞の賞金　　②宝くじの当選金　　③クイズの懸賞金</a:t>
            </a:r>
            <a:endParaRPr lang="en-US" altLang="ja-JP" sz="1200" spc="80" dirty="0">
              <a:latin typeface="+mn-ea"/>
            </a:endParaRPr>
          </a:p>
          <a:p>
            <a:pPr eaLnBrk="1" hangingPunct="1">
              <a:lnSpc>
                <a:spcPts val="1510"/>
              </a:lnSpc>
              <a:spcBef>
                <a:spcPts val="0"/>
              </a:spcBef>
              <a:defRPr/>
            </a:pPr>
            <a:r>
              <a:rPr lang="ja-JP" altLang="en-US" sz="1200" spc="80" dirty="0">
                <a:latin typeface="+mn-ea"/>
              </a:rPr>
              <a:t>　</a:t>
            </a:r>
            <a:endParaRPr lang="en-US" altLang="ja-JP" sz="1200" spc="80" dirty="0">
              <a:latin typeface="+mn-ea"/>
            </a:endParaRPr>
          </a:p>
          <a:p>
            <a:pPr eaLnBrk="1" hangingPunct="1">
              <a:lnSpc>
                <a:spcPts val="1510"/>
              </a:lnSpc>
              <a:spcBef>
                <a:spcPts val="0"/>
              </a:spcBef>
              <a:defRPr/>
            </a:pPr>
            <a:r>
              <a:rPr lang="ja-JP" altLang="en-US" sz="1200" spc="80" dirty="0">
                <a:latin typeface="+mn-ea"/>
              </a:rPr>
              <a:t>　正解は、③番のクイズの懸賞金です。　</a:t>
            </a:r>
            <a:endParaRPr lang="en-US" altLang="ja-JP" sz="1200" spc="80" dirty="0">
              <a:latin typeface="+mn-ea"/>
            </a:endParaRPr>
          </a:p>
          <a:p>
            <a:pPr eaLnBrk="1" hangingPunct="1">
              <a:lnSpc>
                <a:spcPts val="1510"/>
              </a:lnSpc>
              <a:spcBef>
                <a:spcPts val="0"/>
              </a:spcBef>
              <a:defRPr/>
            </a:pPr>
            <a:endParaRPr lang="en-US" altLang="ja-JP" sz="1200" spc="80" dirty="0">
              <a:latin typeface="+mn-ea"/>
            </a:endParaRPr>
          </a:p>
          <a:p>
            <a:pPr eaLnBrk="1" hangingPunct="1">
              <a:lnSpc>
                <a:spcPts val="1510"/>
              </a:lnSpc>
              <a:spcBef>
                <a:spcPts val="0"/>
              </a:spcBef>
              <a:defRPr/>
            </a:pPr>
            <a:r>
              <a:rPr lang="ja-JP" altLang="en-US" sz="1200" spc="80" dirty="0">
                <a:latin typeface="+mn-ea"/>
              </a:rPr>
              <a:t>　懸賞金の額にもよりますが、前に説明した所得税と言う税金がかかります。</a:t>
            </a:r>
            <a:endParaRPr lang="en-US" altLang="ja-JP" sz="1200" spc="80" dirty="0">
              <a:latin typeface="+mn-ea"/>
            </a:endParaRPr>
          </a:p>
          <a:p>
            <a:pPr eaLnBrk="1" hangingPunct="1">
              <a:lnSpc>
                <a:spcPts val="1510"/>
              </a:lnSpc>
              <a:spcBef>
                <a:spcPts val="0"/>
              </a:spcBef>
              <a:defRPr/>
            </a:pPr>
            <a:r>
              <a:rPr lang="ja-JP" altLang="en-US" sz="1200" spc="80" dirty="0">
                <a:latin typeface="+mn-ea"/>
              </a:rPr>
              <a:t>　もし、皆さんにクイズの懸賞金があたったら、所得税を納めなければならないかもしれません。</a:t>
            </a:r>
            <a:endParaRPr lang="en-US" altLang="ja-JP" sz="1200" spc="80" dirty="0">
              <a:latin typeface="+mn-ea"/>
            </a:endParaRPr>
          </a:p>
          <a:p>
            <a:pPr eaLnBrk="1" hangingPunct="1">
              <a:lnSpc>
                <a:spcPts val="1510"/>
              </a:lnSpc>
              <a:spcBef>
                <a:spcPts val="0"/>
              </a:spcBef>
              <a:defRPr/>
            </a:pPr>
            <a:endParaRPr lang="en-US" altLang="ja-JP" sz="1200" spc="80" dirty="0">
              <a:latin typeface="+mn-ea"/>
            </a:endParaRPr>
          </a:p>
          <a:p>
            <a:pPr eaLnBrk="1" hangingPunct="1">
              <a:lnSpc>
                <a:spcPts val="1510"/>
              </a:lnSpc>
              <a:spcBef>
                <a:spcPts val="0"/>
              </a:spcBef>
              <a:defRPr/>
            </a:pPr>
            <a:endParaRPr lang="en-US" altLang="ja-JP" sz="1200" spc="80" dirty="0">
              <a:latin typeface="+mn-ea"/>
            </a:endParaRPr>
          </a:p>
          <a:p>
            <a:pPr eaLnBrk="1" hangingPunct="1">
              <a:lnSpc>
                <a:spcPts val="1510"/>
              </a:lnSpc>
              <a:spcBef>
                <a:spcPts val="0"/>
              </a:spcBef>
              <a:defRPr/>
            </a:pPr>
            <a:r>
              <a:rPr lang="ja-JP" altLang="en-US" sz="1200" spc="80" dirty="0">
                <a:latin typeface="+mn-ea"/>
              </a:rPr>
              <a:t>　</a:t>
            </a:r>
            <a:r>
              <a:rPr lang="en-US" altLang="ja-JP" sz="1200" spc="80" dirty="0">
                <a:latin typeface="+mn-ea"/>
              </a:rPr>
              <a:t>【</a:t>
            </a:r>
            <a:r>
              <a:rPr lang="ja-JP" altLang="en-US" sz="1200" spc="80" dirty="0">
                <a:latin typeface="+mn-ea"/>
              </a:rPr>
              <a:t>参考</a:t>
            </a:r>
            <a:r>
              <a:rPr lang="en-US" altLang="ja-JP" sz="1200" spc="80" dirty="0">
                <a:latin typeface="+mn-ea"/>
              </a:rPr>
              <a:t>】</a:t>
            </a:r>
          </a:p>
          <a:p>
            <a:pPr eaLnBrk="1" hangingPunct="1">
              <a:lnSpc>
                <a:spcPts val="1510"/>
              </a:lnSpc>
              <a:spcBef>
                <a:spcPts val="0"/>
              </a:spcBef>
              <a:defRPr/>
            </a:pPr>
            <a:r>
              <a:rPr lang="ja-JP" altLang="en-US" sz="1200" spc="80" dirty="0">
                <a:latin typeface="+mn-ea"/>
              </a:rPr>
              <a:t>　　ノーベル賞の賞金・・・ノーベル基金から交付される金品は所得税法第９条</a:t>
            </a:r>
            <a:endParaRPr lang="en-US" altLang="ja-JP" sz="1200" spc="80" dirty="0">
              <a:latin typeface="+mn-ea"/>
            </a:endParaRPr>
          </a:p>
          <a:p>
            <a:pPr eaLnBrk="1" hangingPunct="1">
              <a:lnSpc>
                <a:spcPts val="1510"/>
              </a:lnSpc>
              <a:spcBef>
                <a:spcPts val="0"/>
              </a:spcBef>
              <a:defRPr/>
            </a:pPr>
            <a:r>
              <a:rPr lang="ja-JP" altLang="en-US" sz="1200" spc="80" dirty="0">
                <a:latin typeface="+mn-ea"/>
              </a:rPr>
              <a:t>　　　　　　　　　　　　　の規定により非課税所得</a:t>
            </a:r>
            <a:endParaRPr lang="en-US" altLang="ja-JP" sz="1200" spc="80" dirty="0">
              <a:latin typeface="+mn-ea"/>
            </a:endParaRPr>
          </a:p>
          <a:p>
            <a:pPr eaLnBrk="1" hangingPunct="1">
              <a:lnSpc>
                <a:spcPts val="1510"/>
              </a:lnSpc>
              <a:spcBef>
                <a:spcPts val="0"/>
              </a:spcBef>
              <a:defRPr/>
            </a:pPr>
            <a:r>
              <a:rPr lang="ja-JP" altLang="en-US" sz="1200" spc="80" dirty="0">
                <a:latin typeface="+mn-ea"/>
              </a:rPr>
              <a:t>　　宝くじの当選金・・・当せん金付証票法により課税されない</a:t>
            </a:r>
            <a:endParaRPr lang="en-US" altLang="ja-JP" sz="1200" spc="80" dirty="0">
              <a:latin typeface="+mn-ea"/>
            </a:endParaRPr>
          </a:p>
          <a:p>
            <a:pPr eaLnBrk="1" hangingPunct="1">
              <a:lnSpc>
                <a:spcPts val="1510"/>
              </a:lnSpc>
              <a:spcBef>
                <a:spcPts val="0"/>
              </a:spcBef>
              <a:defRPr/>
            </a:pPr>
            <a:r>
              <a:rPr lang="ja-JP" altLang="en-US" sz="1200" spc="80" dirty="0">
                <a:latin typeface="+mn-ea"/>
              </a:rPr>
              <a:t>　　クイズの懸賞金・・・一時所得</a:t>
            </a:r>
          </a:p>
          <a:p>
            <a:pPr eaLnBrk="1" hangingPunct="1">
              <a:lnSpc>
                <a:spcPts val="1510"/>
              </a:lnSpc>
              <a:spcBef>
                <a:spcPts val="0"/>
              </a:spcBef>
              <a:defRPr/>
            </a:pPr>
            <a:r>
              <a:rPr lang="ja-JP" altLang="en-US" sz="1200" spc="80" dirty="0">
                <a:latin typeface="+mn-ea"/>
              </a:rPr>
              <a:t>　</a:t>
            </a:r>
            <a:endParaRPr lang="en-US" altLang="ja-JP" sz="1200" spc="80" dirty="0">
              <a:latin typeface="+mn-ea"/>
            </a:endParaRPr>
          </a:p>
        </p:txBody>
      </p:sp>
    </p:spTree>
    <p:extLst>
      <p:ext uri="{BB962C8B-B14F-4D97-AF65-F5344CB8AC3E}">
        <p14:creationId xmlns:p14="http://schemas.microsoft.com/office/powerpoint/2010/main" val="3540563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F4377A2-FF76-41F7-93E5-ED7D15D7C9C9}"/>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8" rIns="95550" bIns="47778"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77A455C-AD3A-4724-8307-5802DF7D8F9C}"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3" name="Rectangle 7">
            <a:extLst>
              <a:ext uri="{FF2B5EF4-FFF2-40B4-BE49-F238E27FC236}">
                <a16:creationId xmlns:a16="http://schemas.microsoft.com/office/drawing/2014/main" id="{E5D98B08-311B-4BB9-B35E-D3977B5E2F8F}"/>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497238-B102-43DF-835C-3F34581BAADA}"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4" name="Rectangle 7">
            <a:extLst>
              <a:ext uri="{FF2B5EF4-FFF2-40B4-BE49-F238E27FC236}">
                <a16:creationId xmlns:a16="http://schemas.microsoft.com/office/drawing/2014/main" id="{718E91C6-7BBF-4E7B-8424-55A67D6501ED}"/>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55B478C-FE8F-43A0-B1D3-AB5494F7016E}"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5" name="Rectangle 7">
            <a:extLst>
              <a:ext uri="{FF2B5EF4-FFF2-40B4-BE49-F238E27FC236}">
                <a16:creationId xmlns:a16="http://schemas.microsoft.com/office/drawing/2014/main" id="{2782A20F-7EA4-47C5-8F74-E37AE16F386A}"/>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6" rIns="95543" bIns="47776"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D99FFD3-4DCF-44FF-BD4A-BD7DB72C6C75}"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6" name="Rectangle 2">
            <a:extLst>
              <a:ext uri="{FF2B5EF4-FFF2-40B4-BE49-F238E27FC236}">
                <a16:creationId xmlns:a16="http://schemas.microsoft.com/office/drawing/2014/main" id="{5A2E06EA-E782-416C-AA67-DC421C1F3939}"/>
              </a:ext>
            </a:extLst>
          </p:cNvPr>
          <p:cNvSpPr>
            <a:spLocks noGrp="1" noRot="1" noChangeAspect="1" noChangeArrowheads="1" noTextEdit="1"/>
          </p:cNvSpPr>
          <p:nvPr>
            <p:ph type="sldImg"/>
          </p:nvPr>
        </p:nvSpPr>
        <p:spPr>
          <a:xfrm>
            <a:off x="93663" y="746125"/>
            <a:ext cx="6623050" cy="3725863"/>
          </a:xfrm>
          <a:ln/>
        </p:spPr>
      </p:sp>
      <p:sp>
        <p:nvSpPr>
          <p:cNvPr id="40967" name="Rectangle 3">
            <a:extLst>
              <a:ext uri="{FF2B5EF4-FFF2-40B4-BE49-F238E27FC236}">
                <a16:creationId xmlns:a16="http://schemas.microsoft.com/office/drawing/2014/main" id="{6672982A-6A39-4F29-AF90-B33D5CA5AEC3}"/>
              </a:ext>
            </a:extLst>
          </p:cNvPr>
          <p:cNvSpPr>
            <a:spLocks noGrp="1" noChangeArrowheads="1"/>
          </p:cNvSpPr>
          <p:nvPr>
            <p:ph type="body" idx="1"/>
          </p:nvPr>
        </p:nvSpPr>
        <p:spPr>
          <a:xfrm>
            <a:off x="666750" y="4681538"/>
            <a:ext cx="5672138" cy="5078412"/>
          </a:xfrm>
          <a:ln/>
        </p:spPr>
        <p:txBody>
          <a:bodyPr lIns="95543" tIns="47776" rIns="95543" bIns="47776"/>
          <a:lstStyle/>
          <a:p>
            <a:pPr eaLnBrk="1" hangingPunct="1">
              <a:lnSpc>
                <a:spcPts val="1412"/>
              </a:lnSpc>
              <a:spcBef>
                <a:spcPts val="0"/>
              </a:spcBef>
              <a:defRPr/>
            </a:pPr>
            <a:r>
              <a:rPr lang="ja-JP" altLang="en-US" spc="80" dirty="0">
                <a:latin typeface="HG丸ｺﾞｼｯｸM-PRO" pitchFamily="50" charset="-128"/>
                <a:ea typeface="HG丸ｺﾞｼｯｸM-PRO" pitchFamily="50" charset="-128"/>
              </a:rPr>
              <a:t>　</a:t>
            </a:r>
            <a:r>
              <a:rPr lang="ja-JP" altLang="en-US" sz="1200" spc="80" dirty="0">
                <a:latin typeface="+mn-ea"/>
              </a:rPr>
              <a:t>所得税や住民税は、何歳から納めるようになるのでしょうか？</a:t>
            </a:r>
            <a:endParaRPr lang="en-US" altLang="ja-JP" sz="1200" spc="80" dirty="0">
              <a:latin typeface="+mn-ea"/>
            </a:endParaRPr>
          </a:p>
          <a:p>
            <a:pPr eaLnBrk="1" hangingPunct="1">
              <a:lnSpc>
                <a:spcPts val="1412"/>
              </a:lnSpc>
              <a:spcBef>
                <a:spcPts val="0"/>
              </a:spcBef>
              <a:defRPr/>
            </a:pPr>
            <a:r>
              <a:rPr lang="ja-JP" altLang="en-US" sz="1200" spc="80" dirty="0">
                <a:latin typeface="+mn-ea"/>
              </a:rPr>
              <a:t>　</a:t>
            </a:r>
            <a:r>
              <a:rPr lang="ja-JP" altLang="en-US" sz="1200" b="1" spc="80" dirty="0">
                <a:latin typeface="+mn-ea"/>
              </a:rPr>
              <a:t> </a:t>
            </a:r>
            <a:r>
              <a:rPr lang="ja-JP" altLang="en-US" sz="1200" spc="80" dirty="0">
                <a:latin typeface="+mn-ea"/>
              </a:rPr>
              <a:t>　</a:t>
            </a:r>
            <a:endParaRPr lang="en-US" altLang="ja-JP" sz="1200" spc="80" dirty="0">
              <a:latin typeface="+mn-ea"/>
            </a:endParaRPr>
          </a:p>
          <a:p>
            <a:pPr eaLnBrk="1" hangingPunct="1">
              <a:lnSpc>
                <a:spcPts val="1510"/>
              </a:lnSpc>
              <a:spcBef>
                <a:spcPct val="0"/>
              </a:spcBef>
              <a:defRPr/>
            </a:pPr>
            <a:r>
              <a:rPr lang="ja-JP" altLang="en-US" sz="1200" spc="80" dirty="0">
                <a:latin typeface="+mn-ea"/>
              </a:rPr>
              <a:t>　　①</a:t>
            </a:r>
            <a:r>
              <a:rPr lang="en-US" altLang="ja-JP" sz="1200" spc="80" dirty="0">
                <a:latin typeface="+mn-ea"/>
              </a:rPr>
              <a:t>18</a:t>
            </a:r>
            <a:r>
              <a:rPr lang="ja-JP" altLang="en-US" sz="1200" spc="80" dirty="0">
                <a:latin typeface="+mn-ea"/>
              </a:rPr>
              <a:t>歳　　②</a:t>
            </a:r>
            <a:r>
              <a:rPr lang="en-US" altLang="ja-JP" sz="1200" spc="80" dirty="0">
                <a:latin typeface="+mn-ea"/>
              </a:rPr>
              <a:t>20</a:t>
            </a:r>
            <a:r>
              <a:rPr lang="ja-JP" altLang="en-US" sz="1200" spc="80" dirty="0">
                <a:latin typeface="+mn-ea"/>
              </a:rPr>
              <a:t>歳　　③年齢は関係ない</a:t>
            </a:r>
            <a:endParaRPr lang="en-US" altLang="ja-JP" sz="1200" spc="80" dirty="0">
              <a:latin typeface="+mn-ea"/>
            </a:endParaRPr>
          </a:p>
          <a:p>
            <a:pPr eaLnBrk="1" hangingPunct="1">
              <a:lnSpc>
                <a:spcPts val="1412"/>
              </a:lnSpc>
              <a:spcBef>
                <a:spcPts val="0"/>
              </a:spcBef>
              <a:defRPr/>
            </a:pPr>
            <a:endParaRPr lang="en-US" altLang="ja-JP" sz="1200" spc="80" dirty="0">
              <a:latin typeface="+mn-ea"/>
            </a:endParaRPr>
          </a:p>
          <a:p>
            <a:pPr eaLnBrk="1" hangingPunct="1">
              <a:lnSpc>
                <a:spcPts val="1510"/>
              </a:lnSpc>
              <a:spcBef>
                <a:spcPts val="0"/>
              </a:spcBef>
              <a:defRPr/>
            </a:pPr>
            <a:r>
              <a:rPr lang="ja-JP" altLang="en-US" sz="1200" spc="80" dirty="0">
                <a:latin typeface="+mn-ea"/>
              </a:rPr>
              <a:t>　　正解は、</a:t>
            </a:r>
            <a:r>
              <a:rPr lang="ja-JP" altLang="en-US" sz="1200" dirty="0">
                <a:latin typeface="+mn-ea"/>
              </a:rPr>
              <a:t>③年齢は関係ありません。</a:t>
            </a:r>
            <a:endParaRPr lang="en-US" altLang="ja-JP" sz="1200" dirty="0">
              <a:latin typeface="+mn-ea"/>
            </a:endParaRPr>
          </a:p>
          <a:p>
            <a:pPr eaLnBrk="1" hangingPunct="1">
              <a:lnSpc>
                <a:spcPts val="1510"/>
              </a:lnSpc>
              <a:spcBef>
                <a:spcPct val="0"/>
              </a:spcBef>
              <a:defRPr/>
            </a:pPr>
            <a:r>
              <a:rPr lang="ja-JP" altLang="en-US" sz="1200" dirty="0">
                <a:latin typeface="+mn-ea"/>
              </a:rPr>
              <a:t>　　芸能人などのように子どもであっても収入があれば税金を納めています。 </a:t>
            </a:r>
            <a:r>
              <a:rPr lang="ja-JP" altLang="en-US" sz="1200" spc="80" dirty="0">
                <a:latin typeface="+mn-ea"/>
              </a:rPr>
              <a:t>　</a:t>
            </a:r>
            <a:endParaRPr lang="en-US" altLang="ja-JP" sz="1200" spc="80" dirty="0">
              <a:latin typeface="+mn-ea"/>
            </a:endParaRPr>
          </a:p>
          <a:p>
            <a:pPr eaLnBrk="1" hangingPunct="1">
              <a:lnSpc>
                <a:spcPts val="1510"/>
              </a:lnSpc>
              <a:spcBef>
                <a:spcPct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ＭＳ 明朝" pitchFamily="17" charset="-128"/>
              <a:ea typeface="ＭＳ 明朝" pitchFamily="17" charset="-128"/>
            </a:endParaRPr>
          </a:p>
        </p:txBody>
      </p:sp>
    </p:spTree>
    <p:extLst>
      <p:ext uri="{BB962C8B-B14F-4D97-AF65-F5344CB8AC3E}">
        <p14:creationId xmlns:p14="http://schemas.microsoft.com/office/powerpoint/2010/main" val="111531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lang="ja-JP" altLang="en-US" sz="1200" dirty="0">
                <a:latin typeface="+mn-ea"/>
              </a:rPr>
              <a:t>今日のテーマです。</a:t>
            </a:r>
            <a:r>
              <a:rPr lang="en-US" altLang="ja-JP" sz="1200" dirty="0">
                <a:latin typeface="+mn-ea"/>
              </a:rPr>
              <a:t>【</a:t>
            </a:r>
            <a:r>
              <a:rPr lang="ja-JP" altLang="ja-JP" sz="1200" dirty="0">
                <a:latin typeface="+mn-ea"/>
              </a:rPr>
              <a:t>クリック</a:t>
            </a:r>
            <a:r>
              <a:rPr lang="en-US" altLang="ja-JP" sz="1200" dirty="0">
                <a:latin typeface="+mn-ea"/>
              </a:rPr>
              <a:t>】</a:t>
            </a:r>
          </a:p>
          <a:p>
            <a:pPr defTabSz="950768">
              <a:defRPr/>
            </a:pPr>
            <a:r>
              <a:rPr lang="ja-JP" altLang="ja-JP" sz="1200" dirty="0">
                <a:latin typeface="+mn-ea"/>
              </a:rPr>
              <a:t>今日は皆さんと、税制面を含め、今後の日本の在り方を一緒に考えていきたいと思います。</a:t>
            </a:r>
          </a:p>
          <a:p>
            <a:pPr defTabSz="942591">
              <a:defRPr/>
            </a:pPr>
            <a:r>
              <a:rPr lang="ja-JP" altLang="en-US" sz="1200" dirty="0">
                <a:latin typeface="+mn-ea"/>
              </a:rPr>
              <a:t>まず、</a:t>
            </a:r>
            <a:r>
              <a:rPr lang="ja-JP" altLang="ja-JP" sz="1200" dirty="0">
                <a:latin typeface="+mn-ea"/>
              </a:rPr>
              <a:t>税金</a:t>
            </a:r>
            <a:r>
              <a:rPr lang="ja-JP" altLang="en-US" sz="1200" dirty="0">
                <a:latin typeface="+mn-ea"/>
              </a:rPr>
              <a:t>には</a:t>
            </a:r>
            <a:r>
              <a:rPr lang="ja-JP" altLang="ja-JP" sz="1200" dirty="0">
                <a:latin typeface="+mn-ea"/>
              </a:rPr>
              <a:t>いろいろな種類がありますが、皆さんは、どんな税金を知っていますか。</a:t>
            </a:r>
            <a:endParaRPr lang="en-US" altLang="ja-JP" sz="1200" dirty="0">
              <a:latin typeface="+mn-ea"/>
            </a:endParaRPr>
          </a:p>
          <a:p>
            <a:pPr defTabSz="942591">
              <a:defRPr/>
            </a:pPr>
            <a:r>
              <a:rPr lang="en-US" altLang="ja-JP" sz="1200" dirty="0">
                <a:latin typeface="+mn-ea"/>
              </a:rPr>
              <a:t>(</a:t>
            </a:r>
            <a:r>
              <a:rPr lang="ja-JP" altLang="en-US" sz="1200" dirty="0">
                <a:latin typeface="+mn-ea"/>
              </a:rPr>
              <a:t>生徒の意見を聞く</a:t>
            </a:r>
            <a:r>
              <a:rPr lang="en-US" altLang="ja-JP" sz="1200" dirty="0">
                <a:latin typeface="+mn-ea"/>
              </a:rPr>
              <a:t>)</a:t>
            </a:r>
          </a:p>
          <a:p>
            <a:pPr defTabSz="942591">
              <a:defRPr/>
            </a:pPr>
            <a:r>
              <a:rPr lang="ja-JP" altLang="en-US" sz="1200" dirty="0">
                <a:latin typeface="+mn-ea"/>
              </a:rPr>
              <a:t>そうですね</a:t>
            </a:r>
            <a:endParaRPr lang="en-US" altLang="ja-JP" sz="1200" dirty="0">
              <a:latin typeface="+mn-ea"/>
            </a:endParaRPr>
          </a:p>
          <a:p>
            <a:pPr defTabSz="942591">
              <a:defRPr/>
            </a:pPr>
            <a:r>
              <a:rPr lang="en-US" altLang="ja-JP" sz="1200" dirty="0">
                <a:latin typeface="+mn-ea"/>
              </a:rPr>
              <a:t>【</a:t>
            </a:r>
            <a:r>
              <a:rPr lang="ja-JP" altLang="ja-JP" sz="1200" dirty="0">
                <a:latin typeface="+mn-ea"/>
              </a:rPr>
              <a:t>クリック</a:t>
            </a:r>
            <a:r>
              <a:rPr lang="en-US" altLang="ja-JP" sz="1200" dirty="0">
                <a:latin typeface="+mn-ea"/>
              </a:rPr>
              <a:t>】</a:t>
            </a:r>
            <a:r>
              <a:rPr lang="ja-JP" altLang="en-US" sz="1200" dirty="0">
                <a:latin typeface="+mn-ea"/>
              </a:rPr>
              <a:t>　消費税、　所得税、　法人税、　固定資産税、　自動車税、酒税など、いろいろな税金がありますね。</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defTabSz="942591">
              <a:defRPr/>
            </a:pPr>
            <a:r>
              <a:rPr lang="ja-JP" altLang="en-US" sz="1200" dirty="0">
                <a:latin typeface="+mn-ea"/>
              </a:rPr>
              <a:t>では、</a:t>
            </a:r>
            <a:r>
              <a:rPr lang="ja-JP" altLang="ja-JP" sz="1200" dirty="0">
                <a:latin typeface="+mn-ea"/>
              </a:rPr>
              <a:t>日本には国税・地方税を合わせて何種類くらいの税金があると思いますか。</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en-US" sz="1200" dirty="0">
              <a:latin typeface="+mn-ea"/>
            </a:endParaRPr>
          </a:p>
        </p:txBody>
      </p:sp>
      <p:sp>
        <p:nvSpPr>
          <p:cNvPr id="4" name="スライド番号プレースホルダー 3"/>
          <p:cNvSpPr>
            <a:spLocks noGrp="1"/>
          </p:cNvSpPr>
          <p:nvPr>
            <p:ph type="sldNum" sz="quarter" idx="10"/>
          </p:nvPr>
        </p:nvSpPr>
        <p:spPr/>
        <p:txBody>
          <a:bodyPr/>
          <a:lstStyle/>
          <a:p>
            <a:pPr>
              <a:defRPr/>
            </a:pPr>
            <a:fld id="{BDDE838E-C0B7-4909-828D-F274E3B8FA8B}" type="slidenum">
              <a:rPr lang="en-US" altLang="ja-JP" smtClean="0"/>
              <a:pPr>
                <a:defRPr/>
              </a:pPr>
              <a:t>2</a:t>
            </a:fld>
            <a:endParaRPr lang="en-US" altLang="ja-JP"/>
          </a:p>
        </p:txBody>
      </p:sp>
    </p:spTree>
    <p:extLst>
      <p:ext uri="{BB962C8B-B14F-4D97-AF65-F5344CB8AC3E}">
        <p14:creationId xmlns:p14="http://schemas.microsoft.com/office/powerpoint/2010/main" val="247910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xfrm>
            <a:off x="231775" y="561975"/>
            <a:ext cx="6351588" cy="3573463"/>
          </a:xfrm>
          <a:ln/>
        </p:spPr>
      </p:sp>
      <p:sp>
        <p:nvSpPr>
          <p:cNvPr id="73732" name="Rectangle 3"/>
          <p:cNvSpPr>
            <a:spLocks noChangeArrowheads="1"/>
          </p:cNvSpPr>
          <p:nvPr/>
        </p:nvSpPr>
        <p:spPr bwMode="auto">
          <a:xfrm>
            <a:off x="324682" y="14888766"/>
            <a:ext cx="1584603" cy="1369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70" tIns="44636" rIns="89270" bIns="44636"/>
          <a:lstStyle>
            <a:lvl1pPr>
              <a:defRPr kumimoji="1" sz="2400">
                <a:solidFill>
                  <a:schemeClr val="tx1"/>
                </a:solidFill>
                <a:latin typeface="Times" panose="02020603050405020304" pitchFamily="18" charset="0"/>
                <a:ea typeface="Osaka" charset="-128"/>
              </a:defRPr>
            </a:lvl1pPr>
            <a:lvl2pPr marL="742950" indent="-285750">
              <a:defRPr kumimoji="1" sz="2400">
                <a:solidFill>
                  <a:schemeClr val="tx1"/>
                </a:solidFill>
                <a:latin typeface="Times" panose="02020603050405020304" pitchFamily="18" charset="0"/>
                <a:ea typeface="Osaka" charset="-128"/>
              </a:defRPr>
            </a:lvl2pPr>
            <a:lvl3pPr marL="1143000" indent="-228600">
              <a:defRPr kumimoji="1" sz="2400">
                <a:solidFill>
                  <a:schemeClr val="tx1"/>
                </a:solidFill>
                <a:latin typeface="Times" panose="02020603050405020304" pitchFamily="18" charset="0"/>
                <a:ea typeface="Osaka" charset="-128"/>
              </a:defRPr>
            </a:lvl3pPr>
            <a:lvl4pPr marL="1600200" indent="-228600">
              <a:defRPr kumimoji="1" sz="2400">
                <a:solidFill>
                  <a:schemeClr val="tx1"/>
                </a:solidFill>
                <a:latin typeface="Times" panose="02020603050405020304" pitchFamily="18" charset="0"/>
                <a:ea typeface="Osaka" charset="-128"/>
              </a:defRPr>
            </a:lvl4pPr>
            <a:lvl5pPr marL="2057400" indent="-228600">
              <a:defRPr kumimoji="1"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pPr>
              <a:spcBef>
                <a:spcPct val="30000"/>
              </a:spcBef>
            </a:pPr>
            <a:endParaRPr lang="en-US" altLang="ja-JP" sz="1400">
              <a:solidFill>
                <a:srgbClr val="000000"/>
              </a:solidFill>
              <a:latin typeface="HG丸ｺﾞｼｯｸM-PRO" panose="020F0600000000000000" pitchFamily="50" charset="-128"/>
              <a:ea typeface="HG丸ｺﾞｼｯｸM-PRO" panose="020F0600000000000000" pitchFamily="50" charset="-128"/>
            </a:endParaRPr>
          </a:p>
        </p:txBody>
      </p:sp>
      <p:sp>
        <p:nvSpPr>
          <p:cNvPr id="2" name="ノート プレースホルダー 1"/>
          <p:cNvSpPr>
            <a:spLocks noGrp="1"/>
          </p:cNvSpPr>
          <p:nvPr>
            <p:ph type="body" idx="1"/>
          </p:nvPr>
        </p:nvSpPr>
        <p:spPr>
          <a:xfrm>
            <a:off x="324683" y="4134996"/>
            <a:ext cx="6166231" cy="5505211"/>
          </a:xfrm>
        </p:spPr>
        <p:txBody>
          <a:bodyPr/>
          <a:lstStyle/>
          <a:p>
            <a:pPr algn="just">
              <a:spcBef>
                <a:spcPts val="614"/>
              </a:spcBef>
            </a:pPr>
            <a:r>
              <a:rPr lang="ja-JP" altLang="en-US" sz="1200" dirty="0">
                <a:latin typeface="+mn-ea"/>
              </a:rPr>
              <a:t>　日本には、皆さんもよく知っている、所得税や消費税を含め、約</a:t>
            </a:r>
            <a:r>
              <a:rPr lang="en-US" altLang="ja-JP" sz="1200" dirty="0">
                <a:latin typeface="+mn-ea"/>
              </a:rPr>
              <a:t>50</a:t>
            </a:r>
            <a:r>
              <a:rPr lang="ja-JP" altLang="en-US" sz="1200" dirty="0">
                <a:latin typeface="+mn-ea"/>
              </a:rPr>
              <a:t>種類の税金があります。</a:t>
            </a:r>
            <a:r>
              <a:rPr lang="en-US" altLang="ja-JP" sz="1200" dirty="0">
                <a:latin typeface="+mn-ea"/>
              </a:rPr>
              <a:t>【</a:t>
            </a:r>
            <a:r>
              <a:rPr lang="ja-JP" altLang="en-US" sz="1200" dirty="0">
                <a:latin typeface="+mn-ea"/>
              </a:rPr>
              <a:t>クリック</a:t>
            </a:r>
            <a:r>
              <a:rPr lang="en-US" altLang="ja-JP" sz="1200" dirty="0">
                <a:latin typeface="+mn-ea"/>
              </a:rPr>
              <a:t>】</a:t>
            </a:r>
          </a:p>
          <a:p>
            <a:pPr algn="just">
              <a:spcBef>
                <a:spcPts val="614"/>
              </a:spcBef>
            </a:pPr>
            <a:r>
              <a:rPr lang="ja-JP" altLang="en-US" sz="1200" dirty="0">
                <a:latin typeface="+mn-ea"/>
              </a:rPr>
              <a:t>　税金には様々な種類があり、いくつかの視点から分類することができます。</a:t>
            </a:r>
            <a:endParaRPr lang="en-US" altLang="ja-JP" sz="1200" dirty="0">
              <a:latin typeface="+mn-ea"/>
            </a:endParaRPr>
          </a:p>
          <a:p>
            <a:pPr algn="just">
              <a:spcBef>
                <a:spcPts val="614"/>
              </a:spcBef>
            </a:pPr>
            <a:endParaRPr lang="en-US" altLang="ja-JP" sz="1200" dirty="0">
              <a:latin typeface="+mn-ea"/>
            </a:endParaRPr>
          </a:p>
          <a:p>
            <a:pPr algn="just">
              <a:spcBef>
                <a:spcPts val="614"/>
              </a:spcBef>
            </a:pPr>
            <a:r>
              <a:rPr lang="ja-JP" altLang="en-US" sz="1200" dirty="0">
                <a:latin typeface="+mn-ea"/>
              </a:rPr>
              <a:t>　　まず、</a:t>
            </a:r>
            <a:r>
              <a:rPr lang="ja-JP" altLang="ja-JP" sz="1200" dirty="0">
                <a:latin typeface="+mn-ea"/>
              </a:rPr>
              <a:t>税の納め方によって</a:t>
            </a:r>
            <a:r>
              <a:rPr lang="ja-JP" altLang="en-US" sz="1200" dirty="0">
                <a:latin typeface="+mn-ea"/>
              </a:rPr>
              <a:t>、「</a:t>
            </a:r>
            <a:r>
              <a:rPr lang="ja-JP" altLang="ja-JP" sz="1200" dirty="0">
                <a:latin typeface="+mn-ea"/>
              </a:rPr>
              <a:t>直接税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間接税</a:t>
            </a:r>
            <a:r>
              <a:rPr lang="ja-JP" altLang="en-US" sz="1200" dirty="0">
                <a:latin typeface="+mn-ea"/>
              </a:rPr>
              <a:t>」</a:t>
            </a:r>
            <a:r>
              <a:rPr lang="ja-JP" altLang="ja-JP" sz="1200" dirty="0">
                <a:latin typeface="+mn-ea"/>
              </a:rPr>
              <a:t>に分類</a:t>
            </a:r>
            <a:r>
              <a:rPr lang="ja-JP" altLang="en-US" sz="1200" dirty="0">
                <a:latin typeface="+mn-ea"/>
              </a:rPr>
              <a:t>することが</a:t>
            </a:r>
            <a:r>
              <a:rPr lang="ja-JP" altLang="ja-JP" sz="1200" dirty="0">
                <a:latin typeface="+mn-ea"/>
              </a:rPr>
              <a:t>できます。</a:t>
            </a:r>
            <a:endParaRPr lang="en-US" altLang="ja-JP" sz="1200" dirty="0">
              <a:latin typeface="+mn-ea"/>
            </a:endParaRPr>
          </a:p>
          <a:p>
            <a:pPr algn="just"/>
            <a:r>
              <a:rPr lang="ja-JP" altLang="en-US" sz="1200" dirty="0">
                <a:latin typeface="+mn-ea"/>
              </a:rPr>
              <a:t>　　</a:t>
            </a:r>
            <a:endParaRPr lang="en-US" altLang="ja-JP" sz="1200" dirty="0">
              <a:latin typeface="+mn-ea"/>
            </a:endParaRPr>
          </a:p>
          <a:p>
            <a:pPr algn="just"/>
            <a:r>
              <a:rPr lang="ja-JP" altLang="en-US" sz="1200" dirty="0">
                <a:latin typeface="+mn-ea"/>
              </a:rPr>
              <a:t>　</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「直接税」は、税を納める義務のある人と、その税を負担する人が同じ税です。</a:t>
            </a:r>
            <a:endParaRPr lang="en-US" altLang="ja-JP" sz="1200" dirty="0">
              <a:latin typeface="+mn-ea"/>
            </a:endParaRPr>
          </a:p>
          <a:p>
            <a:pPr algn="just"/>
            <a:r>
              <a:rPr lang="ja-JP" altLang="en-US" sz="1200" dirty="0">
                <a:latin typeface="+mn-ea"/>
              </a:rPr>
              <a:t>　</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　「間接税」は、税を納める義務のある人と、その税を負担する人が異なる税です。</a:t>
            </a:r>
            <a:endParaRPr lang="en-US" altLang="ja-JP" sz="1200" dirty="0">
              <a:latin typeface="+mn-ea"/>
            </a:endParaRPr>
          </a:p>
          <a:p>
            <a:pPr algn="just"/>
            <a:r>
              <a:rPr lang="ja-JP" altLang="en-US" sz="1200" dirty="0">
                <a:latin typeface="+mn-ea"/>
              </a:rPr>
              <a:t>　　　　　　　（例：負担する人が自分で納めるのは事業者である消費税）</a:t>
            </a:r>
          </a:p>
          <a:p>
            <a:pPr algn="just">
              <a:spcBef>
                <a:spcPts val="614"/>
              </a:spcBef>
            </a:pPr>
            <a:endParaRPr lang="en-US" altLang="ja-JP" sz="1200" dirty="0">
              <a:latin typeface="+mn-ea"/>
            </a:endParaRPr>
          </a:p>
          <a:p>
            <a:pPr marL="0" marR="0" lvl="0" indent="0" algn="just" defTabSz="914400" rtl="0" eaLnBrk="0" fontAlgn="base" latinLnBrk="0" hangingPunct="0">
              <a:lnSpc>
                <a:spcPct val="100000"/>
              </a:lnSpc>
              <a:spcBef>
                <a:spcPts val="614"/>
              </a:spcBef>
              <a:spcAft>
                <a:spcPct val="0"/>
              </a:spcAft>
              <a:buClrTx/>
              <a:buSzTx/>
              <a:buFontTx/>
              <a:buNone/>
              <a:tabLst/>
              <a:defRPr/>
            </a:pPr>
            <a:r>
              <a:rPr lang="ja-JP" altLang="en-US" sz="1200" dirty="0">
                <a:latin typeface="+mn-ea"/>
              </a:rPr>
              <a:t>　　次に、</a:t>
            </a:r>
            <a:r>
              <a:rPr lang="ja-JP" altLang="ja-JP" sz="1200" dirty="0">
                <a:latin typeface="+mn-ea"/>
              </a:rPr>
              <a:t>どこに納めるかによって、</a:t>
            </a:r>
            <a:r>
              <a:rPr lang="ja-JP" altLang="en-US" sz="1200" dirty="0">
                <a:latin typeface="+mn-ea"/>
              </a:rPr>
              <a:t>「</a:t>
            </a:r>
            <a:r>
              <a:rPr lang="ja-JP" altLang="ja-JP" sz="1200" dirty="0">
                <a:latin typeface="+mn-ea"/>
              </a:rPr>
              <a:t>国税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地方税</a:t>
            </a:r>
            <a:r>
              <a:rPr lang="ja-JP" altLang="en-US" sz="1200" dirty="0">
                <a:latin typeface="+mn-ea"/>
              </a:rPr>
              <a:t>」</a:t>
            </a:r>
            <a:r>
              <a:rPr lang="ja-JP" altLang="ja-JP" sz="1200" dirty="0">
                <a:latin typeface="+mn-ea"/>
              </a:rPr>
              <a:t>に分類できます。</a:t>
            </a:r>
            <a:endParaRPr lang="en-US" altLang="ja-JP" sz="1200" dirty="0">
              <a:latin typeface="+mn-ea"/>
            </a:endParaRPr>
          </a:p>
          <a:p>
            <a:pPr algn="just">
              <a:spcBef>
                <a:spcPts val="614"/>
              </a:spcBef>
            </a:pPr>
            <a:r>
              <a:rPr lang="ja-JP" altLang="en-US" sz="1200" dirty="0">
                <a:latin typeface="+mn-ea"/>
              </a:rPr>
              <a:t>　</a:t>
            </a:r>
            <a:r>
              <a:rPr lang="en-US" altLang="ja-JP" sz="1200" dirty="0">
                <a:latin typeface="+mn-ea"/>
              </a:rPr>
              <a:t>【</a:t>
            </a:r>
            <a:r>
              <a:rPr lang="ja-JP" altLang="en-US" sz="1200" dirty="0">
                <a:latin typeface="+mn-ea"/>
              </a:rPr>
              <a:t>クリック</a:t>
            </a:r>
            <a:r>
              <a:rPr lang="en-US" altLang="ja-JP" sz="1200" dirty="0">
                <a:latin typeface="+mn-ea"/>
              </a:rPr>
              <a:t>】</a:t>
            </a:r>
            <a:r>
              <a:rPr lang="ja-JP" altLang="en-US" sz="1200" dirty="0">
                <a:latin typeface="+mn-ea"/>
              </a:rPr>
              <a:t>「</a:t>
            </a:r>
            <a:r>
              <a:rPr lang="ja-JP" altLang="ja-JP" sz="1200" dirty="0">
                <a:latin typeface="+mn-ea"/>
              </a:rPr>
              <a:t>国税」とは、国に納める税金をいい、</a:t>
            </a:r>
            <a:endParaRPr lang="en-US" altLang="ja-JP" sz="1200" dirty="0">
              <a:latin typeface="+mn-ea"/>
            </a:endParaRPr>
          </a:p>
          <a:p>
            <a:pPr algn="just">
              <a:spcBef>
                <a:spcPts val="614"/>
              </a:spcBef>
            </a:pPr>
            <a:r>
              <a:rPr lang="ja-JP" altLang="en-US" sz="1200" dirty="0">
                <a:latin typeface="+mn-ea"/>
              </a:rPr>
              <a:t>　</a:t>
            </a:r>
            <a:r>
              <a:rPr lang="en-US" altLang="ja-JP" sz="1200" dirty="0">
                <a:latin typeface="+mn-ea"/>
              </a:rPr>
              <a:t>【</a:t>
            </a:r>
            <a:r>
              <a:rPr lang="ja-JP" altLang="en-US" sz="1200" dirty="0">
                <a:latin typeface="+mn-ea"/>
              </a:rPr>
              <a:t>クリック</a:t>
            </a:r>
            <a:r>
              <a:rPr lang="en-US" altLang="ja-JP" sz="1200" dirty="0">
                <a:latin typeface="+mn-ea"/>
              </a:rPr>
              <a:t>】</a:t>
            </a:r>
            <a:r>
              <a:rPr lang="ja-JP" altLang="ja-JP" sz="1200" dirty="0">
                <a:latin typeface="+mn-ea"/>
              </a:rPr>
              <a:t>「地方税」とは、地方公共団体に納める税金をいい</a:t>
            </a:r>
            <a:r>
              <a:rPr lang="ja-JP" altLang="en-US" sz="1200" dirty="0">
                <a:latin typeface="+mn-ea"/>
              </a:rPr>
              <a:t>ます。</a:t>
            </a:r>
            <a:endParaRPr lang="en-US" altLang="ja-JP" sz="1200" dirty="0">
              <a:latin typeface="+mn-ea"/>
            </a:endParaRPr>
          </a:p>
          <a:p>
            <a:pPr algn="just">
              <a:spcBef>
                <a:spcPts val="614"/>
              </a:spcBef>
            </a:pPr>
            <a:r>
              <a:rPr lang="ja-JP" altLang="en-US" sz="1200" dirty="0">
                <a:latin typeface="+mn-ea"/>
              </a:rPr>
              <a:t>　</a:t>
            </a:r>
            <a:r>
              <a:rPr lang="en-US" altLang="ja-JP" sz="1200" dirty="0">
                <a:latin typeface="+mn-ea"/>
              </a:rPr>
              <a:t>【</a:t>
            </a:r>
            <a:r>
              <a:rPr lang="ja-JP" altLang="en-US" sz="1200" dirty="0">
                <a:latin typeface="+mn-ea"/>
              </a:rPr>
              <a:t>クリック</a:t>
            </a:r>
            <a:r>
              <a:rPr lang="en-US" altLang="ja-JP" sz="1200" dirty="0">
                <a:latin typeface="+mn-ea"/>
              </a:rPr>
              <a:t>】</a:t>
            </a:r>
            <a:r>
              <a:rPr lang="ja-JP" altLang="ja-JP" sz="1200" dirty="0">
                <a:latin typeface="+mn-ea"/>
              </a:rPr>
              <a:t>更に</a:t>
            </a:r>
            <a:r>
              <a:rPr lang="ja-JP" altLang="en-US" sz="1200" dirty="0">
                <a:latin typeface="+mn-ea"/>
              </a:rPr>
              <a:t>地方税は「</a:t>
            </a:r>
            <a:r>
              <a:rPr lang="ja-JP" altLang="ja-JP" sz="1200" dirty="0">
                <a:latin typeface="+mn-ea"/>
              </a:rPr>
              <a:t>道府県税</a:t>
            </a:r>
            <a:r>
              <a:rPr lang="ja-JP" altLang="en-US" sz="1200" dirty="0">
                <a:latin typeface="+mn-ea"/>
              </a:rPr>
              <a:t>」</a:t>
            </a:r>
            <a:r>
              <a:rPr lang="ja-JP" altLang="ja-JP" sz="1200" dirty="0">
                <a:latin typeface="+mn-ea"/>
              </a:rPr>
              <a:t>と</a:t>
            </a:r>
            <a:r>
              <a:rPr lang="ja-JP" altLang="en-US" sz="1200" dirty="0">
                <a:latin typeface="+mn-ea"/>
              </a:rPr>
              <a:t>「</a:t>
            </a:r>
            <a:r>
              <a:rPr lang="ja-JP" altLang="ja-JP" sz="1200" dirty="0">
                <a:latin typeface="+mn-ea"/>
              </a:rPr>
              <a:t>市町村税</a:t>
            </a:r>
            <a:r>
              <a:rPr lang="ja-JP" altLang="en-US" sz="1200" dirty="0">
                <a:latin typeface="+mn-ea"/>
              </a:rPr>
              <a:t>」</a:t>
            </a:r>
            <a:r>
              <a:rPr lang="ja-JP" altLang="ja-JP" sz="1200" dirty="0">
                <a:latin typeface="+mn-ea"/>
              </a:rPr>
              <a:t>に区分されます</a:t>
            </a:r>
            <a:r>
              <a:rPr lang="ja-JP" altLang="en-US" sz="1200" dirty="0">
                <a:latin typeface="+mn-ea"/>
              </a:rPr>
              <a:t>。</a:t>
            </a:r>
            <a:endParaRPr lang="en-US" altLang="ja-JP" sz="1200" dirty="0">
              <a:latin typeface="+mn-ea"/>
            </a:endParaRPr>
          </a:p>
          <a:p>
            <a:pPr algn="just">
              <a:spcBef>
                <a:spcPts val="614"/>
              </a:spcBef>
            </a:pPr>
            <a:r>
              <a:rPr lang="ja-JP" altLang="en-US" sz="1200" dirty="0">
                <a:latin typeface="+mn-ea"/>
              </a:rPr>
              <a:t>　</a:t>
            </a:r>
            <a:endParaRPr lang="en-US" altLang="ja-JP" sz="1200" dirty="0">
              <a:latin typeface="+mn-ea"/>
            </a:endParaRPr>
          </a:p>
          <a:p>
            <a:pPr algn="just">
              <a:spcBef>
                <a:spcPts val="614"/>
              </a:spcBef>
            </a:pPr>
            <a:r>
              <a:rPr lang="ja-JP" altLang="en-US" sz="1200" dirty="0">
                <a:latin typeface="+mn-ea"/>
              </a:rPr>
              <a:t>　　先程、日本には、約</a:t>
            </a:r>
            <a:r>
              <a:rPr lang="en-US" altLang="ja-JP" sz="1200" dirty="0">
                <a:latin typeface="+mn-ea"/>
              </a:rPr>
              <a:t>50</a:t>
            </a:r>
            <a:r>
              <a:rPr lang="ja-JP" altLang="en-US" sz="1200" dirty="0">
                <a:latin typeface="+mn-ea"/>
              </a:rPr>
              <a:t>種類の税金があると説明しました。</a:t>
            </a:r>
            <a:endParaRPr lang="en-US" altLang="ja-JP" sz="1200" dirty="0">
              <a:latin typeface="+mn-ea"/>
            </a:endParaRPr>
          </a:p>
          <a:p>
            <a:pPr algn="just">
              <a:spcBef>
                <a:spcPts val="608"/>
              </a:spcBef>
            </a:pPr>
            <a:r>
              <a:rPr lang="ja-JP" altLang="en-US" sz="1200" dirty="0">
                <a:latin typeface="+mn-ea"/>
              </a:rPr>
              <a:t>　　なぜ、「約」が付くかというと、地方税には地方公共団体が独自に決めている税金があるためで、地域によって税金の数に違いがあるからです。</a:t>
            </a:r>
            <a:endParaRPr lang="en-US" altLang="ja-JP" sz="1200" dirty="0">
              <a:latin typeface="+mn-ea"/>
            </a:endParaRPr>
          </a:p>
          <a:p>
            <a:pPr algn="just">
              <a:spcBef>
                <a:spcPts val="608"/>
              </a:spcBef>
            </a:pPr>
            <a:r>
              <a:rPr lang="ja-JP" altLang="en-US" sz="1200" dirty="0">
                <a:latin typeface="+mn-ea"/>
              </a:rPr>
              <a:t>　　和歌山県には、紀の国森づくり税という税があります。</a:t>
            </a:r>
            <a:r>
              <a:rPr lang="en-US" altLang="ja-JP" sz="1200" dirty="0">
                <a:latin typeface="+mn-ea"/>
              </a:rPr>
              <a:t>【</a:t>
            </a:r>
            <a:r>
              <a:rPr lang="ja-JP" altLang="en-US" sz="1200" dirty="0">
                <a:latin typeface="+mn-ea"/>
              </a:rPr>
              <a:t>クリック</a:t>
            </a:r>
            <a:r>
              <a:rPr lang="en-US" altLang="ja-JP" sz="1200" dirty="0">
                <a:latin typeface="+mn-ea"/>
              </a:rPr>
              <a:t>】</a:t>
            </a:r>
          </a:p>
          <a:p>
            <a:pPr algn="just">
              <a:spcBef>
                <a:spcPts val="608"/>
              </a:spcBef>
            </a:pPr>
            <a:r>
              <a:rPr lang="ja-JP" altLang="en-US" sz="1200" dirty="0">
                <a:latin typeface="+mn-ea"/>
              </a:rPr>
              <a:t>　　和歌山県は県土の</a:t>
            </a:r>
            <a:r>
              <a:rPr lang="en-US" altLang="ja-JP" sz="1200" dirty="0">
                <a:latin typeface="+mn-ea"/>
              </a:rPr>
              <a:t>77</a:t>
            </a:r>
            <a:r>
              <a:rPr lang="ja-JP" altLang="en-US" sz="1200" dirty="0">
                <a:latin typeface="+mn-ea"/>
              </a:rPr>
              <a:t>パーセント、</a:t>
            </a:r>
            <a:r>
              <a:rPr lang="en-US" altLang="ja-JP" sz="1200" dirty="0">
                <a:latin typeface="+mn-ea"/>
              </a:rPr>
              <a:t>36</a:t>
            </a:r>
            <a:r>
              <a:rPr lang="ja-JP" altLang="en-US" sz="1200" dirty="0">
                <a:latin typeface="+mn-ea"/>
              </a:rPr>
              <a:t>万ヘクタールが森林だそうです。和歌山県に住んでいる人の生活はこのこの森林に守られているという</a:t>
            </a:r>
            <a:endParaRPr lang="en-US" altLang="ja-JP" sz="1200" dirty="0">
              <a:latin typeface="+mn-ea"/>
            </a:endParaRPr>
          </a:p>
          <a:p>
            <a:pPr algn="just">
              <a:spcBef>
                <a:spcPts val="608"/>
              </a:spcBef>
            </a:pPr>
            <a:r>
              <a:rPr lang="ja-JP" altLang="en-US" sz="1200" dirty="0">
                <a:latin typeface="+mn-ea"/>
              </a:rPr>
              <a:t>　　考えのもと、これを県民の財産と考え、次代に引き継いでいくための事業に使われています。</a:t>
            </a:r>
            <a:endParaRPr lang="en-US" altLang="ja-JP" sz="1200" dirty="0">
              <a:latin typeface="+mn-ea"/>
            </a:endParaRPr>
          </a:p>
          <a:p>
            <a:pPr algn="just">
              <a:spcBef>
                <a:spcPts val="608"/>
              </a:spcBef>
            </a:pPr>
            <a:endParaRPr lang="en-US" altLang="ja-JP" sz="1200" dirty="0">
              <a:latin typeface="+mn-ea"/>
            </a:endParaRPr>
          </a:p>
          <a:p>
            <a:r>
              <a:rPr lang="ja-JP" altLang="en-US" sz="1200" dirty="0">
                <a:latin typeface="+mn-ea"/>
              </a:rPr>
              <a:t>　日本の税金は</a:t>
            </a:r>
            <a:r>
              <a:rPr lang="ja-JP" altLang="ja-JP" sz="1200" dirty="0">
                <a:latin typeface="+mn-ea"/>
              </a:rPr>
              <a:t>消費税のように子供から高齢者まで同じ税率のものや、所得税のように所得の大きい人は高い税率を負担する累進課税のもの、</a:t>
            </a:r>
            <a:endParaRPr lang="en-US" altLang="ja-JP" sz="1200" dirty="0">
              <a:latin typeface="+mn-ea"/>
            </a:endParaRPr>
          </a:p>
          <a:p>
            <a:r>
              <a:rPr lang="ja-JP" altLang="ja-JP" sz="1200" dirty="0">
                <a:latin typeface="+mn-ea"/>
              </a:rPr>
              <a:t>自動車税のように資産を持っている人だけに税負担を求めるものなど…</a:t>
            </a:r>
          </a:p>
          <a:p>
            <a:r>
              <a:rPr lang="ja-JP" altLang="en-US" sz="1200" dirty="0">
                <a:latin typeface="+mn-ea"/>
              </a:rPr>
              <a:t>　</a:t>
            </a:r>
            <a:r>
              <a:rPr lang="ja-JP" altLang="ja-JP" sz="1200" dirty="0">
                <a:latin typeface="+mn-ea"/>
              </a:rPr>
              <a:t>特定の税金に頼りすぎることなく、様々な税金を少しずつ、色々な方法で納めてもらうことによって、</a:t>
            </a:r>
            <a:r>
              <a:rPr lang="en-US" altLang="ja-JP" sz="1200" dirty="0">
                <a:latin typeface="+mn-ea"/>
              </a:rPr>
              <a:t>【</a:t>
            </a:r>
            <a:r>
              <a:rPr lang="ja-JP" altLang="en-US" sz="1200" dirty="0">
                <a:latin typeface="+mn-ea"/>
              </a:rPr>
              <a:t>クリック</a:t>
            </a:r>
            <a:r>
              <a:rPr lang="en-US" altLang="ja-JP" sz="1200" dirty="0">
                <a:latin typeface="+mn-ea"/>
              </a:rPr>
              <a:t>】</a:t>
            </a:r>
            <a:r>
              <a:rPr lang="ja-JP" altLang="ja-JP" sz="1200" dirty="0">
                <a:latin typeface="+mn-ea"/>
              </a:rPr>
              <a:t>負担感が少なく、偏りのない税体系を維持しています。</a:t>
            </a:r>
            <a:r>
              <a:rPr lang="en-US" altLang="ja-JP" sz="1200" dirty="0">
                <a:latin typeface="+mn-ea"/>
              </a:rPr>
              <a:t>【</a:t>
            </a:r>
            <a:r>
              <a:rPr lang="ja-JP" altLang="en-US" sz="1200" dirty="0">
                <a:latin typeface="+mn-ea"/>
              </a:rPr>
              <a:t>クリック</a:t>
            </a:r>
            <a:r>
              <a:rPr lang="en-US" altLang="ja-JP" sz="1200" dirty="0">
                <a:latin typeface="+mn-ea"/>
              </a:rPr>
              <a:t>】</a:t>
            </a:r>
            <a:endParaRPr lang="ja-JP" altLang="ja-JP" sz="1200" dirty="0">
              <a:latin typeface="+mn-ea"/>
            </a:endParaRPr>
          </a:p>
          <a:p>
            <a:pPr algn="just">
              <a:spcBef>
                <a:spcPts val="608"/>
              </a:spcBef>
            </a:pPr>
            <a:endParaRPr lang="en-US" altLang="ja-JP" sz="1000" dirty="0">
              <a:latin typeface="HG丸ｺﾞｼｯｸM-PRO"/>
              <a:ea typeface="HG丸ｺﾞｼｯｸM-PRO"/>
            </a:endParaRPr>
          </a:p>
          <a:p>
            <a:pPr algn="just">
              <a:spcBef>
                <a:spcPts val="608"/>
              </a:spcBef>
            </a:pPr>
            <a:r>
              <a:rPr lang="ja-JP" altLang="en-US" sz="1000" dirty="0">
                <a:latin typeface="HG丸ｺﾞｼｯｸM-PRO"/>
                <a:ea typeface="HG丸ｺﾞｼｯｸM-PRO"/>
              </a:rPr>
              <a:t>　　　</a:t>
            </a:r>
            <a:endParaRPr lang="en-US" altLang="ja-JP" sz="1000" dirty="0">
              <a:latin typeface="HG丸ｺﾞｼｯｸM-PRO"/>
              <a:ea typeface="HG丸ｺﾞｼｯｸM-PRO"/>
            </a:endParaRPr>
          </a:p>
        </p:txBody>
      </p:sp>
    </p:spTree>
    <p:extLst>
      <p:ext uri="{BB962C8B-B14F-4D97-AF65-F5344CB8AC3E}">
        <p14:creationId xmlns:p14="http://schemas.microsoft.com/office/powerpoint/2010/main" val="318752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xfrm>
            <a:off x="82550" y="741363"/>
            <a:ext cx="6572250" cy="3697287"/>
          </a:xfrm>
          <a:ln/>
        </p:spPr>
      </p:sp>
      <p:sp>
        <p:nvSpPr>
          <p:cNvPr id="440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1200" dirty="0">
                <a:latin typeface="+mn-ea"/>
              </a:rPr>
              <a:t>税金は、皆さんの身の回りの様々なところに使われています。</a:t>
            </a:r>
          </a:p>
          <a:p>
            <a:pPr defTabSz="950768">
              <a:defRPr/>
            </a:pPr>
            <a:r>
              <a:rPr lang="ja-JP" altLang="ja-JP" sz="1200" dirty="0">
                <a:latin typeface="+mn-ea"/>
              </a:rPr>
              <a:t>例えば、皆さんが毎日通っているこの学校</a:t>
            </a:r>
            <a:r>
              <a:rPr lang="ja-JP" altLang="en-US" sz="1200" dirty="0">
                <a:latin typeface="+mn-ea"/>
              </a:rPr>
              <a:t>ですが、</a:t>
            </a:r>
            <a:r>
              <a:rPr lang="en-US" altLang="ja-JP" sz="1200" dirty="0">
                <a:latin typeface="+mn-ea"/>
              </a:rPr>
              <a:t>【</a:t>
            </a:r>
            <a:r>
              <a:rPr lang="ja-JP" altLang="ja-JP" sz="1200" dirty="0">
                <a:latin typeface="+mn-ea"/>
              </a:rPr>
              <a:t>クリック</a:t>
            </a:r>
            <a:r>
              <a:rPr lang="en-US" altLang="ja-JP" sz="1200" dirty="0">
                <a:latin typeface="+mn-ea"/>
              </a:rPr>
              <a:t>】</a:t>
            </a:r>
            <a:r>
              <a:rPr lang="ja-JP" altLang="en-US" sz="1200" dirty="0">
                <a:latin typeface="+mn-ea"/>
              </a:rPr>
              <a:t>　皆さんが勉強するために机や椅子</a:t>
            </a:r>
            <a:endParaRPr lang="en-US" altLang="ja-JP" sz="1200" dirty="0">
              <a:latin typeface="+mn-ea"/>
            </a:endParaRPr>
          </a:p>
          <a:p>
            <a:pPr defTabSz="950768">
              <a:defRPr/>
            </a:pPr>
            <a:r>
              <a:rPr lang="ja-JP" altLang="en-US" sz="1200" dirty="0">
                <a:latin typeface="+mn-ea"/>
              </a:rPr>
              <a:t>他にも　理科室の実験器具や音楽室の楽器、電気代や先生のお給料も必要です。（公立高校の場合）</a:t>
            </a:r>
            <a:endParaRPr lang="en-US" altLang="ja-JP" sz="1200" dirty="0">
              <a:latin typeface="+mn-ea"/>
            </a:endParaRPr>
          </a:p>
          <a:p>
            <a:pPr defTabSz="950768">
              <a:defRPr/>
            </a:pPr>
            <a:r>
              <a:rPr lang="ja-JP" altLang="en-US" sz="1200" dirty="0">
                <a:latin typeface="+mn-ea"/>
              </a:rPr>
              <a:t>義務教育である中学生までは、教科書も無料で配られていたはずです。</a:t>
            </a:r>
            <a:endParaRPr lang="en-US" altLang="ja-JP" sz="1200" dirty="0">
              <a:latin typeface="+mn-ea"/>
            </a:endParaRPr>
          </a:p>
          <a:p>
            <a:r>
              <a:rPr lang="ja-JP" altLang="en-US" sz="1200" dirty="0">
                <a:latin typeface="+mn-ea"/>
              </a:rPr>
              <a:t>こういったものを教育費といいますが、</a:t>
            </a:r>
            <a:r>
              <a:rPr lang="ja-JP" altLang="ja-JP" sz="1200" dirty="0">
                <a:latin typeface="+mn-ea"/>
              </a:rPr>
              <a:t>どのくらいの</a:t>
            </a:r>
            <a:r>
              <a:rPr lang="ja-JP" altLang="en-US" sz="1200" dirty="0">
                <a:latin typeface="+mn-ea"/>
              </a:rPr>
              <a:t>教育費</a:t>
            </a:r>
            <a:r>
              <a:rPr lang="ja-JP" altLang="ja-JP" sz="1200" dirty="0">
                <a:latin typeface="+mn-ea"/>
              </a:rPr>
              <a:t>がかかると思いますか。</a:t>
            </a:r>
            <a:r>
              <a:rPr lang="en-US" altLang="ja-JP" sz="1200" dirty="0">
                <a:latin typeface="+mn-ea"/>
              </a:rPr>
              <a:t>【</a:t>
            </a:r>
            <a:r>
              <a:rPr lang="ja-JP" altLang="ja-JP" sz="1200" dirty="0">
                <a:latin typeface="+mn-ea"/>
              </a:rPr>
              <a:t>クリック</a:t>
            </a:r>
            <a:r>
              <a:rPr lang="en-US" altLang="ja-JP" sz="1200" dirty="0">
                <a:latin typeface="+mn-ea"/>
              </a:rPr>
              <a:t>】</a:t>
            </a:r>
            <a:r>
              <a:rPr lang="ja-JP" altLang="en-US" sz="1200" dirty="0">
                <a:latin typeface="+mn-ea"/>
              </a:rPr>
              <a:t>　</a:t>
            </a:r>
            <a:endParaRPr lang="en-US" altLang="ja-JP" sz="1200" dirty="0">
              <a:latin typeface="+mn-ea"/>
            </a:endParaRPr>
          </a:p>
          <a:p>
            <a:pPr defTabSz="950768">
              <a:defRPr/>
            </a:pPr>
            <a:r>
              <a:rPr lang="ja-JP" altLang="en-US" sz="1200" dirty="0">
                <a:latin typeface="+mn-ea"/>
              </a:rPr>
              <a:t>令和２</a:t>
            </a:r>
            <a:r>
              <a:rPr lang="ja-JP" altLang="ja-JP" sz="1200" dirty="0">
                <a:latin typeface="+mn-ea"/>
              </a:rPr>
              <a:t>年度における公立高校の生徒１人当たりにかかる公費負担の教育費は年間約</a:t>
            </a:r>
            <a:r>
              <a:rPr lang="en-US" altLang="ja-JP" sz="1200" dirty="0">
                <a:latin typeface="+mn-ea"/>
              </a:rPr>
              <a:t>106</a:t>
            </a:r>
            <a:r>
              <a:rPr lang="ja-JP" altLang="en-US" sz="1200" dirty="0">
                <a:latin typeface="+mn-ea"/>
              </a:rPr>
              <a:t>万円ですので</a:t>
            </a:r>
            <a:r>
              <a:rPr lang="ja-JP" altLang="ja-JP" sz="1200" dirty="0">
                <a:latin typeface="+mn-ea"/>
              </a:rPr>
              <a:t>、</a:t>
            </a:r>
            <a:r>
              <a:rPr lang="en-US" altLang="ja-JP" sz="1200" dirty="0">
                <a:latin typeface="+mn-ea"/>
              </a:rPr>
              <a:t>【</a:t>
            </a:r>
            <a:r>
              <a:rPr lang="ja-JP" altLang="ja-JP" sz="1200" dirty="0">
                <a:latin typeface="+mn-ea"/>
              </a:rPr>
              <a:t>クリック</a:t>
            </a:r>
            <a:r>
              <a:rPr lang="en-US" altLang="ja-JP" sz="1200" dirty="0">
                <a:latin typeface="+mn-ea"/>
              </a:rPr>
              <a:t>】</a:t>
            </a:r>
            <a:r>
              <a:rPr lang="ja-JP" altLang="en-US" sz="1200" dirty="0">
                <a:latin typeface="+mn-ea"/>
              </a:rPr>
              <a:t>　</a:t>
            </a:r>
            <a:r>
              <a:rPr lang="ja-JP" altLang="ja-JP" sz="1200" dirty="0">
                <a:latin typeface="+mn-ea"/>
              </a:rPr>
              <a:t>１か月当たり約</a:t>
            </a:r>
            <a:r>
              <a:rPr lang="en-US" altLang="ja-JP" sz="1200" dirty="0">
                <a:latin typeface="+mn-ea"/>
              </a:rPr>
              <a:t>88,600</a:t>
            </a:r>
            <a:r>
              <a:rPr lang="ja-JP" altLang="ja-JP" sz="1200" dirty="0">
                <a:latin typeface="+mn-ea"/>
              </a:rPr>
              <a:t>円になります。</a:t>
            </a:r>
            <a:r>
              <a:rPr lang="ja-JP" altLang="en-US" sz="1200" dirty="0">
                <a:latin typeface="+mn-ea"/>
              </a:rPr>
              <a:t>（小学生で年間約</a:t>
            </a:r>
            <a:r>
              <a:rPr lang="en-US" altLang="ja-JP" sz="1200" dirty="0">
                <a:latin typeface="+mn-ea"/>
              </a:rPr>
              <a:t>98</a:t>
            </a:r>
            <a:r>
              <a:rPr lang="ja-JP" altLang="en-US" sz="1200" dirty="0">
                <a:latin typeface="+mn-ea"/>
              </a:rPr>
              <a:t>万円、中学生で約</a:t>
            </a:r>
            <a:r>
              <a:rPr lang="en-US" altLang="ja-JP" sz="1200" dirty="0">
                <a:latin typeface="+mn-ea"/>
              </a:rPr>
              <a:t>112</a:t>
            </a:r>
            <a:r>
              <a:rPr lang="ja-JP" altLang="en-US" sz="1200" dirty="0">
                <a:latin typeface="+mn-ea"/>
              </a:rPr>
              <a:t>万円）</a:t>
            </a:r>
            <a:endParaRPr lang="en-US" altLang="ja-JP" sz="1200" dirty="0">
              <a:latin typeface="+mn-ea"/>
            </a:endParaRPr>
          </a:p>
          <a:p>
            <a:pPr defTabSz="950768">
              <a:defRPr/>
            </a:pPr>
            <a:r>
              <a:rPr lang="ja-JP" altLang="ja-JP" sz="1200" dirty="0">
                <a:latin typeface="+mn-ea"/>
              </a:rPr>
              <a:t>ちなみに、</a:t>
            </a:r>
            <a:r>
              <a:rPr lang="ja-JP" altLang="en-US" sz="1200" dirty="0">
                <a:latin typeface="+mn-ea"/>
              </a:rPr>
              <a:t>小学校から高校までの</a:t>
            </a:r>
            <a:r>
              <a:rPr lang="en-US" altLang="ja-JP" sz="1200" dirty="0">
                <a:latin typeface="+mn-ea"/>
              </a:rPr>
              <a:t>12</a:t>
            </a:r>
            <a:r>
              <a:rPr lang="ja-JP" altLang="ja-JP" sz="1200" dirty="0">
                <a:latin typeface="+mn-ea"/>
              </a:rPr>
              <a:t>年間</a:t>
            </a:r>
            <a:r>
              <a:rPr lang="ja-JP" altLang="en-US" sz="1200" dirty="0">
                <a:latin typeface="+mn-ea"/>
              </a:rPr>
              <a:t>、公立の学校に通ったとすると</a:t>
            </a:r>
            <a:r>
              <a:rPr lang="en-US" altLang="ja-JP" sz="1200" dirty="0">
                <a:latin typeface="+mn-ea"/>
              </a:rPr>
              <a:t>【</a:t>
            </a:r>
            <a:r>
              <a:rPr lang="ja-JP" altLang="ja-JP" sz="1200" dirty="0">
                <a:latin typeface="+mn-ea"/>
              </a:rPr>
              <a:t>クリック</a:t>
            </a:r>
            <a:r>
              <a:rPr lang="en-US" altLang="ja-JP" sz="1200" dirty="0">
                <a:latin typeface="+mn-ea"/>
              </a:rPr>
              <a:t>】</a:t>
            </a:r>
            <a:r>
              <a:rPr lang="ja-JP" altLang="en-US" sz="1200" dirty="0">
                <a:latin typeface="+mn-ea"/>
              </a:rPr>
              <a:t>　</a:t>
            </a:r>
            <a:r>
              <a:rPr lang="en-US" altLang="ja-JP" sz="1200" dirty="0">
                <a:latin typeface="+mn-ea"/>
              </a:rPr>
              <a:t>1,200</a:t>
            </a:r>
            <a:r>
              <a:rPr lang="ja-JP" altLang="ja-JP" sz="1200" dirty="0">
                <a:latin typeface="+mn-ea"/>
              </a:rPr>
              <a:t>万円</a:t>
            </a:r>
            <a:r>
              <a:rPr lang="ja-JP" altLang="en-US" sz="1200" dirty="0">
                <a:latin typeface="+mn-ea"/>
              </a:rPr>
              <a:t>を超す</a:t>
            </a:r>
            <a:r>
              <a:rPr lang="ja-JP" altLang="ja-JP" sz="1200" dirty="0">
                <a:latin typeface="+mn-ea"/>
              </a:rPr>
              <a:t>税金が</a:t>
            </a:r>
            <a:r>
              <a:rPr lang="ja-JP" altLang="en-US" sz="1200" dirty="0">
                <a:latin typeface="+mn-ea"/>
              </a:rPr>
              <a:t>生徒一人当たりに</a:t>
            </a:r>
            <a:r>
              <a:rPr lang="ja-JP" altLang="ja-JP" sz="1200" dirty="0">
                <a:latin typeface="+mn-ea"/>
              </a:rPr>
              <a:t>使われることになります。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solidFill>
                  <a:srgbClr val="000000"/>
                </a:solidFill>
                <a:latin typeface="+mn-ea"/>
              </a:rPr>
              <a:t>　</a:t>
            </a:r>
            <a:endParaRPr lang="ja-JP" altLang="en-US" sz="1200" dirty="0">
              <a:latin typeface="+mn-ea"/>
            </a:endParaRPr>
          </a:p>
        </p:txBody>
      </p:sp>
      <p:sp>
        <p:nvSpPr>
          <p:cNvPr id="440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51AD7885-271C-417C-BD18-EF47DCE45406}" type="slidenum">
              <a:rPr lang="en-US" altLang="ja-JP" sz="1300">
                <a:ea typeface="ＭＳ Ｐゴシック" panose="020B0600070205080204" pitchFamily="50" charset="-128"/>
              </a:rPr>
              <a:pPr/>
              <a:t>4</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92909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82550" y="741363"/>
            <a:ext cx="6572250" cy="3697287"/>
          </a:xfrm>
          <a:ln/>
        </p:spPr>
      </p:sp>
      <p:sp>
        <p:nvSpPr>
          <p:cNvPr id="41987" name="ノート プレースホルダー 2"/>
          <p:cNvSpPr>
            <a:spLocks noGrp="1"/>
          </p:cNvSpPr>
          <p:nvPr>
            <p:ph type="body" idx="1"/>
          </p:nvPr>
        </p:nvSpPr>
        <p:spPr>
          <a:xfrm>
            <a:off x="671321" y="4683457"/>
            <a:ext cx="5393129" cy="4688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42591">
              <a:defRPr/>
            </a:pPr>
            <a:r>
              <a:rPr lang="ja-JP" altLang="en-US" sz="1200" dirty="0">
                <a:solidFill>
                  <a:srgbClr val="000000"/>
                </a:solidFill>
                <a:latin typeface="+mn-ea"/>
              </a:rPr>
              <a:t>私達の身の回りには国や地方公共団体による「公共サービス」や「公共施設」が多く存在します。</a:t>
            </a:r>
            <a:endParaRPr lang="en-US" altLang="ja-JP" sz="1200" dirty="0">
              <a:solidFill>
                <a:srgbClr val="000000"/>
              </a:solidFill>
              <a:latin typeface="+mn-ea"/>
            </a:endParaRPr>
          </a:p>
          <a:p>
            <a:pPr algn="just" defTabSz="942591">
              <a:defRPr/>
            </a:pPr>
            <a:r>
              <a:rPr lang="ja-JP" altLang="en-US" sz="1200" dirty="0">
                <a:solidFill>
                  <a:srgbClr val="000000"/>
                </a:solidFill>
                <a:latin typeface="+mn-ea"/>
              </a:rPr>
              <a:t>いったいいくらくらいの費用がかかっているのでしょう。</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algn="just" defTabSz="942591">
              <a:defRPr/>
            </a:pPr>
            <a:r>
              <a:rPr lang="ja-JP" altLang="en-US" sz="1200" dirty="0">
                <a:solidFill>
                  <a:srgbClr val="000000"/>
                </a:solidFill>
                <a:latin typeface="+mn-ea"/>
              </a:rPr>
              <a:t>警察費や消防費として１年間で約</a:t>
            </a:r>
            <a:r>
              <a:rPr lang="en-US" altLang="ja-JP" sz="1200" dirty="0">
                <a:solidFill>
                  <a:srgbClr val="000000"/>
                </a:solidFill>
                <a:latin typeface="+mn-ea"/>
              </a:rPr>
              <a:t>5</a:t>
            </a:r>
            <a:r>
              <a:rPr lang="ja-JP" altLang="en-US" sz="1200" dirty="0">
                <a:solidFill>
                  <a:srgbClr val="000000"/>
                </a:solidFill>
                <a:latin typeface="+mn-ea"/>
              </a:rPr>
              <a:t>兆</a:t>
            </a:r>
            <a:r>
              <a:rPr lang="en-US" altLang="ja-JP" sz="1200" dirty="0">
                <a:solidFill>
                  <a:srgbClr val="000000"/>
                </a:solidFill>
                <a:latin typeface="+mn-ea"/>
              </a:rPr>
              <a:t>4,460</a:t>
            </a:r>
            <a:r>
              <a:rPr lang="ja-JP" altLang="en-US" sz="1200" dirty="0">
                <a:solidFill>
                  <a:srgbClr val="000000"/>
                </a:solidFill>
                <a:latin typeface="+mn-ea"/>
              </a:rPr>
              <a:t>億円、</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solidFill>
                  <a:srgbClr val="000000"/>
                </a:solidFill>
                <a:latin typeface="+mn-ea"/>
              </a:rPr>
              <a:t>ゴミ処理費用としては約</a:t>
            </a:r>
            <a:r>
              <a:rPr lang="en-US" altLang="ja-JP" sz="1200" dirty="0">
                <a:solidFill>
                  <a:srgbClr val="000000"/>
                </a:solidFill>
                <a:latin typeface="+mn-ea"/>
              </a:rPr>
              <a:t>2</a:t>
            </a:r>
            <a:r>
              <a:rPr lang="ja-JP" altLang="en-US" sz="1200" dirty="0">
                <a:solidFill>
                  <a:srgbClr val="000000"/>
                </a:solidFill>
                <a:latin typeface="+mn-ea"/>
              </a:rPr>
              <a:t>兆</a:t>
            </a:r>
            <a:r>
              <a:rPr lang="en-US" altLang="ja-JP" sz="1200" dirty="0">
                <a:solidFill>
                  <a:srgbClr val="000000"/>
                </a:solidFill>
                <a:latin typeface="+mn-ea"/>
              </a:rPr>
              <a:t>4,886</a:t>
            </a:r>
            <a:r>
              <a:rPr lang="ja-JP" altLang="en-US" sz="1200" dirty="0">
                <a:solidFill>
                  <a:srgbClr val="000000"/>
                </a:solidFill>
                <a:latin typeface="+mn-ea"/>
              </a:rPr>
              <a:t>円、</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solidFill>
                  <a:srgbClr val="000000"/>
                </a:solidFill>
                <a:latin typeface="+mn-ea"/>
              </a:rPr>
              <a:t>医療費では約</a:t>
            </a:r>
            <a:r>
              <a:rPr lang="en-US" altLang="ja-JP" sz="1200" dirty="0">
                <a:solidFill>
                  <a:srgbClr val="000000"/>
                </a:solidFill>
                <a:latin typeface="+mn-ea"/>
              </a:rPr>
              <a:t>16</a:t>
            </a:r>
            <a:r>
              <a:rPr lang="ja-JP" altLang="en-US" sz="1200" dirty="0">
                <a:solidFill>
                  <a:srgbClr val="000000"/>
                </a:solidFill>
                <a:latin typeface="+mn-ea"/>
              </a:rPr>
              <a:t>兆</a:t>
            </a:r>
            <a:r>
              <a:rPr lang="en-US" altLang="ja-JP" sz="1200" dirty="0">
                <a:solidFill>
                  <a:srgbClr val="000000"/>
                </a:solidFill>
                <a:latin typeface="+mn-ea"/>
              </a:rPr>
              <a:t>4,991</a:t>
            </a:r>
            <a:r>
              <a:rPr lang="ja-JP" altLang="en-US" sz="1200" dirty="0">
                <a:solidFill>
                  <a:srgbClr val="000000"/>
                </a:solidFill>
                <a:latin typeface="+mn-ea"/>
              </a:rPr>
              <a:t>億円となっています。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algn="just" defTabSz="942591">
              <a:defRPr/>
            </a:pPr>
            <a:r>
              <a:rPr lang="ja-JP" altLang="en-US" sz="1200" dirty="0">
                <a:solidFill>
                  <a:srgbClr val="000000"/>
                </a:solidFill>
                <a:latin typeface="+mn-ea"/>
              </a:rPr>
              <a:t>そして信号機などの道路施設、</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r>
              <a:rPr lang="ja-JP" altLang="en-US" sz="1200" dirty="0">
                <a:solidFill>
                  <a:srgbClr val="000000"/>
                </a:solidFill>
                <a:latin typeface="+mn-ea"/>
              </a:rPr>
              <a:t>消防車やはしご車</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solidFill>
                <a:srgbClr val="000000"/>
              </a:solidFill>
              <a:latin typeface="+mn-ea"/>
            </a:endParaRPr>
          </a:p>
          <a:p>
            <a:pPr algn="just" defTabSz="942591">
              <a:defRPr/>
            </a:pPr>
            <a:r>
              <a:rPr lang="ja-JP" altLang="en-US" sz="1200" dirty="0">
                <a:solidFill>
                  <a:srgbClr val="000000"/>
                </a:solidFill>
                <a:latin typeface="+mn-ea"/>
              </a:rPr>
              <a:t>上下水道、学校、公園や図書館なども税金によって維持管理されています。</a:t>
            </a:r>
            <a:endParaRPr lang="ja-JP" altLang="ja-JP" sz="1200" dirty="0">
              <a:latin typeface="+mn-ea"/>
            </a:endParaRPr>
          </a:p>
          <a:p>
            <a:pPr algn="just" defTabSz="942591">
              <a:defRPr/>
            </a:pPr>
            <a:r>
              <a:rPr lang="ja-JP" altLang="en-US" sz="1200" dirty="0">
                <a:solidFill>
                  <a:srgbClr val="000000"/>
                </a:solidFill>
                <a:latin typeface="+mn-ea"/>
              </a:rPr>
              <a:t>このように、私たちの生活を安全で豊かにするために、さまざまなところに税金が使われているのですね。</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39">
              <a:defRPr kumimoji="1" sz="2400">
                <a:solidFill>
                  <a:schemeClr val="tx1"/>
                </a:solidFill>
                <a:latin typeface="Arial" panose="020B0604020202020204" pitchFamily="34" charset="0"/>
                <a:ea typeface="AR丸ゴシック体M"/>
                <a:cs typeface="AR丸ゴシック体M"/>
              </a:defRPr>
            </a:lvl1pPr>
            <a:lvl2pPr marL="736450" indent="-283250" defTabSz="945739">
              <a:defRPr kumimoji="1" sz="2400">
                <a:solidFill>
                  <a:schemeClr val="tx1"/>
                </a:solidFill>
                <a:latin typeface="Arial" panose="020B0604020202020204" pitchFamily="34" charset="0"/>
                <a:ea typeface="AR丸ゴシック体M"/>
                <a:cs typeface="AR丸ゴシック体M"/>
              </a:defRPr>
            </a:lvl2pPr>
            <a:lvl3pPr marL="1132998" indent="-226599" defTabSz="945739">
              <a:defRPr kumimoji="1" sz="2400">
                <a:solidFill>
                  <a:schemeClr val="tx1"/>
                </a:solidFill>
                <a:latin typeface="Arial" panose="020B0604020202020204" pitchFamily="34" charset="0"/>
                <a:ea typeface="AR丸ゴシック体M"/>
                <a:cs typeface="AR丸ゴシック体M"/>
              </a:defRPr>
            </a:lvl3pPr>
            <a:lvl4pPr marL="1586196" indent="-226599" defTabSz="945739">
              <a:defRPr kumimoji="1" sz="2400">
                <a:solidFill>
                  <a:schemeClr val="tx1"/>
                </a:solidFill>
                <a:latin typeface="Arial" panose="020B0604020202020204" pitchFamily="34" charset="0"/>
                <a:ea typeface="AR丸ゴシック体M"/>
                <a:cs typeface="AR丸ゴシック体M"/>
              </a:defRPr>
            </a:lvl4pPr>
            <a:lvl5pPr marL="2039397" indent="-226599" defTabSz="945739">
              <a:defRPr kumimoji="1" sz="2400">
                <a:solidFill>
                  <a:schemeClr val="tx1"/>
                </a:solidFill>
                <a:latin typeface="Arial" panose="020B0604020202020204" pitchFamily="34" charset="0"/>
                <a:ea typeface="AR丸ゴシック体M"/>
                <a:cs typeface="AR丸ゴシック体M"/>
              </a:defRPr>
            </a:lvl5pPr>
            <a:lvl6pPr marL="24925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57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8995"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194"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0C56DFB0-61F2-42CC-94AF-1D7B470DF240}" type="slidenum">
              <a:rPr lang="en-US" altLang="ja-JP" sz="1300">
                <a:solidFill>
                  <a:srgbClr val="000000"/>
                </a:solidFill>
                <a:ea typeface="ＭＳ Ｐゴシック" panose="020B0600070205080204" pitchFamily="50" charset="-128"/>
              </a:rPr>
              <a:pPr/>
              <a:t>5</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0432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119063" y="760413"/>
            <a:ext cx="6723062" cy="3781425"/>
          </a:xfrm>
          <a:noFill/>
          <a:ln>
            <a:solidFill>
              <a:srgbClr val="000000"/>
            </a:solidFill>
            <a:miter lim="800000"/>
            <a:headEnd/>
            <a:tailEnd/>
          </a:ln>
        </p:spPr>
      </p:sp>
      <p:sp>
        <p:nvSpPr>
          <p:cNvPr id="41987" name="ノート プレースホルダ 2"/>
          <p:cNvSpPr>
            <a:spLocks noGrp="1"/>
          </p:cNvSpPr>
          <p:nvPr>
            <p:ph type="body" idx="1"/>
          </p:nvPr>
        </p:nvSpPr>
        <p:spPr bwMode="auto">
          <a:xfrm>
            <a:off x="786602" y="4665552"/>
            <a:ext cx="5387983" cy="4439132"/>
          </a:xfrm>
          <a:noFill/>
        </p:spPr>
        <p:txBody>
          <a:bodyPr wrap="square" numCol="1" anchor="t" anchorCtr="0" compatLnSpc="1">
            <a:prstTxWarp prst="textNoShape">
              <a:avLst/>
            </a:prstTxWarp>
          </a:bodyPr>
          <a:lstStyle/>
          <a:p>
            <a:pPr>
              <a:spcBef>
                <a:spcPct val="0"/>
              </a:spcBef>
            </a:pPr>
            <a:r>
              <a:rPr lang="ja-JP" altLang="en-US" sz="1200" dirty="0">
                <a:solidFill>
                  <a:schemeClr val="tx1"/>
                </a:solidFill>
                <a:latin typeface="+mn-ea"/>
              </a:rPr>
              <a:t>では、　なぜそういったものに税金が必要なのか・・・？　</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a:spcBef>
                <a:spcPct val="0"/>
              </a:spcBef>
            </a:pPr>
            <a:endParaRPr lang="en-US" altLang="ja-JP" sz="1200" dirty="0">
              <a:solidFill>
                <a:schemeClr val="tx1"/>
              </a:solidFill>
              <a:latin typeface="+mn-ea"/>
            </a:endParaRPr>
          </a:p>
          <a:p>
            <a:pPr eaLnBrk="1"/>
            <a:r>
              <a:rPr lang="ja-JP" altLang="en-US" sz="1200" dirty="0">
                <a:solidFill>
                  <a:schemeClr val="tx1"/>
                </a:solidFill>
                <a:latin typeface="+mn-ea"/>
              </a:rPr>
              <a:t>　福祉や年金、医療などの社会保障、水道、道路などの社会資本整備、教育や警察、消防、防衛といった公共サービスや公共施設（公的サービス）は、私たちの豊かな暮らしには欠かせないものですが、言うまでもなく、その提供には多額の費用がかかります。　</a:t>
            </a:r>
            <a:endParaRPr lang="en-US" altLang="ja-JP" sz="1200" dirty="0">
              <a:solidFill>
                <a:schemeClr val="tx1"/>
              </a:solidFill>
              <a:latin typeface="+mn-ea"/>
            </a:endParaRPr>
          </a:p>
          <a:p>
            <a:pPr eaLnBrk="1"/>
            <a:endParaRPr lang="en-US" altLang="ja-JP" sz="1200" dirty="0">
              <a:solidFill>
                <a:schemeClr val="tx1"/>
              </a:solidFill>
              <a:latin typeface="+mn-ea"/>
            </a:endParaRPr>
          </a:p>
          <a:p>
            <a:pPr eaLnBrk="1"/>
            <a:r>
              <a:rPr lang="ja-JP" altLang="en-US" sz="1200" dirty="0">
                <a:solidFill>
                  <a:schemeClr val="tx1"/>
                </a:solidFill>
                <a:latin typeface="+mn-ea"/>
              </a:rPr>
              <a:t>　また、こうした公的サービスは、例えば社会保障や教育など、費用負担が可能な人への提供のみでは社会的に不適当なものや、</a:t>
            </a:r>
            <a:endParaRPr lang="en-US" altLang="ja-JP" sz="1200" dirty="0">
              <a:solidFill>
                <a:schemeClr val="tx1"/>
              </a:solidFill>
              <a:latin typeface="+mn-ea"/>
            </a:endParaRPr>
          </a:p>
          <a:p>
            <a:pPr eaLnBrk="1"/>
            <a:r>
              <a:rPr lang="ja-JP" altLang="en-US" sz="1200" dirty="0">
                <a:solidFill>
                  <a:schemeClr val="tx1"/>
                </a:solidFill>
                <a:latin typeface="+mn-ea"/>
              </a:rPr>
              <a:t>警察、防衛のように特定の人だけに提供することが困難なものなど、一般に、市場の民間サービスのみに依存すると、必要な量、</a:t>
            </a:r>
            <a:endParaRPr lang="en-US" altLang="ja-JP" sz="1200" dirty="0">
              <a:solidFill>
                <a:schemeClr val="tx1"/>
              </a:solidFill>
              <a:latin typeface="+mn-ea"/>
            </a:endParaRPr>
          </a:p>
          <a:p>
            <a:pPr eaLnBrk="1"/>
            <a:r>
              <a:rPr lang="ja-JP" altLang="en-US" sz="1200" dirty="0">
                <a:solidFill>
                  <a:schemeClr val="tx1"/>
                </a:solidFill>
                <a:latin typeface="+mn-ea"/>
              </a:rPr>
              <a:t>水準のサービスが提供されないおそれがあるものです。</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eaLnBrk="1"/>
            <a:endParaRPr lang="en-US" altLang="ja-JP" sz="1200" dirty="0">
              <a:solidFill>
                <a:schemeClr val="tx1"/>
              </a:solidFill>
              <a:latin typeface="+mn-ea"/>
            </a:endParaRPr>
          </a:p>
          <a:p>
            <a:pPr eaLnBrk="1"/>
            <a:r>
              <a:rPr lang="ja-JP" altLang="en-US" sz="1200" dirty="0">
                <a:solidFill>
                  <a:schemeClr val="tx1"/>
                </a:solidFill>
                <a:latin typeface="+mn-ea"/>
              </a:rPr>
              <a:t>このため、こうしたサービスの費用を賄い、公的に実施していくためには、皆さんが納める税を財源とすることが求められます。</a:t>
            </a:r>
            <a:endParaRPr lang="en-US" altLang="ja-JP" sz="1200" dirty="0">
              <a:solidFill>
                <a:schemeClr val="tx1"/>
              </a:solidFill>
              <a:latin typeface="+mn-ea"/>
            </a:endParaRPr>
          </a:p>
          <a:p>
            <a:pPr eaLnBrk="1"/>
            <a:r>
              <a:rPr lang="ja-JP" altLang="en-US" sz="1200" dirty="0">
                <a:solidFill>
                  <a:schemeClr val="tx1"/>
                </a:solidFill>
                <a:latin typeface="+mn-ea"/>
              </a:rPr>
              <a:t>このように、みんなが互いに支え合い、共によりよい社会を作っていくため、この費用を広く公平に分かち合うことが必要です。</a:t>
            </a: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a:p>
            <a:pPr eaLnBrk="1"/>
            <a:r>
              <a:rPr lang="ja-JP" altLang="en-US" sz="1200" dirty="0">
                <a:solidFill>
                  <a:schemeClr val="tx1"/>
                </a:solidFill>
                <a:latin typeface="+mn-ea"/>
              </a:rPr>
              <a:t>まさに「税」は「社会の会費」であるといえます。</a:t>
            </a:r>
            <a:endParaRPr lang="en-US" altLang="ja-JP" sz="1200" dirty="0">
              <a:solidFill>
                <a:schemeClr val="tx1"/>
              </a:solidFill>
              <a:latin typeface="+mn-ea"/>
            </a:endParaRPr>
          </a:p>
          <a:p>
            <a:pPr defTabSz="931046" eaLnBrk="1">
              <a:defRPr/>
            </a:pPr>
            <a:r>
              <a:rPr lang="en-US" altLang="ja-JP" sz="1200" dirty="0">
                <a:solidFill>
                  <a:schemeClr val="tx1"/>
                </a:solidFill>
                <a:latin typeface="+mn-ea"/>
              </a:rPr>
              <a:t>【</a:t>
            </a:r>
            <a:r>
              <a:rPr lang="ja-JP" altLang="en-US" sz="1200" dirty="0">
                <a:solidFill>
                  <a:schemeClr val="tx1"/>
                </a:solidFill>
                <a:latin typeface="+mn-ea"/>
              </a:rPr>
              <a:t>クリック</a:t>
            </a:r>
            <a:r>
              <a:rPr lang="en-US" altLang="ja-JP" sz="1200" dirty="0">
                <a:solidFill>
                  <a:schemeClr val="tx1"/>
                </a:solidFill>
                <a:latin typeface="+mn-ea"/>
              </a:rPr>
              <a:t>】</a:t>
            </a:r>
          </a:p>
        </p:txBody>
      </p:sp>
      <p:sp>
        <p:nvSpPr>
          <p:cNvPr id="41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defRPr/>
            </a:pPr>
            <a:fld id="{4E7E4710-1646-466D-8D18-DA99A9F176DE}" type="slidenum">
              <a:rPr lang="ja-JP" altLang="en-US">
                <a:solidFill>
                  <a:srgbClr val="000000"/>
                </a:solidFill>
              </a:rPr>
              <a:pPr>
                <a:defRPr/>
              </a:pPr>
              <a:t>6</a:t>
            </a:fld>
            <a:endParaRPr lang="ja-JP" altLang="en-US" dirty="0">
              <a:solidFill>
                <a:srgbClr val="000000"/>
              </a:solidFill>
            </a:endParaRPr>
          </a:p>
        </p:txBody>
      </p:sp>
      <p:sp>
        <p:nvSpPr>
          <p:cNvPr id="2" name="ヘッダー プレースホルダー 1"/>
          <p:cNvSpPr>
            <a:spLocks noGrp="1"/>
          </p:cNvSpPr>
          <p:nvPr>
            <p:ph type="hdr" sz="quarter" idx="10"/>
          </p:nvPr>
        </p:nvSpPr>
        <p:spPr/>
        <p:txBody>
          <a:bodyPr/>
          <a:lstStyle/>
          <a:p>
            <a:pPr>
              <a:defRPr/>
            </a:pPr>
            <a:r>
              <a:rPr lang="ja-JP" altLang="en-US">
                <a:solidFill>
                  <a:srgbClr val="000000"/>
                </a:solidFill>
              </a:rPr>
              <a:t>中学生用モデルテキスト</a:t>
            </a:r>
            <a:endParaRPr lang="ja-JP" altLang="en-US" dirty="0">
              <a:solidFill>
                <a:srgbClr val="000000"/>
              </a:solidFill>
            </a:endParaRPr>
          </a:p>
        </p:txBody>
      </p:sp>
    </p:spTree>
    <p:extLst>
      <p:ext uri="{BB962C8B-B14F-4D97-AF65-F5344CB8AC3E}">
        <p14:creationId xmlns:p14="http://schemas.microsoft.com/office/powerpoint/2010/main" val="80135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82550" y="741363"/>
            <a:ext cx="6572250" cy="3697287"/>
          </a:xfrm>
          <a:ln/>
        </p:spPr>
      </p:sp>
      <p:sp>
        <p:nvSpPr>
          <p:cNvPr id="21507" name="ノート プレースホルダー 2"/>
          <p:cNvSpPr>
            <a:spLocks noGrp="1"/>
          </p:cNvSpPr>
          <p:nvPr>
            <p:ph type="body" idx="1"/>
          </p:nvPr>
        </p:nvSpPr>
        <p:spPr>
          <a:xfrm>
            <a:off x="670928" y="4751507"/>
            <a:ext cx="5387983" cy="44391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0768">
              <a:defRPr/>
            </a:pPr>
            <a:r>
              <a:rPr lang="ja-JP" altLang="en-US" sz="1200" dirty="0">
                <a:latin typeface="+mn-ea"/>
              </a:rPr>
              <a:t>さて、その</a:t>
            </a:r>
            <a:r>
              <a:rPr lang="ja-JP" altLang="ja-JP" sz="1200" dirty="0">
                <a:latin typeface="+mn-ea"/>
              </a:rPr>
              <a:t>税金が</a:t>
            </a:r>
            <a:r>
              <a:rPr lang="ja-JP" altLang="en-US" sz="1200" dirty="0">
                <a:latin typeface="+mn-ea"/>
              </a:rPr>
              <a:t>なくなるとどうなるのか、、、、</a:t>
            </a:r>
            <a:r>
              <a:rPr lang="ja-JP" altLang="ja-JP" sz="1200" dirty="0">
                <a:latin typeface="+mn-ea"/>
              </a:rPr>
              <a:t>ある世界とない世界を比べた</a:t>
            </a:r>
            <a:r>
              <a:rPr lang="ja-JP" altLang="en-US" sz="1200" dirty="0">
                <a:latin typeface="+mn-ea"/>
              </a:rPr>
              <a:t>アニメ</a:t>
            </a:r>
            <a:r>
              <a:rPr lang="ja-JP" altLang="ja-JP" sz="1200" dirty="0">
                <a:latin typeface="+mn-ea"/>
              </a:rPr>
              <a:t>がありますので、今から見て</a:t>
            </a:r>
            <a:r>
              <a:rPr lang="ja-JP" altLang="en-US" sz="1200" dirty="0">
                <a:latin typeface="+mn-ea"/>
              </a:rPr>
              <a:t>もらいたい</a:t>
            </a:r>
            <a:r>
              <a:rPr lang="ja-JP" altLang="ja-JP" sz="1200" dirty="0">
                <a:latin typeface="+mn-ea"/>
              </a:rPr>
              <a:t>と思います。</a:t>
            </a:r>
            <a:r>
              <a:rPr lang="ja-JP" altLang="ja-JP" sz="1200" dirty="0">
                <a:solidFill>
                  <a:srgbClr val="000000"/>
                </a:solidFill>
                <a:latin typeface="+mn-ea"/>
              </a:rPr>
              <a:t>　</a:t>
            </a:r>
            <a:endParaRPr lang="en-US" altLang="ja-JP" sz="1200" dirty="0">
              <a:latin typeface="+mn-ea"/>
            </a:endParaRPr>
          </a:p>
        </p:txBody>
      </p:sp>
      <p:sp>
        <p:nvSpPr>
          <p:cNvPr id="215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7E8235C-71FF-43C2-8507-0B82A3362BE9}" type="slidenum">
              <a:rPr lang="en-US" altLang="ja-JP" sz="1300">
                <a:ea typeface="ＭＳ Ｐゴシック" panose="020B0600070205080204" pitchFamily="50" charset="-128"/>
              </a:rPr>
              <a:pPr/>
              <a:t>7</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04783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82550" y="741363"/>
            <a:ext cx="6572250" cy="3697287"/>
          </a:xfrm>
          <a:ln/>
        </p:spPr>
      </p:sp>
      <p:sp>
        <p:nvSpPr>
          <p:cNvPr id="21507" name="ノート プレースホルダー 2"/>
          <p:cNvSpPr>
            <a:spLocks noGrp="1"/>
          </p:cNvSpPr>
          <p:nvPr>
            <p:ph type="body" idx="1"/>
          </p:nvPr>
        </p:nvSpPr>
        <p:spPr>
          <a:xfrm>
            <a:off x="670928" y="4751507"/>
            <a:ext cx="5387983" cy="44391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50768" rtl="0" eaLnBrk="0" fontAlgn="base" latinLnBrk="0" hangingPunct="0">
              <a:lnSpc>
                <a:spcPct val="100000"/>
              </a:lnSpc>
              <a:spcBef>
                <a:spcPct val="30000"/>
              </a:spcBef>
              <a:spcAft>
                <a:spcPct val="0"/>
              </a:spcAft>
              <a:buClrTx/>
              <a:buSzTx/>
              <a:buFontTx/>
              <a:buNone/>
              <a:tabLst/>
              <a:defRPr/>
            </a:pPr>
            <a:r>
              <a:rPr lang="ja-JP" altLang="ja-JP" sz="1200" dirty="0">
                <a:latin typeface="+mn-ea"/>
              </a:rPr>
              <a:t>皆さん、いかがでしたか。</a:t>
            </a:r>
            <a:r>
              <a:rPr lang="en-US" altLang="ja-JP" sz="1200" dirty="0">
                <a:latin typeface="+mn-ea"/>
              </a:rPr>
              <a:t> </a:t>
            </a:r>
            <a:endParaRPr lang="ja-JP" altLang="ja-JP" sz="1200" dirty="0">
              <a:latin typeface="+mn-ea"/>
            </a:endParaRPr>
          </a:p>
          <a:p>
            <a:pPr defTabSz="950768">
              <a:defRPr/>
            </a:pP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en-US" altLang="ja-JP" sz="1200" dirty="0">
              <a:latin typeface="+mn-ea"/>
            </a:endParaRPr>
          </a:p>
        </p:txBody>
      </p:sp>
      <p:sp>
        <p:nvSpPr>
          <p:cNvPr id="215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7E8235C-71FF-43C2-8507-0B82A3362BE9}" type="slidenum">
              <a:rPr lang="en-US" altLang="ja-JP" sz="1300">
                <a:ea typeface="ＭＳ Ｐゴシック" panose="020B0600070205080204" pitchFamily="50" charset="-128"/>
              </a:rPr>
              <a:pPr/>
              <a:t>8</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60667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70"/>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75793" indent="0" algn="ctr">
              <a:buNone/>
              <a:defRPr>
                <a:solidFill>
                  <a:schemeClr val="tx1">
                    <a:tint val="75000"/>
                  </a:schemeClr>
                </a:solidFill>
              </a:defRPr>
            </a:lvl2pPr>
            <a:lvl3pPr marL="951583" indent="0" algn="ctr">
              <a:buNone/>
              <a:defRPr>
                <a:solidFill>
                  <a:schemeClr val="tx1">
                    <a:tint val="75000"/>
                  </a:schemeClr>
                </a:solidFill>
              </a:defRPr>
            </a:lvl3pPr>
            <a:lvl4pPr marL="1427375" indent="0" algn="ctr">
              <a:buNone/>
              <a:defRPr>
                <a:solidFill>
                  <a:schemeClr val="tx1">
                    <a:tint val="75000"/>
                  </a:schemeClr>
                </a:solidFill>
              </a:defRPr>
            </a:lvl4pPr>
            <a:lvl5pPr marL="1903167" indent="0" algn="ctr">
              <a:buNone/>
              <a:defRPr>
                <a:solidFill>
                  <a:schemeClr val="tx1">
                    <a:tint val="75000"/>
                  </a:schemeClr>
                </a:solidFill>
              </a:defRPr>
            </a:lvl5pPr>
            <a:lvl6pPr marL="2378956" indent="0" algn="ctr">
              <a:buNone/>
              <a:defRPr>
                <a:solidFill>
                  <a:schemeClr val="tx1">
                    <a:tint val="75000"/>
                  </a:schemeClr>
                </a:solidFill>
              </a:defRPr>
            </a:lvl6pPr>
            <a:lvl7pPr marL="2854751" indent="0" algn="ctr">
              <a:buNone/>
              <a:defRPr>
                <a:solidFill>
                  <a:schemeClr val="tx1">
                    <a:tint val="75000"/>
                  </a:schemeClr>
                </a:solidFill>
              </a:defRPr>
            </a:lvl7pPr>
            <a:lvl8pPr marL="3330544" indent="0" algn="ctr">
              <a:buNone/>
              <a:defRPr>
                <a:solidFill>
                  <a:schemeClr val="tx1">
                    <a:tint val="75000"/>
                  </a:schemeClr>
                </a:solidFill>
              </a:defRPr>
            </a:lvl8pPr>
            <a:lvl9pPr marL="3806334"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1CEC06DC-92A6-4198-ACAD-909F6B889C54}" type="datetime1">
              <a:rPr lang="ja-JP" altLang="en-US" smtClean="0"/>
              <a:t>2023/6/15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37B3D13C-6162-4DB7-8652-516954B8645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0E087EC-EE87-4A79-929C-6A90F3E362B2}" type="datetime1">
              <a:rPr lang="ja-JP" altLang="en-US" smtClean="0"/>
              <a:t>2023/6/15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D729590-AA7D-4516-9286-B9005056BAB1}"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8017E94-2DCF-4DED-84C3-399C597FE782}" type="datetime1">
              <a:rPr lang="ja-JP" altLang="en-US" smtClean="0"/>
              <a:t>2023/6/15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FE4073AD-B812-4026-BC36-7F91A16ABAB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2023/6/15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a:p>
        </p:txBody>
      </p:sp>
    </p:spTree>
    <p:extLst>
      <p:ext uri="{BB962C8B-B14F-4D97-AF65-F5344CB8AC3E}">
        <p14:creationId xmlns:p14="http://schemas.microsoft.com/office/powerpoint/2010/main" val="420036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121872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2023/6/15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a:p>
        </p:txBody>
      </p:sp>
    </p:spTree>
    <p:extLst>
      <p:ext uri="{BB962C8B-B14F-4D97-AF65-F5344CB8AC3E}">
        <p14:creationId xmlns:p14="http://schemas.microsoft.com/office/powerpoint/2010/main" val="98489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DB82671E-8B4C-44B1-91E6-ABCDE564D35F}" type="datetimeFigureOut">
              <a:rPr lang="ja-JP" altLang="en-US" smtClean="0">
                <a:solidFill>
                  <a:prstClr val="black">
                    <a:tint val="75000"/>
                  </a:prstClr>
                </a:solidFill>
              </a:rPr>
              <a:pPr>
                <a:defRPr/>
              </a:pPr>
              <a:t>2023/6/15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7311207-A1B3-48F8-BDC4-BE26CC748CE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6214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ACE17B-A1A6-4E5C-8802-52FD9D70895F}" type="slidenum">
              <a:rPr lang="en-US" altLang="ja-JP"/>
              <a:pPr>
                <a:defRPr/>
              </a:pPr>
              <a:t>‹#›</a:t>
            </a:fld>
            <a:endParaRPr lang="en-US" altLang="ja-JP"/>
          </a:p>
        </p:txBody>
      </p:sp>
    </p:spTree>
    <p:extLst>
      <p:ext uri="{BB962C8B-B14F-4D97-AF65-F5344CB8AC3E}">
        <p14:creationId xmlns:p14="http://schemas.microsoft.com/office/powerpoint/2010/main" val="310510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5154" tIns="47568" rIns="95154" bIns="47568"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5154" tIns="47568" rIns="95154" bIns="4756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7"/>
            <a:ext cx="2844800" cy="365125"/>
          </a:xfrm>
          <a:prstGeom prst="rect">
            <a:avLst/>
          </a:prstGeom>
        </p:spPr>
        <p:txBody>
          <a:bodyPr vert="horz" lIns="95154" tIns="47568" rIns="95154" bIns="47568" rtlCol="0" anchor="ctr"/>
          <a:lstStyle>
            <a:lvl1pPr algn="l" defTabSz="951583" fontAlgn="auto">
              <a:spcBef>
                <a:spcPts val="0"/>
              </a:spcBef>
              <a:spcAft>
                <a:spcPts val="0"/>
              </a:spcAft>
              <a:defRPr sz="1300">
                <a:solidFill>
                  <a:schemeClr val="tx1">
                    <a:tint val="75000"/>
                  </a:schemeClr>
                </a:solidFill>
                <a:latin typeface="+mn-lt"/>
                <a:ea typeface="+mn-ea"/>
              </a:defRPr>
            </a:lvl1pPr>
          </a:lstStyle>
          <a:p>
            <a:pPr>
              <a:defRPr/>
            </a:pPr>
            <a:fld id="{B900C413-2793-4B69-A35B-4437FBED5F7E}" type="datetime1">
              <a:rPr lang="ja-JP" altLang="en-US" smtClean="0"/>
              <a:t>2023/6/15</a:t>
            </a:fld>
            <a:endParaRPr lang="ja-JP" altLang="en-US"/>
          </a:p>
        </p:txBody>
      </p:sp>
      <p:sp>
        <p:nvSpPr>
          <p:cNvPr id="5" name="フッター プレースホルダー 4"/>
          <p:cNvSpPr>
            <a:spLocks noGrp="1"/>
          </p:cNvSpPr>
          <p:nvPr>
            <p:ph type="ftr" sz="quarter" idx="3"/>
          </p:nvPr>
        </p:nvSpPr>
        <p:spPr>
          <a:xfrm>
            <a:off x="4165600" y="6356357"/>
            <a:ext cx="3860800" cy="365125"/>
          </a:xfrm>
          <a:prstGeom prst="rect">
            <a:avLst/>
          </a:prstGeom>
        </p:spPr>
        <p:txBody>
          <a:bodyPr vert="horz" wrap="square" lIns="95154" tIns="47568" rIns="95154" bIns="47568" numCol="1" anchor="ctr" anchorCtr="0" compatLnSpc="1">
            <a:prstTxWarp prst="textNoShape">
              <a:avLst/>
            </a:prstTxWarp>
          </a:bodyPr>
          <a:lstStyle>
            <a:lvl1pPr algn="ctr">
              <a:defRPr sz="1300">
                <a:solidFill>
                  <a:srgbClr val="898989"/>
                </a:solidFill>
                <a:latin typeface="Calibri" pitchFamily="34" charset="0"/>
                <a:ea typeface="ＭＳ Ｐゴシック" charset="-128"/>
              </a:defRPr>
            </a:lvl1pPr>
          </a:lstStyle>
          <a:p>
            <a:pPr>
              <a:defRPr/>
            </a:pPr>
            <a:endParaRPr lang="en-US" altLang="ja-JP"/>
          </a:p>
        </p:txBody>
      </p:sp>
      <p:sp>
        <p:nvSpPr>
          <p:cNvPr id="6" name="スライド番号プレースホルダー 5"/>
          <p:cNvSpPr>
            <a:spLocks noGrp="1"/>
          </p:cNvSpPr>
          <p:nvPr>
            <p:ph type="sldNum" sz="quarter" idx="4"/>
          </p:nvPr>
        </p:nvSpPr>
        <p:spPr>
          <a:xfrm>
            <a:off x="9456617" y="6592895"/>
            <a:ext cx="2844800" cy="365125"/>
          </a:xfrm>
          <a:prstGeom prst="rect">
            <a:avLst/>
          </a:prstGeom>
        </p:spPr>
        <p:txBody>
          <a:bodyPr vert="horz" lIns="95154" tIns="47568" rIns="95154" bIns="47568" rtlCol="0" anchor="ctr"/>
          <a:lstStyle>
            <a:lvl1pPr algn="r" defTabSz="951583" fontAlgn="auto">
              <a:spcBef>
                <a:spcPts val="0"/>
              </a:spcBef>
              <a:spcAft>
                <a:spcPts val="0"/>
              </a:spcAft>
              <a:defRPr sz="1800">
                <a:solidFill>
                  <a:schemeClr val="tx1"/>
                </a:solidFill>
                <a:latin typeface="+mn-lt"/>
                <a:ea typeface="+mn-ea"/>
              </a:defRPr>
            </a:lvl1pPr>
          </a:lstStyle>
          <a:p>
            <a:pPr>
              <a:defRPr/>
            </a:pPr>
            <a:fld id="{F9E704F7-6D7B-4CBD-A134-A023A8F28D65}" type="slidenum">
              <a:rPr lang="ja-JP" altLang="en-US" smtClean="0"/>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00" r:id="rId3"/>
    <p:sldLayoutId id="2147483759" r:id="rId4"/>
    <p:sldLayoutId id="2147483761" r:id="rId5"/>
    <p:sldLayoutId id="2147483762" r:id="rId6"/>
    <p:sldLayoutId id="2147483763" r:id="rId7"/>
  </p:sldLayoutIdLst>
  <p:hf sldNum="0" hdr="0" ftr="0" dt="0"/>
  <p:txStyles>
    <p:title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p:titleStyle>
    <p:bodyStyle>
      <a:lvl1pPr marL="355609" indent="-355609" algn="l" defTabSz="950937" rtl="0" eaLnBrk="0" fontAlgn="base" hangingPunct="0">
        <a:spcBef>
          <a:spcPct val="20000"/>
        </a:spcBef>
        <a:spcAft>
          <a:spcPct val="0"/>
        </a:spcAft>
        <a:buFont typeface="Arial" charset="0"/>
        <a:buChar char="•"/>
        <a:defRPr kumimoji="1" sz="3400" kern="1200">
          <a:solidFill>
            <a:schemeClr val="tx1"/>
          </a:solidFill>
          <a:latin typeface="+mn-lt"/>
          <a:ea typeface="+mn-ea"/>
          <a:cs typeface="+mn-cs"/>
        </a:defRPr>
      </a:lvl1pPr>
      <a:lvl2pPr marL="773132" indent="-296870" algn="l" defTabSz="950937"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89068" indent="-236544" algn="l" defTabSz="950937"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63742" indent="-236544" algn="l" defTabSz="950937"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4pPr>
      <a:lvl5pPr marL="2140003" indent="-236544" algn="l" defTabSz="950937"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5pPr>
      <a:lvl6pPr marL="2616851"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92647"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68437"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44229" indent="-237896" algn="l" defTabSz="951583"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1583" rtl="0" eaLnBrk="1" latinLnBrk="0" hangingPunct="1">
        <a:defRPr kumimoji="1" sz="1900" kern="1200">
          <a:solidFill>
            <a:schemeClr val="tx1"/>
          </a:solidFill>
          <a:latin typeface="+mn-lt"/>
          <a:ea typeface="+mn-ea"/>
          <a:cs typeface="+mn-cs"/>
        </a:defRPr>
      </a:lvl1pPr>
      <a:lvl2pPr marL="475793" algn="l" defTabSz="951583" rtl="0" eaLnBrk="1" latinLnBrk="0" hangingPunct="1">
        <a:defRPr kumimoji="1" sz="1900" kern="1200">
          <a:solidFill>
            <a:schemeClr val="tx1"/>
          </a:solidFill>
          <a:latin typeface="+mn-lt"/>
          <a:ea typeface="+mn-ea"/>
          <a:cs typeface="+mn-cs"/>
        </a:defRPr>
      </a:lvl2pPr>
      <a:lvl3pPr marL="951583" algn="l" defTabSz="951583" rtl="0" eaLnBrk="1" latinLnBrk="0" hangingPunct="1">
        <a:defRPr kumimoji="1" sz="1900" kern="1200">
          <a:solidFill>
            <a:schemeClr val="tx1"/>
          </a:solidFill>
          <a:latin typeface="+mn-lt"/>
          <a:ea typeface="+mn-ea"/>
          <a:cs typeface="+mn-cs"/>
        </a:defRPr>
      </a:lvl3pPr>
      <a:lvl4pPr marL="1427375" algn="l" defTabSz="951583" rtl="0" eaLnBrk="1" latinLnBrk="0" hangingPunct="1">
        <a:defRPr kumimoji="1" sz="1900" kern="1200">
          <a:solidFill>
            <a:schemeClr val="tx1"/>
          </a:solidFill>
          <a:latin typeface="+mn-lt"/>
          <a:ea typeface="+mn-ea"/>
          <a:cs typeface="+mn-cs"/>
        </a:defRPr>
      </a:lvl4pPr>
      <a:lvl5pPr marL="1903167" algn="l" defTabSz="951583" rtl="0" eaLnBrk="1" latinLnBrk="0" hangingPunct="1">
        <a:defRPr kumimoji="1" sz="1900" kern="1200">
          <a:solidFill>
            <a:schemeClr val="tx1"/>
          </a:solidFill>
          <a:latin typeface="+mn-lt"/>
          <a:ea typeface="+mn-ea"/>
          <a:cs typeface="+mn-cs"/>
        </a:defRPr>
      </a:lvl5pPr>
      <a:lvl6pPr marL="2378956" algn="l" defTabSz="951583" rtl="0" eaLnBrk="1" latinLnBrk="0" hangingPunct="1">
        <a:defRPr kumimoji="1" sz="1900" kern="1200">
          <a:solidFill>
            <a:schemeClr val="tx1"/>
          </a:solidFill>
          <a:latin typeface="+mn-lt"/>
          <a:ea typeface="+mn-ea"/>
          <a:cs typeface="+mn-cs"/>
        </a:defRPr>
      </a:lvl6pPr>
      <a:lvl7pPr marL="2854751" algn="l" defTabSz="951583" rtl="0" eaLnBrk="1" latinLnBrk="0" hangingPunct="1">
        <a:defRPr kumimoji="1" sz="1900" kern="1200">
          <a:solidFill>
            <a:schemeClr val="tx1"/>
          </a:solidFill>
          <a:latin typeface="+mn-lt"/>
          <a:ea typeface="+mn-ea"/>
          <a:cs typeface="+mn-cs"/>
        </a:defRPr>
      </a:lvl7pPr>
      <a:lvl8pPr marL="3330544" algn="l" defTabSz="951583" rtl="0" eaLnBrk="1" latinLnBrk="0" hangingPunct="1">
        <a:defRPr kumimoji="1" sz="1900" kern="1200">
          <a:solidFill>
            <a:schemeClr val="tx1"/>
          </a:solidFill>
          <a:latin typeface="+mn-lt"/>
          <a:ea typeface="+mn-ea"/>
          <a:cs typeface="+mn-cs"/>
        </a:defRPr>
      </a:lvl8pPr>
      <a:lvl9pPr marL="3806334" algn="l" defTabSz="951583"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irasutoya.com/2015/10/blog-post_30.html" TargetMode="External"/><Relationship Id="rId13" Type="http://schemas.openxmlformats.org/officeDocument/2006/relationships/hyperlink" Target="https://1.bp.blogspot.com/-PUpiEEbPpuc/UU--3xyB_jI/AAAAAAAAO_I/Y4-8eCHR5l0/s1600/norimono_kyukyusya.png"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irasutoya.com/2012/12/blog-post_4261.html" TargetMode="External"/><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microsoft.com/office/2007/relationships/media" Target="../media/media2.m4a"/><Relationship Id="rId7" Type="http://schemas.openxmlformats.org/officeDocument/2006/relationships/image" Target="../media/image42.png"/><Relationship Id="rId12" Type="http://schemas.openxmlformats.org/officeDocument/2006/relationships/hyperlink" Target="https://www.irasutoya.com/2013/09/blog-post_5250.html"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8.xml"/><Relationship Id="rId11" Type="http://schemas.openxmlformats.org/officeDocument/2006/relationships/image" Target="../media/image46.png"/><Relationship Id="rId5" Type="http://schemas.openxmlformats.org/officeDocument/2006/relationships/slideLayout" Target="../slideLayouts/slideLayout3.xml"/><Relationship Id="rId10" Type="http://schemas.openxmlformats.org/officeDocument/2006/relationships/image" Target="../media/image45.png"/><Relationship Id="rId4" Type="http://schemas.openxmlformats.org/officeDocument/2006/relationships/audio" Target="../media/media2.m4a"/><Relationship Id="rId9" Type="http://schemas.openxmlformats.org/officeDocument/2006/relationships/image" Target="../media/image44.pn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7.png"/><Relationship Id="rId3" Type="http://schemas.microsoft.com/office/2007/relationships/media" Target="../media/media2.m4a"/><Relationship Id="rId7" Type="http://schemas.openxmlformats.org/officeDocument/2006/relationships/image" Target="../media/image42.png"/><Relationship Id="rId12" Type="http://schemas.openxmlformats.org/officeDocument/2006/relationships/image" Target="../media/image5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2.xml"/><Relationship Id="rId11" Type="http://schemas.openxmlformats.org/officeDocument/2006/relationships/image" Target="../media/image45.png"/><Relationship Id="rId5" Type="http://schemas.openxmlformats.org/officeDocument/2006/relationships/slideLayout" Target="../slideLayouts/slideLayout7.xml"/><Relationship Id="rId10" Type="http://schemas.openxmlformats.org/officeDocument/2006/relationships/image" Target="../media/image46.png"/><Relationship Id="rId4" Type="http://schemas.openxmlformats.org/officeDocument/2006/relationships/audio" Target="../media/media2.m4a"/><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4a"/><Relationship Id="rId7" Type="http://schemas.openxmlformats.org/officeDocument/2006/relationships/image" Target="../media/image4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3.xml"/><Relationship Id="rId11" Type="http://schemas.openxmlformats.org/officeDocument/2006/relationships/image" Target="../media/image45.png"/><Relationship Id="rId5" Type="http://schemas.openxmlformats.org/officeDocument/2006/relationships/slideLayout" Target="../slideLayouts/slideLayout7.xml"/><Relationship Id="rId10" Type="http://schemas.openxmlformats.org/officeDocument/2006/relationships/image" Target="../media/image46.png"/><Relationship Id="rId4" Type="http://schemas.openxmlformats.org/officeDocument/2006/relationships/audio" Target="../media/media2.m4a"/><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4a"/><Relationship Id="rId7" Type="http://schemas.openxmlformats.org/officeDocument/2006/relationships/audio" Target="../media/audio1.wav"/><Relationship Id="rId12" Type="http://schemas.openxmlformats.org/officeDocument/2006/relationships/image" Target="../media/image4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24.xml"/><Relationship Id="rId11" Type="http://schemas.openxmlformats.org/officeDocument/2006/relationships/image" Target="../media/image46.png"/><Relationship Id="rId5" Type="http://schemas.openxmlformats.org/officeDocument/2006/relationships/slideLayout" Target="../slideLayouts/slideLayout3.xml"/><Relationship Id="rId10" Type="http://schemas.openxmlformats.org/officeDocument/2006/relationships/image" Target="../media/image44.png"/><Relationship Id="rId4" Type="http://schemas.openxmlformats.org/officeDocument/2006/relationships/audio" Target="../media/media2.m4a"/><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hyperlink" Target="https://www.irasutoya.com/2015/10/blog-post_30.html" TargetMode="External"/><Relationship Id="rId13" Type="http://schemas.openxmlformats.org/officeDocument/2006/relationships/hyperlink" Target="https://1.bp.blogspot.com/-PUpiEEbPpuc/UU--3xyB_jI/AAAAAAAAO_I/Y4-8eCHR5l0/s1600/norimono_kyukyusya.png"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irasutoya.com/2012/12/blog-post_4261.html" TargetMode="External"/><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5" name="Rectangle 177"/>
          <p:cNvSpPr>
            <a:spLocks noGrp="1" noChangeArrowheads="1"/>
          </p:cNvSpPr>
          <p:nvPr>
            <p:ph type="title" idx="4294967295"/>
          </p:nvPr>
        </p:nvSpPr>
        <p:spPr>
          <a:xfrm>
            <a:off x="2375938" y="581879"/>
            <a:ext cx="7584141" cy="1362076"/>
          </a:xfrm>
        </p:spPr>
        <p:txBody>
          <a:bodyPr/>
          <a:lstStyle/>
          <a:p>
            <a:pPr eaLnBrk="1" hangingPunct="1"/>
            <a:r>
              <a:rPr lang="ja-JP" altLang="en-US" sz="4000" b="1" dirty="0">
                <a:solidFill>
                  <a:srgbClr val="0070C0"/>
                </a:solidFill>
                <a:latin typeface="HG丸ｺﾞｼｯｸM-PRO" panose="020F0600000000000000" pitchFamily="50" charset="-128"/>
                <a:ea typeface="HG丸ｺﾞｼｯｸM-PRO" panose="020F0600000000000000" pitchFamily="50" charset="-128"/>
              </a:rPr>
              <a:t>私たちの生活と財政の役割</a:t>
            </a:r>
          </a:p>
        </p:txBody>
      </p:sp>
      <p:sp>
        <p:nvSpPr>
          <p:cNvPr id="3079" name="AutoShape 181"/>
          <p:cNvSpPr>
            <a:spLocks noChangeArrowheads="1"/>
          </p:cNvSpPr>
          <p:nvPr/>
        </p:nvSpPr>
        <p:spPr bwMode="auto">
          <a:xfrm>
            <a:off x="1343339" y="457201"/>
            <a:ext cx="9649341" cy="60198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3080" name="Line 182">
            <a:hlinkClick r:id="" action="ppaction://hlinkshowjump?jump=nextslide"/>
          </p:cNvPr>
          <p:cNvSpPr>
            <a:spLocks noChangeShapeType="1"/>
          </p:cNvSpPr>
          <p:nvPr/>
        </p:nvSpPr>
        <p:spPr bwMode="auto">
          <a:xfrm>
            <a:off x="12824894" y="258417"/>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081" name="Picture 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277" y="1587737"/>
            <a:ext cx="3725461" cy="377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1"/>
          <p:cNvSpPr txBox="1">
            <a:spLocks/>
          </p:cNvSpPr>
          <p:nvPr/>
        </p:nvSpPr>
        <p:spPr>
          <a:xfrm>
            <a:off x="2423490" y="5656461"/>
            <a:ext cx="7584140" cy="619660"/>
          </a:xfrm>
          <a:prstGeom prst="rect">
            <a:avLst/>
          </a:prstGeom>
        </p:spPr>
        <p:txBody>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r>
              <a:rPr lang="ja-JP" altLang="en-US" sz="24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和歌山県租税教育推進連絡協議会</a:t>
            </a:r>
            <a:r>
              <a:rPr lang="en-US" altLang="ja-JP" sz="2000" dirty="0">
                <a:latin typeface="BIZ UDPゴシック" panose="020B0400000000000000" pitchFamily="50" charset="-128"/>
                <a:ea typeface="BIZ UDPゴシック" panose="020B0400000000000000" pitchFamily="50" charset="-128"/>
              </a:rPr>
              <a:t>2023</a:t>
            </a:r>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0426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2"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2" y="1538288"/>
            <a:ext cx="43656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5" name="グループ化 4"/>
          <p:cNvGrpSpPr>
            <a:grpSpLocks/>
          </p:cNvGrpSpPr>
          <p:nvPr/>
        </p:nvGrpSpPr>
        <p:grpSpPr bwMode="auto">
          <a:xfrm>
            <a:off x="767260" y="2872862"/>
            <a:ext cx="3710323" cy="1617533"/>
            <a:chOff x="-463579" y="2695907"/>
            <a:chExt cx="3585082" cy="1460144"/>
          </a:xfrm>
        </p:grpSpPr>
        <p:pic>
          <p:nvPicPr>
            <p:cNvPr id="40988" name="図 34" descr="C:\Users\奈穂\Desktop\租税教室\租税教室\イラスト\ゴミ収集.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632" y="2695907"/>
              <a:ext cx="1254871" cy="11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9" name="Rectangle 38"/>
            <p:cNvSpPr>
              <a:spLocks noChangeArrowheads="1"/>
            </p:cNvSpPr>
            <p:nvPr/>
          </p:nvSpPr>
          <p:spPr bwMode="auto">
            <a:xfrm>
              <a:off x="-463579" y="3100300"/>
              <a:ext cx="3504997" cy="10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ゴミ処理費用</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（令和２年度）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約２兆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4,886</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19,700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grpSp>
      <p:grpSp>
        <p:nvGrpSpPr>
          <p:cNvPr id="40966" name="グループ化 7"/>
          <p:cNvGrpSpPr>
            <a:grpSpLocks/>
          </p:cNvGrpSpPr>
          <p:nvPr/>
        </p:nvGrpSpPr>
        <p:grpSpPr bwMode="auto">
          <a:xfrm>
            <a:off x="2014409" y="4796782"/>
            <a:ext cx="4478571" cy="1650999"/>
            <a:chOff x="540587" y="4778882"/>
            <a:chExt cx="4089496" cy="1649731"/>
          </a:xfrm>
        </p:grpSpPr>
        <p:pic>
          <p:nvPicPr>
            <p:cNvPr id="40986" name="Picture 50" descr="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87" y="4891763"/>
              <a:ext cx="1518856" cy="15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7" name="Rectangle 53"/>
            <p:cNvSpPr>
              <a:spLocks noChangeArrowheads="1"/>
            </p:cNvSpPr>
            <p:nvPr/>
          </p:nvSpPr>
          <p:spPr bwMode="auto">
            <a:xfrm>
              <a:off x="1376948" y="4778882"/>
              <a:ext cx="3253135" cy="89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信号機</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p>
          </p:txBody>
        </p:sp>
      </p:grpSp>
      <p:grpSp>
        <p:nvGrpSpPr>
          <p:cNvPr id="40967" name="グループ化 10"/>
          <p:cNvGrpSpPr>
            <a:grpSpLocks/>
          </p:cNvGrpSpPr>
          <p:nvPr/>
        </p:nvGrpSpPr>
        <p:grpSpPr bwMode="auto">
          <a:xfrm>
            <a:off x="1209160" y="1141414"/>
            <a:ext cx="4056257" cy="1468438"/>
            <a:chOff x="20006" y="1012109"/>
            <a:chExt cx="4056112" cy="1469450"/>
          </a:xfrm>
        </p:grpSpPr>
        <p:sp>
          <p:nvSpPr>
            <p:cNvPr id="40984" name="Rectangle 42"/>
            <p:cNvSpPr>
              <a:spLocks noChangeArrowheads="1"/>
            </p:cNvSpPr>
            <p:nvPr/>
          </p:nvSpPr>
          <p:spPr bwMode="auto">
            <a:xfrm>
              <a:off x="20006" y="1178051"/>
              <a:ext cx="3328987" cy="11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警察費・消防費</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（令和２年度）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約５兆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4,460</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43,200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40985" name="図 32" descr="C:\Users\奈穂\Desktop\租税教室\租税教室\イラスト\警察官（男性）.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167" y="1012109"/>
              <a:ext cx="1380951" cy="146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68" name="グループ化 13"/>
          <p:cNvGrpSpPr>
            <a:grpSpLocks/>
          </p:cNvGrpSpPr>
          <p:nvPr/>
        </p:nvGrpSpPr>
        <p:grpSpPr bwMode="auto">
          <a:xfrm>
            <a:off x="8668781" y="2885337"/>
            <a:ext cx="3584782" cy="1886011"/>
            <a:chOff x="6567621" y="3122039"/>
            <a:chExt cx="2758348" cy="1574343"/>
          </a:xfrm>
        </p:grpSpPr>
        <p:sp>
          <p:nvSpPr>
            <p:cNvPr id="40982" name="Rectangle 44"/>
            <p:cNvSpPr>
              <a:spLocks noChangeArrowheads="1"/>
            </p:cNvSpPr>
            <p:nvPr/>
          </p:nvSpPr>
          <p:spPr bwMode="auto">
            <a:xfrm>
              <a:off x="6567621" y="3122039"/>
              <a:ext cx="2758348" cy="6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消防車</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3" name="図 35" descr="C:\Users\奈穂\Desktop\租税教室\租税教室\イラスト\はしご車.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857" y="3185732"/>
              <a:ext cx="1535228" cy="151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69" name="グループ化 16"/>
          <p:cNvGrpSpPr>
            <a:grpSpLocks/>
          </p:cNvGrpSpPr>
          <p:nvPr/>
        </p:nvGrpSpPr>
        <p:grpSpPr bwMode="auto">
          <a:xfrm>
            <a:off x="7545513" y="4287838"/>
            <a:ext cx="3384997" cy="2082707"/>
            <a:chOff x="5958548" y="4561808"/>
            <a:chExt cx="2349923" cy="1678465"/>
          </a:xfrm>
        </p:grpSpPr>
        <p:sp>
          <p:nvSpPr>
            <p:cNvPr id="40980" name="Rectangle 55"/>
            <p:cNvSpPr>
              <a:spLocks noChangeArrowheads="1"/>
            </p:cNvSpPr>
            <p:nvPr/>
          </p:nvSpPr>
          <p:spPr bwMode="auto">
            <a:xfrm>
              <a:off x="5958548" y="4561808"/>
              <a:ext cx="2349923" cy="6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学校</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1" name="図 23" descr="校門のイラスト">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7687" y="4913572"/>
              <a:ext cx="1433535" cy="132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0" name="グループ化 19"/>
          <p:cNvGrpSpPr>
            <a:grpSpLocks/>
          </p:cNvGrpSpPr>
          <p:nvPr/>
        </p:nvGrpSpPr>
        <p:grpSpPr bwMode="auto">
          <a:xfrm>
            <a:off x="5070196" y="4890609"/>
            <a:ext cx="1984375" cy="1693863"/>
            <a:chOff x="3769717" y="4950683"/>
            <a:chExt cx="1985340" cy="1695005"/>
          </a:xfrm>
        </p:grpSpPr>
        <p:pic>
          <p:nvPicPr>
            <p:cNvPr id="40978" name="Picture 48" descr="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3660" y="5225158"/>
              <a:ext cx="1461397"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55"/>
            <p:cNvSpPr>
              <a:spLocks noChangeArrowheads="1"/>
            </p:cNvSpPr>
            <p:nvPr/>
          </p:nvSpPr>
          <p:spPr bwMode="auto">
            <a:xfrm>
              <a:off x="3769717" y="495068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a:solidFill>
                    <a:srgbClr val="FF0000"/>
                  </a:solidFill>
                  <a:latin typeface="HGPｺﾞｼｯｸE" panose="020B0900000000000000" pitchFamily="50" charset="-128"/>
                  <a:ea typeface="HGPｺﾞｼｯｸE" panose="020B0900000000000000" pitchFamily="50" charset="-128"/>
                </a:rPr>
                <a:t>公園や図書館</a:t>
              </a:r>
            </a:p>
          </p:txBody>
        </p:sp>
      </p:grpSp>
      <p:grpSp>
        <p:nvGrpSpPr>
          <p:cNvPr id="40971" name="グループ化 22"/>
          <p:cNvGrpSpPr>
            <a:grpSpLocks/>
          </p:cNvGrpSpPr>
          <p:nvPr/>
        </p:nvGrpSpPr>
        <p:grpSpPr bwMode="auto">
          <a:xfrm>
            <a:off x="6300951" y="1008348"/>
            <a:ext cx="4787095" cy="1546225"/>
            <a:chOff x="4199709" y="998137"/>
            <a:chExt cx="4787531" cy="1546250"/>
          </a:xfrm>
        </p:grpSpPr>
        <p:grpSp>
          <p:nvGrpSpPr>
            <p:cNvPr id="40974" name="グループ化 3"/>
            <p:cNvGrpSpPr>
              <a:grpSpLocks/>
            </p:cNvGrpSpPr>
            <p:nvPr/>
          </p:nvGrpSpPr>
          <p:grpSpPr bwMode="auto">
            <a:xfrm>
              <a:off x="4199709" y="998137"/>
              <a:ext cx="4787531" cy="1272829"/>
              <a:chOff x="4199709" y="998137"/>
              <a:chExt cx="4787531" cy="1272829"/>
            </a:xfrm>
          </p:grpSpPr>
          <p:sp>
            <p:nvSpPr>
              <p:cNvPr id="40976" name="Rectangle 40"/>
              <p:cNvSpPr>
                <a:spLocks noChangeArrowheads="1"/>
              </p:cNvSpPr>
              <p:nvPr/>
            </p:nvSpPr>
            <p:spPr bwMode="auto">
              <a:xfrm>
                <a:off x="4199709" y="1100395"/>
                <a:ext cx="3488382" cy="113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国民医療費の公費負担額</a:t>
                </a:r>
              </a:p>
              <a:p>
                <a:pP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（令和２年度）</a:t>
                </a:r>
              </a:p>
              <a:p>
                <a:pPr eaLnBrk="1" hangingPunct="1">
                  <a:lnSpc>
                    <a:spcPct val="100000"/>
                  </a:lnSpc>
                  <a:spcBef>
                    <a:spcPct val="0"/>
                  </a:spcBef>
                  <a:buFontTx/>
                  <a:buNone/>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16</a:t>
                </a:r>
                <a:r>
                  <a:rPr lang="ja-JP" altLang="en-US" sz="1600" dirty="0">
                    <a:solidFill>
                      <a:prstClr val="black"/>
                    </a:solidFill>
                    <a:latin typeface="HG丸ｺﾞｼｯｸM-PRO" panose="020F0600000000000000" pitchFamily="50" charset="-128"/>
                    <a:ea typeface="HG丸ｺﾞｼｯｸM-PRO" panose="020F0600000000000000" pitchFamily="50" charset="-128"/>
                  </a:rPr>
                  <a:t>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4,991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130,800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40977" name="図 36" descr="病院・医院の建物イラスト（医療）">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3377" y="998137"/>
                <a:ext cx="1253863" cy="12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5" name="図 29" descr="救急車のイラスト">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0064" y="1755347"/>
              <a:ext cx="1042101" cy="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2" name="Text Box 22"/>
          <p:cNvSpPr txBox="1">
            <a:spLocks noChangeArrowheads="1"/>
          </p:cNvSpPr>
          <p:nvPr/>
        </p:nvSpPr>
        <p:spPr bwMode="auto">
          <a:xfrm>
            <a:off x="4965700" y="2811463"/>
            <a:ext cx="246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公共サービス</a:t>
            </a:r>
          </a:p>
        </p:txBody>
      </p:sp>
      <p:sp>
        <p:nvSpPr>
          <p:cNvPr id="40973" name="Text Box 23"/>
          <p:cNvSpPr txBox="1">
            <a:spLocks noChangeArrowheads="1"/>
          </p:cNvSpPr>
          <p:nvPr/>
        </p:nvSpPr>
        <p:spPr bwMode="auto">
          <a:xfrm>
            <a:off x="5294315" y="37020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公共施設</a:t>
            </a:r>
          </a:p>
        </p:txBody>
      </p:sp>
      <p:sp>
        <p:nvSpPr>
          <p:cNvPr id="31" name="タイトル 1"/>
          <p:cNvSpPr txBox="1">
            <a:spLocks/>
          </p:cNvSpPr>
          <p:nvPr/>
        </p:nvSpPr>
        <p:spPr>
          <a:xfrm>
            <a:off x="1209160" y="404167"/>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a:t>
            </a:r>
          </a:p>
        </p:txBody>
      </p:sp>
    </p:spTree>
    <p:extLst>
      <p:ext uri="{BB962C8B-B14F-4D97-AF65-F5344CB8AC3E}">
        <p14:creationId xmlns:p14="http://schemas.microsoft.com/office/powerpoint/2010/main" val="36220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500"/>
                                        <p:tgtEl>
                                          <p:spTgt spid="4096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0965"/>
                                        </p:tgtEl>
                                        <p:attrNameLst>
                                          <p:attrName>style.visibility</p:attrName>
                                        </p:attrNameLst>
                                      </p:cBhvr>
                                      <p:to>
                                        <p:strVal val="visible"/>
                                      </p:to>
                                    </p:set>
                                    <p:animEffect transition="in" filter="fade">
                                      <p:cBhvr>
                                        <p:cTn id="11" dur="500"/>
                                        <p:tgtEl>
                                          <p:spTgt spid="4096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40971"/>
                                        </p:tgtEl>
                                        <p:attrNameLst>
                                          <p:attrName>style.visibility</p:attrName>
                                        </p:attrNameLst>
                                      </p:cBhvr>
                                      <p:to>
                                        <p:strVal val="visible"/>
                                      </p:to>
                                    </p:set>
                                    <p:animEffect transition="in" filter="fade">
                                      <p:cBhvr>
                                        <p:cTn id="15" dur="500"/>
                                        <p:tgtEl>
                                          <p:spTgt spid="40971"/>
                                        </p:tgtEl>
                                      </p:cBhvr>
                                    </p:animEffect>
                                  </p:childTnLst>
                                </p:cTn>
                              </p:par>
                            </p:childTnLst>
                          </p:cTn>
                        </p:par>
                        <p:par>
                          <p:cTn id="16" fill="hold">
                            <p:stCondLst>
                              <p:cond delay="2500"/>
                            </p:stCondLst>
                            <p:childTnLst>
                              <p:par>
                                <p:cTn id="17" presetID="10" presetClass="entr" presetSubtype="0" fill="hold" nodeType="afterEffect">
                                  <p:stCondLst>
                                    <p:cond delay="400"/>
                                  </p:stCondLst>
                                  <p:childTnLst>
                                    <p:set>
                                      <p:cBhvr>
                                        <p:cTn id="18" dur="1" fill="hold">
                                          <p:stCondLst>
                                            <p:cond delay="0"/>
                                          </p:stCondLst>
                                        </p:cTn>
                                        <p:tgtEl>
                                          <p:spTgt spid="40966"/>
                                        </p:tgtEl>
                                        <p:attrNameLst>
                                          <p:attrName>style.visibility</p:attrName>
                                        </p:attrNameLst>
                                      </p:cBhvr>
                                      <p:to>
                                        <p:strVal val="visible"/>
                                      </p:to>
                                    </p:set>
                                    <p:animEffect transition="in" filter="fade">
                                      <p:cBhvr>
                                        <p:cTn id="19" dur="500"/>
                                        <p:tgtEl>
                                          <p:spTgt spid="40966"/>
                                        </p:tgtEl>
                                      </p:cBhvr>
                                    </p:animEffect>
                                  </p:childTnLst>
                                </p:cTn>
                              </p:par>
                            </p:childTnLst>
                          </p:cTn>
                        </p:par>
                        <p:par>
                          <p:cTn id="20" fill="hold">
                            <p:stCondLst>
                              <p:cond delay="3400"/>
                            </p:stCondLst>
                            <p:childTnLst>
                              <p:par>
                                <p:cTn id="21" presetID="10" presetClass="entr" presetSubtype="0" fill="hold" nodeType="afterEffect">
                                  <p:stCondLst>
                                    <p:cond delay="300"/>
                                  </p:stCondLst>
                                  <p:childTnLst>
                                    <p:set>
                                      <p:cBhvr>
                                        <p:cTn id="22" dur="1" fill="hold">
                                          <p:stCondLst>
                                            <p:cond delay="0"/>
                                          </p:stCondLst>
                                        </p:cTn>
                                        <p:tgtEl>
                                          <p:spTgt spid="40968"/>
                                        </p:tgtEl>
                                        <p:attrNameLst>
                                          <p:attrName>style.visibility</p:attrName>
                                        </p:attrNameLst>
                                      </p:cBhvr>
                                      <p:to>
                                        <p:strVal val="visible"/>
                                      </p:to>
                                    </p:set>
                                    <p:animEffect transition="in" filter="fade">
                                      <p:cBhvr>
                                        <p:cTn id="23" dur="500"/>
                                        <p:tgtEl>
                                          <p:spTgt spid="40968"/>
                                        </p:tgtEl>
                                      </p:cBhvr>
                                    </p:animEffect>
                                  </p:childTnLst>
                                </p:cTn>
                              </p:par>
                            </p:childTnLst>
                          </p:cTn>
                        </p:par>
                        <p:par>
                          <p:cTn id="24" fill="hold">
                            <p:stCondLst>
                              <p:cond delay="4200"/>
                            </p:stCondLst>
                            <p:childTnLst>
                              <p:par>
                                <p:cTn id="25" presetID="10" presetClass="entr" presetSubtype="0" fill="hold" nodeType="afterEffect">
                                  <p:stCondLst>
                                    <p:cond delay="100"/>
                                  </p:stCondLst>
                                  <p:childTnLst>
                                    <p:set>
                                      <p:cBhvr>
                                        <p:cTn id="26" dur="1" fill="hold">
                                          <p:stCondLst>
                                            <p:cond delay="0"/>
                                          </p:stCondLst>
                                        </p:cTn>
                                        <p:tgtEl>
                                          <p:spTgt spid="40969"/>
                                        </p:tgtEl>
                                        <p:attrNameLst>
                                          <p:attrName>style.visibility</p:attrName>
                                        </p:attrNameLst>
                                      </p:cBhvr>
                                      <p:to>
                                        <p:strVal val="visible"/>
                                      </p:to>
                                    </p:set>
                                    <p:animEffect transition="in" filter="fade">
                                      <p:cBhvr>
                                        <p:cTn id="27" dur="500"/>
                                        <p:tgtEl>
                                          <p:spTgt spid="40969"/>
                                        </p:tgtEl>
                                      </p:cBhvr>
                                    </p:animEffect>
                                  </p:childTnLst>
                                </p:cTn>
                              </p:par>
                              <p:par>
                                <p:cTn id="28" presetID="10" presetClass="entr" presetSubtype="0" fill="hold" nodeType="withEffect">
                                  <p:stCondLst>
                                    <p:cond delay="300"/>
                                  </p:stCondLst>
                                  <p:childTnLst>
                                    <p:set>
                                      <p:cBhvr>
                                        <p:cTn id="29" dur="1" fill="hold">
                                          <p:stCondLst>
                                            <p:cond delay="0"/>
                                          </p:stCondLst>
                                        </p:cTn>
                                        <p:tgtEl>
                                          <p:spTgt spid="40970"/>
                                        </p:tgtEl>
                                        <p:attrNameLst>
                                          <p:attrName>style.visibility</p:attrName>
                                        </p:attrNameLst>
                                      </p:cBhvr>
                                      <p:to>
                                        <p:strVal val="visible"/>
                                      </p:to>
                                    </p:set>
                                    <p:animEffect transition="in" filter="fade">
                                      <p:cBhvr>
                                        <p:cTn id="30"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B6DB41-1198-4775-A5E8-E5E885242C94}"/>
              </a:ext>
            </a:extLst>
          </p:cNvPr>
          <p:cNvSpPr txBox="1">
            <a:spLocks noGrp="1"/>
          </p:cNvSpPr>
          <p:nvPr>
            <p:ph type="title"/>
          </p:nvPr>
        </p:nvSpPr>
        <p:spPr bwMode="auto">
          <a:xfrm>
            <a:off x="838200" y="116632"/>
            <a:ext cx="10298360" cy="7608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fontAlgn="auto" hangingPunct="1">
              <a:spcAft>
                <a:spcPts val="0"/>
              </a:spcAft>
              <a:defRPr/>
            </a:pPr>
            <a:r>
              <a:rPr lang="ja-JP" altLang="en-US" sz="3600" dirty="0">
                <a:solidFill>
                  <a:schemeClr val="bg1"/>
                </a:solidFill>
                <a:latin typeface="HG丸ｺﾞｼｯｸM-PRO" panose="020F0600000000000000" pitchFamily="50" charset="-128"/>
                <a:ea typeface="HG丸ｺﾞｼｯｸM-PRO" panose="020F0600000000000000" pitchFamily="50" charset="-128"/>
              </a:rPr>
              <a:t>国の予算（</a:t>
            </a:r>
            <a:r>
              <a:rPr lang="en-US" altLang="ja-JP" sz="3600" dirty="0">
                <a:solidFill>
                  <a:schemeClr val="bg1"/>
                </a:solidFill>
                <a:latin typeface="HG丸ｺﾞｼｯｸM-PRO" panose="020F0600000000000000" pitchFamily="50" charset="-128"/>
                <a:ea typeface="HG丸ｺﾞｼｯｸM-PRO" panose="020F0600000000000000" pitchFamily="50" charset="-128"/>
              </a:rPr>
              <a:t>2023</a:t>
            </a:r>
            <a:r>
              <a:rPr lang="ja-JP" altLang="en-US" sz="3600" dirty="0">
                <a:solidFill>
                  <a:schemeClr val="bg1"/>
                </a:solidFill>
                <a:latin typeface="HG丸ｺﾞｼｯｸM-PRO" panose="020F0600000000000000" pitchFamily="50" charset="-128"/>
                <a:ea typeface="HG丸ｺﾞｼｯｸM-PRO" panose="020F0600000000000000" pitchFamily="50" charset="-128"/>
              </a:rPr>
              <a:t>年度：歳入と歳出）</a:t>
            </a:r>
          </a:p>
        </p:txBody>
      </p:sp>
      <p:graphicFrame>
        <p:nvGraphicFramePr>
          <p:cNvPr id="12" name="グラフ 11">
            <a:extLst>
              <a:ext uri="{FF2B5EF4-FFF2-40B4-BE49-F238E27FC236}">
                <a16:creationId xmlns:a16="http://schemas.microsoft.com/office/drawing/2014/main" id="{00000000-0008-0000-0000-000006000000}"/>
              </a:ext>
            </a:extLst>
          </p:cNvPr>
          <p:cNvGraphicFramePr>
            <a:graphicFrameLocks/>
          </p:cNvGraphicFramePr>
          <p:nvPr/>
        </p:nvGraphicFramePr>
        <p:xfrm>
          <a:off x="-604203" y="404664"/>
          <a:ext cx="7490045"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862266C-4855-4409-A5BA-0E01DA05B0D4}"/>
              </a:ext>
            </a:extLst>
          </p:cNvPr>
          <p:cNvPicPr>
            <a:picLocks noChangeAspect="1"/>
          </p:cNvPicPr>
          <p:nvPr/>
        </p:nvPicPr>
        <p:blipFill rotWithShape="1">
          <a:blip r:embed="rId4">
            <a:clrChange>
              <a:clrFrom>
                <a:srgbClr val="FFFFFF"/>
              </a:clrFrom>
              <a:clrTo>
                <a:srgbClr val="FFFFFF">
                  <a:alpha val="0"/>
                </a:srgbClr>
              </a:clrTo>
            </a:clrChange>
          </a:blip>
          <a:srcRect l="8657" t="39495" r="9837" b="41596"/>
          <a:stretch/>
        </p:blipFill>
        <p:spPr>
          <a:xfrm>
            <a:off x="1055440" y="908720"/>
            <a:ext cx="9625750" cy="1141773"/>
          </a:xfrm>
          <a:prstGeom prst="rect">
            <a:avLst/>
          </a:prstGeom>
        </p:spPr>
      </p:pic>
      <p:graphicFrame>
        <p:nvGraphicFramePr>
          <p:cNvPr id="13" name="グラフ 12">
            <a:extLst>
              <a:ext uri="{FF2B5EF4-FFF2-40B4-BE49-F238E27FC236}">
                <a16:creationId xmlns:a16="http://schemas.microsoft.com/office/drawing/2014/main" id="{D21B5E64-37C6-4BBA-AC3A-7788B79A1DC6}"/>
              </a:ext>
            </a:extLst>
          </p:cNvPr>
          <p:cNvGraphicFramePr>
            <a:graphicFrameLocks/>
          </p:cNvGraphicFramePr>
          <p:nvPr/>
        </p:nvGraphicFramePr>
        <p:xfrm>
          <a:off x="-581679" y="2050106"/>
          <a:ext cx="7364055" cy="5733208"/>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a:extLst>
              <a:ext uri="{FF2B5EF4-FFF2-40B4-BE49-F238E27FC236}">
                <a16:creationId xmlns:a16="http://schemas.microsoft.com/office/drawing/2014/main" id="{BECDD5CC-BE7C-49D4-B600-92EBEABC809E}"/>
              </a:ext>
            </a:extLst>
          </p:cNvPr>
          <p:cNvGrpSpPr/>
          <p:nvPr/>
        </p:nvGrpSpPr>
        <p:grpSpPr>
          <a:xfrm>
            <a:off x="5411929" y="3098161"/>
            <a:ext cx="1246489" cy="1154258"/>
            <a:chOff x="3988570" y="5249758"/>
            <a:chExt cx="1246489" cy="1154258"/>
          </a:xfrm>
        </p:grpSpPr>
        <p:sp>
          <p:nvSpPr>
            <p:cNvPr id="20" name="円/楕円 24">
              <a:extLst>
                <a:ext uri="{FF2B5EF4-FFF2-40B4-BE49-F238E27FC236}">
                  <a16:creationId xmlns:a16="http://schemas.microsoft.com/office/drawing/2014/main" id="{A25D2CAB-25F2-4CEA-9179-DBD6C87DF2B1}"/>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71A3690-A606-4B60-B917-9D04F364FF75}"/>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歳入総額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114.3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Rectangle 4">
            <a:extLst>
              <a:ext uri="{FF2B5EF4-FFF2-40B4-BE49-F238E27FC236}">
                <a16:creationId xmlns:a16="http://schemas.microsoft.com/office/drawing/2014/main" id="{59E5F8AD-DE85-4A7F-BA50-6226C7CA51DF}"/>
              </a:ext>
            </a:extLst>
          </p:cNvPr>
          <p:cNvSpPr>
            <a:spLocks noChangeArrowheads="1"/>
          </p:cNvSpPr>
          <p:nvPr/>
        </p:nvSpPr>
        <p:spPr bwMode="auto">
          <a:xfrm>
            <a:off x="279571" y="2177334"/>
            <a:ext cx="260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国の収入の</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31</a:t>
            </a:r>
            <a:r>
              <a:rPr lang="ja-JP" altLang="en-US" sz="2400" b="1" dirty="0">
                <a:latin typeface="HG丸ｺﾞｼｯｸM-PRO" panose="020F0600000000000000" pitchFamily="50" charset="-128"/>
                <a:ea typeface="HG丸ｺﾞｼｯｸM-PRO" panose="020F0600000000000000" pitchFamily="50" charset="-128"/>
              </a:rPr>
              <a:t>パーセント</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F0F4BAD-DB7B-4404-89DD-4D554DB8D2B2}"/>
              </a:ext>
            </a:extLst>
          </p:cNvPr>
          <p:cNvSpPr/>
          <p:nvPr/>
        </p:nvSpPr>
        <p:spPr>
          <a:xfrm>
            <a:off x="1161211" y="3227378"/>
            <a:ext cx="1230453" cy="996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7077F8B2-8A1D-4CE3-986E-4D3924CA2BD9}"/>
              </a:ext>
            </a:extLst>
          </p:cNvPr>
          <p:cNvSpPr/>
          <p:nvPr/>
        </p:nvSpPr>
        <p:spPr>
          <a:xfrm>
            <a:off x="9921096" y="1685002"/>
            <a:ext cx="1815534" cy="73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7077F8B2-8A1D-4CE3-986E-4D3924CA2BD9}"/>
              </a:ext>
            </a:extLst>
          </p:cNvPr>
          <p:cNvSpPr/>
          <p:nvPr/>
        </p:nvSpPr>
        <p:spPr>
          <a:xfrm>
            <a:off x="5632845" y="5152237"/>
            <a:ext cx="1611423" cy="85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グラフ 4">
            <a:extLst>
              <a:ext uri="{FF2B5EF4-FFF2-40B4-BE49-F238E27FC236}">
                <a16:creationId xmlns:a16="http://schemas.microsoft.com/office/drawing/2014/main" id="{00000000-0008-0000-0100-000003000000}"/>
              </a:ext>
            </a:extLst>
          </p:cNvPr>
          <p:cNvGraphicFramePr>
            <a:graphicFrameLocks/>
          </p:cNvGraphicFramePr>
          <p:nvPr/>
        </p:nvGraphicFramePr>
        <p:xfrm>
          <a:off x="4871864" y="1196752"/>
          <a:ext cx="7490045" cy="5539938"/>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7077F8B2-8A1D-4CE3-986E-4D3924CA2BD9}"/>
              </a:ext>
            </a:extLst>
          </p:cNvPr>
          <p:cNvSpPr/>
          <p:nvPr/>
        </p:nvSpPr>
        <p:spPr>
          <a:xfrm>
            <a:off x="9029172" y="3429000"/>
            <a:ext cx="1603332" cy="9547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3EAD4B6-25CD-4662-AA05-1110FBD934CB}"/>
              </a:ext>
            </a:extLst>
          </p:cNvPr>
          <p:cNvSpPr/>
          <p:nvPr/>
        </p:nvSpPr>
        <p:spPr>
          <a:xfrm>
            <a:off x="7204943" y="2780928"/>
            <a:ext cx="1280528" cy="9547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840A356C-36CC-4A21-B6DA-6D1769735B80}"/>
              </a:ext>
            </a:extLst>
          </p:cNvPr>
          <p:cNvGrpSpPr/>
          <p:nvPr/>
        </p:nvGrpSpPr>
        <p:grpSpPr>
          <a:xfrm>
            <a:off x="5388251" y="3086700"/>
            <a:ext cx="1246489" cy="1154258"/>
            <a:chOff x="3988570" y="5249758"/>
            <a:chExt cx="1246489" cy="1154258"/>
          </a:xfrm>
        </p:grpSpPr>
        <p:sp>
          <p:nvSpPr>
            <p:cNvPr id="10" name="円/楕円 24">
              <a:extLst>
                <a:ext uri="{FF2B5EF4-FFF2-40B4-BE49-F238E27FC236}">
                  <a16:creationId xmlns:a16="http://schemas.microsoft.com/office/drawing/2014/main" id="{D2CB936F-F26D-4817-882B-1EB0A56E8047}"/>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FCB39C9-16CE-4816-817F-A2440FFB0ECA}"/>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歳出総額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114.3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69F0DEA8-2243-41B1-99B4-CC86B6FE9063}"/>
              </a:ext>
            </a:extLst>
          </p:cNvPr>
          <p:cNvGrpSpPr/>
          <p:nvPr/>
        </p:nvGrpSpPr>
        <p:grpSpPr>
          <a:xfrm>
            <a:off x="5285260" y="3010197"/>
            <a:ext cx="1404240" cy="1350000"/>
            <a:chOff x="3988570" y="5249758"/>
            <a:chExt cx="1246489" cy="1154258"/>
          </a:xfrm>
        </p:grpSpPr>
        <p:sp>
          <p:nvSpPr>
            <p:cNvPr id="17" name="円/楕円 24">
              <a:extLst>
                <a:ext uri="{FF2B5EF4-FFF2-40B4-BE49-F238E27FC236}">
                  <a16:creationId xmlns:a16="http://schemas.microsoft.com/office/drawing/2014/main" id="{7D50425A-E960-41A1-AA5B-B12FACEF290A}"/>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481156F4-CD78-40C1-B3B1-F5CF332213C8}"/>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予算額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114.3</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9" name="台形 28">
            <a:extLst>
              <a:ext uri="{FF2B5EF4-FFF2-40B4-BE49-F238E27FC236}">
                <a16:creationId xmlns:a16="http://schemas.microsoft.com/office/drawing/2014/main" id="{7D77F544-8902-4596-8606-2D62DCBE893E}"/>
              </a:ext>
            </a:extLst>
          </p:cNvPr>
          <p:cNvSpPr/>
          <p:nvPr/>
        </p:nvSpPr>
        <p:spPr>
          <a:xfrm rot="10800000">
            <a:off x="6638270" y="4283114"/>
            <a:ext cx="1581954" cy="1048788"/>
          </a:xfrm>
          <a:prstGeom prst="trapezoid">
            <a:avLst>
              <a:gd name="adj" fmla="val 50321"/>
            </a:avLst>
          </a:prstGeom>
          <a:solidFill>
            <a:srgbClr val="57EC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Rectangle 4">
            <a:extLst>
              <a:ext uri="{FF2B5EF4-FFF2-40B4-BE49-F238E27FC236}">
                <a16:creationId xmlns:a16="http://schemas.microsoft.com/office/drawing/2014/main" id="{7E6296CC-9A7A-4960-8A9D-1D3EB2A8306C}"/>
              </a:ext>
            </a:extLst>
          </p:cNvPr>
          <p:cNvSpPr>
            <a:spLocks noChangeArrowheads="1"/>
          </p:cNvSpPr>
          <p:nvPr/>
        </p:nvSpPr>
        <p:spPr bwMode="auto">
          <a:xfrm>
            <a:off x="5280497" y="5388254"/>
            <a:ext cx="1695298" cy="400110"/>
          </a:xfrm>
          <a:prstGeom prst="rect">
            <a:avLst/>
          </a:prstGeom>
          <a:solidFill>
            <a:srgbClr val="FFFF00"/>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dirty="0">
                <a:solidFill>
                  <a:srgbClr val="002060"/>
                </a:solidFill>
                <a:latin typeface="HGS創英角ﾎﾟｯﾌﾟ体" panose="040B0A00000000000000" pitchFamily="50" charset="-128"/>
                <a:ea typeface="HGS創英角ﾎﾟｯﾌﾟ体" panose="040B0A00000000000000" pitchFamily="50" charset="-128"/>
              </a:rPr>
              <a:t>　地方へ</a:t>
            </a:r>
          </a:p>
        </p:txBody>
      </p:sp>
      <p:grpSp>
        <p:nvGrpSpPr>
          <p:cNvPr id="31" name="グループ化 30">
            <a:extLst>
              <a:ext uri="{FF2B5EF4-FFF2-40B4-BE49-F238E27FC236}">
                <a16:creationId xmlns:a16="http://schemas.microsoft.com/office/drawing/2014/main" id="{EC6233FE-3FC1-4DE6-91E9-C6261C88278C}"/>
              </a:ext>
            </a:extLst>
          </p:cNvPr>
          <p:cNvGrpSpPr/>
          <p:nvPr/>
        </p:nvGrpSpPr>
        <p:grpSpPr>
          <a:xfrm>
            <a:off x="9304429" y="1126968"/>
            <a:ext cx="2795673" cy="1727043"/>
            <a:chOff x="5330222" y="1056861"/>
            <a:chExt cx="2347585" cy="1727044"/>
          </a:xfrm>
        </p:grpSpPr>
        <p:sp>
          <p:nvSpPr>
            <p:cNvPr id="32" name="雲形吹き出し 54">
              <a:extLst>
                <a:ext uri="{FF2B5EF4-FFF2-40B4-BE49-F238E27FC236}">
                  <a16:creationId xmlns:a16="http://schemas.microsoft.com/office/drawing/2014/main" id="{849F7220-E6D3-4118-B4E2-5CECC2C91C3B}"/>
                </a:ext>
              </a:extLst>
            </p:cNvPr>
            <p:cNvSpPr/>
            <p:nvPr/>
          </p:nvSpPr>
          <p:spPr bwMode="auto">
            <a:xfrm>
              <a:off x="5330222" y="1056861"/>
              <a:ext cx="2274537" cy="1727044"/>
            </a:xfrm>
            <a:prstGeom prst="cloudCallout">
              <a:avLst>
                <a:gd name="adj1" fmla="val -27197"/>
                <a:gd name="adj2" fmla="val 73564"/>
              </a:avLst>
            </a:prstGeom>
            <a:solidFill>
              <a:schemeClr val="bg1"/>
            </a:solidFill>
            <a:ln w="38100" cap="flat" cmpd="sng" algn="ctr">
              <a:solidFill>
                <a:srgbClr val="FFC000"/>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eaLnBrk="1" hangingPunct="1"/>
              <a:endParaRPr lang="ja-JP" altLang="en-US">
                <a:latin typeface="Times" charset="0"/>
                <a:ea typeface="Osaka" charset="-128"/>
              </a:endParaRPr>
            </a:p>
          </p:txBody>
        </p:sp>
        <p:sp>
          <p:nvSpPr>
            <p:cNvPr id="33" name="Rectangle 4">
              <a:extLst>
                <a:ext uri="{FF2B5EF4-FFF2-40B4-BE49-F238E27FC236}">
                  <a16:creationId xmlns:a16="http://schemas.microsoft.com/office/drawing/2014/main" id="{3DC8F8D8-8ADB-4470-A908-DBDE4A8783B6}"/>
                </a:ext>
              </a:extLst>
            </p:cNvPr>
            <p:cNvSpPr>
              <a:spLocks noChangeArrowheads="1"/>
            </p:cNvSpPr>
            <p:nvPr/>
          </p:nvSpPr>
          <p:spPr bwMode="auto">
            <a:xfrm>
              <a:off x="5657755" y="1287931"/>
              <a:ext cx="2020052"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子育て・医療</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介護・年金など</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公的サービス</a:t>
              </a:r>
            </a:p>
          </p:txBody>
        </p:sp>
      </p:grpSp>
    </p:spTree>
    <p:extLst>
      <p:ext uri="{BB962C8B-B14F-4D97-AF65-F5344CB8AC3E}">
        <p14:creationId xmlns:p14="http://schemas.microsoft.com/office/powerpoint/2010/main" val="25561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23385 0.08773 " pathEditMode="relative" rAng="0" ptsTypes="AA">
                                      <p:cBhvr>
                                        <p:cTn id="6" dur="2000" fill="hold"/>
                                        <p:tgtEl>
                                          <p:spTgt spid="9"/>
                                        </p:tgtEl>
                                        <p:attrNameLst>
                                          <p:attrName>ppt_x</p:attrName>
                                          <p:attrName>ppt_y</p:attrName>
                                        </p:attrNameLst>
                                      </p:cBhvr>
                                      <p:rCtr x="11693" y="4375"/>
                                    </p:animMotion>
                                  </p:childTnLst>
                                </p:cTn>
                              </p:par>
                              <p:par>
                                <p:cTn id="7" presetID="42" presetClass="path" presetSubtype="0" accel="50000" decel="50000" fill="hold" nodeType="withEffect">
                                  <p:stCondLst>
                                    <p:cond delay="0"/>
                                  </p:stCondLst>
                                  <p:childTnLst>
                                    <p:animMotion origin="layout" path="M -1.875E-6 3.7037E-7 L -0.24023 0.0919 " pathEditMode="relative" rAng="0" ptsTypes="AA">
                                      <p:cBhvr>
                                        <p:cTn id="8" dur="2000" fill="hold"/>
                                        <p:tgtEl>
                                          <p:spTgt spid="19"/>
                                        </p:tgtEl>
                                        <p:attrNameLst>
                                          <p:attrName>ppt_x</p:attrName>
                                          <p:attrName>ppt_y</p:attrName>
                                        </p:attrNameLst>
                                      </p:cBhvr>
                                      <p:rCtr x="-12018" y="4583"/>
                                    </p:animMotion>
                                  </p:childTnLst>
                                </p:cTn>
                              </p:par>
                              <p:par>
                                <p:cTn id="9" presetID="10" presetClass="exit" presetSubtype="0" fill="hold" nodeType="withEffect">
                                  <p:stCondLst>
                                    <p:cond delay="10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26" presetClass="emph" presetSubtype="0" repeatCount="10000" fill="hold" grpId="0"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22" presetClass="exit" presetSubtype="1" fill="hold" grpId="0" nodeType="withEffect">
                                  <p:stCondLst>
                                    <p:cond delay="0"/>
                                  </p:stCondLst>
                                  <p:childTnLst>
                                    <p:animEffect transition="out" filter="wipe(up)">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1"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outVertical)">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3" grpId="1">
        <p:bldAsOne/>
      </p:bldGraphic>
      <p:bldP spid="22" grpId="0"/>
      <p:bldP spid="23" grpId="0" animBg="1"/>
      <p:bldP spid="23" grpId="1" animBg="1"/>
      <p:bldGraphic spid="5" grpId="0">
        <p:bldAsOne/>
      </p:bldGraphic>
      <p:bldP spid="25" grpId="0" animBg="1"/>
      <p:bldP spid="25" grpId="1" animBg="1"/>
      <p:bldP spid="24" grpId="0" animBg="1"/>
      <p:bldP spid="24" grpId="1" animBg="1"/>
      <p:bldP spid="29" grpId="0" animBg="1"/>
      <p:bldP spid="29" grpId="1"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B0EF199-6938-4633-9324-2CEC154A1274}"/>
              </a:ext>
            </a:extLst>
          </p:cNvPr>
          <p:cNvPicPr>
            <a:picLocks noChangeAspect="1"/>
          </p:cNvPicPr>
          <p:nvPr/>
        </p:nvPicPr>
        <p:blipFill rotWithShape="1">
          <a:blip r:embed="rId3"/>
          <a:srcRect b="2064"/>
          <a:stretch/>
        </p:blipFill>
        <p:spPr>
          <a:xfrm>
            <a:off x="1397155" y="1400642"/>
            <a:ext cx="9477415" cy="4836670"/>
          </a:xfrm>
          <a:prstGeom prst="rect">
            <a:avLst/>
          </a:prstGeom>
        </p:spPr>
      </p:pic>
      <p:sp>
        <p:nvSpPr>
          <p:cNvPr id="2" name="タイトル 1"/>
          <p:cNvSpPr>
            <a:spLocks noGrp="1"/>
          </p:cNvSpPr>
          <p:nvPr>
            <p:ph type="title"/>
          </p:nvPr>
        </p:nvSpPr>
        <p:spPr>
          <a:xfrm>
            <a:off x="903149" y="315674"/>
            <a:ext cx="10385701" cy="894766"/>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a:bodyPr>
          <a:lstStyle/>
          <a:p>
            <a:pPr algn="ctr">
              <a:defRPr/>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国の財布をのぞいてみたら</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r>
              <a:rPr lang="ja-JP" altLang="en-US" sz="2400" b="1" dirty="0">
                <a:solidFill>
                  <a:schemeClr val="bg1"/>
                </a:solidFill>
                <a:latin typeface="HG丸ｺﾞｼｯｸM-PRO" panose="020F0600000000000000" pitchFamily="50" charset="-128"/>
                <a:ea typeface="HG丸ｺﾞｼｯｸM-PRO" panose="020F0600000000000000" pitchFamily="50" charset="-128"/>
              </a:rPr>
              <a:t>国の財政を家計にたとえた場合</a:t>
            </a:r>
            <a:r>
              <a:rPr lang="en-US" altLang="ja-JP" sz="2400" b="1" dirty="0">
                <a:solidFill>
                  <a:schemeClr val="bg1"/>
                </a:solidFill>
                <a:latin typeface="HG丸ｺﾞｼｯｸM-PRO" panose="020F0600000000000000" pitchFamily="50" charset="-128"/>
                <a:ea typeface="HG丸ｺﾞｼｯｸM-PRO" panose="020F0600000000000000" pitchFamily="50" charset="-128"/>
              </a:rPr>
              <a:t>】</a:t>
            </a:r>
            <a:endParaRPr lang="ja-JP" altLang="en-US" sz="2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0826325" y="-1737353"/>
            <a:ext cx="677322" cy="903097"/>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0" name="図 19">
            <a:extLst>
              <a:ext uri="{FF2B5EF4-FFF2-40B4-BE49-F238E27FC236}">
                <a16:creationId xmlns:a16="http://schemas.microsoft.com/office/drawing/2014/main" id="{97324AE8-35EA-4F03-A748-9D87406B06E7}"/>
              </a:ext>
            </a:extLst>
          </p:cNvPr>
          <p:cNvPicPr>
            <a:picLocks noChangeAspect="1"/>
          </p:cNvPicPr>
          <p:nvPr/>
        </p:nvPicPr>
        <p:blipFill>
          <a:blip r:embed="rId5"/>
          <a:stretch>
            <a:fillRect/>
          </a:stretch>
        </p:blipFill>
        <p:spPr>
          <a:xfrm>
            <a:off x="9165342" y="-1686405"/>
            <a:ext cx="792549" cy="294891"/>
          </a:xfrm>
          <a:prstGeom prst="rect">
            <a:avLst/>
          </a:prstGeom>
          <a:solidFill>
            <a:schemeClr val="bg2"/>
          </a:solidFill>
        </p:spPr>
      </p:pic>
      <p:pic>
        <p:nvPicPr>
          <p:cNvPr id="22" name="図 21">
            <a:extLst>
              <a:ext uri="{FF2B5EF4-FFF2-40B4-BE49-F238E27FC236}">
                <a16:creationId xmlns:a16="http://schemas.microsoft.com/office/drawing/2014/main" id="{180FD771-F26D-4A5C-9A55-A875CFDE7BED}"/>
              </a:ext>
            </a:extLst>
          </p:cNvPr>
          <p:cNvPicPr>
            <a:picLocks noChangeAspect="1"/>
          </p:cNvPicPr>
          <p:nvPr/>
        </p:nvPicPr>
        <p:blipFill>
          <a:blip r:embed="rId6"/>
          <a:stretch>
            <a:fillRect/>
          </a:stretch>
        </p:blipFill>
        <p:spPr>
          <a:xfrm>
            <a:off x="8458615" y="-1163725"/>
            <a:ext cx="725253" cy="252000"/>
          </a:xfrm>
          <a:prstGeom prst="rect">
            <a:avLst/>
          </a:prstGeom>
          <a:solidFill>
            <a:schemeClr val="bg1"/>
          </a:solidFill>
          <a:ln>
            <a:noFill/>
          </a:ln>
        </p:spPr>
      </p:pic>
      <p:cxnSp>
        <p:nvCxnSpPr>
          <p:cNvPr id="27" name="直線コネクタ 26">
            <a:extLst>
              <a:ext uri="{FF2B5EF4-FFF2-40B4-BE49-F238E27FC236}">
                <a16:creationId xmlns:a16="http://schemas.microsoft.com/office/drawing/2014/main" id="{DB12AEFE-8B4F-46DB-9D0C-B16EB2BC5274}"/>
              </a:ext>
            </a:extLst>
          </p:cNvPr>
          <p:cNvCxnSpPr>
            <a:cxnSpLocks/>
          </p:cNvCxnSpPr>
          <p:nvPr/>
        </p:nvCxnSpPr>
        <p:spPr>
          <a:xfrm flipV="1">
            <a:off x="6534569" y="2708919"/>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1" name="直線コネクタ 30">
            <a:extLst>
              <a:ext uri="{FF2B5EF4-FFF2-40B4-BE49-F238E27FC236}">
                <a16:creationId xmlns:a16="http://schemas.microsoft.com/office/drawing/2014/main" id="{AC390065-F861-46CB-8F05-3DAAF42D7692}"/>
              </a:ext>
            </a:extLst>
          </p:cNvPr>
          <p:cNvCxnSpPr>
            <a:cxnSpLocks/>
          </p:cNvCxnSpPr>
          <p:nvPr/>
        </p:nvCxnSpPr>
        <p:spPr>
          <a:xfrm flipV="1">
            <a:off x="6568388" y="3573015"/>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2" name="直線コネクタ 31">
            <a:extLst>
              <a:ext uri="{FF2B5EF4-FFF2-40B4-BE49-F238E27FC236}">
                <a16:creationId xmlns:a16="http://schemas.microsoft.com/office/drawing/2014/main" id="{F0950775-D529-4044-A64E-63CDC1A3A7E1}"/>
              </a:ext>
            </a:extLst>
          </p:cNvPr>
          <p:cNvCxnSpPr>
            <a:cxnSpLocks/>
          </p:cNvCxnSpPr>
          <p:nvPr/>
        </p:nvCxnSpPr>
        <p:spPr>
          <a:xfrm flipV="1">
            <a:off x="6568388" y="4221087"/>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cxnSp>
        <p:nvCxnSpPr>
          <p:cNvPr id="33" name="直線コネクタ 32">
            <a:extLst>
              <a:ext uri="{FF2B5EF4-FFF2-40B4-BE49-F238E27FC236}">
                <a16:creationId xmlns:a16="http://schemas.microsoft.com/office/drawing/2014/main" id="{927D5AC1-18B2-4151-8A47-BDB03655CA15}"/>
              </a:ext>
            </a:extLst>
          </p:cNvPr>
          <p:cNvCxnSpPr>
            <a:cxnSpLocks/>
          </p:cNvCxnSpPr>
          <p:nvPr/>
        </p:nvCxnSpPr>
        <p:spPr>
          <a:xfrm flipV="1">
            <a:off x="6640396" y="4941168"/>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sp>
        <p:nvSpPr>
          <p:cNvPr id="24" name="正方形/長方形 23">
            <a:extLst>
              <a:ext uri="{FF2B5EF4-FFF2-40B4-BE49-F238E27FC236}">
                <a16:creationId xmlns:a16="http://schemas.microsoft.com/office/drawing/2014/main" id="{1954A5C8-413B-4014-9CE1-5DF7DEF2012A}"/>
              </a:ext>
            </a:extLst>
          </p:cNvPr>
          <p:cNvSpPr/>
          <p:nvPr/>
        </p:nvSpPr>
        <p:spPr>
          <a:xfrm>
            <a:off x="6907660" y="-2115153"/>
            <a:ext cx="790950" cy="1953655"/>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927D5AC1-18B2-4151-8A47-BDB03655CA15}"/>
              </a:ext>
            </a:extLst>
          </p:cNvPr>
          <p:cNvCxnSpPr>
            <a:cxnSpLocks/>
          </p:cNvCxnSpPr>
          <p:nvPr/>
        </p:nvCxnSpPr>
        <p:spPr>
          <a:xfrm flipV="1">
            <a:off x="6568388" y="5949280"/>
            <a:ext cx="3848092" cy="1"/>
          </a:xfrm>
          <a:prstGeom prst="line">
            <a:avLst/>
          </a:prstGeom>
          <a:ln w="50800">
            <a:solidFill>
              <a:srgbClr val="FF0000"/>
            </a:solidFill>
            <a:bevel/>
          </a:ln>
        </p:spPr>
        <p:style>
          <a:lnRef idx="3">
            <a:schemeClr val="accent2"/>
          </a:lnRef>
          <a:fillRef idx="0">
            <a:schemeClr val="accent2"/>
          </a:fillRef>
          <a:effectRef idx="2">
            <a:schemeClr val="accent2"/>
          </a:effectRef>
          <a:fontRef idx="minor">
            <a:schemeClr val="tx1"/>
          </a:fontRef>
        </p:style>
      </p:cxnSp>
      <p:pic>
        <p:nvPicPr>
          <p:cNvPr id="3" name="図 2"/>
          <p:cNvPicPr>
            <a:picLocks noChangeAspect="1"/>
          </p:cNvPicPr>
          <p:nvPr/>
        </p:nvPicPr>
        <p:blipFill>
          <a:blip r:embed="rId7">
            <a:extLst>
              <a:ext uri="{BEBA8EAE-BF5A-486C-A8C5-ECC9F3942E4B}">
                <a14:imgProps xmlns:a14="http://schemas.microsoft.com/office/drawing/2010/main">
                  <a14:imgLayer r:embed="rId8">
                    <a14:imgEffect>
                      <a14:backgroundRemoval t="9302" b="90698" l="9735" r="89381">
                        <a14:foregroundMark x1="46903" y1="87597" x2="46903" y2="87597"/>
                        <a14:foregroundMark x1="29204" y1="89147" x2="29204" y2="89147"/>
                        <a14:foregroundMark x1="25664" y1="90698" x2="25664" y2="90698"/>
                      </a14:backgroundRemoval>
                    </a14:imgEffect>
                  </a14:imgLayer>
                </a14:imgProps>
              </a:ext>
              <a:ext uri="{28A0092B-C50C-407E-A947-70E740481C1C}">
                <a14:useLocalDpi xmlns:a14="http://schemas.microsoft.com/office/drawing/2010/main" val="0"/>
              </a:ext>
            </a:extLst>
          </a:blip>
          <a:stretch>
            <a:fillRect/>
          </a:stretch>
        </p:blipFill>
        <p:spPr>
          <a:xfrm>
            <a:off x="10490637" y="4560128"/>
            <a:ext cx="2086083" cy="2381458"/>
          </a:xfrm>
          <a:prstGeom prst="rect">
            <a:avLst/>
          </a:prstGeom>
        </p:spPr>
      </p:pic>
      <p:sp>
        <p:nvSpPr>
          <p:cNvPr id="5" name="正方形/長方形 4"/>
          <p:cNvSpPr/>
          <p:nvPr/>
        </p:nvSpPr>
        <p:spPr>
          <a:xfrm>
            <a:off x="9471418" y="2256882"/>
            <a:ext cx="945062" cy="38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471418" y="3120978"/>
            <a:ext cx="945062" cy="38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998886" y="3596236"/>
            <a:ext cx="1383775" cy="582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471418" y="4285759"/>
            <a:ext cx="945062" cy="22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165341" y="5683496"/>
            <a:ext cx="1325295" cy="22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437599" y="4694587"/>
            <a:ext cx="945062" cy="223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角を丸めた四角形 8">
            <a:extLst>
              <a:ext uri="{FF2B5EF4-FFF2-40B4-BE49-F238E27FC236}">
                <a16:creationId xmlns:a16="http://schemas.microsoft.com/office/drawing/2014/main" id="{5569ACFE-294C-4657-BC51-E196828F3419}"/>
              </a:ext>
            </a:extLst>
          </p:cNvPr>
          <p:cNvSpPr/>
          <p:nvPr/>
        </p:nvSpPr>
        <p:spPr>
          <a:xfrm>
            <a:off x="10947653" y="1488640"/>
            <a:ext cx="1111987" cy="2884026"/>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rPr>
              <a:t>このままでいいのかなあ・・・・</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6967B85A-9EE9-4CCD-99BA-CC40E61504E3}"/>
              </a:ext>
            </a:extLst>
          </p:cNvPr>
          <p:cNvSpPr txBox="1"/>
          <p:nvPr/>
        </p:nvSpPr>
        <p:spPr>
          <a:xfrm>
            <a:off x="5803640" y="1968759"/>
            <a:ext cx="914400" cy="914400"/>
          </a:xfrm>
          <a:prstGeom prst="rect">
            <a:avLst/>
          </a:prstGeom>
          <a:noFill/>
        </p:spPr>
        <p:txBody>
          <a:bodyPr vert="eaVert" wrap="square" rtlCol="0">
            <a:spAutoFit/>
          </a:bodyPr>
          <a:lstStyle/>
          <a:p>
            <a:endParaRPr kumimoji="1" lang="ja-JP" altLang="en-US" dirty="0"/>
          </a:p>
        </p:txBody>
      </p:sp>
    </p:spTree>
    <p:extLst>
      <p:ext uri="{BB962C8B-B14F-4D97-AF65-F5344CB8AC3E}">
        <p14:creationId xmlns:p14="http://schemas.microsoft.com/office/powerpoint/2010/main" val="3260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par>
                                <p:cTn id="8" presetID="22" presetClass="exit" presetSubtype="8" fill="hold" grpId="0" nodeType="withEffect">
                                  <p:stCondLst>
                                    <p:cond delay="0"/>
                                  </p:stCondLst>
                                  <p:childTnLst>
                                    <p:animEffect transition="out" filter="wipe(left)">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000"/>
                                        <p:tgtEl>
                                          <p:spTgt spid="31"/>
                                        </p:tgtEl>
                                      </p:cBhvr>
                                    </p:animEffect>
                                  </p:childTnLst>
                                </p:cTn>
                              </p:par>
                              <p:par>
                                <p:cTn id="16" presetID="22" presetClass="exit" presetSubtype="8" fill="hold" grpId="0" nodeType="withEffect">
                                  <p:stCondLst>
                                    <p:cond delay="0"/>
                                  </p:stCondLst>
                                  <p:childTnLst>
                                    <p:animEffect transition="out" filter="wipe(left)">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par>
                                <p:cTn id="24" presetID="22" presetClass="exit" presetSubtype="8" fill="hold" grpId="0" nodeType="withEffect">
                                  <p:stCondLst>
                                    <p:cond delay="0"/>
                                  </p:stCondLst>
                                  <p:childTnLst>
                                    <p:animEffect transition="out" filter="wipe(left)">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22" presetClass="exit" presetSubtype="8" fill="hold" grpId="0" nodeType="withEffect">
                                  <p:stCondLst>
                                    <p:cond delay="0"/>
                                  </p:stCondLst>
                                  <p:childTnLst>
                                    <p:animEffect transition="out" filter="wipe(left)">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000"/>
                                        <p:tgtEl>
                                          <p:spTgt spid="25"/>
                                        </p:tgtEl>
                                      </p:cBhvr>
                                    </p:animEffect>
                                  </p:childTnLst>
                                </p:cTn>
                              </p:par>
                              <p:par>
                                <p:cTn id="43" presetID="22" presetClass="exit" presetSubtype="8" fill="hold" grpId="0" nodeType="withEffect">
                                  <p:stCondLst>
                                    <p:cond delay="0"/>
                                  </p:stCondLst>
                                  <p:childTnLst>
                                    <p:animEffect transition="out" filter="wipe(left)">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1"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heel(1)">
                                      <p:cBhvr>
                                        <p:cTn id="5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1"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1E52E7-3FB7-41D3-A8F6-C729003F9E05}"/>
              </a:ext>
            </a:extLst>
          </p:cNvPr>
          <p:cNvPicPr>
            <a:picLocks noChangeAspect="1"/>
          </p:cNvPicPr>
          <p:nvPr/>
        </p:nvPicPr>
        <p:blipFill rotWithShape="1">
          <a:blip r:embed="rId3"/>
          <a:srcRect b="1814"/>
          <a:stretch/>
        </p:blipFill>
        <p:spPr>
          <a:xfrm>
            <a:off x="1443922" y="1548460"/>
            <a:ext cx="10198344" cy="4816532"/>
          </a:xfrm>
          <a:prstGeom prst="rect">
            <a:avLst/>
          </a:prstGeom>
        </p:spPr>
      </p:pic>
      <p:pic>
        <p:nvPicPr>
          <p:cNvPr id="32" name="図 31" descr="N:\07_広報広聴官\03_組織参考資料フォルダ（将来的な活用が見込まれる行政文書を格納）\常用\37    イラスト\イラスト２\thumbnail_character_money_saifu.jpg"/>
          <p:cNvPicPr/>
          <p:nvPr/>
        </p:nvPicPr>
        <p:blipFill rotWithShape="1">
          <a:blip r:embed="rId4">
            <a:extLst>
              <a:ext uri="{28A0092B-C50C-407E-A947-70E740481C1C}">
                <a14:useLocalDpi xmlns:a14="http://schemas.microsoft.com/office/drawing/2010/main" val="0"/>
              </a:ext>
            </a:extLst>
          </a:blip>
          <a:srcRect t="51117" r="49834"/>
          <a:stretch/>
        </p:blipFill>
        <p:spPr bwMode="auto">
          <a:xfrm>
            <a:off x="9959631" y="22964"/>
            <a:ext cx="1623060" cy="1581785"/>
          </a:xfrm>
          <a:prstGeom prst="rect">
            <a:avLst/>
          </a:prstGeom>
          <a:noFill/>
          <a:ln>
            <a:noFill/>
          </a:ln>
          <a:extLst>
            <a:ext uri="{53640926-AAD7-44D8-BBD7-CCE9431645EC}">
              <a14:shadowObscured xmlns:a14="http://schemas.microsoft.com/office/drawing/2010/main"/>
            </a:ext>
          </a:extLst>
        </p:spPr>
      </p:pic>
      <p:sp>
        <p:nvSpPr>
          <p:cNvPr id="10" name="爆発: 14 pt 9"/>
          <p:cNvSpPr/>
          <p:nvPr/>
        </p:nvSpPr>
        <p:spPr>
          <a:xfrm>
            <a:off x="4338856" y="632005"/>
            <a:ext cx="7584267" cy="4931895"/>
          </a:xfrm>
          <a:prstGeom prst="irregularSeal2">
            <a:avLst/>
          </a:prstGeom>
          <a:solidFill>
            <a:srgbClr val="66FFCC"/>
          </a:solidFill>
          <a:ln w="38100" cap="flat" cmpd="sng" algn="ctr">
            <a:solidFill>
              <a:srgbClr val="FF0000"/>
            </a:solidFill>
            <a:prstDash val="solid"/>
            <a:miter lim="800000"/>
          </a:ln>
          <a:effectLst/>
        </p:spPr>
        <p:txBody>
          <a:bodyPr anchor="ctr"/>
          <a:lstStyle/>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令和</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5</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年度末公債残</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約</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1068</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兆円（見込）</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en-US" altLang="ja-JP" sz="1800" kern="0" dirty="0">
                <a:solidFill>
                  <a:srgbClr val="FF0000"/>
                </a:solidFill>
                <a:latin typeface="HG丸ｺﾞｼｯｸM-PRO" panose="020F0600000000000000" pitchFamily="50" charset="-128"/>
                <a:ea typeface="HG丸ｺﾞｼｯｸM-PRO" panose="020F0600000000000000" pitchFamily="50" charset="-128"/>
              </a:rPr>
              <a:t>1</a:t>
            </a:r>
            <a:r>
              <a:rPr lang="ja-JP" altLang="en-US" sz="1800" kern="0" dirty="0">
                <a:solidFill>
                  <a:srgbClr val="FF0000"/>
                </a:solidFill>
                <a:latin typeface="HG丸ｺﾞｼｯｸM-PRO" panose="020F0600000000000000" pitchFamily="50" charset="-128"/>
                <a:ea typeface="HG丸ｺﾞｼｯｸM-PRO" panose="020F0600000000000000" pitchFamily="50" charset="-128"/>
              </a:rPr>
              <a:t>万円札にして積み上げると</a:t>
            </a:r>
            <a:r>
              <a:rPr lang="en-US" altLang="ja-JP" sz="3200" kern="0" dirty="0">
                <a:solidFill>
                  <a:srgbClr val="FF0000"/>
                </a:solidFill>
                <a:latin typeface="HG丸ｺﾞｼｯｸM-PRO" panose="020F0600000000000000" pitchFamily="50" charset="-128"/>
                <a:ea typeface="HG丸ｺﾞｼｯｸM-PRO" panose="020F0600000000000000" pitchFamily="50" charset="-128"/>
              </a:rPr>
              <a:t>10,680</a:t>
            </a:r>
            <a:r>
              <a:rPr lang="ja-JP" altLang="en-US" sz="3200" kern="0" dirty="0">
                <a:solidFill>
                  <a:srgbClr val="FF0000"/>
                </a:solidFill>
                <a:latin typeface="HG丸ｺﾞｼｯｸM-PRO" panose="020F0600000000000000" pitchFamily="50" charset="-128"/>
                <a:ea typeface="HG丸ｺﾞｼｯｸM-PRO" panose="020F0600000000000000" pitchFamily="50" charset="-128"/>
              </a:rPr>
              <a:t>㎞！</a:t>
            </a:r>
            <a:endParaRPr lang="en-US" altLang="ja-JP" sz="3200" kern="0" dirty="0">
              <a:solidFill>
                <a:srgbClr val="FF0000"/>
              </a:solidFill>
              <a:latin typeface="HG丸ｺﾞｼｯｸM-PRO" panose="020F0600000000000000" pitchFamily="50" charset="-128"/>
              <a:ea typeface="HG丸ｺﾞｼｯｸM-PRO" panose="020F0600000000000000" pitchFamily="50" charset="-128"/>
            </a:endParaRPr>
          </a:p>
          <a:p>
            <a:pPr algn="ctr" defTabSz="685818">
              <a:defRPr/>
            </a:pPr>
            <a:r>
              <a:rPr lang="ja-JP" altLang="en-US" kern="0" dirty="0">
                <a:solidFill>
                  <a:srgbClr val="FF0000"/>
                </a:solidFill>
                <a:latin typeface="HG丸ｺﾞｼｯｸM-PRO" panose="020F0600000000000000" pitchFamily="50" charset="-128"/>
                <a:ea typeface="HG丸ｺﾞｼｯｸM-PRO" panose="020F0600000000000000" pitchFamily="50" charset="-128"/>
              </a:rPr>
              <a:t>（東京→フランスの片道）</a:t>
            </a:r>
            <a:endParaRPr lang="en-US" altLang="ja-JP" kern="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bwMode="auto">
          <a:xfrm>
            <a:off x="1068524" y="493009"/>
            <a:ext cx="3200313" cy="755322"/>
          </a:xfrm>
          <a:prstGeom prst="roundRect">
            <a:avLst/>
          </a:prstGeom>
          <a:solidFill>
            <a:schemeClr val="accent1">
              <a:lumMod val="40000"/>
              <a:lumOff val="60000"/>
            </a:schemeClr>
          </a:solidFill>
          <a:ln w="5715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公債残高の推移</a:t>
            </a:r>
          </a:p>
        </p:txBody>
      </p:sp>
      <p:sp>
        <p:nvSpPr>
          <p:cNvPr id="13" name="正方形/長方形 12">
            <a:extLst>
              <a:ext uri="{FF2B5EF4-FFF2-40B4-BE49-F238E27FC236}">
                <a16:creationId xmlns:a16="http://schemas.microsoft.com/office/drawing/2014/main" id="{980F2344-E3E1-4D40-8A0B-B819858EE19D}"/>
              </a:ext>
            </a:extLst>
          </p:cNvPr>
          <p:cNvSpPr/>
          <p:nvPr/>
        </p:nvSpPr>
        <p:spPr>
          <a:xfrm>
            <a:off x="125239" y="0"/>
            <a:ext cx="12066761" cy="674479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a:extLst>
              <a:ext uri="{FF2B5EF4-FFF2-40B4-BE49-F238E27FC236}">
                <a16:creationId xmlns:a16="http://schemas.microsoft.com/office/drawing/2014/main" id="{C8769158-D5AF-4686-9694-A88C378E0155}"/>
              </a:ext>
            </a:extLst>
          </p:cNvPr>
          <p:cNvSpPr/>
          <p:nvPr/>
        </p:nvSpPr>
        <p:spPr>
          <a:xfrm rot="5400000">
            <a:off x="7384658" y="794783"/>
            <a:ext cx="2071761" cy="2159064"/>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弦 14">
            <a:extLst>
              <a:ext uri="{FF2B5EF4-FFF2-40B4-BE49-F238E27FC236}">
                <a16:creationId xmlns:a16="http://schemas.microsoft.com/office/drawing/2014/main" id="{5A0BC074-6CB2-4444-A32E-82E771E6D423}"/>
              </a:ext>
            </a:extLst>
          </p:cNvPr>
          <p:cNvSpPr/>
          <p:nvPr/>
        </p:nvSpPr>
        <p:spPr>
          <a:xfrm rot="5400000">
            <a:off x="1338143" y="578570"/>
            <a:ext cx="3325627" cy="3482611"/>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AEEF4E3-B292-4233-AE81-93E13549DD5E}"/>
              </a:ext>
            </a:extLst>
          </p:cNvPr>
          <p:cNvGrpSpPr/>
          <p:nvPr/>
        </p:nvGrpSpPr>
        <p:grpSpPr>
          <a:xfrm>
            <a:off x="1737772" y="2567327"/>
            <a:ext cx="8064895" cy="1783200"/>
            <a:chOff x="1737772" y="2567327"/>
            <a:chExt cx="8064895" cy="1783200"/>
          </a:xfrm>
        </p:grpSpPr>
        <p:sp>
          <p:nvSpPr>
            <p:cNvPr id="17" name="正方形/長方形 16">
              <a:extLst>
                <a:ext uri="{FF2B5EF4-FFF2-40B4-BE49-F238E27FC236}">
                  <a16:creationId xmlns:a16="http://schemas.microsoft.com/office/drawing/2014/main" id="{70553417-E8B4-419C-B891-174D97E8BF20}"/>
                </a:ext>
              </a:extLst>
            </p:cNvPr>
            <p:cNvSpPr/>
            <p:nvPr/>
          </p:nvSpPr>
          <p:spPr>
            <a:xfrm rot="967465">
              <a:off x="3007920" y="4194131"/>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3B3DDAB-A174-47FF-8358-865FF1BD6FE7}"/>
                </a:ext>
              </a:extLst>
            </p:cNvPr>
            <p:cNvSpPr/>
            <p:nvPr/>
          </p:nvSpPr>
          <p:spPr>
            <a:xfrm rot="19757734">
              <a:off x="6828302" y="3465736"/>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弦 21">
              <a:extLst>
                <a:ext uri="{FF2B5EF4-FFF2-40B4-BE49-F238E27FC236}">
                  <a16:creationId xmlns:a16="http://schemas.microsoft.com/office/drawing/2014/main" id="{53E543D1-4F5D-4E74-A351-19CCFC5098D3}"/>
                </a:ext>
              </a:extLst>
            </p:cNvPr>
            <p:cNvSpPr/>
            <p:nvPr/>
          </p:nvSpPr>
          <p:spPr>
            <a:xfrm rot="17443854">
              <a:off x="2709878" y="3460003"/>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弦 22">
              <a:extLst>
                <a:ext uri="{FF2B5EF4-FFF2-40B4-BE49-F238E27FC236}">
                  <a16:creationId xmlns:a16="http://schemas.microsoft.com/office/drawing/2014/main" id="{B1E5DECD-46E5-48F1-99DC-4A78B3C556F0}"/>
                </a:ext>
              </a:extLst>
            </p:cNvPr>
            <p:cNvSpPr/>
            <p:nvPr/>
          </p:nvSpPr>
          <p:spPr>
            <a:xfrm rot="17443854">
              <a:off x="8182486" y="2567327"/>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2638C243-0699-45AB-8BEF-9B0BCC349A43}"/>
                </a:ext>
              </a:extLst>
            </p:cNvPr>
            <p:cNvSpPr/>
            <p:nvPr/>
          </p:nvSpPr>
          <p:spPr>
            <a:xfrm rot="10800000">
              <a:off x="1737772" y="3502982"/>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C688575A-231A-4095-AA00-9D363DBD44E7}"/>
                </a:ext>
              </a:extLst>
            </p:cNvPr>
            <p:cNvSpPr/>
            <p:nvPr/>
          </p:nvSpPr>
          <p:spPr>
            <a:xfrm rot="10800000">
              <a:off x="7210379" y="2617621"/>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月 25">
              <a:extLst>
                <a:ext uri="{FF2B5EF4-FFF2-40B4-BE49-F238E27FC236}">
                  <a16:creationId xmlns:a16="http://schemas.microsoft.com/office/drawing/2014/main" id="{15C88F23-4898-47DF-B02A-2BAB5A4D6BD1}"/>
                </a:ext>
              </a:extLst>
            </p:cNvPr>
            <p:cNvSpPr/>
            <p:nvPr/>
          </p:nvSpPr>
          <p:spPr>
            <a:xfrm rot="4618269">
              <a:off x="5515720" y="2899734"/>
              <a:ext cx="576064" cy="2325521"/>
            </a:xfrm>
            <a:prstGeom prst="mo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5AD4B43-B145-4755-9D6F-AC8BB4AEF93E}"/>
              </a:ext>
            </a:extLst>
          </p:cNvPr>
          <p:cNvGrpSpPr/>
          <p:nvPr/>
        </p:nvGrpSpPr>
        <p:grpSpPr>
          <a:xfrm>
            <a:off x="5015880" y="3748484"/>
            <a:ext cx="1656184" cy="2325521"/>
            <a:chOff x="5015880" y="3748484"/>
            <a:chExt cx="1656184" cy="2325521"/>
          </a:xfrm>
        </p:grpSpPr>
        <p:sp>
          <p:nvSpPr>
            <p:cNvPr id="27" name="四角形: 角を丸くする 26">
              <a:extLst>
                <a:ext uri="{FF2B5EF4-FFF2-40B4-BE49-F238E27FC236}">
                  <a16:creationId xmlns:a16="http://schemas.microsoft.com/office/drawing/2014/main" id="{E28B1BA8-7CB6-476B-A792-1440541B55F0}"/>
                </a:ext>
              </a:extLst>
            </p:cNvPr>
            <p:cNvSpPr/>
            <p:nvPr/>
          </p:nvSpPr>
          <p:spPr>
            <a:xfrm>
              <a:off x="5476508" y="3748484"/>
              <a:ext cx="835516" cy="2325521"/>
            </a:xfrm>
            <a:prstGeom prst="roundRect">
              <a:avLst>
                <a:gd name="adj" fmla="val 50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台形 19">
              <a:extLst>
                <a:ext uri="{FF2B5EF4-FFF2-40B4-BE49-F238E27FC236}">
                  <a16:creationId xmlns:a16="http://schemas.microsoft.com/office/drawing/2014/main" id="{5C97F432-DD43-4A01-8D94-6F50213A7248}"/>
                </a:ext>
              </a:extLst>
            </p:cNvPr>
            <p:cNvSpPr/>
            <p:nvPr/>
          </p:nvSpPr>
          <p:spPr>
            <a:xfrm>
              <a:off x="5015880" y="5713965"/>
              <a:ext cx="1656184" cy="360040"/>
            </a:xfrm>
            <a:prstGeom prst="trapezoi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a:extLst>
              <a:ext uri="{FF2B5EF4-FFF2-40B4-BE49-F238E27FC236}">
                <a16:creationId xmlns:a16="http://schemas.microsoft.com/office/drawing/2014/main" id="{36331C69-22ED-4813-BEAE-C3BFC073E5A5}"/>
              </a:ext>
            </a:extLst>
          </p:cNvPr>
          <p:cNvSpPr txBox="1">
            <a:spLocks/>
          </p:cNvSpPr>
          <p:nvPr/>
        </p:nvSpPr>
        <p:spPr bwMode="auto">
          <a:xfrm>
            <a:off x="5083279" y="1379851"/>
            <a:ext cx="1794415" cy="17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8000" b="1" kern="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9" name="タイトル 1">
            <a:extLst>
              <a:ext uri="{FF2B5EF4-FFF2-40B4-BE49-F238E27FC236}">
                <a16:creationId xmlns:a16="http://schemas.microsoft.com/office/drawing/2014/main" id="{8B3D3AAA-FB5A-48CE-9622-114546E6F038}"/>
              </a:ext>
            </a:extLst>
          </p:cNvPr>
          <p:cNvSpPr txBox="1">
            <a:spLocks/>
          </p:cNvSpPr>
          <p:nvPr/>
        </p:nvSpPr>
        <p:spPr bwMode="auto">
          <a:xfrm>
            <a:off x="1746660" y="1604749"/>
            <a:ext cx="2505986"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6600" b="1" kern="0" dirty="0">
                <a:solidFill>
                  <a:srgbClr val="FF0000"/>
                </a:solidFill>
                <a:latin typeface="HG丸ｺﾞｼｯｸM-PRO" panose="020F0600000000000000" pitchFamily="50" charset="-128"/>
                <a:ea typeface="HG丸ｺﾞｼｯｸM-PRO" panose="020F0600000000000000" pitchFamily="50" charset="-128"/>
              </a:rPr>
              <a:t>支 出</a:t>
            </a:r>
          </a:p>
        </p:txBody>
      </p:sp>
      <p:sp>
        <p:nvSpPr>
          <p:cNvPr id="30" name="タイトル 1">
            <a:extLst>
              <a:ext uri="{FF2B5EF4-FFF2-40B4-BE49-F238E27FC236}">
                <a16:creationId xmlns:a16="http://schemas.microsoft.com/office/drawing/2014/main" id="{B3D7D4DB-FDF6-42A1-AEA5-172E5D81A257}"/>
              </a:ext>
            </a:extLst>
          </p:cNvPr>
          <p:cNvSpPr txBox="1">
            <a:spLocks/>
          </p:cNvSpPr>
          <p:nvPr/>
        </p:nvSpPr>
        <p:spPr bwMode="auto">
          <a:xfrm>
            <a:off x="7441793" y="1255541"/>
            <a:ext cx="1909979"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b="1" kern="0" dirty="0">
                <a:solidFill>
                  <a:srgbClr val="FF0000"/>
                </a:solidFill>
                <a:latin typeface="HG丸ｺﾞｼｯｸM-PRO" panose="020F0600000000000000" pitchFamily="50" charset="-128"/>
                <a:ea typeface="HG丸ｺﾞｼｯｸM-PRO" panose="020F0600000000000000" pitchFamily="50" charset="-128"/>
              </a:rPr>
              <a:t>税 収</a:t>
            </a:r>
          </a:p>
        </p:txBody>
      </p:sp>
      <p:grpSp>
        <p:nvGrpSpPr>
          <p:cNvPr id="8" name="グループ化 7"/>
          <p:cNvGrpSpPr/>
          <p:nvPr/>
        </p:nvGrpSpPr>
        <p:grpSpPr>
          <a:xfrm>
            <a:off x="2256601" y="2059082"/>
            <a:ext cx="6879934" cy="2247842"/>
            <a:chOff x="2155255" y="3140325"/>
            <a:chExt cx="6879934" cy="2247842"/>
          </a:xfrm>
        </p:grpSpPr>
        <p:sp>
          <p:nvSpPr>
            <p:cNvPr id="7" name="角丸四角形 6"/>
            <p:cNvSpPr/>
            <p:nvPr/>
          </p:nvSpPr>
          <p:spPr>
            <a:xfrm rot="20855682">
              <a:off x="2155255" y="3140325"/>
              <a:ext cx="6879934" cy="224784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角丸四角形 33"/>
            <p:cNvSpPr/>
            <p:nvPr/>
          </p:nvSpPr>
          <p:spPr>
            <a:xfrm rot="20855682">
              <a:off x="2278544" y="3292585"/>
              <a:ext cx="6658096" cy="19334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財政赤字</a:t>
              </a:r>
            </a:p>
          </p:txBody>
        </p:sp>
      </p:grpSp>
    </p:spTree>
    <p:extLst>
      <p:ext uri="{BB962C8B-B14F-4D97-AF65-F5344CB8AC3E}">
        <p14:creationId xmlns:p14="http://schemas.microsoft.com/office/powerpoint/2010/main" val="491372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32" presetClass="emph" presetSubtype="0" repeatCount="5000" fill="hold" nodeType="with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6" presetClass="exit" presetSubtype="32" fill="hold" grpId="0" nodeType="afterEffect">
                                  <p:stCondLst>
                                    <p:cond delay="0"/>
                                  </p:stCondLst>
                                  <p:childTnLst>
                                    <p:animEffect transition="out" filter="circle(out)">
                                      <p:cBhvr>
                                        <p:cTn id="30" dur="3000"/>
                                        <p:tgtEl>
                                          <p:spTgt spid="29"/>
                                        </p:tgtEl>
                                      </p:cBhvr>
                                    </p:animEffect>
                                    <p:set>
                                      <p:cBhvr>
                                        <p:cTn id="31" dur="1" fill="hold">
                                          <p:stCondLst>
                                            <p:cond delay="2999"/>
                                          </p:stCondLst>
                                        </p:cTn>
                                        <p:tgtEl>
                                          <p:spTgt spid="29"/>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30"/>
                                        </p:tgtEl>
                                      </p:cBhvr>
                                    </p:animEffect>
                                    <p:set>
                                      <p:cBhvr>
                                        <p:cTn id="34" dur="1" fill="hold">
                                          <p:stCondLst>
                                            <p:cond delay="2999"/>
                                          </p:stCondLst>
                                        </p:cTn>
                                        <p:tgtEl>
                                          <p:spTgt spid="30"/>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3000"/>
                                        <p:tgtEl>
                                          <p:spTgt spid="13"/>
                                        </p:tgtEl>
                                      </p:cBhvr>
                                    </p:animEffect>
                                    <p:set>
                                      <p:cBhvr>
                                        <p:cTn id="37" dur="1" fill="hold">
                                          <p:stCondLst>
                                            <p:cond delay="2999"/>
                                          </p:stCondLst>
                                        </p:cTn>
                                        <p:tgtEl>
                                          <p:spTgt spid="13"/>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3000"/>
                                        <p:tgtEl>
                                          <p:spTgt spid="15"/>
                                        </p:tgtEl>
                                      </p:cBhvr>
                                    </p:animEffect>
                                    <p:set>
                                      <p:cBhvr>
                                        <p:cTn id="40" dur="1" fill="hold">
                                          <p:stCondLst>
                                            <p:cond delay="2999"/>
                                          </p:stCondLst>
                                        </p:cTn>
                                        <p:tgtEl>
                                          <p:spTgt spid="15"/>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28"/>
                                        </p:tgtEl>
                                      </p:cBhvr>
                                    </p:animEffect>
                                    <p:set>
                                      <p:cBhvr>
                                        <p:cTn id="46" dur="1" fill="hold">
                                          <p:stCondLst>
                                            <p:cond delay="1999"/>
                                          </p:stCondLst>
                                        </p:cTn>
                                        <p:tgtEl>
                                          <p:spTgt spid="28"/>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10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8" grpId="0"/>
      <p:bldP spid="28" grpId="1"/>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644534C3-A9AC-9EF9-BC80-E0EFC37FDA41}"/>
              </a:ext>
            </a:extLst>
          </p:cNvPr>
          <p:cNvGrpSpPr/>
          <p:nvPr/>
        </p:nvGrpSpPr>
        <p:grpSpPr>
          <a:xfrm>
            <a:off x="1602043" y="2275529"/>
            <a:ext cx="10758827" cy="2178892"/>
            <a:chOff x="1602043" y="2275529"/>
            <a:chExt cx="10758827" cy="2178892"/>
          </a:xfrm>
        </p:grpSpPr>
        <p:grpSp>
          <p:nvGrpSpPr>
            <p:cNvPr id="25" name="グループ化 24">
              <a:extLst>
                <a:ext uri="{FF2B5EF4-FFF2-40B4-BE49-F238E27FC236}">
                  <a16:creationId xmlns:a16="http://schemas.microsoft.com/office/drawing/2014/main" id="{4241F88A-8A9E-40B5-A685-456786F7D324}"/>
                </a:ext>
              </a:extLst>
            </p:cNvPr>
            <p:cNvGrpSpPr/>
            <p:nvPr/>
          </p:nvGrpSpPr>
          <p:grpSpPr>
            <a:xfrm>
              <a:off x="2177274" y="2275529"/>
              <a:ext cx="10183596" cy="2178892"/>
              <a:chOff x="2177274" y="2219194"/>
              <a:chExt cx="10183596" cy="2178892"/>
            </a:xfrm>
          </p:grpSpPr>
          <p:graphicFrame>
            <p:nvGraphicFramePr>
              <p:cNvPr id="52" name="グラフ 51">
                <a:extLst>
                  <a:ext uri="{FF2B5EF4-FFF2-40B4-BE49-F238E27FC236}">
                    <a16:creationId xmlns:a16="http://schemas.microsoft.com/office/drawing/2014/main" id="{9A4632D5-6EDD-45A0-9AB7-C9B8FCE9838C}"/>
                  </a:ext>
                </a:extLst>
              </p:cNvPr>
              <p:cNvGraphicFramePr>
                <a:graphicFrameLocks/>
              </p:cNvGraphicFramePr>
              <p:nvPr>
                <p:extLst>
                  <p:ext uri="{D42A27DB-BD31-4B8C-83A1-F6EECF244321}">
                    <p14:modId xmlns:p14="http://schemas.microsoft.com/office/powerpoint/2010/main" val="116228102"/>
                  </p:ext>
                </p:extLst>
              </p:nvPr>
            </p:nvGraphicFramePr>
            <p:xfrm>
              <a:off x="2177274" y="2219194"/>
              <a:ext cx="10183596" cy="2178892"/>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グループ化 23">
                <a:extLst>
                  <a:ext uri="{FF2B5EF4-FFF2-40B4-BE49-F238E27FC236}">
                    <a16:creationId xmlns:a16="http://schemas.microsoft.com/office/drawing/2014/main" id="{FF631C1F-D8E8-4748-AC51-18192B0B5812}"/>
                  </a:ext>
                </a:extLst>
              </p:cNvPr>
              <p:cNvGrpSpPr/>
              <p:nvPr/>
            </p:nvGrpSpPr>
            <p:grpSpPr>
              <a:xfrm>
                <a:off x="2604979" y="2906330"/>
                <a:ext cx="8527315" cy="804184"/>
                <a:chOff x="2604979" y="2906330"/>
                <a:chExt cx="8527315" cy="804184"/>
              </a:xfrm>
            </p:grpSpPr>
            <p:sp>
              <p:nvSpPr>
                <p:cNvPr id="44" name="object 56"/>
                <p:cNvSpPr txBox="1"/>
                <p:nvPr/>
              </p:nvSpPr>
              <p:spPr>
                <a:xfrm>
                  <a:off x="7320488" y="3096990"/>
                  <a:ext cx="1204238" cy="518091"/>
                </a:xfrm>
                <a:prstGeom prst="rect">
                  <a:avLst/>
                </a:prstGeom>
              </p:spPr>
              <p:txBody>
                <a:bodyPr vert="horz" wrap="square" lIns="0" tIns="0" rIns="0" bIns="0" rtlCol="0">
                  <a:spAutoFit/>
                </a:bodyPr>
                <a:lstStyle/>
                <a:p>
                  <a:pPr marL="12700" indent="17780" algn="ctr"/>
                  <a:r>
                    <a:rPr sz="1600" spc="1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社会保障</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en-US" altLang="ja-JP"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7</a:t>
                  </a:r>
                  <a:r>
                    <a:rPr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object 56"/>
                <p:cNvSpPr txBox="1"/>
                <p:nvPr/>
              </p:nvSpPr>
              <p:spPr>
                <a:xfrm>
                  <a:off x="10014726" y="3061860"/>
                  <a:ext cx="1117568" cy="518091"/>
                </a:xfrm>
                <a:prstGeom prst="rect">
                  <a:avLst/>
                </a:prstGeom>
              </p:spPr>
              <p:txBody>
                <a:bodyPr vert="horz" wrap="square" lIns="0" tIns="0" rIns="0" bIns="0" rtlCol="0">
                  <a:spAutoFit/>
                </a:bodyPr>
                <a:lstStyle/>
                <a:p>
                  <a:pPr marL="12700" indent="17780"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国債費</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25</a:t>
                  </a:r>
                  <a:r>
                    <a:rPr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4" name="object 56"/>
                <p:cNvSpPr txBox="1"/>
                <p:nvPr/>
              </p:nvSpPr>
              <p:spPr>
                <a:xfrm>
                  <a:off x="4450799" y="2971850"/>
                  <a:ext cx="1234298" cy="738664"/>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地方交付税交付金等</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16</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円</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object 56"/>
                <p:cNvSpPr txBox="1"/>
                <p:nvPr/>
              </p:nvSpPr>
              <p:spPr>
                <a:xfrm>
                  <a:off x="2604979" y="2906330"/>
                  <a:ext cx="1619003" cy="764312"/>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公共事業、教育、防衛など</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27</a:t>
                  </a:r>
                  <a:r>
                    <a:rPr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sp>
          <p:nvSpPr>
            <p:cNvPr id="62" name="テキスト ボックス 61">
              <a:extLst>
                <a:ext uri="{FF2B5EF4-FFF2-40B4-BE49-F238E27FC236}">
                  <a16:creationId xmlns:a16="http://schemas.microsoft.com/office/drawing/2014/main" id="{B908CA69-DBBA-4811-B25D-D7C1E9588A80}"/>
                </a:ext>
              </a:extLst>
            </p:cNvPr>
            <p:cNvSpPr txBox="1"/>
            <p:nvPr/>
          </p:nvSpPr>
          <p:spPr>
            <a:xfrm>
              <a:off x="1602043" y="3094767"/>
              <a:ext cx="818129"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114</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grpSp>
      <p:sp>
        <p:nvSpPr>
          <p:cNvPr id="4" name="タイトル 1">
            <a:extLst>
              <a:ext uri="{FF2B5EF4-FFF2-40B4-BE49-F238E27FC236}">
                <a16:creationId xmlns:a16="http://schemas.microsoft.com/office/drawing/2014/main" id="{71F61118-103A-443F-8668-1728EF14DA9C}"/>
              </a:ext>
            </a:extLst>
          </p:cNvPr>
          <p:cNvSpPr txBox="1">
            <a:spLocks/>
          </p:cNvSpPr>
          <p:nvPr/>
        </p:nvSpPr>
        <p:spPr bwMode="auto">
          <a:xfrm>
            <a:off x="459561" y="245590"/>
            <a:ext cx="11272878" cy="81432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rm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なぜ「借金」が増えたのか？</a:t>
            </a:r>
          </a:p>
        </p:txBody>
      </p:sp>
      <p:sp>
        <p:nvSpPr>
          <p:cNvPr id="89" name="Text Box 37"/>
          <p:cNvSpPr txBox="1">
            <a:spLocks noChangeArrowheads="1"/>
          </p:cNvSpPr>
          <p:nvPr/>
        </p:nvSpPr>
        <p:spPr bwMode="auto">
          <a:xfrm>
            <a:off x="-45913" y="1826559"/>
            <a:ext cx="2096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ts val="600"/>
              </a:lnSpc>
              <a:spcBef>
                <a:spcPct val="50000"/>
              </a:spcBef>
              <a:buNone/>
            </a:pPr>
            <a:r>
              <a:rPr lang="ja-JP" altLang="en-US" sz="2800" b="1" dirty="0">
                <a:solidFill>
                  <a:srgbClr val="002060"/>
                </a:solidFill>
                <a:latin typeface="HG丸ｺﾞｼｯｸM-PRO" panose="020F0600000000000000" pitchFamily="50" charset="-128"/>
                <a:ea typeface="HG丸ｺﾞｼｯｸM-PRO" panose="020F0600000000000000" pitchFamily="50" charset="-128"/>
              </a:rPr>
              <a:t>歳出</a:t>
            </a:r>
            <a:endParaRPr lang="en-US" altLang="ja-JP" sz="2800" b="1" dirty="0">
              <a:solidFill>
                <a:srgbClr val="002060"/>
              </a:solidFill>
              <a:latin typeface="HG丸ｺﾞｼｯｸM-PRO" panose="020F0600000000000000" pitchFamily="50" charset="-128"/>
              <a:ea typeface="HG丸ｺﾞｼｯｸM-PRO" panose="020F0600000000000000" pitchFamily="50" charset="-128"/>
            </a:endParaRPr>
          </a:p>
          <a:p>
            <a:pPr algn="ctr" eaLnBrk="1" hangingPunct="1">
              <a:lnSpc>
                <a:spcPts val="600"/>
              </a:lnSpc>
              <a:spcBef>
                <a:spcPct val="50000"/>
              </a:spcBef>
              <a:buNone/>
            </a:pPr>
            <a:endParaRPr lang="en-US" altLang="ja-JP" sz="1600" b="1" dirty="0">
              <a:solidFill>
                <a:srgbClr val="002060"/>
              </a:solidFill>
              <a:latin typeface="メイリオ" panose="020B0604030504040204" pitchFamily="50" charset="-128"/>
              <a:ea typeface="メイリオ" panose="020B0604030504040204" pitchFamily="50" charset="-128"/>
            </a:endParaRPr>
          </a:p>
        </p:txBody>
      </p:sp>
      <p:sp>
        <p:nvSpPr>
          <p:cNvPr id="110" name="object 66"/>
          <p:cNvSpPr txBox="1"/>
          <p:nvPr/>
        </p:nvSpPr>
        <p:spPr>
          <a:xfrm>
            <a:off x="1774206" y="6657084"/>
            <a:ext cx="1509322" cy="123111"/>
          </a:xfrm>
          <a:prstGeom prst="rect">
            <a:avLst/>
          </a:prstGeom>
        </p:spPr>
        <p:txBody>
          <a:bodyPr vert="horz" wrap="square" lIns="0" tIns="0" rIns="0" bIns="0" rtlCol="0">
            <a:spAutoFit/>
          </a:bodyPr>
          <a:lstStyle/>
          <a:p>
            <a:pPr marL="186055"/>
            <a:r>
              <a:rPr sz="800" b="1" spc="65" dirty="0">
                <a:solidFill>
                  <a:srgbClr val="FFFFFF"/>
                </a:solidFill>
                <a:latin typeface="Meiryo"/>
                <a:cs typeface="Meiryo"/>
              </a:rPr>
              <a:t>2017年度</a:t>
            </a:r>
            <a:endParaRPr lang="en-US" sz="800" dirty="0">
              <a:latin typeface="Meiryo"/>
              <a:cs typeface="Meiryo"/>
            </a:endParaRPr>
          </a:p>
        </p:txBody>
      </p:sp>
      <p:sp>
        <p:nvSpPr>
          <p:cNvPr id="3" name="テキスト ボックス 2"/>
          <p:cNvSpPr txBox="1"/>
          <p:nvPr/>
        </p:nvSpPr>
        <p:spPr>
          <a:xfrm>
            <a:off x="9130146" y="6672471"/>
            <a:ext cx="1537854"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（注）当初予算ベース</a:t>
            </a:r>
          </a:p>
        </p:txBody>
      </p:sp>
      <p:sp>
        <p:nvSpPr>
          <p:cNvPr id="46" name="object 34"/>
          <p:cNvSpPr txBox="1"/>
          <p:nvPr/>
        </p:nvSpPr>
        <p:spPr>
          <a:xfrm>
            <a:off x="4160919" y="6093809"/>
            <a:ext cx="2056056" cy="184666"/>
          </a:xfrm>
          <a:prstGeom prst="rect">
            <a:avLst/>
          </a:prstGeom>
        </p:spPr>
        <p:txBody>
          <a:bodyPr vert="horz" wrap="square" lIns="0" tIns="0" rIns="0" bIns="0" rtlCol="0">
            <a:spAutoFit/>
          </a:bodyPr>
          <a:lstStyle/>
          <a:p>
            <a:pPr marL="12700" algn="ctr"/>
            <a:endParaRPr sz="1200" dirty="0">
              <a:latin typeface="Meiryo"/>
              <a:cs typeface="Meiryo"/>
            </a:endParaRPr>
          </a:p>
        </p:txBody>
      </p:sp>
      <p:cxnSp>
        <p:nvCxnSpPr>
          <p:cNvPr id="98" name="直線コネクタ 97"/>
          <p:cNvCxnSpPr>
            <a:cxnSpLocks/>
          </p:cNvCxnSpPr>
          <p:nvPr/>
        </p:nvCxnSpPr>
        <p:spPr>
          <a:xfrm>
            <a:off x="5695198" y="2371357"/>
            <a:ext cx="817076" cy="62335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9" name="直線コネクタ 98"/>
          <p:cNvCxnSpPr>
            <a:cxnSpLocks/>
          </p:cNvCxnSpPr>
          <p:nvPr/>
        </p:nvCxnSpPr>
        <p:spPr>
          <a:xfrm>
            <a:off x="6695091" y="2311459"/>
            <a:ext cx="2923741" cy="68097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0" name="直線コネクタ 99"/>
          <p:cNvCxnSpPr>
            <a:cxnSpLocks/>
          </p:cNvCxnSpPr>
          <p:nvPr/>
        </p:nvCxnSpPr>
        <p:spPr>
          <a:xfrm>
            <a:off x="7775241" y="2270967"/>
            <a:ext cx="3764467" cy="672648"/>
          </a:xfrm>
          <a:prstGeom prst="line">
            <a:avLst/>
          </a:prstGeom>
          <a:ln>
            <a:prstDash val="dash"/>
          </a:ln>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1757612" y="1154372"/>
            <a:ext cx="1078756" cy="285252"/>
            <a:chOff x="296489" y="2060251"/>
            <a:chExt cx="1069837" cy="241693"/>
          </a:xfrm>
          <a:solidFill>
            <a:srgbClr val="C00000"/>
          </a:solidFill>
        </p:grpSpPr>
        <p:sp>
          <p:nvSpPr>
            <p:cNvPr id="107" name="object 18"/>
            <p:cNvSpPr/>
            <p:nvPr/>
          </p:nvSpPr>
          <p:spPr>
            <a:xfrm>
              <a:off x="296489" y="2060251"/>
              <a:ext cx="1069837" cy="241693"/>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108" name="object 19"/>
            <p:cNvSpPr txBox="1"/>
            <p:nvPr/>
          </p:nvSpPr>
          <p:spPr>
            <a:xfrm>
              <a:off x="352728" y="2102353"/>
              <a:ext cx="943452" cy="166495"/>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1990</a:t>
              </a:r>
              <a:r>
                <a:rPr sz="1400" spc="80" dirty="0">
                  <a:solidFill>
                    <a:srgbClr val="FFFFFF"/>
                  </a:solidFill>
                  <a:latin typeface="Meiryo"/>
                  <a:cs typeface="Meiryo"/>
                </a:rPr>
                <a:t>年度</a:t>
              </a:r>
              <a:endParaRPr sz="1400" dirty="0">
                <a:latin typeface="Meiryo"/>
                <a:cs typeface="Meiryo"/>
              </a:endParaRPr>
            </a:p>
          </p:txBody>
        </p:sp>
      </p:grpSp>
      <p:sp>
        <p:nvSpPr>
          <p:cNvPr id="113" name="object 42"/>
          <p:cNvSpPr txBox="1"/>
          <p:nvPr/>
        </p:nvSpPr>
        <p:spPr>
          <a:xfrm>
            <a:off x="6344641" y="2536279"/>
            <a:ext cx="1100788" cy="246221"/>
          </a:xfrm>
          <a:prstGeom prst="rect">
            <a:avLst/>
          </a:prstGeom>
        </p:spPr>
        <p:txBody>
          <a:bodyPr vert="horz" wrap="square" lIns="0" tIns="0" rIns="0" bIns="0" rtlCol="0">
            <a:spAutoFit/>
          </a:bodyPr>
          <a:lstStyle/>
          <a:p>
            <a:pPr marL="12700"/>
            <a:r>
              <a:rPr sz="1600" b="1" spc="-10" dirty="0">
                <a:solidFill>
                  <a:srgbClr val="009944"/>
                </a:solidFill>
                <a:latin typeface="HG丸ｺﾞｼｯｸM-PRO" panose="020F0600000000000000" pitchFamily="50" charset="-128"/>
                <a:ea typeface="HG丸ｺﾞｼｯｸM-PRO" panose="020F0600000000000000" pitchFamily="50" charset="-128"/>
                <a:cs typeface="Meiryo"/>
              </a:rPr>
              <a:t>+2</a:t>
            </a:r>
            <a:r>
              <a:rPr lang="en-US" altLang="ja-JP" sz="1600" b="1" spc="-10" dirty="0">
                <a:solidFill>
                  <a:srgbClr val="009944"/>
                </a:solidFill>
                <a:latin typeface="HG丸ｺﾞｼｯｸM-PRO" panose="020F0600000000000000" pitchFamily="50" charset="-128"/>
                <a:ea typeface="HG丸ｺﾞｼｯｸM-PRO" panose="020F0600000000000000" pitchFamily="50" charset="-128"/>
                <a:cs typeface="Meiryo"/>
              </a:rPr>
              <a:t>5</a:t>
            </a:r>
            <a:r>
              <a:rPr sz="1600" b="1" spc="-10" dirty="0">
                <a:solidFill>
                  <a:srgbClr val="009944"/>
                </a:solidFill>
                <a:latin typeface="HG丸ｺﾞｼｯｸM-PRO" panose="020F0600000000000000" pitchFamily="50" charset="-128"/>
                <a:ea typeface="HG丸ｺﾞｼｯｸM-PRO" panose="020F0600000000000000" pitchFamily="50" charset="-128"/>
                <a:cs typeface="Meiryo"/>
              </a:rPr>
              <a:t>兆円</a:t>
            </a:r>
            <a:endParaRPr sz="1600" b="1" dirty="0">
              <a:latin typeface="HG丸ｺﾞｼｯｸM-PRO" panose="020F0600000000000000" pitchFamily="50" charset="-128"/>
              <a:ea typeface="HG丸ｺﾞｼｯｸM-PRO" panose="020F0600000000000000" pitchFamily="50" charset="-128"/>
              <a:cs typeface="Meiryo"/>
            </a:endParaRPr>
          </a:p>
        </p:txBody>
      </p:sp>
      <p:sp>
        <p:nvSpPr>
          <p:cNvPr id="114" name="object 45"/>
          <p:cNvSpPr txBox="1"/>
          <p:nvPr/>
        </p:nvSpPr>
        <p:spPr>
          <a:xfrm>
            <a:off x="8993587" y="2588315"/>
            <a:ext cx="1397906" cy="246221"/>
          </a:xfrm>
          <a:prstGeom prst="rect">
            <a:avLst/>
          </a:prstGeom>
        </p:spPr>
        <p:txBody>
          <a:bodyPr vert="horz" wrap="square" lIns="0" tIns="0" rIns="0" bIns="0" rtlCol="0">
            <a:spAutoFit/>
          </a:bodyPr>
          <a:lstStyle/>
          <a:p>
            <a:pPr marL="12700"/>
            <a:r>
              <a:rPr sz="1600" b="1" spc="35" dirty="0">
                <a:solidFill>
                  <a:srgbClr val="E60013"/>
                </a:solidFill>
                <a:latin typeface="HG丸ｺﾞｼｯｸM-PRO" panose="020F0600000000000000" pitchFamily="50" charset="-128"/>
                <a:ea typeface="HG丸ｺﾞｼｯｸM-PRO" panose="020F0600000000000000" pitchFamily="50" charset="-128"/>
                <a:cs typeface="Meiryo"/>
              </a:rPr>
              <a:t>+</a:t>
            </a:r>
            <a:r>
              <a:rPr lang="en-US" altLang="ja-JP" sz="1600" b="1" spc="35" dirty="0">
                <a:solidFill>
                  <a:srgbClr val="E60013"/>
                </a:solidFill>
                <a:latin typeface="HG丸ｺﾞｼｯｸM-PRO" panose="020F0600000000000000" pitchFamily="50" charset="-128"/>
                <a:ea typeface="HG丸ｺﾞｼｯｸM-PRO" panose="020F0600000000000000" pitchFamily="50" charset="-128"/>
                <a:cs typeface="Meiryo"/>
              </a:rPr>
              <a:t>11</a:t>
            </a:r>
            <a:r>
              <a:rPr sz="1600" b="1" spc="35" dirty="0">
                <a:solidFill>
                  <a:srgbClr val="E60013"/>
                </a:solidFill>
                <a:latin typeface="HG丸ｺﾞｼｯｸM-PRO" panose="020F0600000000000000" pitchFamily="50" charset="-128"/>
                <a:ea typeface="HG丸ｺﾞｼｯｸM-PRO" panose="020F0600000000000000" pitchFamily="50" charset="-128"/>
                <a:cs typeface="Meiryo"/>
              </a:rPr>
              <a:t>兆円</a:t>
            </a:r>
            <a:endParaRPr sz="1600" b="1" dirty="0">
              <a:latin typeface="HG丸ｺﾞｼｯｸM-PRO" panose="020F0600000000000000" pitchFamily="50" charset="-128"/>
              <a:ea typeface="HG丸ｺﾞｼｯｸM-PRO" panose="020F0600000000000000" pitchFamily="50" charset="-128"/>
              <a:cs typeface="Meiryo"/>
            </a:endParaRPr>
          </a:p>
        </p:txBody>
      </p:sp>
      <p:grpSp>
        <p:nvGrpSpPr>
          <p:cNvPr id="49" name="グループ化 48"/>
          <p:cNvGrpSpPr/>
          <p:nvPr/>
        </p:nvGrpSpPr>
        <p:grpSpPr>
          <a:xfrm>
            <a:off x="1753453" y="2536279"/>
            <a:ext cx="1069837" cy="301359"/>
            <a:chOff x="266817" y="2043524"/>
            <a:chExt cx="1069837" cy="311323"/>
          </a:xfrm>
          <a:solidFill>
            <a:srgbClr val="C00000"/>
          </a:solidFill>
        </p:grpSpPr>
        <p:sp>
          <p:nvSpPr>
            <p:cNvPr id="50" name="object 18"/>
            <p:cNvSpPr/>
            <p:nvPr/>
          </p:nvSpPr>
          <p:spPr>
            <a:xfrm>
              <a:off x="266817" y="2043524"/>
              <a:ext cx="1069837" cy="311323"/>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51" name="object 19"/>
            <p:cNvSpPr txBox="1"/>
            <p:nvPr/>
          </p:nvSpPr>
          <p:spPr>
            <a:xfrm>
              <a:off x="307877" y="2101806"/>
              <a:ext cx="987719" cy="222567"/>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20</a:t>
              </a:r>
              <a:r>
                <a:rPr lang="en-US" altLang="ja-JP" sz="1400" spc="15" dirty="0">
                  <a:solidFill>
                    <a:srgbClr val="FFFFFF"/>
                  </a:solidFill>
                  <a:latin typeface="Meiryo"/>
                  <a:cs typeface="Meiryo"/>
                </a:rPr>
                <a:t>23</a:t>
              </a:r>
              <a:r>
                <a:rPr sz="1400" spc="80" dirty="0">
                  <a:solidFill>
                    <a:srgbClr val="FFFFFF"/>
                  </a:solidFill>
                  <a:latin typeface="Meiryo"/>
                  <a:cs typeface="Meiryo"/>
                </a:rPr>
                <a:t>年度</a:t>
              </a:r>
              <a:endParaRPr sz="1400" dirty="0">
                <a:latin typeface="Meiryo"/>
                <a:cs typeface="Meiryo"/>
              </a:endParaRPr>
            </a:p>
          </p:txBody>
        </p:sp>
      </p:grpSp>
      <p:sp>
        <p:nvSpPr>
          <p:cNvPr id="71" name="Text Box 37"/>
          <p:cNvSpPr txBox="1">
            <a:spLocks noChangeArrowheads="1"/>
          </p:cNvSpPr>
          <p:nvPr/>
        </p:nvSpPr>
        <p:spPr bwMode="auto">
          <a:xfrm>
            <a:off x="227117" y="4427917"/>
            <a:ext cx="169230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ts val="600"/>
              </a:lnSpc>
              <a:spcBef>
                <a:spcPct val="50000"/>
              </a:spcBef>
              <a:buNone/>
            </a:pPr>
            <a:r>
              <a:rPr lang="ja-JP" altLang="en-US" sz="2800" b="1" dirty="0">
                <a:solidFill>
                  <a:srgbClr val="002060"/>
                </a:solidFill>
                <a:latin typeface="HG丸ｺﾞｼｯｸM-PRO" panose="020F0600000000000000" pitchFamily="50" charset="-128"/>
                <a:ea typeface="HG丸ｺﾞｼｯｸM-PRO" panose="020F0600000000000000" pitchFamily="50" charset="-128"/>
              </a:rPr>
              <a:t>歳入</a:t>
            </a:r>
            <a:endParaRPr lang="en-US" altLang="ja-JP" sz="2800" b="1" dirty="0">
              <a:solidFill>
                <a:srgbClr val="002060"/>
              </a:solidFill>
              <a:latin typeface="HG丸ｺﾞｼｯｸM-PRO" panose="020F0600000000000000" pitchFamily="50" charset="-128"/>
              <a:ea typeface="HG丸ｺﾞｼｯｸM-PRO" panose="020F0600000000000000" pitchFamily="50" charset="-128"/>
            </a:endParaRPr>
          </a:p>
        </p:txBody>
      </p:sp>
      <p:grpSp>
        <p:nvGrpSpPr>
          <p:cNvPr id="65" name="グループ化 64"/>
          <p:cNvGrpSpPr/>
          <p:nvPr/>
        </p:nvGrpSpPr>
        <p:grpSpPr>
          <a:xfrm>
            <a:off x="1757612" y="3975990"/>
            <a:ext cx="1095350" cy="317130"/>
            <a:chOff x="265228" y="2060251"/>
            <a:chExt cx="1095350" cy="287240"/>
          </a:xfrm>
          <a:solidFill>
            <a:srgbClr val="C00000"/>
          </a:solidFill>
        </p:grpSpPr>
        <p:sp>
          <p:nvSpPr>
            <p:cNvPr id="66" name="object 18"/>
            <p:cNvSpPr/>
            <p:nvPr/>
          </p:nvSpPr>
          <p:spPr>
            <a:xfrm>
              <a:off x="265228" y="2060251"/>
              <a:ext cx="1095350" cy="287240"/>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67" name="object 19"/>
            <p:cNvSpPr txBox="1"/>
            <p:nvPr/>
          </p:nvSpPr>
          <p:spPr>
            <a:xfrm>
              <a:off x="324819" y="2101806"/>
              <a:ext cx="987719" cy="195138"/>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1990</a:t>
              </a:r>
              <a:r>
                <a:rPr sz="1400" spc="80" dirty="0">
                  <a:solidFill>
                    <a:srgbClr val="FFFFFF"/>
                  </a:solidFill>
                  <a:latin typeface="Meiryo"/>
                  <a:cs typeface="Meiryo"/>
                </a:rPr>
                <a:t>年度</a:t>
              </a:r>
              <a:endParaRPr sz="1400" dirty="0">
                <a:latin typeface="Meiryo"/>
                <a:cs typeface="Meiryo"/>
              </a:endParaRPr>
            </a:p>
          </p:txBody>
        </p:sp>
      </p:grpSp>
      <p:grpSp>
        <p:nvGrpSpPr>
          <p:cNvPr id="68" name="グループ化 67"/>
          <p:cNvGrpSpPr/>
          <p:nvPr/>
        </p:nvGrpSpPr>
        <p:grpSpPr>
          <a:xfrm>
            <a:off x="1750293" y="5376995"/>
            <a:ext cx="1105257" cy="301961"/>
            <a:chOff x="296489" y="2060251"/>
            <a:chExt cx="1069837" cy="289236"/>
          </a:xfrm>
          <a:solidFill>
            <a:srgbClr val="C00000"/>
          </a:solidFill>
        </p:grpSpPr>
        <p:sp>
          <p:nvSpPr>
            <p:cNvPr id="69" name="object 18"/>
            <p:cNvSpPr/>
            <p:nvPr/>
          </p:nvSpPr>
          <p:spPr>
            <a:xfrm>
              <a:off x="296489" y="2060251"/>
              <a:ext cx="1069837" cy="289236"/>
            </a:xfrm>
            <a:custGeom>
              <a:avLst/>
              <a:gdLst/>
              <a:ahLst/>
              <a:cxnLst/>
              <a:rect l="l" t="t" r="r" b="b"/>
              <a:pathLst>
                <a:path w="734060" h="204470">
                  <a:moveTo>
                    <a:pt x="631609" y="0"/>
                  </a:moveTo>
                  <a:lnTo>
                    <a:pt x="102057" y="0"/>
                  </a:lnTo>
                  <a:lnTo>
                    <a:pt x="62429" y="8052"/>
                  </a:lnTo>
                  <a:lnTo>
                    <a:pt x="29978" y="29978"/>
                  </a:lnTo>
                  <a:lnTo>
                    <a:pt x="8052" y="62429"/>
                  </a:lnTo>
                  <a:lnTo>
                    <a:pt x="0" y="102057"/>
                  </a:lnTo>
                  <a:lnTo>
                    <a:pt x="8052" y="141685"/>
                  </a:lnTo>
                  <a:lnTo>
                    <a:pt x="29978" y="174136"/>
                  </a:lnTo>
                  <a:lnTo>
                    <a:pt x="62429" y="196061"/>
                  </a:lnTo>
                  <a:lnTo>
                    <a:pt x="102057" y="204114"/>
                  </a:lnTo>
                  <a:lnTo>
                    <a:pt x="631609" y="204114"/>
                  </a:lnTo>
                  <a:lnTo>
                    <a:pt x="671237" y="196061"/>
                  </a:lnTo>
                  <a:lnTo>
                    <a:pt x="703687" y="174136"/>
                  </a:lnTo>
                  <a:lnTo>
                    <a:pt x="725613" y="141685"/>
                  </a:lnTo>
                  <a:lnTo>
                    <a:pt x="733666" y="102057"/>
                  </a:lnTo>
                  <a:lnTo>
                    <a:pt x="725613" y="62429"/>
                  </a:lnTo>
                  <a:lnTo>
                    <a:pt x="703687" y="29978"/>
                  </a:lnTo>
                  <a:lnTo>
                    <a:pt x="671237" y="8052"/>
                  </a:lnTo>
                  <a:lnTo>
                    <a:pt x="631609" y="0"/>
                  </a:lnTo>
                  <a:close/>
                </a:path>
              </a:pathLst>
            </a:custGeom>
            <a:grpFill/>
          </p:spPr>
          <p:txBody>
            <a:bodyPr wrap="square" lIns="0" tIns="0" rIns="0" bIns="0" rtlCol="0"/>
            <a:lstStyle/>
            <a:p>
              <a:endParaRPr sz="1400"/>
            </a:p>
          </p:txBody>
        </p:sp>
        <p:sp>
          <p:nvSpPr>
            <p:cNvPr id="70" name="object 19"/>
            <p:cNvSpPr txBox="1"/>
            <p:nvPr/>
          </p:nvSpPr>
          <p:spPr>
            <a:xfrm>
              <a:off x="392436" y="2114940"/>
              <a:ext cx="925103" cy="206365"/>
            </a:xfrm>
            <a:prstGeom prst="rect">
              <a:avLst/>
            </a:prstGeom>
            <a:grpFill/>
          </p:spPr>
          <p:txBody>
            <a:bodyPr vert="horz" wrap="square" lIns="0" tIns="0" rIns="0" bIns="0" rtlCol="0">
              <a:spAutoFit/>
            </a:bodyPr>
            <a:lstStyle/>
            <a:p>
              <a:pPr marL="12700" algn="ctr"/>
              <a:r>
                <a:rPr lang="en-US" sz="1400" spc="15" dirty="0">
                  <a:solidFill>
                    <a:srgbClr val="FFFFFF"/>
                  </a:solidFill>
                  <a:latin typeface="Meiryo"/>
                  <a:cs typeface="Meiryo"/>
                </a:rPr>
                <a:t>20</a:t>
              </a:r>
              <a:r>
                <a:rPr lang="en-US" altLang="ja-JP" sz="1400" spc="15" dirty="0">
                  <a:solidFill>
                    <a:srgbClr val="FFFFFF"/>
                  </a:solidFill>
                  <a:latin typeface="Meiryo"/>
                  <a:cs typeface="Meiryo"/>
                </a:rPr>
                <a:t>23</a:t>
              </a:r>
              <a:r>
                <a:rPr sz="1400" spc="80" dirty="0">
                  <a:solidFill>
                    <a:srgbClr val="FFFFFF"/>
                  </a:solidFill>
                  <a:latin typeface="Meiryo"/>
                  <a:cs typeface="Meiryo"/>
                </a:rPr>
                <a:t>年度</a:t>
              </a:r>
              <a:endParaRPr sz="1400" dirty="0">
                <a:latin typeface="Meiryo"/>
                <a:cs typeface="Meiryo"/>
              </a:endParaRPr>
            </a:p>
          </p:txBody>
        </p:sp>
      </p:grpSp>
      <p:grpSp>
        <p:nvGrpSpPr>
          <p:cNvPr id="31" name="グループ化 30">
            <a:extLst>
              <a:ext uri="{FF2B5EF4-FFF2-40B4-BE49-F238E27FC236}">
                <a16:creationId xmlns:a16="http://schemas.microsoft.com/office/drawing/2014/main" id="{B209E3FB-4923-4214-B3FC-015521E9F801}"/>
              </a:ext>
            </a:extLst>
          </p:cNvPr>
          <p:cNvGrpSpPr/>
          <p:nvPr/>
        </p:nvGrpSpPr>
        <p:grpSpPr>
          <a:xfrm>
            <a:off x="1505585" y="4222490"/>
            <a:ext cx="9331661" cy="1466027"/>
            <a:chOff x="1690121" y="3168397"/>
            <a:chExt cx="9331661" cy="1466027"/>
          </a:xfrm>
        </p:grpSpPr>
        <p:sp>
          <p:nvSpPr>
            <p:cNvPr id="60" name="object 35"/>
            <p:cNvSpPr txBox="1"/>
            <p:nvPr/>
          </p:nvSpPr>
          <p:spPr>
            <a:xfrm>
              <a:off x="7580305" y="3527022"/>
              <a:ext cx="699857" cy="456535"/>
            </a:xfrm>
            <a:prstGeom prst="rect">
              <a:avLst/>
            </a:prstGeom>
          </p:spPr>
          <p:txBody>
            <a:bodyPr vert="horz" wrap="square" lIns="0" tIns="0" rIns="0" bIns="0" rtlCol="0">
              <a:spAutoFit/>
            </a:bodyPr>
            <a:lstStyle/>
            <a:p>
              <a:pPr marL="12700" indent="34290"/>
              <a:r>
                <a:rPr sz="1400" spc="15" dirty="0">
                  <a:solidFill>
                    <a:srgbClr val="231916"/>
                  </a:solidFill>
                  <a:latin typeface="HG丸ｺﾞｼｯｸM-PRO" panose="020F0600000000000000" pitchFamily="50" charset="-128"/>
                  <a:ea typeface="HG丸ｺﾞｼｯｸM-PRO" panose="020F0600000000000000" pitchFamily="50" charset="-128"/>
                  <a:cs typeface="Meiryo"/>
                </a:rPr>
                <a:t>公債金</a:t>
              </a:r>
              <a:endParaRPr sz="1400" dirty="0">
                <a:latin typeface="HG丸ｺﾞｼｯｸM-PRO" panose="020F0600000000000000" pitchFamily="50" charset="-128"/>
                <a:ea typeface="HG丸ｺﾞｼｯｸM-PRO" panose="020F0600000000000000" pitchFamily="50" charset="-128"/>
                <a:cs typeface="Meiryo"/>
              </a:endParaRPr>
            </a:p>
            <a:p>
              <a:pPr marL="12700">
                <a:spcBef>
                  <a:spcPts val="165"/>
                </a:spcBef>
              </a:pPr>
              <a:r>
                <a:rPr lang="en-US" sz="1400" spc="30" dirty="0">
                  <a:solidFill>
                    <a:srgbClr val="231916"/>
                  </a:solidFill>
                  <a:latin typeface="HG丸ｺﾞｼｯｸM-PRO" panose="020F0600000000000000" pitchFamily="50" charset="-128"/>
                  <a:ea typeface="HG丸ｺﾞｼｯｸM-PRO" panose="020F0600000000000000" pitchFamily="50" charset="-128"/>
                  <a:cs typeface="Meiryo"/>
                </a:rPr>
                <a:t> </a:t>
              </a:r>
              <a:r>
                <a:rPr sz="1400" spc="30" dirty="0">
                  <a:solidFill>
                    <a:srgbClr val="231916"/>
                  </a:solidFill>
                  <a:latin typeface="HG丸ｺﾞｼｯｸM-PRO" panose="020F0600000000000000" pitchFamily="50" charset="-128"/>
                  <a:ea typeface="HG丸ｺﾞｼｯｸM-PRO" panose="020F0600000000000000" pitchFamily="50" charset="-128"/>
                  <a:cs typeface="Meiryo"/>
                </a:rPr>
                <a:t>6兆円</a:t>
              </a:r>
              <a:endParaRPr sz="1400" dirty="0">
                <a:latin typeface="HG丸ｺﾞｼｯｸM-PRO" panose="020F0600000000000000" pitchFamily="50" charset="-128"/>
                <a:ea typeface="HG丸ｺﾞｼｯｸM-PRO" panose="020F0600000000000000" pitchFamily="50" charset="-128"/>
                <a:cs typeface="Meiryo"/>
              </a:endParaRPr>
            </a:p>
          </p:txBody>
        </p:sp>
        <p:grpSp>
          <p:nvGrpSpPr>
            <p:cNvPr id="28" name="グループ化 27">
              <a:extLst>
                <a:ext uri="{FF2B5EF4-FFF2-40B4-BE49-F238E27FC236}">
                  <a16:creationId xmlns:a16="http://schemas.microsoft.com/office/drawing/2014/main" id="{9AA8886F-3248-48B9-946C-485C960C34C2}"/>
                </a:ext>
              </a:extLst>
            </p:cNvPr>
            <p:cNvGrpSpPr/>
            <p:nvPr/>
          </p:nvGrpSpPr>
          <p:grpSpPr>
            <a:xfrm>
              <a:off x="1690121" y="3168397"/>
              <a:ext cx="9331661" cy="1466027"/>
              <a:chOff x="1695689" y="3171681"/>
              <a:chExt cx="9331661" cy="1466027"/>
            </a:xfrm>
          </p:grpSpPr>
          <p:graphicFrame>
            <p:nvGraphicFramePr>
              <p:cNvPr id="58" name="グラフ 57"/>
              <p:cNvGraphicFramePr>
                <a:graphicFrameLocks/>
              </p:cNvGraphicFramePr>
              <p:nvPr>
                <p:extLst>
                  <p:ext uri="{D42A27DB-BD31-4B8C-83A1-F6EECF244321}">
                    <p14:modId xmlns:p14="http://schemas.microsoft.com/office/powerpoint/2010/main" val="2394844474"/>
                  </p:ext>
                </p:extLst>
              </p:nvPr>
            </p:nvGraphicFramePr>
            <p:xfrm>
              <a:off x="2398150" y="3171681"/>
              <a:ext cx="8629200" cy="1466027"/>
            </p:xfrm>
            <a:graphic>
              <a:graphicData uri="http://schemas.openxmlformats.org/drawingml/2006/chart">
                <c:chart xmlns:c="http://schemas.openxmlformats.org/drawingml/2006/chart" xmlns:r="http://schemas.openxmlformats.org/officeDocument/2006/relationships" r:id="rId4"/>
              </a:graphicData>
            </a:graphic>
          </p:graphicFrame>
          <p:sp>
            <p:nvSpPr>
              <p:cNvPr id="74" name="テキスト ボックス 73"/>
              <p:cNvSpPr txBox="1"/>
              <p:nvPr/>
            </p:nvSpPr>
            <p:spPr>
              <a:xfrm>
                <a:off x="1695689" y="3509583"/>
                <a:ext cx="987336"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66</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grpSp>
      </p:grpSp>
      <p:sp>
        <p:nvSpPr>
          <p:cNvPr id="78" name="object 45"/>
          <p:cNvSpPr txBox="1"/>
          <p:nvPr/>
        </p:nvSpPr>
        <p:spPr>
          <a:xfrm>
            <a:off x="8644754" y="5423827"/>
            <a:ext cx="1051368" cy="184666"/>
          </a:xfrm>
          <a:prstGeom prst="rect">
            <a:avLst/>
          </a:prstGeom>
        </p:spPr>
        <p:txBody>
          <a:bodyPr vert="horz" wrap="square" lIns="0" tIns="0" rIns="0" bIns="0" rtlCol="0">
            <a:spAutoFit/>
          </a:bodyPr>
          <a:lstStyle/>
          <a:p>
            <a:pPr marL="12700"/>
            <a:r>
              <a:rPr sz="1200" spc="35" dirty="0">
                <a:solidFill>
                  <a:srgbClr val="E60013"/>
                </a:solidFill>
                <a:latin typeface="HG丸ｺﾞｼｯｸM-PRO" panose="020F0600000000000000" pitchFamily="50" charset="-128"/>
                <a:ea typeface="HG丸ｺﾞｼｯｸM-PRO" panose="020F0600000000000000" pitchFamily="50" charset="-128"/>
                <a:cs typeface="Meiryo"/>
              </a:rPr>
              <a:t>+</a:t>
            </a:r>
            <a:r>
              <a:rPr lang="en-US" altLang="ja-JP" sz="1200" spc="35" dirty="0">
                <a:solidFill>
                  <a:srgbClr val="E60013"/>
                </a:solidFill>
                <a:latin typeface="HG丸ｺﾞｼｯｸM-PRO" panose="020F0600000000000000" pitchFamily="50" charset="-128"/>
                <a:ea typeface="HG丸ｺﾞｼｯｸM-PRO" panose="020F0600000000000000" pitchFamily="50" charset="-128"/>
                <a:cs typeface="Meiryo"/>
              </a:rPr>
              <a:t>30</a:t>
            </a:r>
            <a:r>
              <a:rPr sz="1200" spc="35" dirty="0">
                <a:solidFill>
                  <a:srgbClr val="E60013"/>
                </a:solidFill>
                <a:latin typeface="HG丸ｺﾞｼｯｸM-PRO" panose="020F0600000000000000" pitchFamily="50" charset="-128"/>
                <a:ea typeface="HG丸ｺﾞｼｯｸM-PRO" panose="020F0600000000000000" pitchFamily="50" charset="-128"/>
                <a:cs typeface="Meiryo"/>
              </a:rPr>
              <a:t>兆円</a:t>
            </a:r>
            <a:endParaRPr sz="1200" dirty="0">
              <a:latin typeface="HG丸ｺﾞｼｯｸM-PRO" panose="020F0600000000000000" pitchFamily="50" charset="-128"/>
              <a:ea typeface="HG丸ｺﾞｼｯｸM-PRO" panose="020F0600000000000000" pitchFamily="50" charset="-128"/>
              <a:cs typeface="Meiryo"/>
            </a:endParaRPr>
          </a:p>
        </p:txBody>
      </p:sp>
      <p:grpSp>
        <p:nvGrpSpPr>
          <p:cNvPr id="26" name="グループ化 25">
            <a:extLst>
              <a:ext uri="{FF2B5EF4-FFF2-40B4-BE49-F238E27FC236}">
                <a16:creationId xmlns:a16="http://schemas.microsoft.com/office/drawing/2014/main" id="{1F10C37A-2D45-490A-98BF-98F0883EB87D}"/>
              </a:ext>
            </a:extLst>
          </p:cNvPr>
          <p:cNvGrpSpPr/>
          <p:nvPr/>
        </p:nvGrpSpPr>
        <p:grpSpPr>
          <a:xfrm>
            <a:off x="903545" y="1003675"/>
            <a:ext cx="10025601" cy="1531213"/>
            <a:chOff x="893605" y="642155"/>
            <a:chExt cx="10025601" cy="1531213"/>
          </a:xfrm>
        </p:grpSpPr>
        <p:graphicFrame>
          <p:nvGraphicFramePr>
            <p:cNvPr id="79" name="グラフ 78"/>
            <p:cNvGraphicFramePr>
              <a:graphicFrameLocks/>
            </p:cNvGraphicFramePr>
            <p:nvPr>
              <p:extLst>
                <p:ext uri="{D42A27DB-BD31-4B8C-83A1-F6EECF244321}">
                  <p14:modId xmlns:p14="http://schemas.microsoft.com/office/powerpoint/2010/main" val="2685250227"/>
                </p:ext>
              </p:extLst>
            </p:nvPr>
          </p:nvGraphicFramePr>
          <p:xfrm>
            <a:off x="2278431" y="642155"/>
            <a:ext cx="8640775" cy="1531213"/>
          </p:xfrm>
          <a:graphic>
            <a:graphicData uri="http://schemas.openxmlformats.org/drawingml/2006/chart">
              <c:chart xmlns:c="http://schemas.openxmlformats.org/drawingml/2006/chart" xmlns:r="http://schemas.openxmlformats.org/officeDocument/2006/relationships" r:id="rId5"/>
            </a:graphicData>
          </a:graphic>
        </p:graphicFrame>
        <p:sp>
          <p:nvSpPr>
            <p:cNvPr id="39" name="object 56"/>
            <p:cNvSpPr txBox="1"/>
            <p:nvPr/>
          </p:nvSpPr>
          <p:spPr>
            <a:xfrm>
              <a:off x="5581990" y="1319135"/>
              <a:ext cx="1015336" cy="518091"/>
            </a:xfrm>
            <a:prstGeom prst="rect">
              <a:avLst/>
            </a:prstGeom>
          </p:spPr>
          <p:txBody>
            <a:bodyPr vert="horz" wrap="square" lIns="0" tIns="0" rIns="0" bIns="0" rtlCol="0">
              <a:spAutoFit/>
            </a:bodyPr>
            <a:lstStyle/>
            <a:p>
              <a:pPr marL="12700" indent="17780" algn="ctr"/>
              <a:r>
                <a:rPr sz="1600" spc="1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社会保障</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en-US" altLang="ja-JP"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sz="1600" spc="35" dirty="0">
                  <a:solidFill>
                    <a:srgbClr val="FFFFFF"/>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0" name="object 56"/>
            <p:cNvSpPr txBox="1"/>
            <p:nvPr/>
          </p:nvSpPr>
          <p:spPr>
            <a:xfrm>
              <a:off x="6688448" y="1312580"/>
              <a:ext cx="1103303" cy="518091"/>
            </a:xfrm>
            <a:prstGeom prst="rect">
              <a:avLst/>
            </a:prstGeom>
          </p:spPr>
          <p:txBody>
            <a:bodyPr vert="horz" wrap="square" lIns="0" tIns="0" rIns="0" bIns="0" rtlCol="0">
              <a:spAutoFit/>
            </a:bodyPr>
            <a:lstStyle/>
            <a:p>
              <a:pPr marL="12700" indent="17780" algn="ctr"/>
              <a:r>
                <a:rPr lang="ja-JP" altLang="en-US"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国債費</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14</a:t>
              </a:r>
              <a:r>
                <a:rPr lang="ja-JP" altLang="en-US"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a:t>
              </a:r>
              <a:r>
                <a:rPr sz="1600" spc="35"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円</a:t>
              </a:r>
              <a:endParaRPr sz="16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テキスト ボックス 6"/>
            <p:cNvSpPr txBox="1"/>
            <p:nvPr/>
          </p:nvSpPr>
          <p:spPr>
            <a:xfrm>
              <a:off x="893605" y="1257787"/>
              <a:ext cx="2314160"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66</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sp>
          <p:nvSpPr>
            <p:cNvPr id="80" name="object 56"/>
            <p:cNvSpPr txBox="1"/>
            <p:nvPr/>
          </p:nvSpPr>
          <p:spPr>
            <a:xfrm>
              <a:off x="2559058" y="1180119"/>
              <a:ext cx="1619003" cy="764312"/>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公共事業、教育、防衛など</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algn="ctr">
                <a:spcBef>
                  <a:spcPts val="150"/>
                </a:spcBef>
              </a:pPr>
              <a:r>
                <a:rPr lang="en-US" altLang="ja-JP"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25</a:t>
              </a:r>
              <a:r>
                <a:rPr sz="1600" spc="35"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2" name="object 56"/>
            <p:cNvSpPr txBox="1"/>
            <p:nvPr/>
          </p:nvSpPr>
          <p:spPr>
            <a:xfrm>
              <a:off x="4444576" y="1191360"/>
              <a:ext cx="1234298" cy="738664"/>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地方交付税交付金等</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15</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29" name="グループ化 28">
            <a:extLst>
              <a:ext uri="{FF2B5EF4-FFF2-40B4-BE49-F238E27FC236}">
                <a16:creationId xmlns:a16="http://schemas.microsoft.com/office/drawing/2014/main" id="{ADD6CFA0-B83F-4C0C-864A-72A77DF0A3AD}"/>
              </a:ext>
            </a:extLst>
          </p:cNvPr>
          <p:cNvGrpSpPr/>
          <p:nvPr/>
        </p:nvGrpSpPr>
        <p:grpSpPr>
          <a:xfrm>
            <a:off x="1571991" y="4925812"/>
            <a:ext cx="12288823" cy="2705325"/>
            <a:chOff x="1349499" y="6637879"/>
            <a:chExt cx="10916651" cy="2599367"/>
          </a:xfrm>
        </p:grpSpPr>
        <p:graphicFrame>
          <p:nvGraphicFramePr>
            <p:cNvPr id="63" name="グラフ 62">
              <a:extLst>
                <a:ext uri="{FF2B5EF4-FFF2-40B4-BE49-F238E27FC236}">
                  <a16:creationId xmlns:a16="http://schemas.microsoft.com/office/drawing/2014/main" id="{C5D2980E-0707-4331-BA56-3747D78C17BF}"/>
                </a:ext>
              </a:extLst>
            </p:cNvPr>
            <p:cNvGraphicFramePr>
              <a:graphicFrameLocks/>
            </p:cNvGraphicFramePr>
            <p:nvPr>
              <p:extLst>
                <p:ext uri="{D42A27DB-BD31-4B8C-83A1-F6EECF244321}">
                  <p14:modId xmlns:p14="http://schemas.microsoft.com/office/powerpoint/2010/main" val="525192134"/>
                </p:ext>
              </p:extLst>
            </p:nvPr>
          </p:nvGraphicFramePr>
          <p:xfrm>
            <a:off x="1595947" y="6637879"/>
            <a:ext cx="10670203" cy="2599367"/>
          </p:xfrm>
          <a:graphic>
            <a:graphicData uri="http://schemas.openxmlformats.org/drawingml/2006/chart">
              <c:chart xmlns:c="http://schemas.openxmlformats.org/drawingml/2006/chart" xmlns:r="http://schemas.openxmlformats.org/officeDocument/2006/relationships" r:id="rId6"/>
            </a:graphicData>
          </a:graphic>
        </p:graphicFrame>
        <p:sp>
          <p:nvSpPr>
            <p:cNvPr id="73" name="テキスト ボックス 72"/>
            <p:cNvSpPr txBox="1"/>
            <p:nvPr/>
          </p:nvSpPr>
          <p:spPr>
            <a:xfrm>
              <a:off x="1349499" y="7613968"/>
              <a:ext cx="818129" cy="492443"/>
            </a:xfrm>
            <a:prstGeom prst="rect">
              <a:avLst/>
            </a:prstGeom>
            <a:noFill/>
          </p:spPr>
          <p:txBody>
            <a:bodyPr wrap="square" rtlCol="0">
              <a:spAutoFit/>
            </a:bodyPr>
            <a:lstStyle/>
            <a:p>
              <a:pPr algn="ctr"/>
              <a:r>
                <a:rPr lang="en-US" altLang="ja-JP" sz="1400" dirty="0">
                  <a:latin typeface="HG丸ｺﾞｼｯｸM-PRO" panose="020F0600000000000000" pitchFamily="50" charset="-128"/>
                  <a:ea typeface="HG丸ｺﾞｼｯｸM-PRO" panose="020F0600000000000000" pitchFamily="50" charset="-128"/>
                </a:rPr>
                <a:t>114</a:t>
              </a:r>
            </a:p>
            <a:p>
              <a:pPr algn="ctr"/>
              <a:r>
                <a:rPr lang="ja-JP" altLang="en-US" sz="1200" dirty="0">
                  <a:latin typeface="HG丸ｺﾞｼｯｸM-PRO" panose="020F0600000000000000" pitchFamily="50" charset="-128"/>
                  <a:ea typeface="HG丸ｺﾞｼｯｸM-PRO" panose="020F0600000000000000" pitchFamily="50" charset="-128"/>
                </a:rPr>
                <a:t>兆円</a:t>
              </a:r>
            </a:p>
          </p:txBody>
        </p:sp>
        <p:sp>
          <p:nvSpPr>
            <p:cNvPr id="86" name="正方形/長方形 85"/>
            <p:cNvSpPr/>
            <p:nvPr/>
          </p:nvSpPr>
          <p:spPr>
            <a:xfrm>
              <a:off x="3254871" y="7669910"/>
              <a:ext cx="2933447" cy="543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税収などの収入</a:t>
              </a:r>
              <a:r>
                <a:rPr lang="en-US" altLang="ja-JP"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79</a:t>
              </a:r>
              <a:r>
                <a:rPr lang="ja-JP" altLang="en-US" sz="18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p>
          </p:txBody>
        </p:sp>
        <p:sp>
          <p:nvSpPr>
            <p:cNvPr id="87" name="object 56"/>
            <p:cNvSpPr txBox="1"/>
            <p:nvPr/>
          </p:nvSpPr>
          <p:spPr>
            <a:xfrm>
              <a:off x="8136751" y="7663873"/>
              <a:ext cx="1234298" cy="492443"/>
            </a:xfrm>
            <a:prstGeom prst="rect">
              <a:avLst/>
            </a:prstGeom>
          </p:spPr>
          <p:txBody>
            <a:bodyPr vert="horz" wrap="square" lIns="0" tIns="0" rIns="0" bIns="0" rtlCol="0">
              <a:spAutoFit/>
            </a:bodyPr>
            <a:lstStyle/>
            <a:p>
              <a:pPr marL="12700" indent="17780" algn="ct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700" indent="17780" algn="ctr"/>
              <a:r>
                <a:rPr lang="en-US" altLang="ja-JP"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36</a:t>
              </a:r>
              <a:r>
                <a:rPr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83" name="円/楕円 82"/>
          <p:cNvSpPr/>
          <p:nvPr/>
        </p:nvSpPr>
        <p:spPr>
          <a:xfrm>
            <a:off x="5591930" y="1450041"/>
            <a:ext cx="1014137" cy="9507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132" name="円/楕円 131"/>
          <p:cNvSpPr/>
          <p:nvPr/>
        </p:nvSpPr>
        <p:spPr>
          <a:xfrm>
            <a:off x="7451553" y="2936487"/>
            <a:ext cx="1014137" cy="8960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59" name="円/楕円 58"/>
          <p:cNvSpPr/>
          <p:nvPr/>
        </p:nvSpPr>
        <p:spPr>
          <a:xfrm>
            <a:off x="7184218" y="4276245"/>
            <a:ext cx="1115861" cy="1082779"/>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64" name="円/楕円 63"/>
          <p:cNvSpPr/>
          <p:nvPr/>
        </p:nvSpPr>
        <p:spPr>
          <a:xfrm>
            <a:off x="9379993" y="5654564"/>
            <a:ext cx="1094212" cy="1064075"/>
          </a:xfrm>
          <a:prstGeom prst="ellipse">
            <a:avLst/>
          </a:prstGeom>
          <a:no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75" name="object 32"/>
          <p:cNvSpPr/>
          <p:nvPr/>
        </p:nvSpPr>
        <p:spPr>
          <a:xfrm rot="17275136" flipH="1">
            <a:off x="7916773" y="4885048"/>
            <a:ext cx="144594" cy="1245370"/>
          </a:xfrm>
          <a:custGeom>
            <a:avLst/>
            <a:gdLst/>
            <a:ahLst/>
            <a:cxnLst/>
            <a:rect l="l" t="t" r="r" b="b"/>
            <a:pathLst>
              <a:path w="977900" h="1236979">
                <a:moveTo>
                  <a:pt x="977722" y="1236573"/>
                </a:moveTo>
                <a:lnTo>
                  <a:pt x="0" y="0"/>
                </a:lnTo>
              </a:path>
            </a:pathLst>
          </a:custGeom>
          <a:ln w="11671">
            <a:solidFill>
              <a:srgbClr val="595857"/>
            </a:solidFill>
            <a:prstDash val="dash"/>
          </a:ln>
        </p:spPr>
        <p:txBody>
          <a:bodyPr wrap="square" lIns="0" tIns="0" rIns="0" bIns="0" rtlCol="0"/>
          <a:lstStyle/>
          <a:p>
            <a:endParaRPr/>
          </a:p>
        </p:txBody>
      </p:sp>
      <p:sp>
        <p:nvSpPr>
          <p:cNvPr id="76" name="object 33"/>
          <p:cNvSpPr/>
          <p:nvPr/>
        </p:nvSpPr>
        <p:spPr>
          <a:xfrm rot="21445376">
            <a:off x="7823887" y="5084493"/>
            <a:ext cx="3700820" cy="750473"/>
          </a:xfrm>
          <a:custGeom>
            <a:avLst/>
            <a:gdLst/>
            <a:ahLst/>
            <a:cxnLst/>
            <a:rect l="l" t="t" r="r" b="b"/>
            <a:pathLst>
              <a:path w="1398270" h="1236979">
                <a:moveTo>
                  <a:pt x="1397711" y="1236573"/>
                </a:moveTo>
                <a:lnTo>
                  <a:pt x="0" y="0"/>
                </a:lnTo>
              </a:path>
            </a:pathLst>
          </a:custGeom>
          <a:ln w="11671">
            <a:solidFill>
              <a:srgbClr val="595857"/>
            </a:solidFill>
            <a:prstDash val="dash"/>
          </a:ln>
        </p:spPr>
        <p:txBody>
          <a:bodyPr wrap="square" lIns="0" tIns="0" rIns="0" bIns="0" rtlCol="0"/>
          <a:lstStyle/>
          <a:p>
            <a:endParaRPr/>
          </a:p>
        </p:txBody>
      </p:sp>
      <p:cxnSp>
        <p:nvCxnSpPr>
          <p:cNvPr id="2" name="直線コネクタ 1">
            <a:extLst>
              <a:ext uri="{FF2B5EF4-FFF2-40B4-BE49-F238E27FC236}">
                <a16:creationId xmlns:a16="http://schemas.microsoft.com/office/drawing/2014/main" id="{FF625C9D-9A76-AD13-C6C1-8178DB529799}"/>
              </a:ext>
            </a:extLst>
          </p:cNvPr>
          <p:cNvCxnSpPr>
            <a:cxnSpLocks/>
          </p:cNvCxnSpPr>
          <p:nvPr/>
        </p:nvCxnSpPr>
        <p:spPr>
          <a:xfrm>
            <a:off x="5667804" y="2295910"/>
            <a:ext cx="208801" cy="70599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星: 7 pt 7">
            <a:extLst>
              <a:ext uri="{FF2B5EF4-FFF2-40B4-BE49-F238E27FC236}">
                <a16:creationId xmlns:a16="http://schemas.microsoft.com/office/drawing/2014/main" id="{252B1099-91D8-418D-B41B-5DD28D88C3E2}"/>
              </a:ext>
            </a:extLst>
          </p:cNvPr>
          <p:cNvSpPr/>
          <p:nvPr/>
        </p:nvSpPr>
        <p:spPr>
          <a:xfrm>
            <a:off x="8940973" y="3900746"/>
            <a:ext cx="3059847" cy="1707747"/>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約６倍</a:t>
            </a:r>
          </a:p>
        </p:txBody>
      </p:sp>
    </p:spTree>
    <p:extLst>
      <p:ext uri="{BB962C8B-B14F-4D97-AF65-F5344CB8AC3E}">
        <p14:creationId xmlns:p14="http://schemas.microsoft.com/office/powerpoint/2010/main" val="3969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2000" fill="remove" grpId="0" nodeType="clickEffect">
                                  <p:stCondLst>
                                    <p:cond delay="0"/>
                                  </p:stCondLst>
                                  <p:childTnLst>
                                    <p:animClr clrSpc="rgb" dir="cw">
                                      <p:cBhvr override="childStyle">
                                        <p:cTn id="6" dur="500" autoRev="1" fill="remove"/>
                                        <p:tgtEl>
                                          <p:spTgt spid="89"/>
                                        </p:tgtEl>
                                        <p:attrNameLst>
                                          <p:attrName>style.color</p:attrName>
                                        </p:attrNameLst>
                                      </p:cBhvr>
                                      <p:to>
                                        <a:schemeClr val="bg1"/>
                                      </p:to>
                                    </p:animClr>
                                    <p:animClr clrSpc="rgb" dir="cw">
                                      <p:cBhvr>
                                        <p:cTn id="7" dur="500" autoRev="1" fill="remove"/>
                                        <p:tgtEl>
                                          <p:spTgt spid="89"/>
                                        </p:tgtEl>
                                        <p:attrNameLst>
                                          <p:attrName>fillcolor</p:attrName>
                                        </p:attrNameLst>
                                      </p:cBhvr>
                                      <p:to>
                                        <a:schemeClr val="bg1"/>
                                      </p:to>
                                    </p:animClr>
                                    <p:set>
                                      <p:cBhvr>
                                        <p:cTn id="8" dur="500" autoRev="1" fill="remove"/>
                                        <p:tgtEl>
                                          <p:spTgt spid="89"/>
                                        </p:tgtEl>
                                        <p:attrNameLst>
                                          <p:attrName>fill.type</p:attrName>
                                        </p:attrNameLst>
                                      </p:cBhvr>
                                      <p:to>
                                        <p:strVal val="solid"/>
                                      </p:to>
                                    </p:set>
                                    <p:set>
                                      <p:cBhvr>
                                        <p:cTn id="9" dur="500" autoRev="1" fill="remove"/>
                                        <p:tgtEl>
                                          <p:spTgt spid="89"/>
                                        </p:tgtEl>
                                        <p:attrNameLst>
                                          <p:attrName>fill.on</p:attrName>
                                        </p:attrNameLst>
                                      </p:cBhvr>
                                      <p:to>
                                        <p:strVal val="true"/>
                                      </p:to>
                                    </p:set>
                                  </p:childTnLst>
                                </p:cTn>
                              </p:par>
                              <p:par>
                                <p:cTn id="10" presetID="22" presetClass="entr" presetSubtype="8"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p:cTn id="20" dur="500" fill="hold"/>
                                        <p:tgtEl>
                                          <p:spTgt spid="83"/>
                                        </p:tgtEl>
                                        <p:attrNameLst>
                                          <p:attrName>ppt_w</p:attrName>
                                        </p:attrNameLst>
                                      </p:cBhvr>
                                      <p:tavLst>
                                        <p:tav tm="0">
                                          <p:val>
                                            <p:fltVal val="0"/>
                                          </p:val>
                                        </p:tav>
                                        <p:tav tm="100000">
                                          <p:val>
                                            <p:strVal val="#ppt_w"/>
                                          </p:val>
                                        </p:tav>
                                      </p:tavLst>
                                    </p:anim>
                                    <p:anim calcmode="lin" valueType="num">
                                      <p:cBhvr>
                                        <p:cTn id="21" dur="500" fill="hold"/>
                                        <p:tgtEl>
                                          <p:spTgt spid="83"/>
                                        </p:tgtEl>
                                        <p:attrNameLst>
                                          <p:attrName>ppt_h</p:attrName>
                                        </p:attrNameLst>
                                      </p:cBhvr>
                                      <p:tavLst>
                                        <p:tav tm="0">
                                          <p:val>
                                            <p:fltVal val="0"/>
                                          </p:val>
                                        </p:tav>
                                        <p:tav tm="100000">
                                          <p:val>
                                            <p:strVal val="#ppt_h"/>
                                          </p:val>
                                        </p:tav>
                                      </p:tavLst>
                                    </p:anim>
                                    <p:animEffect transition="in" filter="fade">
                                      <p:cBhvr>
                                        <p:cTn id="22" dur="500"/>
                                        <p:tgtEl>
                                          <p:spTgt spid="83"/>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p:cTn id="26" dur="500" fill="hold"/>
                                        <p:tgtEl>
                                          <p:spTgt spid="132"/>
                                        </p:tgtEl>
                                        <p:attrNameLst>
                                          <p:attrName>ppt_w</p:attrName>
                                        </p:attrNameLst>
                                      </p:cBhvr>
                                      <p:tavLst>
                                        <p:tav tm="0">
                                          <p:val>
                                            <p:fltVal val="0"/>
                                          </p:val>
                                        </p:tav>
                                        <p:tav tm="100000">
                                          <p:val>
                                            <p:strVal val="#ppt_w"/>
                                          </p:val>
                                        </p:tav>
                                      </p:tavLst>
                                    </p:anim>
                                    <p:anim calcmode="lin" valueType="num">
                                      <p:cBhvr>
                                        <p:cTn id="27" dur="500" fill="hold"/>
                                        <p:tgtEl>
                                          <p:spTgt spid="132"/>
                                        </p:tgtEl>
                                        <p:attrNameLst>
                                          <p:attrName>ppt_h</p:attrName>
                                        </p:attrNameLst>
                                      </p:cBhvr>
                                      <p:tavLst>
                                        <p:tav tm="0">
                                          <p:val>
                                            <p:fltVal val="0"/>
                                          </p:val>
                                        </p:tav>
                                        <p:tav tm="100000">
                                          <p:val>
                                            <p:strVal val="#ppt_h"/>
                                          </p:val>
                                        </p:tav>
                                      </p:tavLst>
                                    </p:anim>
                                    <p:animEffect transition="in" filter="fade">
                                      <p:cBhvr>
                                        <p:cTn id="28" dur="500"/>
                                        <p:tgtEl>
                                          <p:spTgt spid="132"/>
                                        </p:tgtEl>
                                      </p:cBhvr>
                                    </p:animEffect>
                                  </p:childTnLst>
                                </p:cTn>
                              </p:par>
                            </p:childTnLst>
                          </p:cTn>
                        </p:par>
                        <p:par>
                          <p:cTn id="29" fill="hold">
                            <p:stCondLst>
                              <p:cond delay="1000"/>
                            </p:stCondLst>
                            <p:childTnLst>
                              <p:par>
                                <p:cTn id="30" presetID="22" presetClass="entr" presetSubtype="1" repeatCount="2000" fill="hold" nodeType="after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up)">
                                      <p:cBhvr>
                                        <p:cTn id="32" dur="1000"/>
                                        <p:tgtEl>
                                          <p:spTgt spid="98"/>
                                        </p:tgtEl>
                                      </p:cBhvr>
                                    </p:animEffect>
                                  </p:childTnLst>
                                </p:cTn>
                              </p:par>
                              <p:par>
                                <p:cTn id="33" presetID="22" presetClass="entr" presetSubtype="1" repeatCount="200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up)">
                                      <p:cBhvr>
                                        <p:cTn id="35" dur="1000"/>
                                        <p:tgtEl>
                                          <p:spTgt spid="99"/>
                                        </p:tgtEl>
                                      </p:cBhvr>
                                    </p:animEffec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26" presetClass="emph" presetSubtype="0" repeatCount="2000" fill="hold" grpId="1" nodeType="withEffect">
                                  <p:stCondLst>
                                    <p:cond delay="26000"/>
                                  </p:stCondLst>
                                  <p:childTnLst>
                                    <p:animEffect transition="out" filter="fade">
                                      <p:cBhvr>
                                        <p:cTn id="40" dur="1000" tmFilter="0, 0; .2, .5; .8, .5; 1, 0"/>
                                        <p:tgtEl>
                                          <p:spTgt spid="132"/>
                                        </p:tgtEl>
                                      </p:cBhvr>
                                    </p:animEffect>
                                    <p:animScale>
                                      <p:cBhvr>
                                        <p:cTn id="41" dur="500" autoRev="1" fill="hold"/>
                                        <p:tgtEl>
                                          <p:spTgt spid="132"/>
                                        </p:tgtEl>
                                      </p:cBhvr>
                                      <p:by x="105000" y="105000"/>
                                    </p:animScale>
                                  </p:childTnLst>
                                </p:cTn>
                              </p:par>
                              <p:par>
                                <p:cTn id="42" presetID="26" presetClass="emph" presetSubtype="0" repeatCount="2000" fill="hold" grpId="1" nodeType="withEffect">
                                  <p:stCondLst>
                                    <p:cond delay="26000"/>
                                  </p:stCondLst>
                                  <p:childTnLst>
                                    <p:animEffect transition="out" filter="fade">
                                      <p:cBhvr>
                                        <p:cTn id="43" dur="1000" tmFilter="0, 0; .2, .5; .8, .5; 1, 0"/>
                                        <p:tgtEl>
                                          <p:spTgt spid="83"/>
                                        </p:tgtEl>
                                      </p:cBhvr>
                                    </p:animEffect>
                                    <p:animScale>
                                      <p:cBhvr>
                                        <p:cTn id="44" dur="500" autoRev="1" fill="hold"/>
                                        <p:tgtEl>
                                          <p:spTgt spid="8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1" repeatCount="2000"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wipe(up)">
                                      <p:cBhvr>
                                        <p:cTn id="49" dur="1000"/>
                                        <p:tgtEl>
                                          <p:spTgt spid="100"/>
                                        </p:tgtEl>
                                      </p:cBhvr>
                                    </p:animEffect>
                                  </p:childTnLst>
                                </p:cTn>
                              </p:par>
                              <p:par>
                                <p:cTn id="50" presetID="22" presetClass="entr" presetSubtype="1" repeatCount="2000" fill="hold"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up)">
                                      <p:cBhvr>
                                        <p:cTn id="52" dur="1000"/>
                                        <p:tgtEl>
                                          <p:spTgt spid="99"/>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7" presetClass="emph" presetSubtype="0" repeatCount="2000" fill="remove" grpId="0" nodeType="clickEffect">
                                  <p:stCondLst>
                                    <p:cond delay="0"/>
                                  </p:stCondLst>
                                  <p:childTnLst>
                                    <p:animClr clrSpc="rgb" dir="cw">
                                      <p:cBhvr override="childStyle">
                                        <p:cTn id="58" dur="500" autoRev="1" fill="remove"/>
                                        <p:tgtEl>
                                          <p:spTgt spid="71"/>
                                        </p:tgtEl>
                                        <p:attrNameLst>
                                          <p:attrName>style.color</p:attrName>
                                        </p:attrNameLst>
                                      </p:cBhvr>
                                      <p:to>
                                        <a:schemeClr val="bg1"/>
                                      </p:to>
                                    </p:animClr>
                                    <p:animClr clrSpc="rgb" dir="cw">
                                      <p:cBhvr>
                                        <p:cTn id="59" dur="500" autoRev="1" fill="remove"/>
                                        <p:tgtEl>
                                          <p:spTgt spid="71"/>
                                        </p:tgtEl>
                                        <p:attrNameLst>
                                          <p:attrName>fillcolor</p:attrName>
                                        </p:attrNameLst>
                                      </p:cBhvr>
                                      <p:to>
                                        <a:schemeClr val="bg1"/>
                                      </p:to>
                                    </p:animClr>
                                    <p:set>
                                      <p:cBhvr>
                                        <p:cTn id="60" dur="500" autoRev="1" fill="remove"/>
                                        <p:tgtEl>
                                          <p:spTgt spid="71"/>
                                        </p:tgtEl>
                                        <p:attrNameLst>
                                          <p:attrName>fill.type</p:attrName>
                                        </p:attrNameLst>
                                      </p:cBhvr>
                                      <p:to>
                                        <p:strVal val="solid"/>
                                      </p:to>
                                    </p:set>
                                    <p:set>
                                      <p:cBhvr>
                                        <p:cTn id="61" dur="500" autoRev="1" fill="remove"/>
                                        <p:tgtEl>
                                          <p:spTgt spid="71"/>
                                        </p:tgtEl>
                                        <p:attrNameLst>
                                          <p:attrName>fill.on</p:attrName>
                                        </p:attrNameLst>
                                      </p:cBhvr>
                                      <p:to>
                                        <p:strVal val="true"/>
                                      </p:to>
                                    </p:set>
                                  </p:childTnLst>
                                </p:cTn>
                              </p:par>
                              <p:par>
                                <p:cTn id="62" presetID="22" presetClass="entr" presetSubtype="8"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par>
                                <p:cTn id="65" presetID="22" presetClass="entr" presetSubtype="8"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p:cTn id="78" dur="500" fill="hold"/>
                                        <p:tgtEl>
                                          <p:spTgt spid="64"/>
                                        </p:tgtEl>
                                        <p:attrNameLst>
                                          <p:attrName>ppt_w</p:attrName>
                                        </p:attrNameLst>
                                      </p:cBhvr>
                                      <p:tavLst>
                                        <p:tav tm="0">
                                          <p:val>
                                            <p:fltVal val="0"/>
                                          </p:val>
                                        </p:tav>
                                        <p:tav tm="100000">
                                          <p:val>
                                            <p:strVal val="#ppt_w"/>
                                          </p:val>
                                        </p:tav>
                                      </p:tavLst>
                                    </p:anim>
                                    <p:anim calcmode="lin" valueType="num">
                                      <p:cBhvr>
                                        <p:cTn id="79" dur="500" fill="hold"/>
                                        <p:tgtEl>
                                          <p:spTgt spid="64"/>
                                        </p:tgtEl>
                                        <p:attrNameLst>
                                          <p:attrName>ppt_h</p:attrName>
                                        </p:attrNameLst>
                                      </p:cBhvr>
                                      <p:tavLst>
                                        <p:tav tm="0">
                                          <p:val>
                                            <p:fltVal val="0"/>
                                          </p:val>
                                        </p:tav>
                                        <p:tav tm="100000">
                                          <p:val>
                                            <p:strVal val="#ppt_h"/>
                                          </p:val>
                                        </p:tav>
                                      </p:tavLst>
                                    </p:anim>
                                    <p:animEffect transition="in" filter="fade">
                                      <p:cBhvr>
                                        <p:cTn id="80" dur="500"/>
                                        <p:tgtEl>
                                          <p:spTgt spid="64"/>
                                        </p:tgtEl>
                                      </p:cBhvr>
                                    </p:animEffect>
                                  </p:childTnLst>
                                </p:cTn>
                              </p:par>
                            </p:childTnLst>
                          </p:cTn>
                        </p:par>
                        <p:par>
                          <p:cTn id="81" fill="hold">
                            <p:stCondLst>
                              <p:cond delay="1000"/>
                            </p:stCondLst>
                            <p:childTnLst>
                              <p:par>
                                <p:cTn id="82" presetID="26" presetClass="emph" presetSubtype="0" repeatCount="2000" fill="hold" grpId="1" nodeType="afterEffect">
                                  <p:stCondLst>
                                    <p:cond delay="0"/>
                                  </p:stCondLst>
                                  <p:childTnLst>
                                    <p:animEffect transition="out" filter="fade">
                                      <p:cBhvr>
                                        <p:cTn id="83" dur="1000" tmFilter="0, 0; .2, .5; .8, .5; 1, 0"/>
                                        <p:tgtEl>
                                          <p:spTgt spid="59"/>
                                        </p:tgtEl>
                                      </p:cBhvr>
                                    </p:animEffect>
                                    <p:animScale>
                                      <p:cBhvr>
                                        <p:cTn id="84" dur="500" autoRev="1" fill="hold"/>
                                        <p:tgtEl>
                                          <p:spTgt spid="59"/>
                                        </p:tgtEl>
                                      </p:cBhvr>
                                      <p:by x="105000" y="105000"/>
                                    </p:animScale>
                                  </p:childTnLst>
                                </p:cTn>
                              </p:par>
                              <p:par>
                                <p:cTn id="85" presetID="26" presetClass="emph" presetSubtype="0" repeatCount="2000" fill="hold" grpId="1" nodeType="withEffect">
                                  <p:stCondLst>
                                    <p:cond delay="0"/>
                                  </p:stCondLst>
                                  <p:childTnLst>
                                    <p:animEffect transition="out" filter="fade">
                                      <p:cBhvr>
                                        <p:cTn id="86" dur="1000" tmFilter="0, 0; .2, .5; .8, .5; 1, 0"/>
                                        <p:tgtEl>
                                          <p:spTgt spid="64"/>
                                        </p:tgtEl>
                                      </p:cBhvr>
                                    </p:animEffect>
                                    <p:animScale>
                                      <p:cBhvr>
                                        <p:cTn id="87" dur="500" autoRev="1" fill="hold"/>
                                        <p:tgtEl>
                                          <p:spTgt spid="64"/>
                                        </p:tgtEl>
                                      </p:cBhvr>
                                      <p:by x="105000" y="105000"/>
                                    </p:animScale>
                                  </p:childTnLst>
                                </p:cTn>
                              </p:par>
                            </p:childTnLst>
                          </p:cTn>
                        </p:par>
                        <p:par>
                          <p:cTn id="88" fill="hold">
                            <p:stCondLst>
                              <p:cond delay="3000"/>
                            </p:stCondLst>
                            <p:childTnLst>
                              <p:par>
                                <p:cTn id="89" presetID="22" presetClass="entr" presetSubtype="1" repeatCount="2000"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wipe(up)">
                                      <p:cBhvr>
                                        <p:cTn id="91" dur="1000"/>
                                        <p:tgtEl>
                                          <p:spTgt spid="75"/>
                                        </p:tgtEl>
                                      </p:cBhvr>
                                    </p:animEffect>
                                  </p:childTnLst>
                                </p:cTn>
                              </p:par>
                              <p:par>
                                <p:cTn id="92" presetID="22" presetClass="entr" presetSubtype="1" repeatCount="2000"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up)">
                                      <p:cBhvr>
                                        <p:cTn id="94" dur="1000"/>
                                        <p:tgtEl>
                                          <p:spTgt spid="76"/>
                                        </p:tgtEl>
                                      </p:cBhvr>
                                    </p:animEffect>
                                  </p:childTnLst>
                                </p:cTn>
                              </p:par>
                            </p:childTnLst>
                          </p:cTn>
                        </p:par>
                        <p:par>
                          <p:cTn id="95" fill="hold">
                            <p:stCondLst>
                              <p:cond delay="5000"/>
                            </p:stCondLst>
                            <p:childTnLst>
                              <p:par>
                                <p:cTn id="96" presetID="1" presetClass="entr" presetSubtype="0" fill="hold" grpId="0" nodeType="afterEffect">
                                  <p:stCondLst>
                                    <p:cond delay="0"/>
                                  </p:stCondLst>
                                  <p:childTnLst>
                                    <p:set>
                                      <p:cBhvr>
                                        <p:cTn id="97" dur="1" fill="hold">
                                          <p:stCondLst>
                                            <p:cond delay="0"/>
                                          </p:stCondLst>
                                        </p:cTn>
                                        <p:tgtEl>
                                          <p:spTgt spid="7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27" presetClass="emph" presetSubtype="0" fill="remove" grpId="1" nodeType="withEffect">
                                  <p:stCondLst>
                                    <p:cond delay="0"/>
                                  </p:stCondLst>
                                  <p:childTnLst>
                                    <p:animClr clrSpc="rgb" dir="cw">
                                      <p:cBhvr override="childStyle">
                                        <p:cTn id="101" dur="250" autoRev="1" fill="remove"/>
                                        <p:tgtEl>
                                          <p:spTgt spid="8"/>
                                        </p:tgtEl>
                                        <p:attrNameLst>
                                          <p:attrName>style.color</p:attrName>
                                        </p:attrNameLst>
                                      </p:cBhvr>
                                      <p:to>
                                        <a:schemeClr val="bg1"/>
                                      </p:to>
                                    </p:animClr>
                                    <p:animClr clrSpc="rgb" dir="cw">
                                      <p:cBhvr>
                                        <p:cTn id="102" dur="250" autoRev="1" fill="remove"/>
                                        <p:tgtEl>
                                          <p:spTgt spid="8"/>
                                        </p:tgtEl>
                                        <p:attrNameLst>
                                          <p:attrName>fillcolor</p:attrName>
                                        </p:attrNameLst>
                                      </p:cBhvr>
                                      <p:to>
                                        <a:schemeClr val="bg1"/>
                                      </p:to>
                                    </p:animClr>
                                    <p:set>
                                      <p:cBhvr>
                                        <p:cTn id="103" dur="250" autoRev="1" fill="remove"/>
                                        <p:tgtEl>
                                          <p:spTgt spid="8"/>
                                        </p:tgtEl>
                                        <p:attrNameLst>
                                          <p:attrName>fill.type</p:attrName>
                                        </p:attrNameLst>
                                      </p:cBhvr>
                                      <p:to>
                                        <p:strVal val="solid"/>
                                      </p:to>
                                    </p:set>
                                    <p:set>
                                      <p:cBhvr>
                                        <p:cTn id="104" dur="250" autoRev="1" fill="remove"/>
                                        <p:tgtEl>
                                          <p:spTgt spid="8"/>
                                        </p:tgtEl>
                                        <p:attrNameLst>
                                          <p:attrName>fill.on</p:attrName>
                                        </p:attrNameLst>
                                      </p:cBhvr>
                                      <p:to>
                                        <p:strVal val="true"/>
                                      </p:to>
                                    </p:set>
                                  </p:childTnLst>
                                </p:cTn>
                              </p:par>
                              <p:par>
                                <p:cTn id="105" presetID="27" presetClass="emph" presetSubtype="0" fill="remove" grpId="2" nodeType="withEffect">
                                  <p:stCondLst>
                                    <p:cond delay="0"/>
                                  </p:stCondLst>
                                  <p:childTnLst>
                                    <p:animClr clrSpc="rgb" dir="cw">
                                      <p:cBhvr override="childStyle">
                                        <p:cTn id="106" dur="250" autoRev="1" fill="remove"/>
                                        <p:tgtEl>
                                          <p:spTgt spid="8"/>
                                        </p:tgtEl>
                                        <p:attrNameLst>
                                          <p:attrName>style.color</p:attrName>
                                        </p:attrNameLst>
                                      </p:cBhvr>
                                      <p:to>
                                        <a:schemeClr val="bg1"/>
                                      </p:to>
                                    </p:animClr>
                                    <p:animClr clrSpc="rgb" dir="cw">
                                      <p:cBhvr>
                                        <p:cTn id="107" dur="250" autoRev="1" fill="remove"/>
                                        <p:tgtEl>
                                          <p:spTgt spid="8"/>
                                        </p:tgtEl>
                                        <p:attrNameLst>
                                          <p:attrName>fillcolor</p:attrName>
                                        </p:attrNameLst>
                                      </p:cBhvr>
                                      <p:to>
                                        <a:schemeClr val="bg1"/>
                                      </p:to>
                                    </p:animClr>
                                    <p:set>
                                      <p:cBhvr>
                                        <p:cTn id="108" dur="250" autoRev="1" fill="remove"/>
                                        <p:tgtEl>
                                          <p:spTgt spid="8"/>
                                        </p:tgtEl>
                                        <p:attrNameLst>
                                          <p:attrName>fill.type</p:attrName>
                                        </p:attrNameLst>
                                      </p:cBhvr>
                                      <p:to>
                                        <p:strVal val="solid"/>
                                      </p:to>
                                    </p:set>
                                    <p:set>
                                      <p:cBhvr>
                                        <p:cTn id="109" dur="250" autoRev="1" fill="remove"/>
                                        <p:tgtEl>
                                          <p:spTgt spid="8"/>
                                        </p:tgtEl>
                                        <p:attrNameLst>
                                          <p:attrName>fill.on</p:attrName>
                                        </p:attrNameLst>
                                      </p:cBhvr>
                                      <p:to>
                                        <p:strVal val="true"/>
                                      </p:to>
                                    </p:set>
                                  </p:childTnLst>
                                </p:cTn>
                              </p:par>
                              <p:par>
                                <p:cTn id="110" presetID="27" presetClass="emph" presetSubtype="0" fill="remove" grpId="3" nodeType="withEffect">
                                  <p:stCondLst>
                                    <p:cond delay="0"/>
                                  </p:stCondLst>
                                  <p:childTnLst>
                                    <p:animClr clrSpc="rgb" dir="cw">
                                      <p:cBhvr override="childStyle">
                                        <p:cTn id="111" dur="250" autoRev="1" fill="remove"/>
                                        <p:tgtEl>
                                          <p:spTgt spid="8"/>
                                        </p:tgtEl>
                                        <p:attrNameLst>
                                          <p:attrName>style.color</p:attrName>
                                        </p:attrNameLst>
                                      </p:cBhvr>
                                      <p:to>
                                        <a:schemeClr val="bg1"/>
                                      </p:to>
                                    </p:animClr>
                                    <p:animClr clrSpc="rgb" dir="cw">
                                      <p:cBhvr>
                                        <p:cTn id="112" dur="250" autoRev="1" fill="remove"/>
                                        <p:tgtEl>
                                          <p:spTgt spid="8"/>
                                        </p:tgtEl>
                                        <p:attrNameLst>
                                          <p:attrName>fillcolor</p:attrName>
                                        </p:attrNameLst>
                                      </p:cBhvr>
                                      <p:to>
                                        <a:schemeClr val="bg1"/>
                                      </p:to>
                                    </p:animClr>
                                    <p:set>
                                      <p:cBhvr>
                                        <p:cTn id="113" dur="250" autoRev="1" fill="remove"/>
                                        <p:tgtEl>
                                          <p:spTgt spid="8"/>
                                        </p:tgtEl>
                                        <p:attrNameLst>
                                          <p:attrName>fill.type</p:attrName>
                                        </p:attrNameLst>
                                      </p:cBhvr>
                                      <p:to>
                                        <p:strVal val="solid"/>
                                      </p:to>
                                    </p:set>
                                    <p:set>
                                      <p:cBhvr>
                                        <p:cTn id="114" dur="250" autoRev="1" fill="remove"/>
                                        <p:tgtEl>
                                          <p:spTgt spid="8"/>
                                        </p:tgtEl>
                                        <p:attrNameLst>
                                          <p:attrName>fill.on</p:attrName>
                                        </p:attrNameLst>
                                      </p:cBhvr>
                                      <p:to>
                                        <p:strVal val="true"/>
                                      </p:to>
                                    </p:set>
                                  </p:childTnLst>
                                </p:cTn>
                              </p:par>
                            </p:childTnLst>
                          </p:cTn>
                        </p:par>
                        <p:par>
                          <p:cTn id="115" fill="hold">
                            <p:stCondLst>
                              <p:cond delay="5500"/>
                            </p:stCondLst>
                            <p:childTnLst>
                              <p:par>
                                <p:cTn id="116" presetID="22" presetClass="entr" presetSubtype="1" repeatCount="2000" fill="hold" nodeType="after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wipe(up)">
                                      <p:cBhvr>
                                        <p:cTn id="1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3" grpId="0"/>
      <p:bldP spid="114" grpId="0"/>
      <p:bldP spid="71" grpId="0"/>
      <p:bldP spid="78" grpId="0"/>
      <p:bldP spid="83" grpId="0" animBg="1"/>
      <p:bldP spid="83" grpId="1" animBg="1"/>
      <p:bldP spid="132" grpId="0" animBg="1"/>
      <p:bldP spid="132" grpId="1" animBg="1"/>
      <p:bldP spid="59" grpId="0" animBg="1"/>
      <p:bldP spid="59" grpId="1" animBg="1"/>
      <p:bldP spid="64" grpId="0" animBg="1"/>
      <p:bldP spid="64" grpId="1" animBg="1"/>
      <p:bldP spid="75" grpId="0" animBg="1"/>
      <p:bldP spid="76" grpId="0" animBg="1"/>
      <p:bldP spid="8" grpId="0" animBg="1"/>
      <p:bldP spid="8" grpId="1" animBg="1"/>
      <p:bldP spid="8" grpId="2" animBg="1"/>
      <p:bldP spid="8"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515" y="274640"/>
            <a:ext cx="10600226" cy="706437"/>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0000"/>
          </a:bodyPr>
          <a:lstStyle/>
          <a:p>
            <a:pPr eaLnBrk="1" fontAlgn="auto" hangingPunct="1">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日本の財政問題（少子高齢化）</a:t>
            </a:r>
          </a:p>
        </p:txBody>
      </p:sp>
      <p:sp>
        <p:nvSpPr>
          <p:cNvPr id="59396" name="Text Box 43"/>
          <p:cNvSpPr txBox="1">
            <a:spLocks noChangeArrowheads="1"/>
          </p:cNvSpPr>
          <p:nvPr/>
        </p:nvSpPr>
        <p:spPr bwMode="auto">
          <a:xfrm>
            <a:off x="204946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1975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7.7</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7" name="山形 4"/>
          <p:cNvSpPr>
            <a:spLocks noChangeArrowheads="1"/>
          </p:cNvSpPr>
          <p:nvPr/>
        </p:nvSpPr>
        <p:spPr bwMode="auto">
          <a:xfrm>
            <a:off x="3808416" y="2132013"/>
            <a:ext cx="320675"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398" name="Text Box 43"/>
          <p:cNvSpPr txBox="1">
            <a:spLocks noChangeArrowheads="1"/>
          </p:cNvSpPr>
          <p:nvPr/>
        </p:nvSpPr>
        <p:spPr bwMode="auto">
          <a:xfrm>
            <a:off x="4123447" y="1844678"/>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2000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3.6</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9" name="山形 6"/>
          <p:cNvSpPr>
            <a:spLocks noChangeArrowheads="1"/>
          </p:cNvSpPr>
          <p:nvPr/>
        </p:nvSpPr>
        <p:spPr bwMode="auto">
          <a:xfrm>
            <a:off x="5776913" y="2132013"/>
            <a:ext cx="360362"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0" name="Text Box 43"/>
          <p:cNvSpPr txBox="1">
            <a:spLocks noChangeArrowheads="1"/>
          </p:cNvSpPr>
          <p:nvPr/>
        </p:nvSpPr>
        <p:spPr bwMode="auto">
          <a:xfrm>
            <a:off x="606901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2025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1.8</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401" name="山形 8"/>
          <p:cNvSpPr>
            <a:spLocks noChangeArrowheads="1"/>
          </p:cNvSpPr>
          <p:nvPr/>
        </p:nvSpPr>
        <p:spPr bwMode="auto">
          <a:xfrm>
            <a:off x="7859716" y="2132013"/>
            <a:ext cx="319087"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2" name="Text Box 43"/>
          <p:cNvSpPr txBox="1">
            <a:spLocks noChangeArrowheads="1"/>
          </p:cNvSpPr>
          <p:nvPr/>
        </p:nvSpPr>
        <p:spPr bwMode="auto">
          <a:xfrm>
            <a:off x="8112128" y="1844678"/>
            <a:ext cx="1878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2050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1.3</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12" name="Text Box 43"/>
          <p:cNvSpPr txBox="1">
            <a:spLocks noChangeArrowheads="1"/>
          </p:cNvSpPr>
          <p:nvPr/>
        </p:nvSpPr>
        <p:spPr bwMode="auto">
          <a:xfrm>
            <a:off x="1804989" y="3625853"/>
            <a:ext cx="6054727" cy="2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① 社会保障関係費</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年金・医療費等</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が増加</a:t>
            </a:r>
            <a:endParaRPr lang="en-US" altLang="ja-JP" sz="3200" b="1" dirty="0">
              <a:latin typeface="HG丸ｺﾞｼｯｸM-PRO" panose="020F0600000000000000" pitchFamily="50" charset="-128"/>
              <a:ea typeface="HG丸ｺﾞｼｯｸM-PRO" panose="020F0600000000000000" pitchFamily="50" charset="-128"/>
            </a:endParaRPr>
          </a:p>
          <a:p>
            <a:pPr>
              <a:lnSpc>
                <a:spcPts val="2800"/>
              </a:lnSpc>
              <a:spcBef>
                <a:spcPct val="0"/>
              </a:spcBef>
              <a:buNone/>
            </a:pP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② 少子化等による働き手の減少</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に伴い税収が低下</a:t>
            </a:r>
          </a:p>
        </p:txBody>
      </p:sp>
      <p:sp>
        <p:nvSpPr>
          <p:cNvPr id="17" name="AutoShape 26"/>
          <p:cNvSpPr>
            <a:spLocks noChangeArrowheads="1"/>
          </p:cNvSpPr>
          <p:nvPr/>
        </p:nvSpPr>
        <p:spPr bwMode="auto">
          <a:xfrm>
            <a:off x="2044700" y="1176341"/>
            <a:ext cx="7795820" cy="530225"/>
          </a:xfrm>
          <a:prstGeom prst="roundRect">
            <a:avLst>
              <a:gd name="adj" fmla="val 16667"/>
            </a:avLst>
          </a:prstGeom>
          <a:solidFill>
            <a:srgbClr val="0070C0"/>
          </a:solidFill>
          <a:ln w="19050" algn="ctr">
            <a:solidFill>
              <a:srgbClr val="007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fontAlgn="auto">
              <a:spcBef>
                <a:spcPct val="40000"/>
              </a:spcBef>
              <a:spcAft>
                <a:spcPts val="0"/>
              </a:spcAft>
              <a:buClr>
                <a:srgbClr val="FFFFFF"/>
              </a:buClr>
              <a:buNone/>
              <a:defRPr/>
            </a:pPr>
            <a:endParaRPr lang="ja-JP" altLang="en-US" sz="2800" kern="0" dirty="0">
              <a:solidFill>
                <a:srgbClr val="000000"/>
              </a:solidFill>
              <a:latin typeface="Arial" panose="020B0604020202020204" pitchFamily="34" charset="0"/>
              <a:ea typeface="HGPｺﾞｼｯｸE" panose="020B0900000000000000" pitchFamily="50" charset="-128"/>
            </a:endParaRPr>
          </a:p>
        </p:txBody>
      </p:sp>
      <p:sp>
        <p:nvSpPr>
          <p:cNvPr id="59407" name="テキスト ボックス 6"/>
          <p:cNvSpPr txBox="1">
            <a:spLocks noChangeArrowheads="1"/>
          </p:cNvSpPr>
          <p:nvPr/>
        </p:nvSpPr>
        <p:spPr bwMode="auto">
          <a:xfrm>
            <a:off x="2185535" y="1297980"/>
            <a:ext cx="7510965" cy="350865"/>
          </a:xfrm>
          <a:prstGeom prst="rect">
            <a:avLst/>
          </a:prstGeom>
          <a:noFill/>
          <a:ln>
            <a:noFill/>
          </a:ln>
          <a:effectLst>
            <a:outerShdw dist="35921" dir="27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70000"/>
              </a:lnSpc>
              <a:spcBef>
                <a:spcPct val="40000"/>
              </a:spcBef>
              <a:buClr>
                <a:srgbClr val="FFFFFF"/>
              </a:buClr>
              <a:buFont typeface="Wingdings" panose="05000000000000000000" pitchFamily="2" charset="2"/>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働き手（</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 〜64</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歳）と高齢者（</a:t>
            </a:r>
            <a:r>
              <a:rPr lang="en-US" altLang="ja-JP" sz="2400" dirty="0">
                <a:solidFill>
                  <a:srgbClr val="FFFFFF"/>
                </a:solidFill>
                <a:latin typeface="HG丸ｺﾞｼｯｸM-PRO" panose="020F0600000000000000" pitchFamily="50" charset="-128"/>
                <a:ea typeface="HG丸ｺﾞｼｯｸM-PRO" panose="020F0600000000000000" pitchFamily="50" charset="-128"/>
              </a:rPr>
              <a:t>65</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歳以上）の比率</a:t>
            </a:r>
          </a:p>
        </p:txBody>
      </p:sp>
      <p:sp>
        <p:nvSpPr>
          <p:cNvPr id="19" name="AutoShape 26"/>
          <p:cNvSpPr txBox="1">
            <a:spLocks noChangeArrowheads="1"/>
          </p:cNvSpPr>
          <p:nvPr/>
        </p:nvSpPr>
        <p:spPr bwMode="auto">
          <a:xfrm>
            <a:off x="1804988" y="2955926"/>
            <a:ext cx="2089150" cy="569117"/>
          </a:xfrm>
          <a:prstGeom prst="roundRect">
            <a:avLst>
              <a:gd name="adj" fmla="val 16667"/>
            </a:avLst>
          </a:prstGeom>
          <a:solidFill>
            <a:srgbClr val="FF0000"/>
          </a:solidFill>
          <a:ln w="19050" algn="ctr">
            <a:solidFill>
              <a:srgbClr val="FF0000"/>
            </a:solidFill>
            <a:round/>
            <a:headEnd/>
            <a:tailEnd/>
          </a:ln>
        </p:spPr>
        <p:txBody>
          <a:bodyPr wrap="none" anchor="ctr"/>
          <a:lstStyle>
            <a:lvl1pPr algn="l" rtl="0" eaLnBrk="1" latinLnBrk="0" hangingPunct="1">
              <a:spcBef>
                <a:spcPct val="20000"/>
              </a:spcBef>
              <a:buChar char="•"/>
              <a:defRPr kumimoji="1" sz="3200" b="0" kern="1200" cap="small" baseline="0">
                <a:solidFill>
                  <a:schemeClr val="tx1"/>
                </a:solidFill>
                <a:latin typeface="Times" panose="02020603050405020304" pitchFamily="18" charset="0"/>
                <a:ea typeface="Osaka" charset="-128"/>
                <a:cs typeface="+mj-cs"/>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buFontTx/>
              <a:buNone/>
              <a:defRPr/>
            </a:pPr>
            <a:r>
              <a:rPr lang="ja-JP" altLang="en-US" sz="3600" dirty="0">
                <a:solidFill>
                  <a:schemeClr val="bg1"/>
                </a:solidFill>
                <a:latin typeface="HGP創英角ｺﾞｼｯｸUB" pitchFamily="50" charset="-128"/>
                <a:ea typeface="HGP創英角ｺﾞｼｯｸUB" pitchFamily="50" charset="-128"/>
              </a:rPr>
              <a:t>問題点</a:t>
            </a:r>
          </a:p>
        </p:txBody>
      </p:sp>
      <p:pic>
        <p:nvPicPr>
          <p:cNvPr id="2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927351"/>
            <a:ext cx="2849562"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2000"/>
                                        <p:tgtEl>
                                          <p:spTgt spid="12"/>
                                        </p:tgtEl>
                                      </p:cBhvr>
                                    </p:animEffect>
                                  </p:childTnLst>
                                </p:cTn>
                              </p:par>
                            </p:childTnLst>
                          </p:cTn>
                        </p:par>
                        <p:par>
                          <p:cTn id="11" fill="hold">
                            <p:stCondLst>
                              <p:cond delay="3000"/>
                            </p:stCondLst>
                            <p:childTnLst>
                              <p:par>
                                <p:cTn id="12" presetID="32" presetClass="emph" presetSubtype="0" repeatCount="5000" fill="hold" nodeType="afterEffect">
                                  <p:stCondLst>
                                    <p:cond delay="1500"/>
                                  </p:stCondLst>
                                  <p:childTnLst>
                                    <p:animRot by="120000">
                                      <p:cBhvr>
                                        <p:cTn id="13" dur="100" fill="hold">
                                          <p:stCondLst>
                                            <p:cond delay="0"/>
                                          </p:stCondLst>
                                        </p:cTn>
                                        <p:tgtEl>
                                          <p:spTgt spid="21"/>
                                        </p:tgtEl>
                                        <p:attrNameLst>
                                          <p:attrName>r</p:attrName>
                                        </p:attrNameLst>
                                      </p:cBhvr>
                                    </p:animRot>
                                    <p:animRot by="-240000">
                                      <p:cBhvr>
                                        <p:cTn id="14" dur="200" fill="hold">
                                          <p:stCondLst>
                                            <p:cond delay="200"/>
                                          </p:stCondLst>
                                        </p:cTn>
                                        <p:tgtEl>
                                          <p:spTgt spid="21"/>
                                        </p:tgtEl>
                                        <p:attrNameLst>
                                          <p:attrName>r</p:attrName>
                                        </p:attrNameLst>
                                      </p:cBhvr>
                                    </p:animRot>
                                    <p:animRot by="240000">
                                      <p:cBhvr>
                                        <p:cTn id="15" dur="200" fill="hold">
                                          <p:stCondLst>
                                            <p:cond delay="400"/>
                                          </p:stCondLst>
                                        </p:cTn>
                                        <p:tgtEl>
                                          <p:spTgt spid="21"/>
                                        </p:tgtEl>
                                        <p:attrNameLst>
                                          <p:attrName>r</p:attrName>
                                        </p:attrNameLst>
                                      </p:cBhvr>
                                    </p:animRot>
                                    <p:animRot by="-240000">
                                      <p:cBhvr>
                                        <p:cTn id="16" dur="200" fill="hold">
                                          <p:stCondLst>
                                            <p:cond delay="600"/>
                                          </p:stCondLst>
                                        </p:cTn>
                                        <p:tgtEl>
                                          <p:spTgt spid="21"/>
                                        </p:tgtEl>
                                        <p:attrNameLst>
                                          <p:attrName>r</p:attrName>
                                        </p:attrNameLst>
                                      </p:cBhvr>
                                    </p:animRot>
                                    <p:animRot by="120000">
                                      <p:cBhvr>
                                        <p:cTn id="17"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公共サービス"/>
          <p:cNvGrpSpPr/>
          <p:nvPr/>
        </p:nvGrpSpPr>
        <p:grpSpPr>
          <a:xfrm>
            <a:off x="454665" y="1158722"/>
            <a:ext cx="11305570" cy="584775"/>
            <a:chOff x="36000" y="36000"/>
            <a:chExt cx="11305570" cy="584775"/>
          </a:xfrm>
        </p:grpSpPr>
        <p:sp>
          <p:nvSpPr>
            <p:cNvPr id="4" name="テキスト ボックス 3"/>
            <p:cNvSpPr txBox="1"/>
            <p:nvPr/>
          </p:nvSpPr>
          <p:spPr>
            <a:xfrm>
              <a:off x="36000" y="36000"/>
              <a:ext cx="11305570" cy="584775"/>
            </a:xfrm>
            <a:prstGeom prst="rect">
              <a:avLst/>
            </a:prstGeom>
            <a:noFill/>
          </p:spPr>
          <p:txBody>
            <a:bodyPr wrap="square" rtlCol="0">
              <a:spAutoFit/>
            </a:bodyPr>
            <a:lstStyle/>
            <a:p>
              <a:pPr algn="ctr"/>
              <a:r>
                <a:rPr kumimoji="1" lang="ja-JP" altLang="en-US" sz="3200" dirty="0">
                  <a:ln w="155575">
                    <a:solidFill>
                      <a:schemeClr val="tx1"/>
                    </a:solidFill>
                  </a:ln>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sp>
          <p:nvSpPr>
            <p:cNvPr id="14" name="テキスト ボックス 13"/>
            <p:cNvSpPr txBox="1"/>
            <p:nvPr/>
          </p:nvSpPr>
          <p:spPr>
            <a:xfrm>
              <a:off x="36000" y="36000"/>
              <a:ext cx="11305570" cy="584775"/>
            </a:xfrm>
            <a:prstGeom prst="rect">
              <a:avLst/>
            </a:prstGeom>
            <a:noFill/>
          </p:spPr>
          <p:txBody>
            <a:bodyPr wrap="square" rtlCol="0">
              <a:spAutoFit/>
            </a:bodyPr>
            <a:lstStyle/>
            <a:p>
              <a:pPr algn="ctr"/>
              <a:r>
                <a:rPr kumimoji="1" lang="ja-JP" altLang="en-US" sz="320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sp>
          <p:nvSpPr>
            <p:cNvPr id="17" name="テキスト ボックス 16"/>
            <p:cNvSpPr txBox="1"/>
            <p:nvPr/>
          </p:nvSpPr>
          <p:spPr>
            <a:xfrm>
              <a:off x="36000" y="36000"/>
              <a:ext cx="11305570" cy="584775"/>
            </a:xfrm>
            <a:prstGeom prst="rect">
              <a:avLst/>
            </a:prstGeom>
            <a:noFill/>
            <a:ln w="22225">
              <a:noFill/>
            </a:ln>
          </p:spPr>
          <p:txBody>
            <a:bodyPr wrap="square" rtlCol="0">
              <a:spAutoFit/>
            </a:bodyPr>
            <a:lstStyle/>
            <a:p>
              <a:pPr algn="ctr"/>
              <a:r>
                <a:rPr kumimoji="1" lang="ja-JP" altLang="en-US" sz="3200" dirty="0">
                  <a:ln w="25400">
                    <a:solidFill>
                      <a:schemeClr val="tx1"/>
                    </a:solidFill>
                  </a:ln>
                  <a:latin typeface="HG丸ｺﾞｼｯｸM-PRO" panose="020F0600000000000000" pitchFamily="50" charset="-128"/>
                  <a:ea typeface="HG丸ｺﾞｼｯｸM-PRO" panose="020F0600000000000000" pitchFamily="50" charset="-128"/>
                </a:rPr>
                <a:t>公共サービスなどによる利益は国民みんなが受け取るもの</a:t>
              </a:r>
            </a:p>
          </p:txBody>
        </p:sp>
      </p:grpSp>
      <p:grpSp>
        <p:nvGrpSpPr>
          <p:cNvPr id="18" name="みんなでわかちあう"/>
          <p:cNvGrpSpPr/>
          <p:nvPr/>
        </p:nvGrpSpPr>
        <p:grpSpPr>
          <a:xfrm>
            <a:off x="443215" y="2564880"/>
            <a:ext cx="11305570" cy="769441"/>
            <a:chOff x="36000" y="36000"/>
            <a:chExt cx="11305570" cy="769441"/>
          </a:xfrm>
        </p:grpSpPr>
        <p:sp>
          <p:nvSpPr>
            <p:cNvPr id="19" name="テキスト ボックス 18"/>
            <p:cNvSpPr txBox="1"/>
            <p:nvPr/>
          </p:nvSpPr>
          <p:spPr>
            <a:xfrm>
              <a:off x="36000" y="36000"/>
              <a:ext cx="11305570" cy="769441"/>
            </a:xfrm>
            <a:prstGeom prst="rect">
              <a:avLst/>
            </a:prstGeom>
            <a:noFill/>
          </p:spPr>
          <p:txBody>
            <a:bodyPr wrap="square" rtlCol="0">
              <a:spAutoFit/>
            </a:bodyPr>
            <a:lstStyle/>
            <a:p>
              <a:pPr algn="ctr"/>
              <a:r>
                <a:rPr lang="ja-JP" altLang="en-US" sz="4400" dirty="0">
                  <a:ln w="155575">
                    <a:solidFill>
                      <a:srgbClr val="0070C0"/>
                    </a:solidFill>
                  </a:ln>
                  <a:solidFill>
                    <a:srgbClr val="0070C0"/>
                  </a:solidFill>
                  <a:latin typeface="HGP創英角ｺﾞｼｯｸUB" panose="020B0900000000000000" pitchFamily="50" charset="-128"/>
                </a:rPr>
                <a:t>税金は皆で広く公平に分かち合うことが必要</a:t>
              </a:r>
              <a:endParaRPr kumimoji="1" lang="ja-JP" altLang="en-US" sz="4400" dirty="0">
                <a:ln w="155575">
                  <a:solidFill>
                    <a:srgbClr val="0070C0"/>
                  </a:solidFill>
                </a:ln>
                <a:solidFill>
                  <a:srgbClr val="0070C0"/>
                </a:solidFill>
                <a:latin typeface="HGP創英角ｺﾞｼｯｸUB" panose="020B0900000000000000" pitchFamily="50" charset="-128"/>
              </a:endParaRPr>
            </a:p>
          </p:txBody>
        </p:sp>
        <p:sp>
          <p:nvSpPr>
            <p:cNvPr id="20" name="テキスト ボックス 19"/>
            <p:cNvSpPr txBox="1"/>
            <p:nvPr/>
          </p:nvSpPr>
          <p:spPr>
            <a:xfrm>
              <a:off x="36000" y="36000"/>
              <a:ext cx="11305570" cy="769441"/>
            </a:xfrm>
            <a:prstGeom prst="rect">
              <a:avLst/>
            </a:prstGeom>
            <a:noFill/>
          </p:spPr>
          <p:txBody>
            <a:bodyPr wrap="square" rtlCol="0">
              <a:spAutoFit/>
            </a:bodyPr>
            <a:lstStyle/>
            <a:p>
              <a:pPr algn="ctr"/>
              <a:r>
                <a:rPr lang="ja-JP" altLang="en-US" sz="4400" dirty="0">
                  <a:ln w="76200">
                    <a:solidFill>
                      <a:schemeClr val="bg1"/>
                    </a:solidFill>
                  </a:ln>
                  <a:solidFill>
                    <a:schemeClr val="bg1"/>
                  </a:solidFill>
                  <a:latin typeface="HGP創英角ｺﾞｼｯｸUB" panose="020B0900000000000000" pitchFamily="50" charset="-128"/>
                </a:rPr>
                <a:t>税金は皆で広く公平に分かち合うことが必要</a:t>
              </a:r>
              <a:endParaRPr kumimoji="1" lang="ja-JP" altLang="en-US" sz="4400" dirty="0">
                <a:ln w="76200">
                  <a:solidFill>
                    <a:schemeClr val="bg1"/>
                  </a:solidFill>
                </a:ln>
                <a:solidFill>
                  <a:schemeClr val="bg1"/>
                </a:solidFill>
                <a:latin typeface="HGP創英角ｺﾞｼｯｸUB" panose="020B0900000000000000" pitchFamily="50" charset="-128"/>
              </a:endParaRPr>
            </a:p>
          </p:txBody>
        </p:sp>
        <p:sp>
          <p:nvSpPr>
            <p:cNvPr id="21" name="テキスト ボックス 20"/>
            <p:cNvSpPr txBox="1"/>
            <p:nvPr/>
          </p:nvSpPr>
          <p:spPr>
            <a:xfrm>
              <a:off x="36000" y="36000"/>
              <a:ext cx="11305570" cy="769441"/>
            </a:xfrm>
            <a:prstGeom prst="rect">
              <a:avLst/>
            </a:prstGeom>
            <a:noFill/>
            <a:ln w="22225">
              <a:noFill/>
            </a:ln>
          </p:spPr>
          <p:txBody>
            <a:bodyPr wrap="square" rtlCol="0">
              <a:spAutoFit/>
            </a:bodyPr>
            <a:lstStyle/>
            <a:p>
              <a:pPr algn="ctr"/>
              <a:r>
                <a:rPr lang="ja-JP" altLang="en-US" sz="4400" dirty="0">
                  <a:ln w="0">
                    <a:solidFill>
                      <a:srgbClr val="0070C0"/>
                    </a:solidFill>
                  </a:ln>
                  <a:solidFill>
                    <a:srgbClr val="0070C0"/>
                  </a:solidFill>
                  <a:latin typeface="HGP創英角ｺﾞｼｯｸUB" panose="020B0900000000000000" pitchFamily="50" charset="-128"/>
                </a:rPr>
                <a:t>税金は皆で広く公平に分かち合うことが必要</a:t>
              </a:r>
              <a:endParaRPr kumimoji="1" lang="ja-JP" altLang="en-US" sz="4400" dirty="0">
                <a:ln w="0">
                  <a:solidFill>
                    <a:srgbClr val="0070C0"/>
                  </a:solidFill>
                </a:ln>
                <a:solidFill>
                  <a:srgbClr val="0070C0"/>
                </a:solidFill>
                <a:latin typeface="HGP創英角ｺﾞｼｯｸUB" panose="020B0900000000000000" pitchFamily="50" charset="-128"/>
              </a:endParaRPr>
            </a:p>
          </p:txBody>
        </p:sp>
      </p:grpSp>
      <p:grpSp>
        <p:nvGrpSpPr>
          <p:cNvPr id="23" name="会費"/>
          <p:cNvGrpSpPr/>
          <p:nvPr/>
        </p:nvGrpSpPr>
        <p:grpSpPr>
          <a:xfrm>
            <a:off x="470305" y="3334321"/>
            <a:ext cx="11305570" cy="1569660"/>
            <a:chOff x="36000" y="36000"/>
            <a:chExt cx="11305570" cy="1569660"/>
          </a:xfrm>
        </p:grpSpPr>
        <p:sp>
          <p:nvSpPr>
            <p:cNvPr id="24" name="テキスト ボックス 23"/>
            <p:cNvSpPr txBox="1"/>
            <p:nvPr/>
          </p:nvSpPr>
          <p:spPr>
            <a:xfrm>
              <a:off x="36000" y="36000"/>
              <a:ext cx="11305570" cy="1569660"/>
            </a:xfrm>
            <a:prstGeom prst="rect">
              <a:avLst/>
            </a:prstGeom>
            <a:noFill/>
          </p:spPr>
          <p:txBody>
            <a:bodyPr wrap="square" rtlCol="0">
              <a:spAutoFit/>
            </a:bodyPr>
            <a:lstStyle/>
            <a:p>
              <a:pPr algn="ctr"/>
              <a:r>
                <a:rPr lang="ja-JP" altLang="en-US" sz="4800" dirty="0">
                  <a:ln w="155575">
                    <a:solidFill>
                      <a:srgbClr val="00B050"/>
                    </a:solidFill>
                  </a:ln>
                  <a:solidFill>
                    <a:srgbClr val="00B050"/>
                  </a:solidFill>
                  <a:latin typeface="HGP創英角ｺﾞｼｯｸUB" panose="020B0900000000000000" pitchFamily="50" charset="-128"/>
                </a:rPr>
                <a:t>社会共通の費用を</a:t>
              </a:r>
              <a:endParaRPr lang="en-US" altLang="ja-JP" sz="4800" dirty="0">
                <a:ln w="155575">
                  <a:solidFill>
                    <a:srgbClr val="00B050"/>
                  </a:solidFill>
                </a:ln>
                <a:solidFill>
                  <a:srgbClr val="00B050"/>
                </a:solidFill>
                <a:latin typeface="HGP創英角ｺﾞｼｯｸUB" panose="020B0900000000000000" pitchFamily="50" charset="-128"/>
              </a:endParaRPr>
            </a:p>
            <a:p>
              <a:pPr algn="ctr"/>
              <a:r>
                <a:rPr lang="ja-JP" altLang="en-US" sz="4800" dirty="0">
                  <a:ln w="155575">
                    <a:solidFill>
                      <a:srgbClr val="00B050"/>
                    </a:solidFill>
                  </a:ln>
                  <a:solidFill>
                    <a:srgbClr val="00B050"/>
                  </a:solidFill>
                  <a:latin typeface="HGP創英角ｺﾞｼｯｸUB" panose="020B0900000000000000" pitchFamily="50" charset="-128"/>
                </a:rPr>
                <a:t>賄うための会費</a:t>
              </a:r>
              <a:endParaRPr kumimoji="1" lang="ja-JP" altLang="en-US" sz="4800" dirty="0">
                <a:ln w="155575">
                  <a:solidFill>
                    <a:srgbClr val="00B050"/>
                  </a:solidFill>
                </a:ln>
                <a:solidFill>
                  <a:srgbClr val="00B050"/>
                </a:solidFill>
                <a:latin typeface="HGP創英角ｺﾞｼｯｸUB" panose="020B0900000000000000" pitchFamily="50" charset="-128"/>
              </a:endParaRPr>
            </a:p>
          </p:txBody>
        </p:sp>
        <p:sp>
          <p:nvSpPr>
            <p:cNvPr id="25" name="テキスト ボックス 24"/>
            <p:cNvSpPr txBox="1"/>
            <p:nvPr/>
          </p:nvSpPr>
          <p:spPr>
            <a:xfrm>
              <a:off x="36000" y="36000"/>
              <a:ext cx="11305570" cy="1569660"/>
            </a:xfrm>
            <a:prstGeom prst="rect">
              <a:avLst/>
            </a:prstGeom>
            <a:noFill/>
          </p:spPr>
          <p:txBody>
            <a:bodyPr wrap="square" rtlCol="0">
              <a:spAutoFit/>
            </a:bodyPr>
            <a:lstStyle/>
            <a:p>
              <a:pPr algn="ctr"/>
              <a:r>
                <a:rPr lang="ja-JP" altLang="en-US" sz="4800" dirty="0">
                  <a:ln w="76200">
                    <a:solidFill>
                      <a:schemeClr val="bg1"/>
                    </a:solidFill>
                  </a:ln>
                  <a:solidFill>
                    <a:schemeClr val="bg1"/>
                  </a:solidFill>
                  <a:latin typeface="HGP創英角ｺﾞｼｯｸUB" panose="020B0900000000000000" pitchFamily="50" charset="-128"/>
                </a:rPr>
                <a:t>社会共通の費用を</a:t>
              </a:r>
              <a:endParaRPr lang="en-US" altLang="ja-JP" sz="4800" dirty="0">
                <a:ln w="76200">
                  <a:solidFill>
                    <a:schemeClr val="bg1"/>
                  </a:solidFill>
                </a:ln>
                <a:solidFill>
                  <a:schemeClr val="bg1"/>
                </a:solidFill>
                <a:latin typeface="HGP創英角ｺﾞｼｯｸUB" panose="020B0900000000000000" pitchFamily="50" charset="-128"/>
              </a:endParaRPr>
            </a:p>
            <a:p>
              <a:pPr algn="ctr"/>
              <a:r>
                <a:rPr lang="ja-JP" altLang="en-US" sz="4800" dirty="0">
                  <a:ln w="76200">
                    <a:solidFill>
                      <a:schemeClr val="bg1"/>
                    </a:solidFill>
                  </a:ln>
                  <a:solidFill>
                    <a:schemeClr val="bg1"/>
                  </a:solidFill>
                  <a:latin typeface="HGP創英角ｺﾞｼｯｸUB" panose="020B0900000000000000" pitchFamily="50" charset="-128"/>
                </a:rPr>
                <a:t>賄うための会費</a:t>
              </a:r>
              <a:endParaRPr kumimoji="1" lang="ja-JP" altLang="en-US" sz="4800" dirty="0">
                <a:ln w="76200">
                  <a:solidFill>
                    <a:schemeClr val="bg1"/>
                  </a:solidFill>
                </a:ln>
                <a:solidFill>
                  <a:schemeClr val="bg1"/>
                </a:solidFill>
                <a:latin typeface="HGP創英角ｺﾞｼｯｸUB" panose="020B0900000000000000" pitchFamily="50" charset="-128"/>
              </a:endParaRPr>
            </a:p>
          </p:txBody>
        </p:sp>
        <p:sp>
          <p:nvSpPr>
            <p:cNvPr id="26" name="テキスト ボックス 25"/>
            <p:cNvSpPr txBox="1"/>
            <p:nvPr/>
          </p:nvSpPr>
          <p:spPr>
            <a:xfrm>
              <a:off x="36000" y="36000"/>
              <a:ext cx="11305570" cy="1569660"/>
            </a:xfrm>
            <a:prstGeom prst="rect">
              <a:avLst/>
            </a:prstGeom>
            <a:noFill/>
            <a:ln w="22225">
              <a:noFill/>
            </a:ln>
          </p:spPr>
          <p:txBody>
            <a:bodyPr wrap="square" rtlCol="0">
              <a:spAutoFit/>
            </a:bodyPr>
            <a:lstStyle/>
            <a:p>
              <a:pPr algn="ctr"/>
              <a:r>
                <a:rPr lang="ja-JP" altLang="ja-JP" sz="4800" dirty="0">
                  <a:solidFill>
                    <a:srgbClr val="00B050"/>
                  </a:solidFill>
                  <a:latin typeface="+mn-ea"/>
                </a:rPr>
                <a:t>社会共通の費用を</a:t>
              </a:r>
              <a:endParaRPr lang="en-US" altLang="ja-JP" sz="4800" dirty="0">
                <a:solidFill>
                  <a:srgbClr val="00B050"/>
                </a:solidFill>
                <a:latin typeface="+mn-ea"/>
              </a:endParaRPr>
            </a:p>
            <a:p>
              <a:pPr algn="ctr"/>
              <a:r>
                <a:rPr lang="ja-JP" altLang="ja-JP" sz="4800" dirty="0">
                  <a:solidFill>
                    <a:srgbClr val="00B050"/>
                  </a:solidFill>
                  <a:latin typeface="+mn-ea"/>
                </a:rPr>
                <a:t>賄うための会費</a:t>
              </a:r>
              <a:endParaRPr kumimoji="1" lang="ja-JP" altLang="en-US" sz="4800" dirty="0">
                <a:ln w="0">
                  <a:solidFill>
                    <a:srgbClr val="0070C0"/>
                  </a:solidFill>
                </a:ln>
                <a:solidFill>
                  <a:srgbClr val="00B050"/>
                </a:solidFill>
                <a:latin typeface="HGP創英角ｺﾞｼｯｸUB" panose="020B0900000000000000" pitchFamily="50" charset="-128"/>
              </a:endParaRPr>
            </a:p>
          </p:txBody>
        </p:sp>
      </p:grpSp>
      <p:pic>
        <p:nvPicPr>
          <p:cNvPr id="33" name="横断歩道">
            <a:extLst>
              <a:ext uri="{FF2B5EF4-FFF2-40B4-BE49-F238E27FC236}">
                <a16:creationId xmlns:a16="http://schemas.microsoft.com/office/drawing/2014/main" id="{33159B9E-987B-4865-8711-2976058D7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9579" y="1908881"/>
            <a:ext cx="1732842" cy="1425440"/>
          </a:xfrm>
          <a:prstGeom prst="rect">
            <a:avLst/>
          </a:prstGeom>
        </p:spPr>
      </p:pic>
      <p:pic>
        <p:nvPicPr>
          <p:cNvPr id="31" name="公園"/>
          <p:cNvPicPr>
            <a:picLocks noChangeAspect="1"/>
          </p:cNvPicPr>
          <p:nvPr/>
        </p:nvPicPr>
        <p:blipFill rotWithShape="1">
          <a:blip r:embed="rId4">
            <a:extLst>
              <a:ext uri="{28A0092B-C50C-407E-A947-70E740481C1C}">
                <a14:useLocalDpi xmlns:a14="http://schemas.microsoft.com/office/drawing/2010/main" val="0"/>
              </a:ext>
            </a:extLst>
          </a:blip>
          <a:srcRect l="13220" t="18703" r="14052" b="19185"/>
          <a:stretch/>
        </p:blipFill>
        <p:spPr>
          <a:xfrm>
            <a:off x="8233467" y="5095846"/>
            <a:ext cx="2604932" cy="1483155"/>
          </a:xfrm>
          <a:prstGeom prst="ellipse">
            <a:avLst/>
          </a:prstGeom>
          <a:ln>
            <a:noFill/>
          </a:ln>
          <a:effectLst>
            <a:glow rad="495300">
              <a:schemeClr val="bg1">
                <a:alpha val="50000"/>
              </a:schemeClr>
            </a:glow>
            <a:softEdge rad="112500"/>
          </a:effectLst>
        </p:spPr>
      </p:pic>
      <p:pic>
        <p:nvPicPr>
          <p:cNvPr id="32" name="學校" descr="グラフィカル ユーザー インターフェイス&#10;&#10;低い精度で自動的に生成された説明">
            <a:extLst>
              <a:ext uri="{FF2B5EF4-FFF2-40B4-BE49-F238E27FC236}">
                <a16:creationId xmlns:a16="http://schemas.microsoft.com/office/drawing/2014/main" id="{E5248883-5B78-4B45-8CF0-A8914D239C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879" y="4903981"/>
            <a:ext cx="3197971" cy="1798859"/>
          </a:xfrm>
          <a:prstGeom prst="ellipse">
            <a:avLst/>
          </a:prstGeom>
          <a:ln>
            <a:noFill/>
          </a:ln>
          <a:effectLst>
            <a:softEdge rad="112500"/>
          </a:effectLst>
        </p:spPr>
      </p:pic>
      <p:pic>
        <p:nvPicPr>
          <p:cNvPr id="27" name="ごみ"/>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8559" y="4871930"/>
            <a:ext cx="2284823" cy="1773594"/>
          </a:xfrm>
          <a:prstGeom prst="rect">
            <a:avLst/>
          </a:prstGeom>
        </p:spPr>
      </p:pic>
      <p:pic>
        <p:nvPicPr>
          <p:cNvPr id="29" name="消防"/>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9570" y="2733850"/>
            <a:ext cx="3404084" cy="2204144"/>
          </a:xfrm>
          <a:prstGeom prst="rect">
            <a:avLst/>
          </a:prstGeom>
        </p:spPr>
      </p:pic>
      <p:pic>
        <p:nvPicPr>
          <p:cNvPr id="28" name="警察"/>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667" y="2725931"/>
            <a:ext cx="1808628" cy="2407491"/>
          </a:xfrm>
          <a:prstGeom prst="rect">
            <a:avLst/>
          </a:prstGeom>
        </p:spPr>
      </p:pic>
      <p:sp>
        <p:nvSpPr>
          <p:cNvPr id="30" name="タイトル 1">
            <a:extLst>
              <a:ext uri="{FF2B5EF4-FFF2-40B4-BE49-F238E27FC236}">
                <a16:creationId xmlns:a16="http://schemas.microsoft.com/office/drawing/2014/main" id="{5E28791C-9D6F-4A2E-9C84-1076692374D8}"/>
              </a:ext>
            </a:extLst>
          </p:cNvPr>
          <p:cNvSpPr txBox="1">
            <a:spLocks/>
          </p:cNvSpPr>
          <p:nvPr/>
        </p:nvSpPr>
        <p:spPr bwMode="auto">
          <a:xfrm>
            <a:off x="436654" y="165542"/>
            <a:ext cx="11272878" cy="86172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今日のまとめ</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203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xit" presetSubtype="0" fill="hold" nodeType="withEffect">
                                  <p:stCondLst>
                                    <p:cond delay="1625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0 -2.59259E-6 L 0.00052 -0.22129 " pathEditMode="relative" rAng="0" ptsTypes="AA">
                                      <p:cBhvr>
                                        <p:cTn id="21" dur="2000" fill="hold"/>
                                        <p:tgtEl>
                                          <p:spTgt spid="18"/>
                                        </p:tgtEl>
                                        <p:attrNameLst>
                                          <p:attrName>ppt_x</p:attrName>
                                          <p:attrName>ppt_y</p:attrName>
                                        </p:attrNameLst>
                                      </p:cBhvr>
                                      <p:rCtr x="26" y="-11065"/>
                                    </p:animMotion>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12" presetClass="entr" presetSubtype="4"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1000"/>
                                        <p:tgtEl>
                                          <p:spTgt spid="28"/>
                                        </p:tgtEl>
                                        <p:attrNameLst>
                                          <p:attrName>ppt_y</p:attrName>
                                        </p:attrNameLst>
                                      </p:cBhvr>
                                      <p:tavLst>
                                        <p:tav tm="0">
                                          <p:val>
                                            <p:strVal val="#ppt_y+#ppt_h*1.125000"/>
                                          </p:val>
                                        </p:tav>
                                        <p:tav tm="100000">
                                          <p:val>
                                            <p:strVal val="#ppt_y"/>
                                          </p:val>
                                        </p:tav>
                                      </p:tavLst>
                                    </p:anim>
                                    <p:animEffect transition="in" filter="wipe(up)">
                                      <p:cBhvr>
                                        <p:cTn id="31" dur="1000"/>
                                        <p:tgtEl>
                                          <p:spTgt spid="28"/>
                                        </p:tgtEl>
                                      </p:cBhvr>
                                    </p:animEffect>
                                  </p:childTnLst>
                                </p:cTn>
                              </p:par>
                            </p:childTnLst>
                          </p:cTn>
                        </p:par>
                        <p:par>
                          <p:cTn id="32" fill="hold">
                            <p:stCondLst>
                              <p:cond delay="4000"/>
                            </p:stCondLst>
                            <p:childTnLst>
                              <p:par>
                                <p:cTn id="33" presetID="1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p:tgtEl>
                                          <p:spTgt spid="29"/>
                                        </p:tgtEl>
                                        <p:attrNameLst>
                                          <p:attrName>ppt_y</p:attrName>
                                        </p:attrNameLst>
                                      </p:cBhvr>
                                      <p:tavLst>
                                        <p:tav tm="0">
                                          <p:val>
                                            <p:strVal val="#ppt_y+#ppt_h*1.125000"/>
                                          </p:val>
                                        </p:tav>
                                        <p:tav tm="100000">
                                          <p:val>
                                            <p:strVal val="#ppt_y"/>
                                          </p:val>
                                        </p:tav>
                                      </p:tavLst>
                                    </p:anim>
                                    <p:animEffect transition="in" filter="wipe(up)">
                                      <p:cBhvr>
                                        <p:cTn id="36" dur="1000"/>
                                        <p:tgtEl>
                                          <p:spTgt spid="29"/>
                                        </p:tgtEl>
                                      </p:cBhvr>
                                    </p:animEffect>
                                  </p:childTnLst>
                                </p:cTn>
                              </p:par>
                            </p:childTnLst>
                          </p:cTn>
                        </p:par>
                        <p:par>
                          <p:cTn id="37" fill="hold">
                            <p:stCondLst>
                              <p:cond delay="5000"/>
                            </p:stCondLst>
                            <p:childTnLst>
                              <p:par>
                                <p:cTn id="38" presetID="12" presetClass="entr" presetSubtype="4"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1000"/>
                                        <p:tgtEl>
                                          <p:spTgt spid="27"/>
                                        </p:tgtEl>
                                        <p:attrNameLst>
                                          <p:attrName>ppt_y</p:attrName>
                                        </p:attrNameLst>
                                      </p:cBhvr>
                                      <p:tavLst>
                                        <p:tav tm="0">
                                          <p:val>
                                            <p:strVal val="#ppt_y+#ppt_h*1.125000"/>
                                          </p:val>
                                        </p:tav>
                                        <p:tav tm="100000">
                                          <p:val>
                                            <p:strVal val="#ppt_y"/>
                                          </p:val>
                                        </p:tav>
                                      </p:tavLst>
                                    </p:anim>
                                    <p:animEffect transition="in" filter="wipe(up)">
                                      <p:cBhvr>
                                        <p:cTn id="41" dur="1000"/>
                                        <p:tgtEl>
                                          <p:spTgt spid="27"/>
                                        </p:tgtEl>
                                      </p:cBhvr>
                                    </p:animEffect>
                                  </p:childTnLst>
                                </p:cTn>
                              </p:par>
                            </p:childTnLst>
                          </p:cTn>
                        </p:par>
                        <p:par>
                          <p:cTn id="42" fill="hold">
                            <p:stCondLst>
                              <p:cond delay="6000"/>
                            </p:stCondLst>
                            <p:childTnLst>
                              <p:par>
                                <p:cTn id="43" presetID="12" presetClass="entr" presetSubtype="4"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1000"/>
                                        <p:tgtEl>
                                          <p:spTgt spid="32"/>
                                        </p:tgtEl>
                                        <p:attrNameLst>
                                          <p:attrName>ppt_y</p:attrName>
                                        </p:attrNameLst>
                                      </p:cBhvr>
                                      <p:tavLst>
                                        <p:tav tm="0">
                                          <p:val>
                                            <p:strVal val="#ppt_y+#ppt_h*1.125000"/>
                                          </p:val>
                                        </p:tav>
                                        <p:tav tm="100000">
                                          <p:val>
                                            <p:strVal val="#ppt_y"/>
                                          </p:val>
                                        </p:tav>
                                      </p:tavLst>
                                    </p:anim>
                                    <p:animEffect transition="in" filter="wipe(up)">
                                      <p:cBhvr>
                                        <p:cTn id="46" dur="1000"/>
                                        <p:tgtEl>
                                          <p:spTgt spid="32"/>
                                        </p:tgtEl>
                                      </p:cBhvr>
                                    </p:animEffect>
                                  </p:childTnLst>
                                </p:cTn>
                              </p:par>
                            </p:childTnLst>
                          </p:cTn>
                        </p:par>
                        <p:par>
                          <p:cTn id="47" fill="hold">
                            <p:stCondLst>
                              <p:cond delay="7000"/>
                            </p:stCondLst>
                            <p:childTnLst>
                              <p:par>
                                <p:cTn id="48" presetID="12" presetClass="entr" presetSubtype="4"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1000"/>
                                        <p:tgtEl>
                                          <p:spTgt spid="31"/>
                                        </p:tgtEl>
                                        <p:attrNameLst>
                                          <p:attrName>ppt_y</p:attrName>
                                        </p:attrNameLst>
                                      </p:cBhvr>
                                      <p:tavLst>
                                        <p:tav tm="0">
                                          <p:val>
                                            <p:strVal val="#ppt_y+#ppt_h*1.125000"/>
                                          </p:val>
                                        </p:tav>
                                        <p:tav tm="100000">
                                          <p:val>
                                            <p:strVal val="#ppt_y"/>
                                          </p:val>
                                        </p:tav>
                                      </p:tavLst>
                                    </p:anim>
                                    <p:animEffect transition="in" filter="wipe(up)">
                                      <p:cBhvr>
                                        <p:cTn id="51" dur="1000"/>
                                        <p:tgtEl>
                                          <p:spTgt spid="31"/>
                                        </p:tgtEl>
                                      </p:cBhvr>
                                    </p:animEffect>
                                  </p:childTnLst>
                                </p:cTn>
                              </p:par>
                            </p:childTnLst>
                          </p:cTn>
                        </p:par>
                        <p:par>
                          <p:cTn id="52" fill="hold">
                            <p:stCondLst>
                              <p:cond delay="8000"/>
                            </p:stCondLst>
                            <p:childTnLst>
                              <p:par>
                                <p:cTn id="53" presetID="12" presetClass="entr" presetSubtype="4"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1000"/>
                                        <p:tgtEl>
                                          <p:spTgt spid="33"/>
                                        </p:tgtEl>
                                        <p:attrNameLst>
                                          <p:attrName>ppt_y</p:attrName>
                                        </p:attrNameLst>
                                      </p:cBhvr>
                                      <p:tavLst>
                                        <p:tav tm="0">
                                          <p:val>
                                            <p:strVal val="#ppt_y+#ppt_h*1.125000"/>
                                          </p:val>
                                        </p:tav>
                                        <p:tav tm="100000">
                                          <p:val>
                                            <p:strVal val="#ppt_y"/>
                                          </p:val>
                                        </p:tav>
                                      </p:tavLst>
                                    </p:anim>
                                    <p:animEffect transition="in" filter="wipe(up)">
                                      <p:cBhvr>
                                        <p:cTn id="5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5E28791C-9D6F-4A2E-9C84-1076692374D8}"/>
              </a:ext>
            </a:extLst>
          </p:cNvPr>
          <p:cNvSpPr txBox="1">
            <a:spLocks/>
          </p:cNvSpPr>
          <p:nvPr/>
        </p:nvSpPr>
        <p:spPr bwMode="auto">
          <a:xfrm>
            <a:off x="453884" y="232976"/>
            <a:ext cx="11272878" cy="74949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納税者・主権者として</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4" name="国の法律"/>
          <p:cNvGrpSpPr/>
          <p:nvPr/>
        </p:nvGrpSpPr>
        <p:grpSpPr>
          <a:xfrm>
            <a:off x="540000" y="1440000"/>
            <a:ext cx="11160000" cy="900000"/>
            <a:chOff x="36000" y="36000"/>
            <a:chExt cx="10945520" cy="923330"/>
          </a:xfrm>
        </p:grpSpPr>
        <p:sp>
          <p:nvSpPr>
            <p:cNvPr id="3" name="テキスト ボックス 2"/>
            <p:cNvSpPr txBox="1"/>
            <p:nvPr/>
          </p:nvSpPr>
          <p:spPr>
            <a:xfrm>
              <a:off x="36000" y="36000"/>
              <a:ext cx="10945520" cy="923330"/>
            </a:xfrm>
            <a:prstGeom prst="rect">
              <a:avLst/>
            </a:prstGeom>
            <a:noFill/>
          </p:spPr>
          <p:txBody>
            <a:bodyPr wrap="square" rtlCol="0">
              <a:spAutoFit/>
            </a:bodyPr>
            <a:lstStyle/>
            <a:p>
              <a:r>
                <a:rPr lang="ja-JP" altLang="en-US" sz="5400">
                  <a:ln w="152400">
                    <a:solidFill>
                      <a:schemeClr val="tx1"/>
                    </a:solidFill>
                  </a:ln>
                  <a:latin typeface="HGP創英角ｺﾞｼｯｸUB" panose="020B0900000000000000" pitchFamily="50" charset="-128"/>
                </a:rPr>
                <a:t>国の法律や制度を決めているのは？</a:t>
              </a:r>
              <a:endParaRPr kumimoji="1" lang="ja-JP" altLang="en-US" sz="5400" dirty="0">
                <a:ln w="152400">
                  <a:solidFill>
                    <a:schemeClr val="tx1"/>
                  </a:solidFill>
                </a:ln>
                <a:latin typeface="HGP創英角ｺﾞｼｯｸUB" panose="020B0900000000000000" pitchFamily="50" charset="-128"/>
              </a:endParaRPr>
            </a:p>
          </p:txBody>
        </p:sp>
        <p:sp>
          <p:nvSpPr>
            <p:cNvPr id="30" name="テキスト ボックス 29"/>
            <p:cNvSpPr txBox="1"/>
            <p:nvPr/>
          </p:nvSpPr>
          <p:spPr>
            <a:xfrm>
              <a:off x="36000" y="36000"/>
              <a:ext cx="10945520" cy="923330"/>
            </a:xfrm>
            <a:prstGeom prst="rect">
              <a:avLst/>
            </a:prstGeom>
            <a:noFill/>
          </p:spPr>
          <p:txBody>
            <a:bodyPr wrap="square" rtlCol="0">
              <a:spAutoFit/>
            </a:bodyPr>
            <a:lstStyle/>
            <a:p>
              <a:r>
                <a:rPr lang="ja-JP" altLang="en-US" sz="5400">
                  <a:ln w="76200">
                    <a:solidFill>
                      <a:schemeClr val="bg1"/>
                    </a:solidFill>
                  </a:ln>
                  <a:solidFill>
                    <a:schemeClr val="bg1"/>
                  </a:solidFill>
                  <a:latin typeface="HGP創英角ｺﾞｼｯｸUB" panose="020B0900000000000000" pitchFamily="50" charset="-128"/>
                </a:rPr>
                <a:t>国の法律や制度を決めているのは？</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31" name="テキスト ボックス 30"/>
            <p:cNvSpPr txBox="1"/>
            <p:nvPr/>
          </p:nvSpPr>
          <p:spPr>
            <a:xfrm>
              <a:off x="36000" y="36000"/>
              <a:ext cx="10945520" cy="923330"/>
            </a:xfrm>
            <a:prstGeom prst="rect">
              <a:avLst/>
            </a:prstGeom>
            <a:noFill/>
          </p:spPr>
          <p:txBody>
            <a:bodyPr wrap="square" rtlCol="0">
              <a:spAutoFit/>
            </a:bodyPr>
            <a:lstStyle/>
            <a:p>
              <a:r>
                <a:rPr lang="ja-JP" altLang="en-US" sz="5400" dirty="0">
                  <a:latin typeface="HGP創英角ｺﾞｼｯｸUB" panose="020B0900000000000000" pitchFamily="50" charset="-128"/>
                </a:rPr>
                <a:t>国の法律や制度を決めているのは？</a:t>
              </a:r>
              <a:endParaRPr kumimoji="1" lang="ja-JP" altLang="en-US" sz="5400" dirty="0">
                <a:latin typeface="HGP創英角ｺﾞｼｯｸUB" panose="020B0900000000000000" pitchFamily="50" charset="-128"/>
              </a:endParaRPr>
            </a:p>
          </p:txBody>
        </p:sp>
      </p:grpSp>
      <p:pic>
        <p:nvPicPr>
          <p:cNvPr id="36" name="国会イラスト" descr="白いバックグラウンドの前に立っている建物&#10;&#10;中程度の精度で自動的に生成された説明">
            <a:extLst>
              <a:ext uri="{FF2B5EF4-FFF2-40B4-BE49-F238E27FC236}">
                <a16:creationId xmlns:a16="http://schemas.microsoft.com/office/drawing/2014/main" id="{FAA61012-1049-4C65-8C7E-1DEAF67C3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980" y="2592106"/>
            <a:ext cx="5737383" cy="3576807"/>
          </a:xfrm>
          <a:prstGeom prst="rect">
            <a:avLst/>
          </a:prstGeom>
        </p:spPr>
      </p:pic>
      <p:grpSp>
        <p:nvGrpSpPr>
          <p:cNvPr id="32" name="国会"/>
          <p:cNvGrpSpPr/>
          <p:nvPr/>
        </p:nvGrpSpPr>
        <p:grpSpPr>
          <a:xfrm>
            <a:off x="5220000" y="5220000"/>
            <a:ext cx="1911121" cy="923330"/>
            <a:chOff x="36000" y="36000"/>
            <a:chExt cx="10945520" cy="947265"/>
          </a:xfrm>
        </p:grpSpPr>
        <p:sp>
          <p:nvSpPr>
            <p:cNvPr id="33" name="テキスト ボックス 32"/>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a:t>
              </a:r>
              <a:endParaRPr kumimoji="1" lang="ja-JP" altLang="en-US" sz="5400" dirty="0">
                <a:ln w="152400">
                  <a:solidFill>
                    <a:schemeClr val="tx1"/>
                  </a:solidFill>
                </a:ln>
                <a:latin typeface="HGP創英角ｺﾞｼｯｸUB" panose="020B0900000000000000" pitchFamily="50" charset="-128"/>
              </a:endParaRPr>
            </a:p>
          </p:txBody>
        </p:sp>
        <p:sp>
          <p:nvSpPr>
            <p:cNvPr id="34" name="テキスト ボックス 33"/>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35" name="テキスト ボックス 34"/>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a:t>
              </a:r>
              <a:endParaRPr kumimoji="1" lang="ja-JP" altLang="en-US" sz="5400" dirty="0">
                <a:latin typeface="HGP創英角ｺﾞｼｯｸUB" panose="020B0900000000000000" pitchFamily="50" charset="-128"/>
              </a:endParaRPr>
            </a:p>
          </p:txBody>
        </p:sp>
      </p:grpSp>
      <p:pic>
        <p:nvPicPr>
          <p:cNvPr id="5" name="議員"/>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730" y="2285462"/>
            <a:ext cx="4168710" cy="4064493"/>
          </a:xfrm>
          <a:prstGeom prst="rect">
            <a:avLst/>
          </a:prstGeom>
        </p:spPr>
      </p:pic>
      <p:pic>
        <p:nvPicPr>
          <p:cNvPr id="37" name="投票" descr="文字の書かれた紙&#10;&#10;自動的に生成された説明">
            <a:extLst>
              <a:ext uri="{FF2B5EF4-FFF2-40B4-BE49-F238E27FC236}">
                <a16:creationId xmlns:a16="http://schemas.microsoft.com/office/drawing/2014/main" id="{2965F5B0-5429-4830-8E31-27A5C9BD55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0867" y="2363330"/>
            <a:ext cx="2104082" cy="3212339"/>
          </a:xfrm>
          <a:prstGeom prst="rect">
            <a:avLst/>
          </a:prstGeom>
          <a:effectLst/>
        </p:spPr>
      </p:pic>
      <p:grpSp>
        <p:nvGrpSpPr>
          <p:cNvPr id="39" name="国会で"/>
          <p:cNvGrpSpPr/>
          <p:nvPr/>
        </p:nvGrpSpPr>
        <p:grpSpPr>
          <a:xfrm>
            <a:off x="540000" y="1440000"/>
            <a:ext cx="11160000" cy="923330"/>
            <a:chOff x="36000" y="36000"/>
            <a:chExt cx="10945520" cy="947265"/>
          </a:xfrm>
        </p:grpSpPr>
        <p:sp>
          <p:nvSpPr>
            <p:cNvPr id="40" name="テキスト ボックス 39"/>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国会で話し合っているのは？</a:t>
              </a:r>
            </a:p>
          </p:txBody>
        </p:sp>
        <p:sp>
          <p:nvSpPr>
            <p:cNvPr id="41" name="テキスト ボックス 40"/>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国会で話し合っているのは？</a:t>
              </a:r>
            </a:p>
          </p:txBody>
        </p:sp>
        <p:sp>
          <p:nvSpPr>
            <p:cNvPr id="42" name="テキスト ボックス 41"/>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国会で話し合っているのは？</a:t>
              </a:r>
            </a:p>
          </p:txBody>
        </p:sp>
      </p:grpSp>
      <p:grpSp>
        <p:nvGrpSpPr>
          <p:cNvPr id="43" name="国会議員"/>
          <p:cNvGrpSpPr/>
          <p:nvPr/>
        </p:nvGrpSpPr>
        <p:grpSpPr>
          <a:xfrm>
            <a:off x="4680000" y="5220000"/>
            <a:ext cx="3027920" cy="937000"/>
            <a:chOff x="36000" y="36000"/>
            <a:chExt cx="10945520" cy="1799802"/>
          </a:xfrm>
        </p:grpSpPr>
        <p:sp>
          <p:nvSpPr>
            <p:cNvPr id="44" name="テキスト ボックス 43"/>
            <p:cNvSpPr txBox="1"/>
            <p:nvPr/>
          </p:nvSpPr>
          <p:spPr>
            <a:xfrm>
              <a:off x="36000" y="36000"/>
              <a:ext cx="10945520" cy="1799802"/>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国会議員</a:t>
              </a:r>
              <a:endParaRPr kumimoji="1" lang="ja-JP" altLang="en-US" sz="5400" dirty="0">
                <a:ln w="152400">
                  <a:solidFill>
                    <a:schemeClr val="tx1"/>
                  </a:solidFill>
                </a:ln>
                <a:latin typeface="HGP創英角ｺﾞｼｯｸUB" panose="020B0900000000000000" pitchFamily="50" charset="-128"/>
              </a:endParaRPr>
            </a:p>
          </p:txBody>
        </p:sp>
        <p:sp>
          <p:nvSpPr>
            <p:cNvPr id="45" name="テキスト ボックス 44"/>
            <p:cNvSpPr txBox="1"/>
            <p:nvPr/>
          </p:nvSpPr>
          <p:spPr>
            <a:xfrm>
              <a:off x="36000" y="36000"/>
              <a:ext cx="10945520" cy="1799802"/>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国会議員</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46" name="テキスト ボックス 45"/>
            <p:cNvSpPr txBox="1"/>
            <p:nvPr/>
          </p:nvSpPr>
          <p:spPr>
            <a:xfrm>
              <a:off x="36000" y="36000"/>
              <a:ext cx="10945520" cy="1799802"/>
            </a:xfrm>
            <a:prstGeom prst="rect">
              <a:avLst/>
            </a:prstGeom>
            <a:noFill/>
          </p:spPr>
          <p:txBody>
            <a:bodyPr wrap="square" rtlCol="0">
              <a:spAutoFit/>
            </a:bodyPr>
            <a:lstStyle/>
            <a:p>
              <a:r>
                <a:rPr lang="ja-JP" altLang="en-US" sz="5400" dirty="0">
                  <a:latin typeface="HGP創英角ｺﾞｼｯｸUB" panose="020B0900000000000000" pitchFamily="50" charset="-128"/>
                </a:rPr>
                <a:t>国会議員</a:t>
              </a:r>
              <a:endParaRPr kumimoji="1" lang="ja-JP" altLang="en-US" sz="5400" dirty="0">
                <a:latin typeface="HGP創英角ｺﾞｼｯｸUB" panose="020B0900000000000000" pitchFamily="50" charset="-128"/>
              </a:endParaRPr>
            </a:p>
          </p:txBody>
        </p:sp>
      </p:grpSp>
      <p:grpSp>
        <p:nvGrpSpPr>
          <p:cNvPr id="47" name="選ばれる"/>
          <p:cNvGrpSpPr/>
          <p:nvPr/>
        </p:nvGrpSpPr>
        <p:grpSpPr>
          <a:xfrm>
            <a:off x="540000" y="1440000"/>
            <a:ext cx="11160000" cy="923330"/>
            <a:chOff x="36000" y="36000"/>
            <a:chExt cx="10945520" cy="947265"/>
          </a:xfrm>
        </p:grpSpPr>
        <p:sp>
          <p:nvSpPr>
            <p:cNvPr id="48" name="テキスト ボックス 47"/>
            <p:cNvSpPr txBox="1"/>
            <p:nvPr/>
          </p:nvSpPr>
          <p:spPr>
            <a:xfrm>
              <a:off x="36000" y="36000"/>
              <a:ext cx="10945520" cy="947265"/>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国会議員はどうやって選ばれる？</a:t>
              </a:r>
            </a:p>
          </p:txBody>
        </p:sp>
        <p:sp>
          <p:nvSpPr>
            <p:cNvPr id="49" name="テキスト ボックス 48"/>
            <p:cNvSpPr txBox="1"/>
            <p:nvPr/>
          </p:nvSpPr>
          <p:spPr>
            <a:xfrm>
              <a:off x="36000" y="36000"/>
              <a:ext cx="10945520" cy="947265"/>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国会議員はどうやって選ばれる？</a:t>
              </a:r>
            </a:p>
          </p:txBody>
        </p:sp>
        <p:sp>
          <p:nvSpPr>
            <p:cNvPr id="50" name="テキスト ボックス 49"/>
            <p:cNvSpPr txBox="1"/>
            <p:nvPr/>
          </p:nvSpPr>
          <p:spPr>
            <a:xfrm>
              <a:off x="36000" y="36000"/>
              <a:ext cx="10945520" cy="947265"/>
            </a:xfrm>
            <a:prstGeom prst="rect">
              <a:avLst/>
            </a:prstGeom>
            <a:noFill/>
          </p:spPr>
          <p:txBody>
            <a:bodyPr wrap="square" rtlCol="0">
              <a:spAutoFit/>
            </a:bodyPr>
            <a:lstStyle/>
            <a:p>
              <a:r>
                <a:rPr lang="ja-JP" altLang="en-US" sz="5400" dirty="0">
                  <a:latin typeface="HGP創英角ｺﾞｼｯｸUB" panose="020B0900000000000000" pitchFamily="50" charset="-128"/>
                </a:rPr>
                <a:t>国会議員はどうやって選ばれる？</a:t>
              </a:r>
            </a:p>
          </p:txBody>
        </p:sp>
      </p:grpSp>
      <p:grpSp>
        <p:nvGrpSpPr>
          <p:cNvPr id="51" name="選挙"/>
          <p:cNvGrpSpPr/>
          <p:nvPr/>
        </p:nvGrpSpPr>
        <p:grpSpPr>
          <a:xfrm>
            <a:off x="4860000" y="5220000"/>
            <a:ext cx="3027920" cy="937000"/>
            <a:chOff x="36000" y="36000"/>
            <a:chExt cx="10945520" cy="1799802"/>
          </a:xfrm>
        </p:grpSpPr>
        <p:sp>
          <p:nvSpPr>
            <p:cNvPr id="52" name="テキスト ボックス 51"/>
            <p:cNvSpPr txBox="1"/>
            <p:nvPr/>
          </p:nvSpPr>
          <p:spPr>
            <a:xfrm>
              <a:off x="36000" y="36000"/>
              <a:ext cx="10945520" cy="1799802"/>
            </a:xfrm>
            <a:prstGeom prst="rect">
              <a:avLst/>
            </a:prstGeom>
            <a:noFill/>
          </p:spPr>
          <p:txBody>
            <a:bodyPr wrap="square" rtlCol="0">
              <a:spAutoFit/>
            </a:bodyPr>
            <a:lstStyle/>
            <a:p>
              <a:pPr algn="ctr"/>
              <a:r>
                <a:rPr kumimoji="1" lang="ja-JP" altLang="en-US" sz="5400" dirty="0">
                  <a:ln w="152400">
                    <a:solidFill>
                      <a:schemeClr val="tx1"/>
                    </a:solidFill>
                  </a:ln>
                  <a:latin typeface="HGP創英角ｺﾞｼｯｸUB" panose="020B0900000000000000" pitchFamily="50" charset="-128"/>
                </a:rPr>
                <a:t>選挙</a:t>
              </a:r>
            </a:p>
          </p:txBody>
        </p:sp>
        <p:sp>
          <p:nvSpPr>
            <p:cNvPr id="53" name="テキスト ボックス 52"/>
            <p:cNvSpPr txBox="1"/>
            <p:nvPr/>
          </p:nvSpPr>
          <p:spPr>
            <a:xfrm>
              <a:off x="36000" y="36000"/>
              <a:ext cx="10945520" cy="1799802"/>
            </a:xfrm>
            <a:prstGeom prst="rect">
              <a:avLst/>
            </a:prstGeom>
            <a:noFill/>
          </p:spPr>
          <p:txBody>
            <a:bodyPr wrap="square" rtlCol="0">
              <a:spAutoFit/>
            </a:bodyPr>
            <a:lstStyle/>
            <a:p>
              <a:pPr algn="ctr"/>
              <a:r>
                <a:rPr lang="ja-JP" altLang="en-US" sz="5400" dirty="0">
                  <a:ln w="76200">
                    <a:solidFill>
                      <a:schemeClr val="bg1"/>
                    </a:solidFill>
                  </a:ln>
                  <a:solidFill>
                    <a:schemeClr val="bg1"/>
                  </a:solidFill>
                  <a:latin typeface="HGP創英角ｺﾞｼｯｸUB" panose="020B0900000000000000" pitchFamily="50" charset="-128"/>
                </a:rPr>
                <a:t>選挙</a:t>
              </a:r>
              <a:endParaRPr kumimoji="1" lang="ja-JP" altLang="en-US" sz="5400" dirty="0">
                <a:ln w="76200">
                  <a:solidFill>
                    <a:schemeClr val="bg1"/>
                  </a:solidFill>
                </a:ln>
                <a:solidFill>
                  <a:schemeClr val="bg1"/>
                </a:solidFill>
                <a:latin typeface="HGP創英角ｺﾞｼｯｸUB" panose="020B0900000000000000" pitchFamily="50" charset="-128"/>
              </a:endParaRPr>
            </a:p>
          </p:txBody>
        </p:sp>
        <p:sp>
          <p:nvSpPr>
            <p:cNvPr id="54" name="テキスト ボックス 53"/>
            <p:cNvSpPr txBox="1"/>
            <p:nvPr/>
          </p:nvSpPr>
          <p:spPr>
            <a:xfrm>
              <a:off x="36000" y="36000"/>
              <a:ext cx="10945520" cy="1773545"/>
            </a:xfrm>
            <a:prstGeom prst="rect">
              <a:avLst/>
            </a:prstGeom>
            <a:noFill/>
          </p:spPr>
          <p:txBody>
            <a:bodyPr wrap="square" rtlCol="0">
              <a:spAutoFit/>
            </a:bodyPr>
            <a:lstStyle/>
            <a:p>
              <a:pPr algn="ctr"/>
              <a:r>
                <a:rPr lang="ja-JP" altLang="en-US" sz="5400" dirty="0">
                  <a:latin typeface="HGP創英角ｺﾞｼｯｸUB" panose="020B0900000000000000" pitchFamily="50" charset="-128"/>
                </a:rPr>
                <a:t>選挙</a:t>
              </a:r>
              <a:endParaRPr kumimoji="1" lang="ja-JP" altLang="en-US" sz="5400" dirty="0">
                <a:latin typeface="HGP創英角ｺﾞｼｯｸUB" panose="020B0900000000000000" pitchFamily="50" charset="-128"/>
              </a:endParaRPr>
            </a:p>
          </p:txBody>
        </p:sp>
      </p:grpSp>
      <p:grpSp>
        <p:nvGrpSpPr>
          <p:cNvPr id="55" name="これから"/>
          <p:cNvGrpSpPr/>
          <p:nvPr/>
        </p:nvGrpSpPr>
        <p:grpSpPr>
          <a:xfrm>
            <a:off x="1622075" y="3379682"/>
            <a:ext cx="9503770" cy="1754326"/>
            <a:chOff x="36000" y="36000"/>
            <a:chExt cx="10945520" cy="1799802"/>
          </a:xfrm>
          <a:effectLst>
            <a:glow rad="1905000">
              <a:schemeClr val="bg1"/>
            </a:glow>
          </a:effectLst>
        </p:grpSpPr>
        <p:sp>
          <p:nvSpPr>
            <p:cNvPr id="56" name="テキスト ボックス 55"/>
            <p:cNvSpPr txBox="1"/>
            <p:nvPr/>
          </p:nvSpPr>
          <p:spPr>
            <a:xfrm>
              <a:off x="36000" y="36000"/>
              <a:ext cx="10945520" cy="1799802"/>
            </a:xfrm>
            <a:prstGeom prst="rect">
              <a:avLst/>
            </a:prstGeom>
            <a:noFill/>
          </p:spPr>
          <p:txBody>
            <a:bodyPr wrap="square" rtlCol="0">
              <a:spAutoFit/>
            </a:bodyPr>
            <a:lstStyle/>
            <a:p>
              <a:r>
                <a:rPr lang="ja-JP" altLang="en-US" sz="5400" dirty="0">
                  <a:ln w="152400">
                    <a:solidFill>
                      <a:schemeClr val="tx1"/>
                    </a:solidFill>
                  </a:ln>
                  <a:latin typeface="HGP創英角ｺﾞｼｯｸUB" panose="020B0900000000000000" pitchFamily="50" charset="-128"/>
                </a:rPr>
                <a:t>みなさんの投票でこれからの</a:t>
              </a:r>
              <a:endParaRPr lang="en-US" altLang="ja-JP" sz="5400" dirty="0">
                <a:ln w="152400">
                  <a:solidFill>
                    <a:schemeClr val="tx1"/>
                  </a:solidFill>
                </a:ln>
                <a:latin typeface="HGP創英角ｺﾞｼｯｸUB" panose="020B0900000000000000" pitchFamily="50" charset="-128"/>
              </a:endParaRPr>
            </a:p>
            <a:p>
              <a:r>
                <a:rPr lang="ja-JP" altLang="en-US" sz="5400" dirty="0">
                  <a:ln w="152400">
                    <a:solidFill>
                      <a:schemeClr val="tx1"/>
                    </a:solidFill>
                  </a:ln>
                  <a:latin typeface="HGP創英角ｺﾞｼｯｸUB" panose="020B0900000000000000" pitchFamily="50" charset="-128"/>
                </a:rPr>
                <a:t>国の方向を選ぶことになります。</a:t>
              </a:r>
            </a:p>
          </p:txBody>
        </p:sp>
        <p:sp>
          <p:nvSpPr>
            <p:cNvPr id="57" name="テキスト ボックス 56"/>
            <p:cNvSpPr txBox="1"/>
            <p:nvPr/>
          </p:nvSpPr>
          <p:spPr>
            <a:xfrm>
              <a:off x="36000" y="36000"/>
              <a:ext cx="10945520" cy="1799802"/>
            </a:xfrm>
            <a:prstGeom prst="rect">
              <a:avLst/>
            </a:prstGeom>
            <a:noFill/>
          </p:spPr>
          <p:txBody>
            <a:bodyPr wrap="square" rtlCol="0">
              <a:spAutoFit/>
            </a:bodyPr>
            <a:lstStyle/>
            <a:p>
              <a:r>
                <a:rPr lang="ja-JP" altLang="en-US" sz="5400" dirty="0">
                  <a:ln w="76200">
                    <a:solidFill>
                      <a:schemeClr val="bg1"/>
                    </a:solidFill>
                  </a:ln>
                  <a:solidFill>
                    <a:schemeClr val="bg1"/>
                  </a:solidFill>
                  <a:latin typeface="HGP創英角ｺﾞｼｯｸUB" panose="020B0900000000000000" pitchFamily="50" charset="-128"/>
                </a:rPr>
                <a:t>みなさんの投票でこれからの</a:t>
              </a:r>
              <a:endParaRPr lang="en-US" altLang="ja-JP" sz="5400" dirty="0">
                <a:ln w="76200">
                  <a:solidFill>
                    <a:schemeClr val="bg1"/>
                  </a:solidFill>
                </a:ln>
                <a:solidFill>
                  <a:schemeClr val="bg1"/>
                </a:solidFill>
                <a:latin typeface="HGP創英角ｺﾞｼｯｸUB" panose="020B0900000000000000" pitchFamily="50" charset="-128"/>
              </a:endParaRPr>
            </a:p>
            <a:p>
              <a:r>
                <a:rPr lang="ja-JP" altLang="en-US" sz="5400" dirty="0">
                  <a:ln w="76200">
                    <a:solidFill>
                      <a:schemeClr val="bg1"/>
                    </a:solidFill>
                  </a:ln>
                  <a:solidFill>
                    <a:schemeClr val="bg1"/>
                  </a:solidFill>
                  <a:latin typeface="HGP創英角ｺﾞｼｯｸUB" panose="020B0900000000000000" pitchFamily="50" charset="-128"/>
                </a:rPr>
                <a:t>国の方向を選ぶことになります。</a:t>
              </a:r>
            </a:p>
          </p:txBody>
        </p:sp>
        <p:sp>
          <p:nvSpPr>
            <p:cNvPr id="58" name="テキスト ボックス 57"/>
            <p:cNvSpPr txBox="1"/>
            <p:nvPr/>
          </p:nvSpPr>
          <p:spPr>
            <a:xfrm>
              <a:off x="36000" y="36000"/>
              <a:ext cx="10945520" cy="1799802"/>
            </a:xfrm>
            <a:prstGeom prst="rect">
              <a:avLst/>
            </a:prstGeom>
            <a:noFill/>
          </p:spPr>
          <p:txBody>
            <a:bodyPr wrap="square" rtlCol="0">
              <a:spAutoFit/>
            </a:bodyPr>
            <a:lstStyle/>
            <a:p>
              <a:r>
                <a:rPr lang="ja-JP" altLang="en-US" sz="5400" dirty="0">
                  <a:latin typeface="HGP創英角ｺﾞｼｯｸUB" panose="020B0900000000000000" pitchFamily="50" charset="-128"/>
                </a:rPr>
                <a:t>みなさんの投票でこれからの</a:t>
              </a:r>
              <a:endParaRPr lang="en-US" altLang="ja-JP" sz="5400" dirty="0">
                <a:latin typeface="HGP創英角ｺﾞｼｯｸUB" panose="020B0900000000000000" pitchFamily="50" charset="-128"/>
              </a:endParaRPr>
            </a:p>
            <a:p>
              <a:r>
                <a:rPr lang="ja-JP" altLang="en-US" sz="5400" dirty="0">
                  <a:latin typeface="HGP創英角ｺﾞｼｯｸUB" panose="020B0900000000000000" pitchFamily="50" charset="-128"/>
                </a:rPr>
                <a:t>国の方向を選ぶことになります。</a:t>
              </a:r>
            </a:p>
          </p:txBody>
        </p:sp>
      </p:grpSp>
      <p:grpSp>
        <p:nvGrpSpPr>
          <p:cNvPr id="59" name="これから"/>
          <p:cNvGrpSpPr/>
          <p:nvPr/>
        </p:nvGrpSpPr>
        <p:grpSpPr>
          <a:xfrm>
            <a:off x="601785" y="3542418"/>
            <a:ext cx="11590215" cy="2031325"/>
            <a:chOff x="36000" y="36000"/>
            <a:chExt cx="10945520" cy="2083983"/>
          </a:xfrm>
          <a:effectLst>
            <a:glow rad="952500">
              <a:schemeClr val="bg1">
                <a:alpha val="95000"/>
              </a:schemeClr>
            </a:glow>
          </a:effectLst>
        </p:grpSpPr>
        <p:sp>
          <p:nvSpPr>
            <p:cNvPr id="60" name="テキスト ボックス 59"/>
            <p:cNvSpPr txBox="1"/>
            <p:nvPr/>
          </p:nvSpPr>
          <p:spPr>
            <a:xfrm>
              <a:off x="36000" y="36000"/>
              <a:ext cx="10945520" cy="2083983"/>
            </a:xfrm>
            <a:prstGeom prst="rect">
              <a:avLst/>
            </a:prstGeom>
            <a:noFill/>
          </p:spPr>
          <p:txBody>
            <a:bodyPr wrap="square" rtlCol="0">
              <a:spAutoFit/>
            </a:bodyPr>
            <a:lstStyle/>
            <a:p>
              <a:pPr algn="ctr"/>
              <a:r>
                <a:rPr lang="ja-JP" altLang="en-US" sz="36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ja-JP" altLang="en-US" sz="36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5400" spc="-350" dirty="0">
                  <a:ln w="152400">
                    <a:solidFill>
                      <a:srgbClr val="0070C0"/>
                    </a:solidFill>
                  </a:ln>
                  <a:solidFill>
                    <a:srgbClr val="0070C0"/>
                  </a:solidFill>
                  <a:latin typeface="HG丸ｺﾞｼｯｸM-PRO" panose="020F0600000000000000" pitchFamily="50" charset="-128"/>
                  <a:ea typeface="HG丸ｺﾞｼｯｸM-PRO" panose="020F0600000000000000" pitchFamily="50" charset="-128"/>
                </a:rPr>
                <a:t>しっかりと判断する知識を</a:t>
              </a:r>
            </a:p>
          </p:txBody>
        </p:sp>
        <p:sp>
          <p:nvSpPr>
            <p:cNvPr id="61" name="テキスト ボックス 60"/>
            <p:cNvSpPr txBox="1"/>
            <p:nvPr/>
          </p:nvSpPr>
          <p:spPr>
            <a:xfrm>
              <a:off x="36000" y="36000"/>
              <a:ext cx="10945520" cy="2083983"/>
            </a:xfrm>
            <a:prstGeom prst="rect">
              <a:avLst/>
            </a:prstGeom>
            <a:noFill/>
          </p:spPr>
          <p:txBody>
            <a:bodyPr wrap="square" rtlCol="0">
              <a:spAutoFit/>
            </a:bodyPr>
            <a:lstStyle/>
            <a:p>
              <a:pPr algn="ctr"/>
              <a:r>
                <a:rPr lang="ja-JP" altLang="en-US" sz="36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ja-JP" altLang="en-US" sz="36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5400" spc="-350" dirty="0">
                  <a:ln w="76200">
                    <a:solidFill>
                      <a:schemeClr val="bg1"/>
                    </a:solidFill>
                  </a:ln>
                  <a:solidFill>
                    <a:schemeClr val="bg1"/>
                  </a:solidFill>
                  <a:latin typeface="HG丸ｺﾞｼｯｸM-PRO" panose="020F0600000000000000" pitchFamily="50" charset="-128"/>
                  <a:ea typeface="HG丸ｺﾞｼｯｸM-PRO" panose="020F0600000000000000" pitchFamily="50" charset="-128"/>
                </a:rPr>
                <a:t>しっかりと判断する知識を</a:t>
              </a:r>
            </a:p>
          </p:txBody>
        </p:sp>
        <p:sp>
          <p:nvSpPr>
            <p:cNvPr id="62" name="テキスト ボックス 61"/>
            <p:cNvSpPr txBox="1"/>
            <p:nvPr/>
          </p:nvSpPr>
          <p:spPr>
            <a:xfrm>
              <a:off x="36000" y="36000"/>
              <a:ext cx="10945520" cy="2083983"/>
            </a:xfrm>
            <a:prstGeom prst="rect">
              <a:avLst/>
            </a:prstGeom>
            <a:noFill/>
          </p:spPr>
          <p:txBody>
            <a:bodyPr wrap="square" rtlCol="0">
              <a:spAutoFit/>
            </a:bodyPr>
            <a:lstStyle/>
            <a:p>
              <a:pPr algn="ctr"/>
              <a:r>
                <a:rPr lang="ja-JP" altLang="en-US" sz="36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rPr>
                <a:t>暮らしやすい日本にするために、どのようにしていくべきか</a:t>
              </a:r>
            </a:p>
            <a:p>
              <a:pPr algn="ctr"/>
              <a:endParaRPr lang="en-US" altLang="ja-JP" sz="36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endParaRPr>
            </a:p>
            <a:p>
              <a:pPr algn="ctr"/>
              <a:r>
                <a:rPr lang="ja-JP" altLang="en-US" sz="5400" spc="-350" dirty="0">
                  <a:ln w="25400">
                    <a:solidFill>
                      <a:srgbClr val="0070C0"/>
                    </a:solidFill>
                  </a:ln>
                  <a:solidFill>
                    <a:srgbClr val="0070C0"/>
                  </a:solidFill>
                  <a:latin typeface="HG丸ｺﾞｼｯｸM-PRO" panose="020F0600000000000000" pitchFamily="50" charset="-128"/>
                  <a:ea typeface="HG丸ｺﾞｼｯｸM-PRO" panose="020F0600000000000000" pitchFamily="50" charset="-128"/>
                </a:rPr>
                <a:t>しっかりと判断する知識を</a:t>
              </a:r>
            </a:p>
          </p:txBody>
        </p:sp>
      </p:grpSp>
    </p:spTree>
    <p:extLst>
      <p:ext uri="{BB962C8B-B14F-4D97-AF65-F5344CB8AC3E}">
        <p14:creationId xmlns:p14="http://schemas.microsoft.com/office/powerpoint/2010/main" val="964930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2"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4*#ppt_w"/>
                                          </p:val>
                                        </p:tav>
                                        <p:tav tm="100000">
                                          <p:val>
                                            <p:strVal val="#ppt_w"/>
                                          </p:val>
                                        </p:tav>
                                      </p:tavLst>
                                    </p:anim>
                                    <p:anim calcmode="lin" valueType="num">
                                      <p:cBhvr>
                                        <p:cTn id="18" dur="1000" fill="hold"/>
                                        <p:tgtEl>
                                          <p:spTgt spid="32"/>
                                        </p:tgtEl>
                                        <p:attrNameLst>
                                          <p:attrName>ppt_h</p:attrName>
                                        </p:attrNameLst>
                                      </p:cBhvr>
                                      <p:tavLst>
                                        <p:tav tm="0">
                                          <p:val>
                                            <p:strVal val="4*#ppt_h"/>
                                          </p:val>
                                        </p:tav>
                                        <p:tav tm="100000">
                                          <p:val>
                                            <p:strVal val="#ppt_h"/>
                                          </p:val>
                                        </p:tav>
                                      </p:tavLst>
                                    </p:anim>
                                  </p:childTnLst>
                                </p:cTn>
                              </p:par>
                              <p:par>
                                <p:cTn id="19" presetID="10" presetClass="exit" presetSubtype="0" fill="hold" nodeType="withEffect">
                                  <p:stCondLst>
                                    <p:cond delay="100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10" presetClass="exit" presetSubtype="0" fill="hold" nodeType="withEffect">
                                  <p:stCondLst>
                                    <p:cond delay="1000"/>
                                  </p:stCondLst>
                                  <p:childTnLst>
                                    <p:animEffect transition="out" filter="fade">
                                      <p:cBhvr>
                                        <p:cTn id="23" dur="2000"/>
                                        <p:tgtEl>
                                          <p:spTgt spid="36"/>
                                        </p:tgtEl>
                                      </p:cBhvr>
                                    </p:animEffect>
                                    <p:set>
                                      <p:cBhvr>
                                        <p:cTn id="24" dur="1" fill="hold">
                                          <p:stCondLst>
                                            <p:cond delay="1999"/>
                                          </p:stCondLst>
                                        </p:cTn>
                                        <p:tgtEl>
                                          <p:spTgt spid="36"/>
                                        </p:tgtEl>
                                        <p:attrNameLst>
                                          <p:attrName>style.visibility</p:attrName>
                                        </p:attrNameLst>
                                      </p:cBhvr>
                                      <p:to>
                                        <p:strVal val="hidden"/>
                                      </p:to>
                                    </p:set>
                                  </p:childTnLst>
                                </p:cTn>
                              </p:par>
                              <p:par>
                                <p:cTn id="25" presetID="64" presetClass="path" presetSubtype="0" accel="50000" decel="50000" fill="hold" nodeType="withEffect">
                                  <p:stCondLst>
                                    <p:cond delay="1000"/>
                                  </p:stCondLst>
                                  <p:childTnLst>
                                    <p:animMotion origin="layout" path="M -4.16667E-7 -2.22222E-6 L -0.3845 -0.54907 " pathEditMode="relative" rAng="0" ptsTypes="AA">
                                      <p:cBhvr>
                                        <p:cTn id="26" dur="2000" fill="hold"/>
                                        <p:tgtEl>
                                          <p:spTgt spid="32"/>
                                        </p:tgtEl>
                                        <p:attrNameLst>
                                          <p:attrName>ppt_x</p:attrName>
                                          <p:attrName>ppt_y</p:attrName>
                                        </p:attrNameLst>
                                      </p:cBhvr>
                                      <p:rCtr x="-19232" y="-27454"/>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 presetClass="exit" presetSubtype="0" fill="hold" nodeType="withEffect">
                                  <p:stCondLst>
                                    <p:cond delay="500"/>
                                  </p:stCondLst>
                                  <p:childTnLst>
                                    <p:set>
                                      <p:cBhvr>
                                        <p:cTn id="33" dur="1" fill="hold">
                                          <p:stCondLst>
                                            <p:cond delay="0"/>
                                          </p:stCondLst>
                                        </p:cTn>
                                        <p:tgtEl>
                                          <p:spTgt spid="3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strVal val="4*#ppt_w"/>
                                          </p:val>
                                        </p:tav>
                                        <p:tav tm="100000">
                                          <p:val>
                                            <p:strVal val="#ppt_w"/>
                                          </p:val>
                                        </p:tav>
                                      </p:tavLst>
                                    </p:anim>
                                    <p:anim calcmode="lin" valueType="num">
                                      <p:cBhvr>
                                        <p:cTn id="39" dur="1000" fill="hold"/>
                                        <p:tgtEl>
                                          <p:spTgt spid="43"/>
                                        </p:tgtEl>
                                        <p:attrNameLst>
                                          <p:attrName>ppt_h</p:attrName>
                                        </p:attrNameLst>
                                      </p:cBhvr>
                                      <p:tavLst>
                                        <p:tav tm="0">
                                          <p:val>
                                            <p:strVal val="4*#ppt_h"/>
                                          </p:val>
                                        </p:tav>
                                        <p:tav tm="100000">
                                          <p:val>
                                            <p:strVal val="#ppt_h"/>
                                          </p:val>
                                        </p:tav>
                                      </p:tavLst>
                                    </p:anim>
                                  </p:childTnLst>
                                </p:cTn>
                              </p:par>
                              <p:par>
                                <p:cTn id="40" presetID="42" presetClass="entr" presetSubtype="0" fill="hold" nodeType="withEffect">
                                  <p:stCondLst>
                                    <p:cond delay="12"/>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10" presetClass="exit" presetSubtype="0" fill="hold" nodeType="withEffect">
                                  <p:stCondLst>
                                    <p:cond delay="2000"/>
                                  </p:stCondLst>
                                  <p:childTnLst>
                                    <p:animEffect transition="out" filter="fade">
                                      <p:cBhvr>
                                        <p:cTn id="46" dur="2000"/>
                                        <p:tgtEl>
                                          <p:spTgt spid="39"/>
                                        </p:tgtEl>
                                      </p:cBhvr>
                                    </p:animEffect>
                                    <p:set>
                                      <p:cBhvr>
                                        <p:cTn id="47" dur="1" fill="hold">
                                          <p:stCondLst>
                                            <p:cond delay="1999"/>
                                          </p:stCondLst>
                                        </p:cTn>
                                        <p:tgtEl>
                                          <p:spTgt spid="39"/>
                                        </p:tgtEl>
                                        <p:attrNameLst>
                                          <p:attrName>style.visibility</p:attrName>
                                        </p:attrNameLst>
                                      </p:cBhvr>
                                      <p:to>
                                        <p:strVal val="hidden"/>
                                      </p:to>
                                    </p:set>
                                  </p:childTnLst>
                                </p:cTn>
                              </p:par>
                              <p:par>
                                <p:cTn id="48" presetID="10" presetClass="exit" presetSubtype="0" fill="hold" nodeType="withEffect">
                                  <p:stCondLst>
                                    <p:cond delay="2000"/>
                                  </p:stCondLst>
                                  <p:childTnLst>
                                    <p:animEffect transition="out" filter="fade">
                                      <p:cBhvr>
                                        <p:cTn id="49" dur="2000"/>
                                        <p:tgtEl>
                                          <p:spTgt spid="5"/>
                                        </p:tgtEl>
                                      </p:cBhvr>
                                    </p:animEffect>
                                    <p:set>
                                      <p:cBhvr>
                                        <p:cTn id="50" dur="1" fill="hold">
                                          <p:stCondLst>
                                            <p:cond delay="1999"/>
                                          </p:stCondLst>
                                        </p:cTn>
                                        <p:tgtEl>
                                          <p:spTgt spid="5"/>
                                        </p:tgtEl>
                                        <p:attrNameLst>
                                          <p:attrName>style.visibility</p:attrName>
                                        </p:attrNameLst>
                                      </p:cBhvr>
                                      <p:to>
                                        <p:strVal val="hidden"/>
                                      </p:to>
                                    </p:set>
                                  </p:childTnLst>
                                </p:cTn>
                              </p:par>
                              <p:par>
                                <p:cTn id="51" presetID="64" presetClass="path" presetSubtype="0" accel="50000" decel="50000" fill="hold" nodeType="withEffect">
                                  <p:stCondLst>
                                    <p:cond delay="2000"/>
                                  </p:stCondLst>
                                  <p:childTnLst>
                                    <p:animMotion origin="layout" path="M -2.70833E-6 1.85185E-6 L -0.34075 -0.54884 " pathEditMode="relative" rAng="0" ptsTypes="AA">
                                      <p:cBhvr>
                                        <p:cTn id="52" dur="2000" fill="hold"/>
                                        <p:tgtEl>
                                          <p:spTgt spid="43"/>
                                        </p:tgtEl>
                                        <p:attrNameLst>
                                          <p:attrName>ppt_x</p:attrName>
                                          <p:attrName>ppt_y</p:attrName>
                                        </p:attrNameLst>
                                      </p:cBhvr>
                                      <p:rCtr x="-17044" y="-27454"/>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childTnLst>
                                </p:cTn>
                              </p:par>
                              <p:par>
                                <p:cTn id="58" presetID="1" presetClass="exit" presetSubtype="0" fill="hold" nodeType="withEffect">
                                  <p:stCondLst>
                                    <p:cond delay="1000"/>
                                  </p:stCondLst>
                                  <p:childTnLst>
                                    <p:set>
                                      <p:cBhvr>
                                        <p:cTn id="59" dur="1" fill="hold">
                                          <p:stCondLst>
                                            <p:cond delay="0"/>
                                          </p:stCondLst>
                                        </p:cTn>
                                        <p:tgtEl>
                                          <p:spTgt spid="4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23" presetClass="entr" presetSubtype="32"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1000" fill="hold"/>
                                        <p:tgtEl>
                                          <p:spTgt spid="51"/>
                                        </p:tgtEl>
                                        <p:attrNameLst>
                                          <p:attrName>ppt_w</p:attrName>
                                        </p:attrNameLst>
                                      </p:cBhvr>
                                      <p:tavLst>
                                        <p:tav tm="0">
                                          <p:val>
                                            <p:strVal val="4*#ppt_w"/>
                                          </p:val>
                                        </p:tav>
                                        <p:tav tm="100000">
                                          <p:val>
                                            <p:strVal val="#ppt_w"/>
                                          </p:val>
                                        </p:tav>
                                      </p:tavLst>
                                    </p:anim>
                                    <p:anim calcmode="lin" valueType="num">
                                      <p:cBhvr>
                                        <p:cTn id="70" dur="1000" fill="hold"/>
                                        <p:tgtEl>
                                          <p:spTgt spid="51"/>
                                        </p:tgtEl>
                                        <p:attrNameLst>
                                          <p:attrName>ppt_h</p:attrName>
                                        </p:attrNameLst>
                                      </p:cBhvr>
                                      <p:tavLst>
                                        <p:tav tm="0">
                                          <p:val>
                                            <p:strVal val="4*#ppt_h"/>
                                          </p:val>
                                        </p:tav>
                                        <p:tav tm="100000">
                                          <p:val>
                                            <p:strVal val="#ppt_h"/>
                                          </p:val>
                                        </p:tav>
                                      </p:tavLst>
                                    </p:anim>
                                  </p:childTnLst>
                                </p:cTn>
                              </p:par>
                              <p:par>
                                <p:cTn id="71" presetID="10" presetClass="exit" presetSubtype="0" fill="hold" nodeType="with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p:cTn id="78" dur="500" fill="hold"/>
                                        <p:tgtEl>
                                          <p:spTgt spid="55"/>
                                        </p:tgtEl>
                                        <p:attrNameLst>
                                          <p:attrName>ppt_w</p:attrName>
                                        </p:attrNameLst>
                                      </p:cBhvr>
                                      <p:tavLst>
                                        <p:tav tm="0">
                                          <p:val>
                                            <p:fltVal val="0"/>
                                          </p:val>
                                        </p:tav>
                                        <p:tav tm="100000">
                                          <p:val>
                                            <p:strVal val="#ppt_w"/>
                                          </p:val>
                                        </p:tav>
                                      </p:tavLst>
                                    </p:anim>
                                    <p:anim calcmode="lin" valueType="num">
                                      <p:cBhvr>
                                        <p:cTn id="79" dur="500" fill="hold"/>
                                        <p:tgtEl>
                                          <p:spTgt spid="55"/>
                                        </p:tgtEl>
                                        <p:attrNameLst>
                                          <p:attrName>ppt_h</p:attrName>
                                        </p:attrNameLst>
                                      </p:cBhvr>
                                      <p:tavLst>
                                        <p:tav tm="0">
                                          <p:val>
                                            <p:fltVal val="0"/>
                                          </p:val>
                                        </p:tav>
                                        <p:tav tm="100000">
                                          <p:val>
                                            <p:strVal val="#ppt_h"/>
                                          </p:val>
                                        </p:tav>
                                      </p:tavLst>
                                    </p:anim>
                                  </p:childTnLst>
                                </p:cTn>
                              </p:par>
                              <p:par>
                                <p:cTn id="80" presetID="10" presetClass="exit" presetSubtype="0" fill="hold" nodeType="withEffect">
                                  <p:stCondLst>
                                    <p:cond delay="1000"/>
                                  </p:stCondLst>
                                  <p:childTnLst>
                                    <p:animEffect transition="out" filter="fade">
                                      <p:cBhvr>
                                        <p:cTn id="81" dur="1000"/>
                                        <p:tgtEl>
                                          <p:spTgt spid="47"/>
                                        </p:tgtEl>
                                      </p:cBhvr>
                                    </p:animEffect>
                                    <p:set>
                                      <p:cBhvr>
                                        <p:cTn id="82" dur="1" fill="hold">
                                          <p:stCondLst>
                                            <p:cond delay="999"/>
                                          </p:stCondLst>
                                        </p:cTn>
                                        <p:tgtEl>
                                          <p:spTgt spid="47"/>
                                        </p:tgtEl>
                                        <p:attrNameLst>
                                          <p:attrName>style.visibility</p:attrName>
                                        </p:attrNameLst>
                                      </p:cBhvr>
                                      <p:to>
                                        <p:strVal val="hidden"/>
                                      </p:to>
                                    </p:set>
                                  </p:childTnLst>
                                </p:cTn>
                              </p:par>
                              <p:par>
                                <p:cTn id="83" presetID="64" presetClass="path" presetSubtype="0" accel="50000" decel="50000" fill="hold" nodeType="withEffect">
                                  <p:stCondLst>
                                    <p:cond delay="0"/>
                                  </p:stCondLst>
                                  <p:childTnLst>
                                    <p:animMotion origin="layout" path="M 3.54167E-6 -1.85185E-6 L 0.00026 -0.32754 " pathEditMode="relative" rAng="0" ptsTypes="AA">
                                      <p:cBhvr>
                                        <p:cTn id="84" dur="2000" fill="hold"/>
                                        <p:tgtEl>
                                          <p:spTgt spid="55"/>
                                        </p:tgtEl>
                                        <p:attrNameLst>
                                          <p:attrName>ppt_x</p:attrName>
                                          <p:attrName>ppt_y</p:attrName>
                                        </p:attrNameLst>
                                      </p:cBhvr>
                                      <p:rCtr x="13" y="-16389"/>
                                    </p:animMotion>
                                  </p:childTnLst>
                                </p:cTn>
                              </p:par>
                              <p:par>
                                <p:cTn id="85" presetID="63" presetClass="path" presetSubtype="0" accel="50000" decel="50000" fill="hold" nodeType="withEffect">
                                  <p:stCondLst>
                                    <p:cond delay="2000"/>
                                  </p:stCondLst>
                                  <p:childTnLst>
                                    <p:animMotion origin="layout" path="M -0.04661 0.1044 L 0.375 -0.36412 " pathEditMode="relative" rAng="0" ptsTypes="AA">
                                      <p:cBhvr>
                                        <p:cTn id="86" dur="2000" fill="hold"/>
                                        <p:tgtEl>
                                          <p:spTgt spid="37"/>
                                        </p:tgtEl>
                                        <p:attrNameLst>
                                          <p:attrName>ppt_x</p:attrName>
                                          <p:attrName>ppt_y</p:attrName>
                                        </p:attrNameLst>
                                      </p:cBhvr>
                                      <p:rCtr x="21081" y="-23426"/>
                                    </p:animMotion>
                                  </p:childTnLst>
                                </p:cTn>
                              </p:par>
                              <p:par>
                                <p:cTn id="87" presetID="10" presetClass="exit" presetSubtype="0" fill="hold" nodeType="withEffect">
                                  <p:stCondLst>
                                    <p:cond delay="2000"/>
                                  </p:stCondLst>
                                  <p:childTnLst>
                                    <p:animEffect transition="out" filter="fade">
                                      <p:cBhvr>
                                        <p:cTn id="88" dur="1000"/>
                                        <p:tgtEl>
                                          <p:spTgt spid="51"/>
                                        </p:tgtEl>
                                      </p:cBhvr>
                                    </p:animEffect>
                                    <p:set>
                                      <p:cBhvr>
                                        <p:cTn id="89" dur="1" fill="hold">
                                          <p:stCondLst>
                                            <p:cond delay="999"/>
                                          </p:stCondLst>
                                        </p:cTn>
                                        <p:tgtEl>
                                          <p:spTgt spid="51"/>
                                        </p:tgtEl>
                                        <p:attrNameLst>
                                          <p:attrName>style.visibility</p:attrName>
                                        </p:attrNameLst>
                                      </p:cBhvr>
                                      <p:to>
                                        <p:strVal val="hidden"/>
                                      </p:to>
                                    </p:set>
                                  </p:childTnLst>
                                </p:cTn>
                              </p:par>
                              <p:par>
                                <p:cTn id="90" presetID="42" presetClass="entr" presetSubtype="0" fill="hold" nodeType="withEffect">
                                  <p:stCondLst>
                                    <p:cond delay="200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2000"/>
                                        <p:tgtEl>
                                          <p:spTgt spid="59"/>
                                        </p:tgtEl>
                                      </p:cBhvr>
                                    </p:animEffect>
                                    <p:anim calcmode="lin" valueType="num">
                                      <p:cBhvr>
                                        <p:cTn id="93" dur="2000" fill="hold"/>
                                        <p:tgtEl>
                                          <p:spTgt spid="59"/>
                                        </p:tgtEl>
                                        <p:attrNameLst>
                                          <p:attrName>ppt_x</p:attrName>
                                        </p:attrNameLst>
                                      </p:cBhvr>
                                      <p:tavLst>
                                        <p:tav tm="0">
                                          <p:val>
                                            <p:strVal val="#ppt_x"/>
                                          </p:val>
                                        </p:tav>
                                        <p:tav tm="100000">
                                          <p:val>
                                            <p:strVal val="#ppt_x"/>
                                          </p:val>
                                        </p:tav>
                                      </p:tavLst>
                                    </p:anim>
                                    <p:anim calcmode="lin" valueType="num">
                                      <p:cBhvr>
                                        <p:cTn id="94" dur="2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384484" y="2349501"/>
            <a:ext cx="3431991" cy="1049307"/>
            <a:chOff x="794" y="1706"/>
            <a:chExt cx="2358" cy="749"/>
          </a:xfrm>
        </p:grpSpPr>
        <p:sp>
          <p:nvSpPr>
            <p:cNvPr id="26645"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①</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a:t>
              </a:r>
              <a:r>
                <a:rPr lang="ja-JP" altLang="en-US" dirty="0">
                  <a:solidFill>
                    <a:prstClr val="black"/>
                  </a:solidFill>
                  <a:latin typeface="HG丸ｺﾞｼｯｸM-PRO" panose="020F0600000000000000" pitchFamily="50" charset="-128"/>
                  <a:ea typeface="HG丸ｺﾞｼｯｸM-PRO" panose="020F0600000000000000" pitchFamily="50" charset="-128"/>
                </a:rPr>
                <a:t>６</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r>
                <a:rPr lang="ja-JP"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p>
          </p:txBody>
        </p:sp>
        <p:pic>
          <p:nvPicPr>
            <p:cNvPr id="26646"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436818" y="5084763"/>
            <a:ext cx="3379657" cy="900112"/>
            <a:chOff x="567" y="3611"/>
            <a:chExt cx="2358" cy="749"/>
          </a:xfrm>
        </p:grpSpPr>
        <p:sp>
          <p:nvSpPr>
            <p:cNvPr id="26642"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lnSpc>
                  <a:spcPct val="80000"/>
                </a:lnSpc>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③</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dirty="0">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a:t>
              </a:r>
              <a:r>
                <a:rPr lang="ja-JP" altLang="en-US" dirty="0">
                  <a:solidFill>
                    <a:prstClr val="black"/>
                  </a:solidFill>
                  <a:latin typeface="HG丸ｺﾞｼｯｸM-PRO" panose="020F0600000000000000" pitchFamily="50" charset="-128"/>
                  <a:ea typeface="HG丸ｺﾞｼｯｸM-PRO" panose="020F0600000000000000" pitchFamily="50" charset="-128"/>
                </a:rPr>
                <a:t>６５４</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6643"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436818" y="3729994"/>
            <a:ext cx="3379658" cy="886455"/>
            <a:chOff x="329" y="2829"/>
            <a:chExt cx="2823" cy="714"/>
          </a:xfrm>
        </p:grpSpPr>
        <p:sp>
          <p:nvSpPr>
            <p:cNvPr id="26639" name="AutoShape 14"/>
            <p:cNvSpPr>
              <a:spLocks noChangeArrowheads="1"/>
            </p:cNvSpPr>
            <p:nvPr/>
          </p:nvSpPr>
          <p:spPr bwMode="auto">
            <a:xfrm>
              <a:off x="413" y="2914"/>
              <a:ext cx="2646"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eaLnBrk="1" fontAlgn="auto" hangingPunct="1">
                <a:lnSpc>
                  <a:spcPct val="90000"/>
                </a:lnSpc>
                <a:spcBef>
                  <a:spcPct val="2000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②</a:t>
              </a: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ja-JP">
                  <a:solidFill>
                    <a:prstClr val="black"/>
                  </a:solidFill>
                  <a:latin typeface="HG丸ｺﾞｼｯｸM-PRO" panose="020F0600000000000000" pitchFamily="50" charset="-128"/>
                  <a:ea typeface="HG丸ｺﾞｼｯｸM-PRO" panose="020F0600000000000000" pitchFamily="50" charset="-128"/>
                </a:rPr>
                <a:t>約</a:t>
              </a:r>
              <a:r>
                <a:rPr lang="en-US" altLang="ja-JP" dirty="0">
                  <a:solidFill>
                    <a:prstClr val="black"/>
                  </a:solidFill>
                  <a:latin typeface="HG丸ｺﾞｼｯｸM-PRO" panose="020F0600000000000000" pitchFamily="50" charset="-128"/>
                  <a:ea typeface="HG丸ｺﾞｼｯｸM-PRO" panose="020F0600000000000000" pitchFamily="50" charset="-128"/>
                </a:rPr>
                <a:t>1</a:t>
              </a:r>
              <a:r>
                <a:rPr lang="ja-JP" altLang="en-US" dirty="0">
                  <a:solidFill>
                    <a:prstClr val="black"/>
                  </a:solidFill>
                  <a:latin typeface="HG丸ｺﾞｼｯｸM-PRO" panose="020F0600000000000000" pitchFamily="50" charset="-128"/>
                  <a:ea typeface="HG丸ｺﾞｼｯｸM-PRO" panose="020F0600000000000000" pitchFamily="50" charset="-128"/>
                </a:rPr>
                <a:t>６５</a:t>
              </a:r>
              <a:r>
                <a:rPr lang="ja-JP" altLang="ja-JP" dirty="0">
                  <a:solidFill>
                    <a:prstClr val="black"/>
                  </a:solidFill>
                  <a:latin typeface="HG丸ｺﾞｼｯｸM-PRO" panose="020F0600000000000000" pitchFamily="50" charset="-128"/>
                  <a:ea typeface="HG丸ｺﾞｼｯｸM-PRO" panose="020F0600000000000000" pitchFamily="50" charset="-128"/>
                </a:rPr>
                <a:t>億円</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6640"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 y="282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483259" y="1220440"/>
            <a:ext cx="11430636" cy="863600"/>
          </a:xfrm>
          <a:prstGeom prst="roundRect">
            <a:avLst>
              <a:gd name="adj" fmla="val 16667"/>
            </a:avLst>
          </a:prstGeom>
          <a:solidFill>
            <a:schemeClr val="bg1"/>
          </a:solidFill>
          <a:ln w="38100">
            <a:solidFill>
              <a:srgbClr val="FF6600"/>
            </a:solidFill>
            <a:round/>
            <a:headEnd/>
            <a:tailEnd/>
          </a:ln>
        </p:spPr>
        <p:txBody>
          <a:bodyPr wrap="none"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defTabSz="457200" eaLnBrk="1" fontAlgn="auto" hangingPunct="1">
              <a:spcBef>
                <a:spcPts val="0"/>
              </a:spcBef>
              <a:spcAft>
                <a:spcPts val="0"/>
              </a:spcAft>
            </a:pPr>
            <a:endParaRPr lang="ja-JP" altLang="ja-JP" sz="2800">
              <a:solidFill>
                <a:prstClr val="black"/>
              </a:solidFill>
            </a:endParaRPr>
          </a:p>
        </p:txBody>
      </p:sp>
      <p:sp>
        <p:nvSpPr>
          <p:cNvPr id="128031" name="Rectangle 31"/>
          <p:cNvSpPr>
            <a:spLocks noChangeArrowheads="1"/>
          </p:cNvSpPr>
          <p:nvPr/>
        </p:nvSpPr>
        <p:spPr bwMode="auto">
          <a:xfrm>
            <a:off x="969342" y="1084795"/>
            <a:ext cx="107178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日本の国民全員が、１人当たり１日卵１個分（約</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ja-JP" dirty="0">
                <a:solidFill>
                  <a:prstClr val="black"/>
                </a:solidFill>
                <a:latin typeface="HG丸ｺﾞｼｯｸM-PRO" panose="020F0600000000000000" pitchFamily="50" charset="-128"/>
                <a:ea typeface="HG丸ｺﾞｼｯｸM-PRO" panose="020F0600000000000000" pitchFamily="50" charset="-128"/>
              </a:rPr>
              <a:t>ｇ）のごみを減らすと、</a:t>
            </a:r>
          </a:p>
          <a:p>
            <a:pPr defTabSz="457200" fontAlgn="auto">
              <a:spcBef>
                <a:spcPts val="0"/>
              </a:spcBef>
              <a:spcAft>
                <a:spcPts val="0"/>
              </a:spcAft>
            </a:pPr>
            <a:r>
              <a:rPr lang="ja-JP" altLang="ja-JP" dirty="0">
                <a:solidFill>
                  <a:prstClr val="black"/>
                </a:solidFill>
                <a:latin typeface="HG丸ｺﾞｼｯｸM-PRO" panose="020F0600000000000000" pitchFamily="50" charset="-128"/>
                <a:ea typeface="HG丸ｺﾞｼｯｸM-PRO" panose="020F0600000000000000" pitchFamily="50" charset="-128"/>
              </a:rPr>
              <a:t>１年間でどのくらいの税金を節約できるでしょう？</a:t>
            </a:r>
          </a:p>
        </p:txBody>
      </p:sp>
      <p:sp>
        <p:nvSpPr>
          <p:cNvPr id="21" name="AutoShape 60"/>
          <p:cNvSpPr>
            <a:spLocks noChangeAspect="1" noChangeArrowheads="1"/>
          </p:cNvSpPr>
          <p:nvPr/>
        </p:nvSpPr>
        <p:spPr bwMode="auto">
          <a:xfrm>
            <a:off x="615363" y="5119872"/>
            <a:ext cx="900113"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pPr defTabSz="457200" eaLnBrk="1" fontAlgn="auto" hangingPunct="1">
              <a:spcBef>
                <a:spcPts val="0"/>
              </a:spcBef>
              <a:spcAft>
                <a:spcPts val="0"/>
              </a:spcAft>
            </a:pPr>
            <a:endParaRPr kumimoji="0" lang="ja-JP" altLang="en-US" sz="1800">
              <a:solidFill>
                <a:prstClr val="black"/>
              </a:solidFill>
              <a:latin typeface="Trebuchet MS" panose="020B0603020202020204"/>
              <a:ea typeface="メイリオ" panose="020B0604030504040204" pitchFamily="50" charset="-128"/>
              <a:cs typeface="+mn-cs"/>
            </a:endParaRPr>
          </a:p>
        </p:txBody>
      </p:sp>
      <p:sp>
        <p:nvSpPr>
          <p:cNvPr id="27"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sp>
        <p:nvSpPr>
          <p:cNvPr id="26637" name="AutoShape 57"/>
          <p:cNvSpPr>
            <a:spLocks noChangeArrowheads="1"/>
          </p:cNvSpPr>
          <p:nvPr/>
        </p:nvSpPr>
        <p:spPr bwMode="auto">
          <a:xfrm>
            <a:off x="5007998" y="2620769"/>
            <a:ext cx="6763386" cy="2525760"/>
          </a:xfrm>
          <a:prstGeom prst="roundRect">
            <a:avLst>
              <a:gd name="adj" fmla="val 7102"/>
            </a:avLst>
          </a:prstGeom>
          <a:solidFill>
            <a:schemeClr val="bg1"/>
          </a:solidFill>
          <a:ln w="38100">
            <a:solidFill>
              <a:srgbClr val="FF6600"/>
            </a:solidFill>
            <a:round/>
            <a:headEnd/>
            <a:tailEnd/>
          </a:ln>
        </p:spPr>
        <p:txBody>
          <a:bodyPr lIns="0" rIns="0"/>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lnSpc>
                <a:spcPct val="150000"/>
              </a:lnSpc>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　正解は③約</a:t>
            </a:r>
            <a:r>
              <a:rPr lang="en-US" altLang="ja-JP" dirty="0">
                <a:solidFill>
                  <a:prstClr val="black"/>
                </a:solidFill>
                <a:latin typeface="HG丸ｺﾞｼｯｸM-PRO" panose="020F0600000000000000" pitchFamily="50" charset="-128"/>
                <a:ea typeface="HG丸ｺﾞｼｯｸM-PRO" panose="020F0600000000000000" pitchFamily="50" charset="-128"/>
              </a:rPr>
              <a:t>1,654</a:t>
            </a:r>
            <a:r>
              <a:rPr lang="ja-JP" altLang="en-US" dirty="0">
                <a:solidFill>
                  <a:prstClr val="black"/>
                </a:solidFill>
                <a:latin typeface="HG丸ｺﾞｼｯｸM-PRO" panose="020F0600000000000000" pitchFamily="50" charset="-128"/>
                <a:ea typeface="HG丸ｺﾞｼｯｸM-PRO" panose="020F0600000000000000" pitchFamily="50" charset="-128"/>
              </a:rPr>
              <a:t>億円です。　</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lnSpc>
                <a:spcPct val="150000"/>
              </a:lnSpc>
              <a:spcBef>
                <a:spcPts val="0"/>
              </a:spcBef>
              <a:spcAft>
                <a:spcPts val="0"/>
              </a:spcAft>
            </a:pPr>
            <a:r>
              <a:rPr lang="ja-JP" altLang="en-US" dirty="0">
                <a:solidFill>
                  <a:prstClr val="black"/>
                </a:solidFill>
                <a:latin typeface="HG丸ｺﾞｼｯｸM-PRO" panose="020F0600000000000000" pitchFamily="50" charset="-128"/>
                <a:ea typeface="HG丸ｺﾞｼｯｸM-PRO" panose="020F0600000000000000" pitchFamily="50" charset="-128"/>
              </a:rPr>
              <a:t>　国民</a:t>
            </a:r>
            <a:r>
              <a:rPr lang="ja-JP" altLang="ja-JP" dirty="0">
                <a:solidFill>
                  <a:prstClr val="black"/>
                </a:solidFill>
                <a:latin typeface="HG丸ｺﾞｼｯｸM-PRO" panose="020F0600000000000000" pitchFamily="50" charset="-128"/>
                <a:ea typeface="HG丸ｺﾞｼｯｸM-PRO" panose="020F0600000000000000" pitchFamily="50" charset="-128"/>
              </a:rPr>
              <a:t>１人が１日卵１個分（約</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ja-JP" dirty="0">
                <a:solidFill>
                  <a:prstClr val="black"/>
                </a:solidFill>
                <a:latin typeface="HG丸ｺﾞｼｯｸM-PRO" panose="020F0600000000000000" pitchFamily="50" charset="-128"/>
                <a:ea typeface="HG丸ｺﾞｼｯｸM-PRO" panose="020F0600000000000000" pitchFamily="50" charset="-128"/>
              </a:rPr>
              <a:t>ｇ）のごみを減らすと、１年間（</a:t>
            </a:r>
            <a:r>
              <a:rPr lang="en-US" altLang="ja-JP" dirty="0">
                <a:solidFill>
                  <a:prstClr val="black"/>
                </a:solidFill>
                <a:latin typeface="HG丸ｺﾞｼｯｸM-PRO" panose="020F0600000000000000" pitchFamily="50" charset="-128"/>
                <a:ea typeface="HG丸ｺﾞｼｯｸM-PRO" panose="020F0600000000000000" pitchFamily="50" charset="-128"/>
              </a:rPr>
              <a:t>365</a:t>
            </a:r>
            <a:r>
              <a:rPr lang="ja-JP" altLang="ja-JP" dirty="0">
                <a:solidFill>
                  <a:prstClr val="black"/>
                </a:solidFill>
                <a:latin typeface="HG丸ｺﾞｼｯｸM-PRO" panose="020F0600000000000000" pitchFamily="50" charset="-128"/>
                <a:ea typeface="HG丸ｺﾞｼｯｸM-PRO" panose="020F0600000000000000" pitchFamily="50" charset="-128"/>
              </a:rPr>
              <a:t>日）で約</a:t>
            </a:r>
            <a:r>
              <a:rPr lang="en-US" altLang="ja-JP" dirty="0">
                <a:solidFill>
                  <a:prstClr val="black"/>
                </a:solidFill>
                <a:latin typeface="HG丸ｺﾞｼｯｸM-PRO" panose="020F0600000000000000" pitchFamily="50" charset="-128"/>
                <a:ea typeface="HG丸ｺﾞｼｯｸM-PRO" panose="020F0600000000000000" pitchFamily="50" charset="-128"/>
              </a:rPr>
              <a:t>22kg</a:t>
            </a:r>
            <a:r>
              <a:rPr lang="ja-JP" altLang="ja-JP" dirty="0">
                <a:solidFill>
                  <a:prstClr val="black"/>
                </a:solidFill>
                <a:latin typeface="HG丸ｺﾞｼｯｸM-PRO" panose="020F0600000000000000" pitchFamily="50" charset="-128"/>
                <a:ea typeface="HG丸ｺﾞｼｯｸM-PRO" panose="020F0600000000000000" pitchFamily="50" charset="-128"/>
              </a:rPr>
              <a:t>のごみを減らすことができます。</a:t>
            </a:r>
          </a:p>
        </p:txBody>
      </p:sp>
      <p:pic>
        <p:nvPicPr>
          <p:cNvPr id="54"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065124" y="134966"/>
            <a:ext cx="609600" cy="609600"/>
          </a:xfrm>
          <a:prstGeom prst="rect">
            <a:avLst/>
          </a:prstGeom>
        </p:spPr>
      </p:pic>
      <p:pic>
        <p:nvPicPr>
          <p:cNvPr id="24"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0226555" y="4682443"/>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168632" y="2349501"/>
            <a:ext cx="609600" cy="609600"/>
          </a:xfrm>
          <a:prstGeom prst="rect">
            <a:avLst/>
          </a:prstGeom>
        </p:spPr>
      </p:pic>
      <p:sp>
        <p:nvSpPr>
          <p:cNvPr id="5" name="円形吹き出し 4"/>
          <p:cNvSpPr/>
          <p:nvPr/>
        </p:nvSpPr>
        <p:spPr>
          <a:xfrm>
            <a:off x="6096000" y="4981290"/>
            <a:ext cx="4226253" cy="1512677"/>
          </a:xfrm>
          <a:prstGeom prst="wedgeEllipseCallout">
            <a:avLst>
              <a:gd name="adj1" fmla="val 61084"/>
              <a:gd name="adj2" fmla="val -178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ゴミを減らすということは税金の使い道に直接</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関わるということだね</a:t>
            </a:r>
          </a:p>
        </p:txBody>
      </p:sp>
      <p:sp>
        <p:nvSpPr>
          <p:cNvPr id="31" name="タイトル 1">
            <a:extLst>
              <a:ext uri="{FF2B5EF4-FFF2-40B4-BE49-F238E27FC236}">
                <a16:creationId xmlns:a16="http://schemas.microsoft.com/office/drawing/2014/main" id="{98D70BFF-C02F-463C-81BE-E83AAD609D38}"/>
              </a:ext>
            </a:extLst>
          </p:cNvPr>
          <p:cNvSpPr txBox="1">
            <a:spLocks/>
          </p:cNvSpPr>
          <p:nvPr/>
        </p:nvSpPr>
        <p:spPr bwMode="auto">
          <a:xfrm>
            <a:off x="483259" y="172883"/>
            <a:ext cx="11272878" cy="9585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税金クイズ　暮らしの中の税</a:t>
            </a:r>
            <a:endParaRPr lang="ja-JP" altLang="en-US" sz="48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9" name="図 28" descr="白い卵のイラスト">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10026088" y="1583241"/>
            <a:ext cx="1800000" cy="1800000"/>
          </a:xfrm>
          <a:prstGeom prst="rect">
            <a:avLst/>
          </a:prstGeom>
          <a:noFill/>
          <a:ln>
            <a:noFill/>
          </a:ln>
        </p:spPr>
      </p:pic>
      <p:pic>
        <p:nvPicPr>
          <p:cNvPr id="30" name="図 29" descr="C:\Users\奈穂\Desktop\租税教室\租税教室\イラスト\ゴミ袋.png"/>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4687480" y="4923034"/>
            <a:ext cx="1800000" cy="1800000"/>
          </a:xfrm>
          <a:prstGeom prst="rect">
            <a:avLst/>
          </a:prstGeom>
          <a:noFill/>
          <a:ln>
            <a:noFill/>
          </a:ln>
        </p:spPr>
      </p:pic>
    </p:spTree>
    <p:extLst>
      <p:ext uri="{BB962C8B-B14F-4D97-AF65-F5344CB8AC3E}">
        <p14:creationId xmlns:p14="http://schemas.microsoft.com/office/powerpoint/2010/main" val="373407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28031"/>
                                        </p:tgtEl>
                                        <p:attrNameLst>
                                          <p:attrName>style.visibility</p:attrName>
                                        </p:attrNameLst>
                                      </p:cBhvr>
                                      <p:to>
                                        <p:strVal val="visible"/>
                                      </p:to>
                                    </p:set>
                                    <p:animEffect transition="in" filter="wipe(down)">
                                      <p:cBhvr>
                                        <p:cTn id="10" dur="580">
                                          <p:stCondLst>
                                            <p:cond delay="0"/>
                                          </p:stCondLst>
                                        </p:cTn>
                                        <p:tgtEl>
                                          <p:spTgt spid="128031"/>
                                        </p:tgtEl>
                                      </p:cBhvr>
                                    </p:animEffect>
                                    <p:anim calcmode="lin" valueType="num">
                                      <p:cBhvr>
                                        <p:cTn id="11"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16" dur="26">
                                          <p:stCondLst>
                                            <p:cond delay="650"/>
                                          </p:stCondLst>
                                        </p:cTn>
                                        <p:tgtEl>
                                          <p:spTgt spid="128031"/>
                                        </p:tgtEl>
                                      </p:cBhvr>
                                      <p:to x="100000" y="60000"/>
                                    </p:animScale>
                                    <p:animScale>
                                      <p:cBhvr>
                                        <p:cTn id="17" dur="166" decel="50000">
                                          <p:stCondLst>
                                            <p:cond delay="676"/>
                                          </p:stCondLst>
                                        </p:cTn>
                                        <p:tgtEl>
                                          <p:spTgt spid="128031"/>
                                        </p:tgtEl>
                                      </p:cBhvr>
                                      <p:to x="100000" y="100000"/>
                                    </p:animScale>
                                    <p:animScale>
                                      <p:cBhvr>
                                        <p:cTn id="18" dur="26">
                                          <p:stCondLst>
                                            <p:cond delay="1312"/>
                                          </p:stCondLst>
                                        </p:cTn>
                                        <p:tgtEl>
                                          <p:spTgt spid="128031"/>
                                        </p:tgtEl>
                                      </p:cBhvr>
                                      <p:to x="100000" y="80000"/>
                                    </p:animScale>
                                    <p:animScale>
                                      <p:cBhvr>
                                        <p:cTn id="19" dur="166" decel="50000">
                                          <p:stCondLst>
                                            <p:cond delay="1338"/>
                                          </p:stCondLst>
                                        </p:cTn>
                                        <p:tgtEl>
                                          <p:spTgt spid="128031"/>
                                        </p:tgtEl>
                                      </p:cBhvr>
                                      <p:to x="100000" y="100000"/>
                                    </p:animScale>
                                    <p:animScale>
                                      <p:cBhvr>
                                        <p:cTn id="20" dur="26">
                                          <p:stCondLst>
                                            <p:cond delay="1642"/>
                                          </p:stCondLst>
                                        </p:cTn>
                                        <p:tgtEl>
                                          <p:spTgt spid="128031"/>
                                        </p:tgtEl>
                                      </p:cBhvr>
                                      <p:to x="100000" y="90000"/>
                                    </p:animScale>
                                    <p:animScale>
                                      <p:cBhvr>
                                        <p:cTn id="21" dur="166" decel="50000">
                                          <p:stCondLst>
                                            <p:cond delay="1668"/>
                                          </p:stCondLst>
                                        </p:cTn>
                                        <p:tgtEl>
                                          <p:spTgt spid="128031"/>
                                        </p:tgtEl>
                                      </p:cBhvr>
                                      <p:to x="100000" y="100000"/>
                                    </p:animScale>
                                    <p:animScale>
                                      <p:cBhvr>
                                        <p:cTn id="22" dur="26">
                                          <p:stCondLst>
                                            <p:cond delay="1808"/>
                                          </p:stCondLst>
                                        </p:cTn>
                                        <p:tgtEl>
                                          <p:spTgt spid="128031"/>
                                        </p:tgtEl>
                                      </p:cBhvr>
                                      <p:to x="100000" y="95000"/>
                                    </p:animScale>
                                    <p:animScale>
                                      <p:cBhvr>
                                        <p:cTn id="23" dur="166" decel="50000">
                                          <p:stCondLst>
                                            <p:cond delay="1834"/>
                                          </p:stCondLst>
                                        </p:cTn>
                                        <p:tgtEl>
                                          <p:spTgt spid="128031"/>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128029"/>
                                        </p:tgtEl>
                                        <p:attrNameLst>
                                          <p:attrName>style.visibility</p:attrName>
                                        </p:attrNameLst>
                                      </p:cBhvr>
                                      <p:to>
                                        <p:strVal val="visible"/>
                                      </p:to>
                                    </p:set>
                                    <p:animEffect transition="in" filter="wipe(down)">
                                      <p:cBhvr>
                                        <p:cTn id="26" dur="580">
                                          <p:stCondLst>
                                            <p:cond delay="0"/>
                                          </p:stCondLst>
                                        </p:cTn>
                                        <p:tgtEl>
                                          <p:spTgt spid="128029"/>
                                        </p:tgtEl>
                                      </p:cBhvr>
                                    </p:animEffect>
                                    <p:anim calcmode="lin" valueType="num">
                                      <p:cBhvr>
                                        <p:cTn id="27"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2" dur="26">
                                          <p:stCondLst>
                                            <p:cond delay="650"/>
                                          </p:stCondLst>
                                        </p:cTn>
                                        <p:tgtEl>
                                          <p:spTgt spid="128029"/>
                                        </p:tgtEl>
                                      </p:cBhvr>
                                      <p:to x="100000" y="60000"/>
                                    </p:animScale>
                                    <p:animScale>
                                      <p:cBhvr>
                                        <p:cTn id="33" dur="166" decel="50000">
                                          <p:stCondLst>
                                            <p:cond delay="676"/>
                                          </p:stCondLst>
                                        </p:cTn>
                                        <p:tgtEl>
                                          <p:spTgt spid="128029"/>
                                        </p:tgtEl>
                                      </p:cBhvr>
                                      <p:to x="100000" y="100000"/>
                                    </p:animScale>
                                    <p:animScale>
                                      <p:cBhvr>
                                        <p:cTn id="34" dur="26">
                                          <p:stCondLst>
                                            <p:cond delay="1312"/>
                                          </p:stCondLst>
                                        </p:cTn>
                                        <p:tgtEl>
                                          <p:spTgt spid="128029"/>
                                        </p:tgtEl>
                                      </p:cBhvr>
                                      <p:to x="100000" y="80000"/>
                                    </p:animScale>
                                    <p:animScale>
                                      <p:cBhvr>
                                        <p:cTn id="35" dur="166" decel="50000">
                                          <p:stCondLst>
                                            <p:cond delay="1338"/>
                                          </p:stCondLst>
                                        </p:cTn>
                                        <p:tgtEl>
                                          <p:spTgt spid="128029"/>
                                        </p:tgtEl>
                                      </p:cBhvr>
                                      <p:to x="100000" y="100000"/>
                                    </p:animScale>
                                    <p:animScale>
                                      <p:cBhvr>
                                        <p:cTn id="36" dur="26">
                                          <p:stCondLst>
                                            <p:cond delay="1642"/>
                                          </p:stCondLst>
                                        </p:cTn>
                                        <p:tgtEl>
                                          <p:spTgt spid="128029"/>
                                        </p:tgtEl>
                                      </p:cBhvr>
                                      <p:to x="100000" y="90000"/>
                                    </p:animScale>
                                    <p:animScale>
                                      <p:cBhvr>
                                        <p:cTn id="37" dur="166" decel="50000">
                                          <p:stCondLst>
                                            <p:cond delay="1668"/>
                                          </p:stCondLst>
                                        </p:cTn>
                                        <p:tgtEl>
                                          <p:spTgt spid="128029"/>
                                        </p:tgtEl>
                                      </p:cBhvr>
                                      <p:to x="100000" y="100000"/>
                                    </p:animScale>
                                    <p:animScale>
                                      <p:cBhvr>
                                        <p:cTn id="38" dur="26">
                                          <p:stCondLst>
                                            <p:cond delay="1808"/>
                                          </p:stCondLst>
                                        </p:cTn>
                                        <p:tgtEl>
                                          <p:spTgt spid="128029"/>
                                        </p:tgtEl>
                                      </p:cBhvr>
                                      <p:to x="100000" y="95000"/>
                                    </p:animScale>
                                    <p:animScale>
                                      <p:cBhvr>
                                        <p:cTn id="39" dur="166" decel="50000">
                                          <p:stCondLst>
                                            <p:cond delay="1834"/>
                                          </p:stCondLst>
                                        </p:cTn>
                                        <p:tgtEl>
                                          <p:spTgt spid="128029"/>
                                        </p:tgtEl>
                                      </p:cBhvr>
                                      <p:to x="100000" y="100000"/>
                                    </p:animScale>
                                  </p:childTnLst>
                                </p:cTn>
                              </p:par>
                              <p:par>
                                <p:cTn id="40" presetID="1" presetClass="mediacall" presetSubtype="0" fill="hold" nodeType="withEffect">
                                  <p:stCondLst>
                                    <p:cond delay="0"/>
                                  </p:stCondLst>
                                  <p:childTnLst>
                                    <p:cmd type="call" cmd="playFrom(0.0)">
                                      <p:cBhvr>
                                        <p:cTn id="41" dur="1730" fill="hold"/>
                                        <p:tgtEl>
                                          <p:spTgt spid="54"/>
                                        </p:tgtEl>
                                      </p:cBhvr>
                                    </p:cmd>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1000"/>
                                        <p:tgtEl>
                                          <p:spTgt spid="2"/>
                                        </p:tgtEl>
                                      </p:cBhvr>
                                    </p:animEffect>
                                  </p:childTnLst>
                                </p:cTn>
                              </p:par>
                              <p:par>
                                <p:cTn id="51" presetID="3" presetClass="entr" presetSubtype="1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linds(horizontal)">
                                      <p:cBhvr>
                                        <p:cTn id="53" dur="1000"/>
                                        <p:tgtEl>
                                          <p:spTgt spid="4"/>
                                        </p:tgtEl>
                                      </p:cBhvr>
                                    </p:animEffect>
                                  </p:childTnLst>
                                </p:cTn>
                              </p:par>
                              <p:par>
                                <p:cTn id="54" presetID="3" presetClass="entr" presetSubtype="1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linds(horizontal)">
                                      <p:cBhvr>
                                        <p:cTn id="56" dur="1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26637"/>
                                        </p:tgtEl>
                                        <p:attrNameLst>
                                          <p:attrName>style.visibility</p:attrName>
                                        </p:attrNameLst>
                                      </p:cBhvr>
                                      <p:to>
                                        <p:strVal val="visible"/>
                                      </p:to>
                                    </p:set>
                                  </p:childTnLst>
                                </p:cTn>
                              </p:par>
                              <p:par>
                                <p:cTn id="64" presetID="1" presetClass="mediacall" presetSubtype="0" fill="hold" nodeType="withEffect">
                                  <p:stCondLst>
                                    <p:cond delay="0"/>
                                  </p:stCondLst>
                                  <p:childTnLst>
                                    <p:cmd type="call" cmd="playFrom(0.0)">
                                      <p:cBhvr>
                                        <p:cTn id="65" dur="1776" fill="hold"/>
                                        <p:tgtEl>
                                          <p:spTgt spid="28"/>
                                        </p:tgtEl>
                                      </p:cBhvr>
                                    </p:cmd>
                                  </p:childTnLst>
                                </p:cTn>
                              </p:par>
                            </p:childTnLst>
                          </p:cTn>
                        </p:par>
                        <p:par>
                          <p:cTn id="66" fill="hold">
                            <p:stCondLst>
                              <p:cond delay="1776"/>
                            </p:stCondLst>
                            <p:childTnLst>
                              <p:par>
                                <p:cTn id="67" presetID="22" presetClass="entr" presetSubtype="8" fill="hold" grpId="0" nodeType="afterEffect">
                                  <p:stCondLst>
                                    <p:cond delay="124"/>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par>
                                <p:cTn id="70" presetID="1"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2" fill="hold" display="0">
                  <p:stCondLst>
                    <p:cond delay="indefinite"/>
                  </p:stCondLst>
                  <p:endCondLst>
                    <p:cond evt="onStopAudio" delay="0">
                      <p:tgtEl>
                        <p:sldTgt/>
                      </p:tgtEl>
                    </p:cond>
                  </p:endCondLst>
                </p:cTn>
                <p:tgtEl>
                  <p:spTgt spid="54"/>
                </p:tgtEl>
              </p:cMediaNode>
            </p:audio>
            <p:audio>
              <p:cMediaNode vol="80000">
                <p:cTn id="73" fill="hold" display="0">
                  <p:stCondLst>
                    <p:cond delay="indefinite"/>
                  </p:stCondLst>
                  <p:endCondLst>
                    <p:cond evt="onStopAudio" delay="0">
                      <p:tgtEl>
                        <p:sldTgt/>
                      </p:tgtEl>
                    </p:cond>
                  </p:endCondLst>
                </p:cTn>
                <p:tgtEl>
                  <p:spTgt spid="28"/>
                </p:tgtEl>
              </p:cMediaNode>
            </p:audio>
          </p:childTnLst>
        </p:cTn>
      </p:par>
    </p:tnLst>
    <p:bldLst>
      <p:bldP spid="128029" grpId="0" animBg="1"/>
      <p:bldP spid="128031" grpId="0"/>
      <p:bldP spid="21" grpId="0" animBg="1"/>
      <p:bldP spid="26637" grpId="0" animBg="1"/>
      <p:bldP spid="5"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8791C-9D6F-4A2E-9C84-1076692374D8}"/>
              </a:ext>
            </a:extLst>
          </p:cNvPr>
          <p:cNvSpPr txBox="1">
            <a:spLocks/>
          </p:cNvSpPr>
          <p:nvPr/>
        </p:nvSpPr>
        <p:spPr bwMode="auto">
          <a:xfrm>
            <a:off x="459561" y="245590"/>
            <a:ext cx="11272878" cy="9585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お わ り に</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531" name="Rectangle 2"/>
          <p:cNvSpPr>
            <a:spLocks noChangeArrowheads="1"/>
          </p:cNvSpPr>
          <p:nvPr/>
        </p:nvSpPr>
        <p:spPr bwMode="auto">
          <a:xfrm>
            <a:off x="1899361" y="1482008"/>
            <a:ext cx="864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just"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豊かで安心して暮らせる未来のためには、公平な租税負担と給付の関係について、私たち一人ひとりが考えることが大切。</a:t>
            </a:r>
          </a:p>
        </p:txBody>
      </p:sp>
      <p:pic>
        <p:nvPicPr>
          <p:cNvPr id="2253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097" y="2527736"/>
            <a:ext cx="3547813" cy="359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1"/>
          <p:cNvSpPr txBox="1">
            <a:spLocks/>
          </p:cNvSpPr>
          <p:nvPr/>
        </p:nvSpPr>
        <p:spPr>
          <a:xfrm>
            <a:off x="1471014" y="6124935"/>
            <a:ext cx="6840950" cy="598450"/>
          </a:xfrm>
          <a:prstGeom prst="rect">
            <a:avLst/>
          </a:prstGeom>
        </p:spPr>
        <p:txBody>
          <a:bodyPr vert="horz" lIns="95154" tIns="47568" rIns="95154" bIns="47568" rtlCol="0" anchor="ctr"/>
          <a:lstStyle>
            <a:defPPr>
              <a:defRPr lang="ja-JP"/>
            </a:defPPr>
            <a:lvl1pPr algn="r" defTabSz="951559" rtl="0" fontAlgn="auto">
              <a:spcBef>
                <a:spcPts val="0"/>
              </a:spcBef>
              <a:spcAft>
                <a:spcPts val="0"/>
              </a:spcAft>
              <a:defRPr kumimoji="1" sz="1800" kern="1200">
                <a:solidFill>
                  <a:schemeClr val="bg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algn="l"/>
            <a:r>
              <a:rPr lang="en-US" altLang="ja-JP"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　 この資料は、財務省ＨＰ内資料を参考とし、表現などは簡易にしています。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1400" dirty="0">
                <a:solidFill>
                  <a:schemeClr val="tx1"/>
                </a:solidFill>
                <a:latin typeface="HG丸ｺﾞｼｯｸM-PRO" panose="020F0600000000000000" pitchFamily="50" charset="-128"/>
                <a:ea typeface="HG丸ｺﾞｼｯｸM-PRO" panose="020F0600000000000000" pitchFamily="50" charset="-128"/>
              </a:rPr>
              <a:t>　　 改正等によって今後内容に変更がある場合もあります。</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0D246AB7-9EB0-4513-9D87-91616E8437B5}"/>
              </a:ext>
            </a:extLst>
          </p:cNvPr>
          <p:cNvPicPr>
            <a:picLocks noChangeAspect="1"/>
          </p:cNvPicPr>
          <p:nvPr/>
        </p:nvPicPr>
        <p:blipFill>
          <a:blip r:embed="rId4"/>
          <a:stretch>
            <a:fillRect/>
          </a:stretch>
        </p:blipFill>
        <p:spPr>
          <a:xfrm>
            <a:off x="9042130" y="3842694"/>
            <a:ext cx="2177326" cy="2769716"/>
          </a:xfrm>
          <a:prstGeom prst="rect">
            <a:avLst/>
          </a:prstGeom>
        </p:spPr>
      </p:pic>
    </p:spTree>
    <p:extLst>
      <p:ext uri="{BB962C8B-B14F-4D97-AF65-F5344CB8AC3E}">
        <p14:creationId xmlns:p14="http://schemas.microsoft.com/office/powerpoint/2010/main" val="26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600" fill="hold"/>
                                        <p:tgtEl>
                                          <p:spTgt spid="6"/>
                                        </p:tgtEl>
                                        <p:attrNameLst>
                                          <p:attrName>ppt_w</p:attrName>
                                        </p:attrNameLst>
                                      </p:cBhvr>
                                      <p:tavLst>
                                        <p:tav tm="0">
                                          <p:val>
                                            <p:fltVal val="0"/>
                                          </p:val>
                                        </p:tav>
                                        <p:tav tm="100000">
                                          <p:val>
                                            <p:strVal val="#ppt_w"/>
                                          </p:val>
                                        </p:tav>
                                      </p:tavLst>
                                    </p:anim>
                                    <p:anim calcmode="lin" valueType="num">
                                      <p:cBhvr>
                                        <p:cTn id="8" dur="26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95976" y="45715"/>
            <a:ext cx="9400051" cy="6766573"/>
          </a:xfrm>
          <a:prstGeom prst="rect">
            <a:avLst/>
          </a:prstGeom>
        </p:spPr>
      </p:pic>
      <p:pic>
        <p:nvPicPr>
          <p:cNvPr id="4" name="図 32" descr="税務署.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1530" y="2794593"/>
            <a:ext cx="13954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4223740" y="3035893"/>
            <a:ext cx="3240450" cy="914400"/>
          </a:xfrm>
          <a:prstGeom prst="rect">
            <a:avLst/>
          </a:prstGeom>
          <a:noFill/>
          <a:ln w="7620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60724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16113" y="1620838"/>
            <a:ext cx="4648200" cy="1938992"/>
          </a:xfrm>
          <a:prstGeom prst="rect">
            <a:avLst/>
          </a:prstGeom>
        </p:spPr>
        <p:txBody>
          <a:bodyPr>
            <a:spAutoFit/>
          </a:bodyPr>
          <a:lstStyle/>
          <a:p>
            <a:pPr>
              <a:defRPr/>
            </a:pP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税金をごまかし</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て少なく納めたりすること</a:t>
            </a:r>
          </a:p>
          <a:p>
            <a:pPr>
              <a:defRPr/>
            </a:pP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例えば、売上の金額を少なく計算したり、買っていないものを経費とするなどして、</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もうけたお金の金額を実際より少なく見せかける</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こと</a:t>
            </a:r>
            <a:endParaRPr lang="ja-JP" altLang="en-US" b="1"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152650" y="4973640"/>
            <a:ext cx="8140700" cy="1015663"/>
          </a:xfrm>
          <a:prstGeom prst="rect">
            <a:avLst/>
          </a:prstGeom>
        </p:spPr>
        <p:txBody>
          <a:bodyPr>
            <a:spAutoFit/>
          </a:bodyPr>
          <a:lstStyle/>
          <a:p>
            <a:pPr>
              <a:defRPr/>
            </a:pPr>
            <a:r>
              <a:rPr lang="ja-JP" altLang="en-US"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正しい金額の税金を納めてもらいます</a:t>
            </a:r>
            <a:endParaRPr lang="en-US" altLang="ja-JP"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defRPr/>
            </a:pP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特に</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悪質な人</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は、正しい金額の税金を納めるだけでなく、</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裁判</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にかけられ、判決によっては</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罰金</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を払ったり、</a:t>
            </a: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刑務所</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に入れられます</a:t>
            </a:r>
            <a:endParaRPr lang="ja-JP" altLang="en-US" b="1" dirty="0">
              <a:latin typeface="HG丸ｺﾞｼｯｸM-PRO" panose="020F0600000000000000" pitchFamily="50" charset="-128"/>
              <a:ea typeface="HG丸ｺﾞｼｯｸM-PRO" panose="020F0600000000000000" pitchFamily="50" charset="-128"/>
            </a:endParaRPr>
          </a:p>
        </p:txBody>
      </p:sp>
      <p:sp>
        <p:nvSpPr>
          <p:cNvPr id="6" name="AutoShape 26"/>
          <p:cNvSpPr>
            <a:spLocks noChangeArrowheads="1"/>
          </p:cNvSpPr>
          <p:nvPr/>
        </p:nvSpPr>
        <p:spPr bwMode="auto">
          <a:xfrm>
            <a:off x="2101850" y="1036638"/>
            <a:ext cx="1761840" cy="514350"/>
          </a:xfrm>
          <a:prstGeom prst="roundRect">
            <a:avLst>
              <a:gd name="adj" fmla="val 16667"/>
            </a:avLst>
          </a:prstGeom>
          <a:solidFill>
            <a:srgbClr val="00B0F0"/>
          </a:solidFill>
          <a:ln w="19050" algn="ctr">
            <a:solidFill>
              <a:srgbClr val="0070C0"/>
            </a:solidFill>
            <a:round/>
            <a:headEnd/>
            <a:tailEnd/>
          </a:ln>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40000"/>
              </a:spcBef>
              <a:buClr>
                <a:schemeClr val="accent1"/>
              </a:buClr>
              <a:buFont typeface="Wingdings" panose="05000000000000000000" pitchFamily="2" charset="2"/>
              <a:buNone/>
            </a:pPr>
            <a:endParaRPr lang="ja-JP" altLang="en-US" sz="2400">
              <a:latin typeface="Arial" panose="020B0604020202020204" pitchFamily="34" charset="0"/>
              <a:ea typeface="HGPｺﾞｼｯｸE" panose="020B0900000000000000" pitchFamily="50" charset="-128"/>
            </a:endParaRPr>
          </a:p>
        </p:txBody>
      </p:sp>
      <p:sp>
        <p:nvSpPr>
          <p:cNvPr id="7" name="AutoShape 26"/>
          <p:cNvSpPr>
            <a:spLocks noChangeArrowheads="1"/>
          </p:cNvSpPr>
          <p:nvPr/>
        </p:nvSpPr>
        <p:spPr bwMode="auto">
          <a:xfrm>
            <a:off x="2111377" y="4478338"/>
            <a:ext cx="3870325" cy="500062"/>
          </a:xfrm>
          <a:prstGeom prst="roundRect">
            <a:avLst>
              <a:gd name="adj" fmla="val 16667"/>
            </a:avLst>
          </a:prstGeom>
          <a:solidFill>
            <a:srgbClr val="00B0F0"/>
          </a:solidFill>
          <a:ln w="19050" algn="ctr">
            <a:solidFill>
              <a:srgbClr val="0070C0"/>
            </a:solidFill>
            <a:round/>
            <a:headEnd/>
            <a:tailEnd/>
          </a:ln>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40000"/>
              </a:spcBef>
              <a:buClr>
                <a:schemeClr val="accent1"/>
              </a:buClr>
              <a:buFont typeface="Wingdings" panose="05000000000000000000" pitchFamily="2" charset="2"/>
              <a:buNone/>
            </a:pPr>
            <a:endParaRPr lang="ja-JP" altLang="en-US" sz="2400">
              <a:latin typeface="Arial" panose="020B0604020202020204" pitchFamily="34" charset="0"/>
              <a:ea typeface="HGPｺﾞｼｯｸE" panose="020B0900000000000000" pitchFamily="50" charset="-128"/>
            </a:endParaRPr>
          </a:p>
        </p:txBody>
      </p:sp>
      <p:sp>
        <p:nvSpPr>
          <p:cNvPr id="8" name="テキスト ボックス 7"/>
          <p:cNvSpPr txBox="1">
            <a:spLocks noChangeArrowheads="1"/>
          </p:cNvSpPr>
          <p:nvPr/>
        </p:nvSpPr>
        <p:spPr bwMode="auto">
          <a:xfrm>
            <a:off x="6600827" y="1778000"/>
            <a:ext cx="1484313" cy="2800350"/>
          </a:xfrm>
          <a:prstGeom prst="rect">
            <a:avLst/>
          </a:prstGeom>
          <a:solidFill>
            <a:srgbClr val="00B0F0"/>
          </a:solidFill>
          <a:ln w="25400">
            <a:solidFill>
              <a:schemeClr val="tx1"/>
            </a:solidFill>
            <a:miter lim="800000"/>
            <a:headEnd/>
            <a:tailEnd/>
          </a:ln>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endParaRPr lang="en-US" altLang="ja-JP" sz="2400" dirty="0">
              <a:latin typeface="Arial" panose="020B0604020202020204" pitchFamily="34" charset="0"/>
              <a:ea typeface="AR丸ゴシック体M"/>
            </a:endParaRPr>
          </a:p>
          <a:p>
            <a:pPr algn="ctr">
              <a:lnSpc>
                <a:spcPct val="100000"/>
              </a:lnSpc>
              <a:spcBef>
                <a:spcPct val="0"/>
              </a:spcBef>
              <a:buFontTx/>
              <a:buNone/>
            </a:pPr>
            <a:endParaRPr lang="en-US" altLang="ja-JP" sz="2400" dirty="0">
              <a:latin typeface="Arial" panose="020B0604020202020204" pitchFamily="34" charset="0"/>
              <a:ea typeface="AR丸ゴシック体M"/>
            </a:endParaRPr>
          </a:p>
          <a:p>
            <a:pPr algn="ctr">
              <a:lnSpc>
                <a:spcPct val="100000"/>
              </a:lnSpc>
              <a:spcBef>
                <a:spcPct val="0"/>
              </a:spcBef>
              <a:buFontTx/>
              <a:buNone/>
            </a:pPr>
            <a:endParaRPr lang="en-US" altLang="ja-JP" sz="2400" dirty="0">
              <a:latin typeface="Arial" panose="020B0604020202020204" pitchFamily="34" charset="0"/>
              <a:ea typeface="AR丸ゴシック体M"/>
            </a:endParaRPr>
          </a:p>
          <a:p>
            <a:pPr algn="ctr">
              <a:lnSpc>
                <a:spcPct val="100000"/>
              </a:lnSpc>
              <a:spcBef>
                <a:spcPct val="0"/>
              </a:spcBef>
              <a:buFontTx/>
              <a:buNone/>
            </a:pPr>
            <a:r>
              <a:rPr lang="ja-JP" altLang="en-US" sz="3200" dirty="0">
                <a:latin typeface="HG丸ｺﾞｼｯｸM-PRO" panose="020F0600000000000000" pitchFamily="50" charset="-128"/>
                <a:ea typeface="HG丸ｺﾞｼｯｸM-PRO" panose="020F0600000000000000" pitchFamily="50" charset="-128"/>
              </a:rPr>
              <a:t>売上</a:t>
            </a:r>
            <a:endParaRPr lang="en-US" altLang="ja-JP" sz="3200" dirty="0">
              <a:latin typeface="HG丸ｺﾞｼｯｸM-PRO" panose="020F0600000000000000" pitchFamily="50" charset="-128"/>
              <a:ea typeface="HG丸ｺﾞｼｯｸM-PRO" panose="020F0600000000000000" pitchFamily="50" charset="-128"/>
            </a:endParaRPr>
          </a:p>
          <a:p>
            <a:pPr algn="ctr">
              <a:lnSpc>
                <a:spcPct val="100000"/>
              </a:lnSpc>
              <a:spcBef>
                <a:spcPct val="0"/>
              </a:spcBef>
              <a:buFontTx/>
              <a:buNone/>
            </a:pPr>
            <a:endParaRPr lang="en-US" altLang="ja-JP" sz="2400" dirty="0">
              <a:latin typeface="Arial" panose="020B0604020202020204" pitchFamily="34" charset="0"/>
              <a:ea typeface="AR丸ゴシック体M"/>
            </a:endParaRPr>
          </a:p>
          <a:p>
            <a:pPr algn="ctr">
              <a:lnSpc>
                <a:spcPct val="100000"/>
              </a:lnSpc>
              <a:spcBef>
                <a:spcPct val="0"/>
              </a:spcBef>
              <a:buFontTx/>
              <a:buNone/>
            </a:pPr>
            <a:endParaRPr lang="en-US" altLang="ja-JP" sz="2400" dirty="0">
              <a:latin typeface="Arial" panose="020B0604020202020204" pitchFamily="34" charset="0"/>
              <a:ea typeface="AR丸ゴシック体M"/>
            </a:endParaRPr>
          </a:p>
          <a:p>
            <a:pPr algn="ctr">
              <a:lnSpc>
                <a:spcPct val="100000"/>
              </a:lnSpc>
              <a:spcBef>
                <a:spcPct val="0"/>
              </a:spcBef>
              <a:buFontTx/>
              <a:buNone/>
            </a:pPr>
            <a:endParaRPr lang="ja-JP" altLang="en-US" sz="2400" dirty="0">
              <a:latin typeface="Arial" panose="020B0604020202020204" pitchFamily="34" charset="0"/>
              <a:ea typeface="AR丸ゴシック体M"/>
            </a:endParaRPr>
          </a:p>
        </p:txBody>
      </p:sp>
      <p:sp>
        <p:nvSpPr>
          <p:cNvPr id="9" name="テキスト ボックス 8"/>
          <p:cNvSpPr txBox="1">
            <a:spLocks noChangeArrowheads="1"/>
          </p:cNvSpPr>
          <p:nvPr/>
        </p:nvSpPr>
        <p:spPr bwMode="auto">
          <a:xfrm>
            <a:off x="8085138" y="1778002"/>
            <a:ext cx="1484312" cy="1108075"/>
          </a:xfrm>
          <a:prstGeom prst="rect">
            <a:avLst/>
          </a:prstGeom>
          <a:solidFill>
            <a:srgbClr val="FF9933"/>
          </a:solidFill>
          <a:ln w="25400">
            <a:solidFill>
              <a:schemeClr val="tx1"/>
            </a:solidFill>
            <a:miter lim="800000"/>
            <a:headEnd/>
            <a:tailEnd/>
          </a:ln>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endParaRPr lang="en-US" altLang="ja-JP" sz="1800" dirty="0">
              <a:latin typeface="Arial" panose="020B0604020202020204" pitchFamily="34" charset="0"/>
              <a:ea typeface="AR丸ゴシック体M"/>
            </a:endParaRPr>
          </a:p>
          <a:p>
            <a:pPr algn="ctr">
              <a:lnSpc>
                <a:spcPct val="100000"/>
              </a:lnSpc>
              <a:spcBef>
                <a:spcPct val="0"/>
              </a:spcBef>
              <a:buFontTx/>
              <a:buNone/>
            </a:pPr>
            <a:r>
              <a:rPr lang="ja-JP" altLang="en-US" sz="3200" dirty="0">
                <a:latin typeface="HG丸ｺﾞｼｯｸM-PRO" panose="020F0600000000000000" pitchFamily="50" charset="-128"/>
                <a:ea typeface="HG丸ｺﾞｼｯｸM-PRO" panose="020F0600000000000000" pitchFamily="50" charset="-128"/>
              </a:rPr>
              <a:t>経費</a:t>
            </a:r>
            <a:endParaRPr lang="en-US" altLang="ja-JP" sz="3200" dirty="0">
              <a:latin typeface="HG丸ｺﾞｼｯｸM-PRO" panose="020F0600000000000000" pitchFamily="50" charset="-128"/>
              <a:ea typeface="HG丸ｺﾞｼｯｸM-PRO" panose="020F0600000000000000" pitchFamily="50" charset="-128"/>
            </a:endParaRPr>
          </a:p>
          <a:p>
            <a:pPr algn="ctr">
              <a:lnSpc>
                <a:spcPct val="100000"/>
              </a:lnSpc>
              <a:spcBef>
                <a:spcPct val="0"/>
              </a:spcBef>
              <a:buFontTx/>
              <a:buNone/>
            </a:pPr>
            <a:endParaRPr lang="ja-JP" altLang="en-US" sz="1600" dirty="0">
              <a:latin typeface="Arial" panose="020B0604020202020204" pitchFamily="34" charset="0"/>
              <a:ea typeface="AR丸ゴシック体M"/>
            </a:endParaRPr>
          </a:p>
        </p:txBody>
      </p:sp>
      <p:sp>
        <p:nvSpPr>
          <p:cNvPr id="10" name="テキスト ボックス 9"/>
          <p:cNvSpPr txBox="1">
            <a:spLocks noChangeArrowheads="1"/>
          </p:cNvSpPr>
          <p:nvPr/>
        </p:nvSpPr>
        <p:spPr bwMode="auto">
          <a:xfrm>
            <a:off x="8085138" y="2886077"/>
            <a:ext cx="1484312" cy="1692275"/>
          </a:xfrm>
          <a:prstGeom prst="rect">
            <a:avLst/>
          </a:prstGeom>
          <a:solidFill>
            <a:srgbClr val="FFFF00"/>
          </a:solidFill>
          <a:ln w="25400">
            <a:solidFill>
              <a:schemeClr val="tx1"/>
            </a:solidFill>
            <a:miter lim="800000"/>
            <a:headEnd/>
            <a:tailEnd/>
          </a:ln>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endParaRPr lang="en-US" altLang="ja-JP" sz="2800" dirty="0">
              <a:latin typeface="Arial" panose="020B0604020202020204" pitchFamily="34" charset="0"/>
              <a:ea typeface="AR丸ゴシック体M"/>
            </a:endParaRPr>
          </a:p>
          <a:p>
            <a:pPr algn="ctr">
              <a:lnSpc>
                <a:spcPct val="10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利益</a:t>
            </a:r>
            <a:endParaRPr lang="en-US" altLang="ja-JP" sz="2400" dirty="0">
              <a:latin typeface="HG丸ｺﾞｼｯｸM-PRO" panose="020F0600000000000000" pitchFamily="50" charset="-128"/>
              <a:ea typeface="HG丸ｺﾞｼｯｸM-PRO" panose="020F0600000000000000" pitchFamily="50" charset="-128"/>
            </a:endParaRPr>
          </a:p>
          <a:p>
            <a:pPr algn="ctr">
              <a:lnSpc>
                <a:spcPct val="100000"/>
              </a:lnSpc>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（もうけ）</a:t>
            </a:r>
            <a:endParaRPr lang="en-US" altLang="ja-JP" sz="2000" dirty="0">
              <a:latin typeface="HG丸ｺﾞｼｯｸM-PRO" panose="020F0600000000000000" pitchFamily="50" charset="-128"/>
              <a:ea typeface="HG丸ｺﾞｼｯｸM-PRO" panose="020F0600000000000000" pitchFamily="50" charset="-128"/>
            </a:endParaRPr>
          </a:p>
          <a:p>
            <a:pPr algn="ctr">
              <a:lnSpc>
                <a:spcPct val="100000"/>
              </a:lnSpc>
              <a:spcBef>
                <a:spcPct val="0"/>
              </a:spcBef>
              <a:buFontTx/>
              <a:buNone/>
            </a:pPr>
            <a:endParaRPr lang="ja-JP" altLang="en-US" sz="2800" dirty="0">
              <a:latin typeface="Arial" panose="020B0604020202020204" pitchFamily="34" charset="0"/>
              <a:ea typeface="AR丸ゴシック体M"/>
            </a:endParaRPr>
          </a:p>
        </p:txBody>
      </p:sp>
      <p:sp>
        <p:nvSpPr>
          <p:cNvPr id="11" name="テキスト ボックス 10"/>
          <p:cNvSpPr txBox="1"/>
          <p:nvPr/>
        </p:nvSpPr>
        <p:spPr>
          <a:xfrm>
            <a:off x="6600827" y="4191870"/>
            <a:ext cx="2968625" cy="400110"/>
          </a:xfrm>
          <a:prstGeom prst="rect">
            <a:avLst/>
          </a:prstGeom>
          <a:solidFill>
            <a:schemeClr val="accent6">
              <a:lumMod val="20000"/>
              <a:lumOff val="80000"/>
            </a:schemeClr>
          </a:solidFill>
          <a:ln w="25400">
            <a:solidFill>
              <a:schemeClr val="tx1"/>
            </a:solidFill>
          </a:ln>
        </p:spPr>
        <p:txBody>
          <a:bodyPr>
            <a:spAutoFit/>
          </a:bodyPr>
          <a:lstStyle/>
          <a:p>
            <a:pPr algn="ctr">
              <a:defRPr/>
            </a:pPr>
            <a:endParaRPr lang="ja-JP" altLang="en-US" dirty="0"/>
          </a:p>
        </p:txBody>
      </p:sp>
      <p:sp>
        <p:nvSpPr>
          <p:cNvPr id="13" name="上矢印 12"/>
          <p:cNvSpPr>
            <a:spLocks noChangeArrowheads="1"/>
          </p:cNvSpPr>
          <p:nvPr/>
        </p:nvSpPr>
        <p:spPr bwMode="auto">
          <a:xfrm>
            <a:off x="6635752" y="4156077"/>
            <a:ext cx="1477963" cy="390525"/>
          </a:xfrm>
          <a:prstGeom prst="upArrow">
            <a:avLst>
              <a:gd name="adj1" fmla="val 74537"/>
              <a:gd name="adj2" fmla="val 33958"/>
            </a:avLst>
          </a:prstGeom>
          <a:solidFill>
            <a:schemeClr val="bg1"/>
          </a:solidFill>
          <a:ln w="44450" algn="ctr">
            <a:solidFill>
              <a:srgbClr val="0070C0"/>
            </a:solidFill>
            <a:round/>
            <a:headEnd/>
            <a:tailEnd/>
          </a:ln>
        </p:spPr>
        <p:txBody>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1600" b="1" dirty="0">
                <a:solidFill>
                  <a:srgbClr val="0070C0"/>
                </a:solidFill>
                <a:latin typeface="HG丸ｺﾞｼｯｸM-PRO" panose="020F0600000000000000" pitchFamily="50" charset="-128"/>
                <a:ea typeface="HG丸ｺﾞｼｯｸM-PRO" panose="020F0600000000000000" pitchFamily="50" charset="-128"/>
                <a:cs typeface="Osaka"/>
              </a:rPr>
              <a:t>売上減少</a:t>
            </a:r>
          </a:p>
        </p:txBody>
      </p:sp>
      <p:sp>
        <p:nvSpPr>
          <p:cNvPr id="14" name="角丸四角形吹き出し 13"/>
          <p:cNvSpPr>
            <a:spLocks noChangeArrowheads="1"/>
          </p:cNvSpPr>
          <p:nvPr/>
        </p:nvSpPr>
        <p:spPr bwMode="auto">
          <a:xfrm>
            <a:off x="9640888" y="3287713"/>
            <a:ext cx="1063752" cy="868362"/>
          </a:xfrm>
          <a:prstGeom prst="wedgeRoundRectCallout">
            <a:avLst>
              <a:gd name="adj1" fmla="val -68056"/>
              <a:gd name="adj2" fmla="val 2551"/>
              <a:gd name="adj3" fmla="val 16667"/>
            </a:avLst>
          </a:prstGeom>
          <a:solidFill>
            <a:srgbClr val="FFFF00"/>
          </a:solidFill>
          <a:ln w="28575" algn="ctr">
            <a:solidFill>
              <a:srgbClr val="FF9933"/>
            </a:solidFill>
            <a:round/>
            <a:headEnd/>
            <a:tailEnd/>
          </a:ln>
        </p:spPr>
        <p:txBody>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1600" dirty="0">
                <a:latin typeface="HG丸ｺﾞｼｯｸM-PRO" panose="020F0600000000000000" pitchFamily="50" charset="-128"/>
                <a:ea typeface="HG丸ｺﾞｼｯｸM-PRO" panose="020F0600000000000000" pitchFamily="50" charset="-128"/>
                <a:cs typeface="Osaka"/>
              </a:rPr>
              <a:t>利益に税金がかかる</a:t>
            </a:r>
          </a:p>
        </p:txBody>
      </p:sp>
      <p:sp>
        <p:nvSpPr>
          <p:cNvPr id="15" name="テキスト ボックス 6"/>
          <p:cNvSpPr txBox="1">
            <a:spLocks noChangeArrowheads="1"/>
          </p:cNvSpPr>
          <p:nvPr/>
        </p:nvSpPr>
        <p:spPr bwMode="auto">
          <a:xfrm>
            <a:off x="2152650" y="1163640"/>
            <a:ext cx="2076450" cy="350837"/>
          </a:xfrm>
          <a:prstGeom prst="rect">
            <a:avLst/>
          </a:prstGeom>
          <a:noFill/>
          <a:ln>
            <a:noFill/>
          </a:ln>
          <a:effectLst>
            <a:outerShdw dist="35921" dir="27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nSpc>
                <a:spcPct val="70000"/>
              </a:lnSpc>
              <a:spcBef>
                <a:spcPct val="40000"/>
              </a:spcBef>
              <a:buClr>
                <a:schemeClr val="accent1"/>
              </a:buClr>
              <a:buFont typeface="Wingdings" panose="05000000000000000000" pitchFamily="2" charset="2"/>
              <a:buNone/>
            </a:pPr>
            <a:r>
              <a:rPr lang="ja-JP" altLang="en-US" sz="2400" dirty="0">
                <a:solidFill>
                  <a:schemeClr val="bg1"/>
                </a:solidFill>
                <a:latin typeface="HG丸ｺﾞｼｯｸM-PRO" panose="020F0600000000000000" pitchFamily="50" charset="-128"/>
                <a:ea typeface="HG丸ｺﾞｼｯｸM-PRO" panose="020F0600000000000000" pitchFamily="50" charset="-128"/>
              </a:rPr>
              <a:t>脱税とは？</a:t>
            </a:r>
          </a:p>
        </p:txBody>
      </p:sp>
      <p:sp>
        <p:nvSpPr>
          <p:cNvPr id="17" name="テキスト ボックス 6"/>
          <p:cNvSpPr txBox="1">
            <a:spLocks noChangeArrowheads="1"/>
          </p:cNvSpPr>
          <p:nvPr/>
        </p:nvSpPr>
        <p:spPr bwMode="auto">
          <a:xfrm>
            <a:off x="2292350" y="4614865"/>
            <a:ext cx="3892550" cy="350837"/>
          </a:xfrm>
          <a:prstGeom prst="rect">
            <a:avLst/>
          </a:prstGeom>
          <a:noFill/>
          <a:ln>
            <a:noFill/>
          </a:ln>
          <a:effectLst>
            <a:outerShdw dist="35921" dir="27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nSpc>
                <a:spcPct val="70000"/>
              </a:lnSpc>
              <a:spcBef>
                <a:spcPct val="40000"/>
              </a:spcBef>
              <a:buClr>
                <a:schemeClr val="accent1"/>
              </a:buClr>
              <a:buFont typeface="Wingdings" panose="05000000000000000000" pitchFamily="2" charset="2"/>
              <a:buNone/>
            </a:pPr>
            <a:r>
              <a:rPr lang="ja-JP" altLang="en-US" sz="2400" dirty="0">
                <a:solidFill>
                  <a:schemeClr val="bg1"/>
                </a:solidFill>
                <a:latin typeface="HG丸ｺﾞｼｯｸM-PRO" panose="020F0600000000000000" pitchFamily="50" charset="-128"/>
                <a:ea typeface="HG丸ｺﾞｼｯｸM-PRO" panose="020F0600000000000000" pitchFamily="50" charset="-128"/>
              </a:rPr>
              <a:t>脱税した人はどうなる？</a:t>
            </a:r>
          </a:p>
        </p:txBody>
      </p:sp>
      <p:sp>
        <p:nvSpPr>
          <p:cNvPr id="18" name="テキスト ボックス 17"/>
          <p:cNvSpPr txBox="1">
            <a:spLocks noChangeArrowheads="1"/>
          </p:cNvSpPr>
          <p:nvPr/>
        </p:nvSpPr>
        <p:spPr bwMode="auto">
          <a:xfrm>
            <a:off x="8085138" y="2900365"/>
            <a:ext cx="1484312" cy="460375"/>
          </a:xfrm>
          <a:prstGeom prst="rect">
            <a:avLst/>
          </a:prstGeom>
          <a:solidFill>
            <a:srgbClr val="FFCCFF"/>
          </a:solidFill>
          <a:ln w="25400">
            <a:solidFill>
              <a:schemeClr val="tx1"/>
            </a:solidFill>
            <a:miter lim="800000"/>
            <a:headEnd/>
            <a:tailEnd/>
          </a:ln>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endParaRPr lang="ja-JP" altLang="en-US" sz="2400">
              <a:latin typeface="Arial" panose="020B0604020202020204" pitchFamily="34" charset="0"/>
              <a:ea typeface="AR丸ゴシック体M"/>
            </a:endParaRPr>
          </a:p>
        </p:txBody>
      </p:sp>
      <p:sp>
        <p:nvSpPr>
          <p:cNvPr id="12" name="下矢印 11"/>
          <p:cNvSpPr>
            <a:spLocks noChangeArrowheads="1"/>
          </p:cNvSpPr>
          <p:nvPr/>
        </p:nvSpPr>
        <p:spPr bwMode="auto">
          <a:xfrm>
            <a:off x="8085138" y="2921000"/>
            <a:ext cx="1530350" cy="400050"/>
          </a:xfrm>
          <a:prstGeom prst="downArrow">
            <a:avLst>
              <a:gd name="adj1" fmla="val 74907"/>
              <a:gd name="adj2" fmla="val 50000"/>
            </a:avLst>
          </a:prstGeom>
          <a:solidFill>
            <a:schemeClr val="bg1"/>
          </a:solidFill>
          <a:ln w="44450" algn="ctr">
            <a:solidFill>
              <a:srgbClr val="FF6600"/>
            </a:solidFill>
            <a:round/>
            <a:headEnd/>
            <a:tailEnd/>
          </a:ln>
        </p:spPr>
        <p:txBody>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経費水増</a:t>
            </a:r>
          </a:p>
        </p:txBody>
      </p:sp>
      <p:sp>
        <p:nvSpPr>
          <p:cNvPr id="33" name="四角形: 角を丸くする 32">
            <a:extLst>
              <a:ext uri="{FF2B5EF4-FFF2-40B4-BE49-F238E27FC236}">
                <a16:creationId xmlns:a16="http://schemas.microsoft.com/office/drawing/2014/main" id="{8B3519BE-11B5-4BE0-88A3-49168B3DC79A}"/>
              </a:ext>
            </a:extLst>
          </p:cNvPr>
          <p:cNvSpPr/>
          <p:nvPr/>
        </p:nvSpPr>
        <p:spPr>
          <a:xfrm>
            <a:off x="1487360" y="1700760"/>
            <a:ext cx="3888540" cy="864120"/>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HG丸ｺﾞｼｯｸM-PRO" panose="020F0600000000000000" pitchFamily="50" charset="-128"/>
                <a:ea typeface="HG丸ｺﾞｼｯｸM-PRO" panose="020F0600000000000000" pitchFamily="50" charset="-128"/>
              </a:rPr>
              <a:t>申告納税制度</a:t>
            </a:r>
          </a:p>
        </p:txBody>
      </p:sp>
      <p:sp>
        <p:nvSpPr>
          <p:cNvPr id="35" name="テキスト ボックス 34">
            <a:extLst>
              <a:ext uri="{FF2B5EF4-FFF2-40B4-BE49-F238E27FC236}">
                <a16:creationId xmlns:a16="http://schemas.microsoft.com/office/drawing/2014/main" id="{51BCEBCC-8B88-4C5E-92A6-7CE5905036B8}"/>
              </a:ext>
            </a:extLst>
          </p:cNvPr>
          <p:cNvSpPr txBox="1"/>
          <p:nvPr/>
        </p:nvSpPr>
        <p:spPr>
          <a:xfrm>
            <a:off x="1271330" y="2828835"/>
            <a:ext cx="4320600" cy="1200329"/>
          </a:xfrm>
          <a:prstGeom prst="rect">
            <a:avLst/>
          </a:prstGeom>
          <a:noFill/>
        </p:spPr>
        <p:txBody>
          <a:bodyPr wrap="square">
            <a:spAutoFit/>
          </a:bodyPr>
          <a:lstStyle/>
          <a:p>
            <a:pPr algn="dist"/>
            <a:r>
              <a:rPr lang="ja-JP" altLang="en-US" sz="3600" b="1" dirty="0">
                <a:latin typeface="HG丸ｺﾞｼｯｸM-PRO" panose="020F0600000000000000" pitchFamily="50" charset="-128"/>
                <a:ea typeface="HG丸ｺﾞｼｯｸM-PRO" panose="020F0600000000000000" pitchFamily="50" charset="-128"/>
              </a:rPr>
              <a:t>自分の税金を自分で計算して納税する</a:t>
            </a:r>
            <a:endParaRPr kumimoji="1"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965994" y="123089"/>
            <a:ext cx="10514012" cy="707886"/>
          </a:xfrm>
          <a:prstGeom prst="rect">
            <a:avLst/>
          </a:prstGeom>
          <a:solidFill>
            <a:srgbClr val="FFFF00"/>
          </a:solidFill>
        </p:spPr>
        <p:txBody>
          <a:bodyPr wrap="square">
            <a:spAutoFit/>
          </a:bodyPr>
          <a:lstStyle/>
          <a:p>
            <a:pPr algn="ctr"/>
            <a:r>
              <a:rPr lang="ja-JP" altLang="en-US" sz="4000" dirty="0">
                <a:latin typeface="HG丸ｺﾞｼｯｸM-PRO" panose="020F0600000000000000" pitchFamily="50" charset="-128"/>
                <a:ea typeface="HG丸ｺﾞｼｯｸM-PRO" panose="020F0600000000000000" pitchFamily="50" charset="-128"/>
              </a:rPr>
              <a:t>税務署や国税局の仕事について</a:t>
            </a:r>
          </a:p>
        </p:txBody>
      </p:sp>
      <p:sp>
        <p:nvSpPr>
          <p:cNvPr id="2" name="タイトル 1"/>
          <p:cNvSpPr>
            <a:spLocks noGrp="1"/>
          </p:cNvSpPr>
          <p:nvPr>
            <p:ph type="title" idx="4294967295"/>
          </p:nvPr>
        </p:nvSpPr>
        <p:spPr>
          <a:xfrm>
            <a:off x="965994" y="123089"/>
            <a:ext cx="10514012" cy="7921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Autofit/>
          </a:body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公平な賦課及び徴収</a:t>
            </a:r>
          </a:p>
        </p:txBody>
      </p:sp>
      <p:sp>
        <p:nvSpPr>
          <p:cNvPr id="34" name="テキスト ボックス 6"/>
          <p:cNvSpPr txBox="1">
            <a:spLocks noChangeArrowheads="1"/>
          </p:cNvSpPr>
          <p:nvPr/>
        </p:nvSpPr>
        <p:spPr bwMode="auto">
          <a:xfrm>
            <a:off x="6600827" y="1241358"/>
            <a:ext cx="2968623" cy="393954"/>
          </a:xfrm>
          <a:prstGeom prst="rect">
            <a:avLst/>
          </a:prstGeom>
          <a:solidFill>
            <a:srgbClr val="00B050"/>
          </a:solidFill>
          <a:ln>
            <a:noFill/>
          </a:ln>
          <a:effectLst>
            <a:outerShdw dist="35921" dir="2700000" algn="ctr" rotWithShape="0">
              <a:srgbClr val="196800"/>
            </a:outerShdw>
          </a:effec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70000"/>
              </a:lnSpc>
              <a:spcBef>
                <a:spcPct val="40000"/>
              </a:spcBef>
              <a:buClr>
                <a:schemeClr val="accent1"/>
              </a:buClr>
              <a:buFont typeface="Wingdings" panose="05000000000000000000" pitchFamily="2" charset="2"/>
              <a:buNone/>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所得税</a:t>
            </a:r>
          </a:p>
        </p:txBody>
      </p:sp>
    </p:spTree>
    <p:extLst>
      <p:ext uri="{BB962C8B-B14F-4D97-AF65-F5344CB8AC3E}">
        <p14:creationId xmlns:p14="http://schemas.microsoft.com/office/powerpoint/2010/main" val="393305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3"/>
                                        </p:tgtEl>
                                      </p:cBhvr>
                                    </p:animEffect>
                                    <p:set>
                                      <p:cBhvr>
                                        <p:cTn id="62" dur="1" fill="hold">
                                          <p:stCondLst>
                                            <p:cond delay="499"/>
                                          </p:stCondLst>
                                        </p:cTn>
                                        <p:tgtEl>
                                          <p:spTgt spid="3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5"/>
                                        </p:tgtEl>
                                      </p:cBhvr>
                                    </p:animEffect>
                                    <p:set>
                                      <p:cBhvr>
                                        <p:cTn id="65" dur="1" fill="hold">
                                          <p:stCondLst>
                                            <p:cond delay="499"/>
                                          </p:stCondLst>
                                        </p:cTn>
                                        <p:tgtEl>
                                          <p:spTgt spid="35"/>
                                        </p:tgtEl>
                                        <p:attrNameLst>
                                          <p:attrName>style.visibility</p:attrName>
                                        </p:attrNameLst>
                                      </p:cBhvr>
                                      <p:to>
                                        <p:strVal val="hidden"/>
                                      </p:to>
                                    </p:set>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1000"/>
                                        <p:tgtEl>
                                          <p:spTgt spid="5"/>
                                        </p:tgtEl>
                                      </p:cBhvr>
                                    </p:animEffect>
                                    <p:anim calcmode="lin" valueType="num">
                                      <p:cBhvr>
                                        <p:cTn id="95" dur="1000" fill="hold"/>
                                        <p:tgtEl>
                                          <p:spTgt spid="5"/>
                                        </p:tgtEl>
                                        <p:attrNameLst>
                                          <p:attrName>ppt_x</p:attrName>
                                        </p:attrNameLst>
                                      </p:cBhvr>
                                      <p:tavLst>
                                        <p:tav tm="0">
                                          <p:val>
                                            <p:strVal val="#ppt_x"/>
                                          </p:val>
                                        </p:tav>
                                        <p:tav tm="100000">
                                          <p:val>
                                            <p:strVal val="#ppt_x"/>
                                          </p:val>
                                        </p:tav>
                                      </p:tavLst>
                                    </p:anim>
                                    <p:anim calcmode="lin" valueType="num">
                                      <p:cBhvr>
                                        <p:cTn id="9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animBg="1"/>
      <p:bldP spid="11" grpId="0" animBg="1"/>
      <p:bldP spid="13" grpId="0" animBg="1"/>
      <p:bldP spid="14" grpId="0" animBg="1"/>
      <p:bldP spid="15" grpId="0"/>
      <p:bldP spid="17" grpId="0"/>
      <p:bldP spid="18" grpId="0" animBg="1"/>
      <p:bldP spid="12" grpId="0" animBg="1"/>
      <p:bldP spid="33" grpId="0" animBg="1"/>
      <p:bldP spid="33" grpId="1" animBg="1"/>
      <p:bldP spid="35" grpId="0"/>
      <p:bldP spid="35" grpId="1"/>
      <p:bldP spid="2"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68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脱税を見逃さない！</a:t>
            </a:r>
            <a:endParaRPr lang="en-US" altLang="ja-JP"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eaLnBrk="1" hangingPunct="1">
              <a:defRPr/>
            </a:pPr>
            <a:r>
              <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～国税査察官の仕事～</a:t>
            </a:r>
          </a:p>
        </p:txBody>
      </p:sp>
      <p:sp>
        <p:nvSpPr>
          <p:cNvPr id="15" name="正方形/長方形 14"/>
          <p:cNvSpPr/>
          <p:nvPr/>
        </p:nvSpPr>
        <p:spPr>
          <a:xfrm>
            <a:off x="4656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国税局における検討会</a:t>
            </a:r>
          </a:p>
        </p:txBody>
      </p:sp>
      <p:sp>
        <p:nvSpPr>
          <p:cNvPr id="16" name="正方形/長方形 15"/>
          <p:cNvSpPr/>
          <p:nvPr/>
        </p:nvSpPr>
        <p:spPr>
          <a:xfrm>
            <a:off x="7644000" y="3024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強制調査着手</a:t>
            </a:r>
          </a:p>
        </p:txBody>
      </p:sp>
      <p:sp>
        <p:nvSpPr>
          <p:cNvPr id="23" name="正方形/長方形 22"/>
          <p:cNvSpPr/>
          <p:nvPr/>
        </p:nvSpPr>
        <p:spPr>
          <a:xfrm>
            <a:off x="4656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dirty="0">
                <a:solidFill>
                  <a:schemeClr val="tx1"/>
                </a:solidFill>
                <a:latin typeface="HG丸ｺﾞｼｯｸM-PRO" panose="020F0600000000000000" pitchFamily="50" charset="-128"/>
                <a:ea typeface="HG丸ｺﾞｼｯｸM-PRO" panose="020F0600000000000000" pitchFamily="50" charset="-128"/>
                <a:cs typeface="Segoe UI Historic" panose="020B0502040204020203" pitchFamily="34" charset="0"/>
              </a:rPr>
              <a:t>食器棚から現金が</a:t>
            </a:r>
            <a:r>
              <a:rPr lang="en-US" altLang="ja-JP" sz="1500" dirty="0">
                <a:solidFill>
                  <a:schemeClr val="tx1"/>
                </a:solidFill>
                <a:latin typeface="HG丸ｺﾞｼｯｸM-PRO" panose="020F0600000000000000" pitchFamily="50" charset="-128"/>
                <a:ea typeface="HG丸ｺﾞｼｯｸM-PRO" panose="020F0600000000000000" pitchFamily="50" charset="-128"/>
                <a:cs typeface="Segoe UI Historic" panose="020B0502040204020203" pitchFamily="34" charset="0"/>
              </a:rPr>
              <a:t>…</a:t>
            </a:r>
            <a:endParaRPr lang="ja-JP" altLang="en-US" sz="1500" dirty="0">
              <a:solidFill>
                <a:schemeClr val="tx1"/>
              </a:solidFill>
              <a:latin typeface="HG丸ｺﾞｼｯｸM-PRO" panose="020F0600000000000000" pitchFamily="50" charset="-128"/>
              <a:ea typeface="HG丸ｺﾞｼｯｸM-PRO" panose="020F0600000000000000" pitchFamily="50" charset="-128"/>
              <a:cs typeface="Segoe UI Historic" panose="020B0502040204020203" pitchFamily="34" charset="0"/>
            </a:endParaRPr>
          </a:p>
        </p:txBody>
      </p:sp>
      <p:sp>
        <p:nvSpPr>
          <p:cNvPr id="24" name="正方形/長方形 23"/>
          <p:cNvSpPr/>
          <p:nvPr/>
        </p:nvSpPr>
        <p:spPr>
          <a:xfrm>
            <a:off x="7644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嫌疑者に対する質問調査</a:t>
            </a:r>
          </a:p>
        </p:txBody>
      </p:sp>
      <p:sp>
        <p:nvSpPr>
          <p:cNvPr id="26" name="正方形/長方形 25"/>
          <p:cNvSpPr/>
          <p:nvPr/>
        </p:nvSpPr>
        <p:spPr>
          <a:xfrm>
            <a:off x="1668000" y="5796000"/>
            <a:ext cx="2880000" cy="5715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鞄の中から金塊が</a:t>
            </a:r>
            <a:r>
              <a:rPr lang="en-US" altLang="ja-JP"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17" name="図 16"/>
          <p:cNvPicPr/>
          <p:nvPr/>
        </p:nvPicPr>
        <p:blipFill rotWithShape="1">
          <a:blip r:embed="rId3" cstate="print">
            <a:extLst>
              <a:ext uri="{28A0092B-C50C-407E-A947-70E740481C1C}">
                <a14:useLocalDpi xmlns:a14="http://schemas.microsoft.com/office/drawing/2010/main" val="0"/>
              </a:ext>
            </a:extLst>
          </a:blip>
          <a:srcRect l="4747" t="4137" r="5048" b="5162"/>
          <a:stretch/>
        </p:blipFill>
        <p:spPr bwMode="auto">
          <a:xfrm>
            <a:off x="1668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8" name="図 17"/>
          <p:cNvPicPr/>
          <p:nvPr/>
        </p:nvPicPr>
        <p:blipFill rotWithShape="1">
          <a:blip r:embed="rId4" cstate="print">
            <a:extLst>
              <a:ext uri="{28A0092B-C50C-407E-A947-70E740481C1C}">
                <a14:useLocalDpi xmlns:a14="http://schemas.microsoft.com/office/drawing/2010/main" val="0"/>
              </a:ext>
            </a:extLst>
          </a:blip>
          <a:srcRect l="28575" t="6276" r="4398" b="15290"/>
          <a:stretch/>
        </p:blipFill>
        <p:spPr bwMode="auto">
          <a:xfrm>
            <a:off x="4656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19" name="図 18"/>
          <p:cNvPicPr/>
          <p:nvPr/>
        </p:nvPicPr>
        <p:blipFill rotWithShape="1">
          <a:blip r:embed="rId5" cstate="print">
            <a:extLst>
              <a:ext uri="{28A0092B-C50C-407E-A947-70E740481C1C}">
                <a14:useLocalDpi xmlns:a14="http://schemas.microsoft.com/office/drawing/2010/main" val="0"/>
              </a:ext>
            </a:extLst>
          </a:blip>
          <a:srcRect l="4586" t="4078" r="4926" b="5564"/>
          <a:stretch/>
        </p:blipFill>
        <p:spPr bwMode="auto">
          <a:xfrm>
            <a:off x="7644000" y="1296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20" name="図 19"/>
          <p:cNvPicPr/>
          <p:nvPr/>
        </p:nvPicPr>
        <p:blipFill rotWithShape="1">
          <a:blip r:embed="rId6" cstate="print">
            <a:extLst>
              <a:ext uri="{28A0092B-C50C-407E-A947-70E740481C1C}">
                <a14:useLocalDpi xmlns:a14="http://schemas.microsoft.com/office/drawing/2010/main" val="0"/>
              </a:ext>
            </a:extLst>
          </a:blip>
          <a:srcRect l="3527" t="4078" r="4751" b="6505"/>
          <a:stretch/>
        </p:blipFill>
        <p:spPr bwMode="auto">
          <a:xfrm>
            <a:off x="1668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21" name="図 20"/>
          <p:cNvPicPr/>
          <p:nvPr/>
        </p:nvPicPr>
        <p:blipFill rotWithShape="1">
          <a:blip r:embed="rId7" cstate="print">
            <a:extLst>
              <a:ext uri="{28A0092B-C50C-407E-A947-70E740481C1C}">
                <a14:useLocalDpi xmlns:a14="http://schemas.microsoft.com/office/drawing/2010/main" val="0"/>
              </a:ext>
            </a:extLst>
          </a:blip>
          <a:srcRect l="4233" t="4392" r="4398" b="5250"/>
          <a:stretch/>
        </p:blipFill>
        <p:spPr bwMode="auto">
          <a:xfrm>
            <a:off x="7644000" y="4068000"/>
            <a:ext cx="2880000" cy="1620000"/>
          </a:xfrm>
          <a:prstGeom prst="rect">
            <a:avLst/>
          </a:prstGeom>
          <a:ln>
            <a:solidFill>
              <a:schemeClr val="tx1"/>
            </a:solidFill>
          </a:ln>
          <a:effectLst>
            <a:outerShdw dist="38100" dir="2700000" algn="tl" rotWithShape="0">
              <a:schemeClr val="accent3">
                <a:alpha val="50000"/>
              </a:schemeClr>
            </a:outerShdw>
          </a:effectLst>
          <a:extLst>
            <a:ext uri="{53640926-AAD7-44D8-BBD7-CCE9431645EC}">
              <a14:shadowObscured xmlns:a14="http://schemas.microsoft.com/office/drawing/2010/main"/>
            </a:ext>
          </a:extLst>
        </p:spPr>
      </p:pic>
      <p:pic>
        <p:nvPicPr>
          <p:cNvPr id="4" name="図 3"/>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656000" y="4068000"/>
            <a:ext cx="2880000" cy="1620000"/>
          </a:xfrm>
          <a:prstGeom prst="rect">
            <a:avLst/>
          </a:prstGeom>
          <a:ln>
            <a:solidFill>
              <a:schemeClr val="tx1"/>
            </a:solidFill>
          </a:ln>
          <a:effectLst>
            <a:outerShdw dist="38100" dir="2700000" algn="tl" rotWithShape="0">
              <a:schemeClr val="accent3">
                <a:alpha val="50000"/>
              </a:schemeClr>
            </a:outerShdw>
          </a:effectLst>
        </p:spPr>
      </p:pic>
      <p:sp>
        <p:nvSpPr>
          <p:cNvPr id="2" name="タイトル 1">
            <a:extLst>
              <a:ext uri="{FF2B5EF4-FFF2-40B4-BE49-F238E27FC236}">
                <a16:creationId xmlns:a16="http://schemas.microsoft.com/office/drawing/2014/main" id="{A66A0AA1-44AE-446C-ABE5-7A2F338FBD85}"/>
              </a:ext>
            </a:extLst>
          </p:cNvPr>
          <p:cNvSpPr txBox="1">
            <a:spLocks/>
          </p:cNvSpPr>
          <p:nvPr/>
        </p:nvSpPr>
        <p:spPr bwMode="auto">
          <a:xfrm>
            <a:off x="1089066" y="90114"/>
            <a:ext cx="10369440" cy="111414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a:effectLst/>
        </p:spPr>
        <p:txBody>
          <a:bodyPr vert="horz" wrap="square" lIns="95154" tIns="47568" rIns="95154" bIns="47568" numCol="1" rtlCol="0" anchor="ctr" anchorCtr="0" compatLnSpc="1">
            <a:prstTxWarp prst="textNoShape">
              <a:avLst/>
            </a:prstTxWarp>
            <a:norm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lnSpc>
                <a:spcPts val="2600"/>
              </a:lnSpc>
              <a:spcAft>
                <a:spcPts val="0"/>
              </a:spcAft>
              <a:defRPr/>
            </a:pPr>
            <a:r>
              <a:rPr lang="ja-JP" altLang="en-US" sz="4000" dirty="0">
                <a:solidFill>
                  <a:schemeClr val="bg1"/>
                </a:solidFill>
                <a:latin typeface="HG丸ｺﾞｼｯｸM-PRO" panose="020F0600000000000000" pitchFamily="50" charset="-128"/>
                <a:ea typeface="HG丸ｺﾞｼｯｸM-PRO" panose="020F0600000000000000" pitchFamily="50" charset="-128"/>
              </a:rPr>
              <a:t>査察調査</a:t>
            </a:r>
            <a:endParaRPr lang="en-US" altLang="ja-JP" sz="4000" dirty="0">
              <a:solidFill>
                <a:schemeClr val="bg1"/>
              </a:solidFill>
              <a:latin typeface="HG丸ｺﾞｼｯｸM-PRO" panose="020F0600000000000000" pitchFamily="50" charset="-128"/>
              <a:ea typeface="HG丸ｺﾞｼｯｸM-PRO" panose="020F0600000000000000" pitchFamily="50" charset="-128"/>
            </a:endParaRPr>
          </a:p>
          <a:p>
            <a:pPr eaLnBrk="1" fontAlgn="auto" hangingPunct="1">
              <a:lnSpc>
                <a:spcPts val="2600"/>
              </a:lnSpc>
              <a:spcAft>
                <a:spcPts val="0"/>
              </a:spcAft>
              <a:defRPr/>
            </a:pPr>
            <a:r>
              <a:rPr lang="ja-JP" altLang="en-US" sz="24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4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Web-TAX-TV</a:t>
            </a:r>
            <a:r>
              <a:rPr lang="ja-JP" altLang="en-US" sz="2400"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「脱税を見逃さない！～国税査察官の仕事～ 」～</a:t>
            </a:r>
            <a:endParaRPr lang="ja-JP" altLang="en-US" sz="24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6036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12070" y="1269220"/>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2900863" y="1367134"/>
            <a:ext cx="6651617" cy="6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現在ドイツで実際にある税金は？</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2003714" y="2375952"/>
            <a:ext cx="2519362" cy="1114425"/>
            <a:chOff x="684213" y="2852738"/>
            <a:chExt cx="2519362" cy="900112"/>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149302" y="3102963"/>
              <a:ext cx="1714512" cy="47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err="1">
                  <a:latin typeface="HG丸ｺﾞｼｯｸM-PRO" panose="020F0600000000000000" pitchFamily="50" charset="-128"/>
                  <a:ea typeface="HG丸ｺﾞｼｯｸM-PRO" panose="020F0600000000000000" pitchFamily="50" charset="-128"/>
                </a:rPr>
                <a:t>ぎゅうばぜい</a:t>
              </a:r>
              <a:endParaRPr lang="en-US" altLang="ja-JP" sz="12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牛馬税</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1991430" y="3717040"/>
            <a:ext cx="2519362" cy="1114425"/>
            <a:chOff x="684213" y="4076700"/>
            <a:chExt cx="2519362" cy="900113"/>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781399" y="4161124"/>
              <a:ext cx="2300426"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②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1184269" y="4263650"/>
              <a:ext cx="1714512" cy="45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いぬぜい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犬　税</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1991430" y="5120991"/>
            <a:ext cx="2519362" cy="1204041"/>
            <a:chOff x="684213" y="5226307"/>
            <a:chExt cx="2519362" cy="903031"/>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780372" y="5338585"/>
              <a:ext cx="2301402"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③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1205399" y="5226307"/>
              <a:ext cx="1714512" cy="65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ねこぜい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猫　税</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1168167" y="369545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087860" y="2294890"/>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飼っている犬の頭数によって、課税されます。町の清掃費用などに使われますが、犬税があることで安易に犬を飼う人が減り、しっかりと飼育されるようになりました。</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日本でも昭和</a:t>
              </a:r>
              <a:r>
                <a:rPr lang="en-US" altLang="ja-JP" sz="2300" dirty="0">
                  <a:latin typeface="HG丸ｺﾞｼｯｸM-PRO" panose="020F0600000000000000" pitchFamily="50" charset="-128"/>
                  <a:ea typeface="HG丸ｺﾞｼｯｸM-PRO" panose="020F0600000000000000" pitchFamily="50" charset="-128"/>
                </a:rPr>
                <a:t>57</a:t>
              </a:r>
              <a:r>
                <a:rPr lang="ja-JP" altLang="en-US" sz="2300" dirty="0">
                  <a:latin typeface="HG丸ｺﾞｼｯｸM-PRO" panose="020F0600000000000000" pitchFamily="50" charset="-128"/>
                  <a:ea typeface="HG丸ｺﾞｼｯｸM-PRO" panose="020F0600000000000000" pitchFamily="50" charset="-128"/>
                </a:rPr>
                <a:t>年まで</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ありました。</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5462079" y="2995677"/>
              <a:ext cx="1601883" cy="2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せいそうひよう</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7063962" y="3528941"/>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あんい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646431" y="4128763"/>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11487" y="479527"/>
            <a:ext cx="812338" cy="812338"/>
          </a:xfrm>
          <a:prstGeom prst="rect">
            <a:avLst/>
          </a:prstGeom>
        </p:spPr>
      </p:pic>
      <p:grpSp>
        <p:nvGrpSpPr>
          <p:cNvPr id="28" name="グループ化 27">
            <a:extLst>
              <a:ext uri="{FF2B5EF4-FFF2-40B4-BE49-F238E27FC236}">
                <a16:creationId xmlns:a16="http://schemas.microsoft.com/office/drawing/2014/main" id="{4C68FD67-7470-4772-8DE9-F29423861908}"/>
              </a:ext>
            </a:extLst>
          </p:cNvPr>
          <p:cNvGrpSpPr/>
          <p:nvPr/>
        </p:nvGrpSpPr>
        <p:grpSpPr>
          <a:xfrm flipH="1">
            <a:off x="10632630" y="5414834"/>
            <a:ext cx="527594" cy="390496"/>
            <a:chOff x="1445136" y="4806745"/>
            <a:chExt cx="517014" cy="390496"/>
          </a:xfrm>
        </p:grpSpPr>
        <p:pic>
          <p:nvPicPr>
            <p:cNvPr id="29" name="図 28">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1864"/>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sp>
        <p:nvSpPr>
          <p:cNvPr id="31" name="タイトル 1">
            <a:extLst>
              <a:ext uri="{FF2B5EF4-FFF2-40B4-BE49-F238E27FC236}">
                <a16:creationId xmlns:a16="http://schemas.microsoft.com/office/drawing/2014/main" id="{98D70BFF-C02F-463C-81BE-E83AAD609D38}"/>
              </a:ext>
            </a:extLst>
          </p:cNvPr>
          <p:cNvSpPr txBox="1">
            <a:spLocks/>
          </p:cNvSpPr>
          <p:nvPr/>
        </p:nvSpPr>
        <p:spPr bwMode="auto">
          <a:xfrm>
            <a:off x="459561" y="245590"/>
            <a:ext cx="11272878" cy="9585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税金クイズ　暮らしの中の税</a:t>
            </a:r>
            <a:endParaRPr lang="ja-JP" altLang="en-US" sz="48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6"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3011487" y="1990090"/>
            <a:ext cx="609600" cy="609600"/>
          </a:xfrm>
          <a:prstGeom prst="rect">
            <a:avLst/>
          </a:prstGeom>
        </p:spPr>
      </p:pic>
    </p:spTree>
    <p:extLst>
      <p:ext uri="{BB962C8B-B14F-4D97-AF65-F5344CB8AC3E}">
        <p14:creationId xmlns:p14="http://schemas.microsoft.com/office/powerpoint/2010/main" val="2159332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30" fill="hold"/>
                                        <p:tgtEl>
                                          <p:spTgt spid="26"/>
                                        </p:tgtEl>
                                      </p:cBhvr>
                                    </p:cmd>
                                  </p:childTnLst>
                                </p:cTn>
                              </p:par>
                              <p:par>
                                <p:cTn id="12" presetID="26" presetClass="entr" presetSubtype="0" fill="hold" grpId="0" nodeType="withEffect">
                                  <p:stCondLst>
                                    <p:cond delay="0"/>
                                  </p:stCondLst>
                                  <p:childTnLst>
                                    <p:set>
                                      <p:cBhvr>
                                        <p:cTn id="13" dur="1" fill="hold">
                                          <p:stCondLst>
                                            <p:cond delay="0"/>
                                          </p:stCondLst>
                                        </p:cTn>
                                        <p:tgtEl>
                                          <p:spTgt spid="30762"/>
                                        </p:tgtEl>
                                        <p:attrNameLst>
                                          <p:attrName>style.visibility</p:attrName>
                                        </p:attrNameLst>
                                      </p:cBhvr>
                                      <p:to>
                                        <p:strVal val="visible"/>
                                      </p:to>
                                    </p:set>
                                    <p:animEffect transition="in" filter="wipe(down)">
                                      <p:cBhvr>
                                        <p:cTn id="14" dur="580">
                                          <p:stCondLst>
                                            <p:cond delay="0"/>
                                          </p:stCondLst>
                                        </p:cTn>
                                        <p:tgtEl>
                                          <p:spTgt spid="30762"/>
                                        </p:tgtEl>
                                      </p:cBhvr>
                                    </p:animEffect>
                                    <p:anim calcmode="lin" valueType="num">
                                      <p:cBhvr>
                                        <p:cTn id="15"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62"/>
                                        </p:tgtEl>
                                      </p:cBhvr>
                                      <p:to x="100000" y="60000"/>
                                    </p:animScale>
                                    <p:animScale>
                                      <p:cBhvr>
                                        <p:cTn id="21" dur="166" decel="50000">
                                          <p:stCondLst>
                                            <p:cond delay="676"/>
                                          </p:stCondLst>
                                        </p:cTn>
                                        <p:tgtEl>
                                          <p:spTgt spid="30762"/>
                                        </p:tgtEl>
                                      </p:cBhvr>
                                      <p:to x="100000" y="100000"/>
                                    </p:animScale>
                                    <p:animScale>
                                      <p:cBhvr>
                                        <p:cTn id="22" dur="26">
                                          <p:stCondLst>
                                            <p:cond delay="1312"/>
                                          </p:stCondLst>
                                        </p:cTn>
                                        <p:tgtEl>
                                          <p:spTgt spid="30762"/>
                                        </p:tgtEl>
                                      </p:cBhvr>
                                      <p:to x="100000" y="80000"/>
                                    </p:animScale>
                                    <p:animScale>
                                      <p:cBhvr>
                                        <p:cTn id="23" dur="166" decel="50000">
                                          <p:stCondLst>
                                            <p:cond delay="1338"/>
                                          </p:stCondLst>
                                        </p:cTn>
                                        <p:tgtEl>
                                          <p:spTgt spid="30762"/>
                                        </p:tgtEl>
                                      </p:cBhvr>
                                      <p:to x="100000" y="100000"/>
                                    </p:animScale>
                                    <p:animScale>
                                      <p:cBhvr>
                                        <p:cTn id="24" dur="26">
                                          <p:stCondLst>
                                            <p:cond delay="1642"/>
                                          </p:stCondLst>
                                        </p:cTn>
                                        <p:tgtEl>
                                          <p:spTgt spid="30762"/>
                                        </p:tgtEl>
                                      </p:cBhvr>
                                      <p:to x="100000" y="90000"/>
                                    </p:animScale>
                                    <p:animScale>
                                      <p:cBhvr>
                                        <p:cTn id="25" dur="166" decel="50000">
                                          <p:stCondLst>
                                            <p:cond delay="1668"/>
                                          </p:stCondLst>
                                        </p:cTn>
                                        <p:tgtEl>
                                          <p:spTgt spid="30762"/>
                                        </p:tgtEl>
                                      </p:cBhvr>
                                      <p:to x="100000" y="100000"/>
                                    </p:animScale>
                                    <p:animScale>
                                      <p:cBhvr>
                                        <p:cTn id="26" dur="26">
                                          <p:stCondLst>
                                            <p:cond delay="1808"/>
                                          </p:stCondLst>
                                        </p:cTn>
                                        <p:tgtEl>
                                          <p:spTgt spid="30762"/>
                                        </p:tgtEl>
                                      </p:cBhvr>
                                      <p:to x="100000" y="95000"/>
                                    </p:animScale>
                                    <p:animScale>
                                      <p:cBhvr>
                                        <p:cTn id="27" dur="166" decel="50000">
                                          <p:stCondLst>
                                            <p:cond delay="1834"/>
                                          </p:stCondLst>
                                        </p:cTn>
                                        <p:tgtEl>
                                          <p:spTgt spid="3076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0764"/>
                                        </p:tgtEl>
                                        <p:attrNameLst>
                                          <p:attrName>style.visibility</p:attrName>
                                        </p:attrNameLst>
                                      </p:cBhvr>
                                      <p:to>
                                        <p:strVal val="visible"/>
                                      </p:to>
                                    </p:set>
                                    <p:animEffect transition="in" filter="wipe(down)">
                                      <p:cBhvr>
                                        <p:cTn id="30" dur="580">
                                          <p:stCondLst>
                                            <p:cond delay="0"/>
                                          </p:stCondLst>
                                        </p:cTn>
                                        <p:tgtEl>
                                          <p:spTgt spid="30764"/>
                                        </p:tgtEl>
                                      </p:cBhvr>
                                    </p:animEffect>
                                    <p:anim calcmode="lin" valueType="num">
                                      <p:cBhvr>
                                        <p:cTn id="31"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36" dur="26">
                                          <p:stCondLst>
                                            <p:cond delay="650"/>
                                          </p:stCondLst>
                                        </p:cTn>
                                        <p:tgtEl>
                                          <p:spTgt spid="30764"/>
                                        </p:tgtEl>
                                      </p:cBhvr>
                                      <p:to x="100000" y="60000"/>
                                    </p:animScale>
                                    <p:animScale>
                                      <p:cBhvr>
                                        <p:cTn id="37" dur="166" decel="50000">
                                          <p:stCondLst>
                                            <p:cond delay="676"/>
                                          </p:stCondLst>
                                        </p:cTn>
                                        <p:tgtEl>
                                          <p:spTgt spid="30764"/>
                                        </p:tgtEl>
                                      </p:cBhvr>
                                      <p:to x="100000" y="100000"/>
                                    </p:animScale>
                                    <p:animScale>
                                      <p:cBhvr>
                                        <p:cTn id="38" dur="26">
                                          <p:stCondLst>
                                            <p:cond delay="1312"/>
                                          </p:stCondLst>
                                        </p:cTn>
                                        <p:tgtEl>
                                          <p:spTgt spid="30764"/>
                                        </p:tgtEl>
                                      </p:cBhvr>
                                      <p:to x="100000" y="80000"/>
                                    </p:animScale>
                                    <p:animScale>
                                      <p:cBhvr>
                                        <p:cTn id="39" dur="166" decel="50000">
                                          <p:stCondLst>
                                            <p:cond delay="1338"/>
                                          </p:stCondLst>
                                        </p:cTn>
                                        <p:tgtEl>
                                          <p:spTgt spid="30764"/>
                                        </p:tgtEl>
                                      </p:cBhvr>
                                      <p:to x="100000" y="100000"/>
                                    </p:animScale>
                                    <p:animScale>
                                      <p:cBhvr>
                                        <p:cTn id="40" dur="26">
                                          <p:stCondLst>
                                            <p:cond delay="1642"/>
                                          </p:stCondLst>
                                        </p:cTn>
                                        <p:tgtEl>
                                          <p:spTgt spid="30764"/>
                                        </p:tgtEl>
                                      </p:cBhvr>
                                      <p:to x="100000" y="90000"/>
                                    </p:animScale>
                                    <p:animScale>
                                      <p:cBhvr>
                                        <p:cTn id="41" dur="166" decel="50000">
                                          <p:stCondLst>
                                            <p:cond delay="1668"/>
                                          </p:stCondLst>
                                        </p:cTn>
                                        <p:tgtEl>
                                          <p:spTgt spid="30764"/>
                                        </p:tgtEl>
                                      </p:cBhvr>
                                      <p:to x="100000" y="100000"/>
                                    </p:animScale>
                                    <p:animScale>
                                      <p:cBhvr>
                                        <p:cTn id="42" dur="26">
                                          <p:stCondLst>
                                            <p:cond delay="1808"/>
                                          </p:stCondLst>
                                        </p:cTn>
                                        <p:tgtEl>
                                          <p:spTgt spid="30764"/>
                                        </p:tgtEl>
                                      </p:cBhvr>
                                      <p:to x="100000" y="95000"/>
                                    </p:animScale>
                                    <p:animScale>
                                      <p:cBhvr>
                                        <p:cTn id="43" dur="166" decel="50000">
                                          <p:stCondLst>
                                            <p:cond delay="1834"/>
                                          </p:stCondLst>
                                        </p:cTn>
                                        <p:tgtEl>
                                          <p:spTgt spid="30764"/>
                                        </p:tgtEl>
                                      </p:cBhvr>
                                      <p:to x="100000" y="100000"/>
                                    </p:animScale>
                                  </p:childTnLst>
                                </p:cTn>
                              </p:par>
                            </p:childTnLst>
                          </p:cTn>
                        </p:par>
                        <p:par>
                          <p:cTn id="44" fill="hold">
                            <p:stCondLst>
                              <p:cond delay="2000"/>
                            </p:stCondLst>
                            <p:childTnLst>
                              <p:par>
                                <p:cTn id="45" presetID="1" presetClass="exit" presetSubtype="0" fill="hold" nodeType="afterEffect">
                                  <p:stCondLst>
                                    <p:cond delay="0"/>
                                  </p:stCondLst>
                                  <p:childTnLst>
                                    <p:set>
                                      <p:cBhvr>
                                        <p:cTn id="46" dur="1" fill="hold">
                                          <p:stCondLst>
                                            <p:cond delay="0"/>
                                          </p:stCondLst>
                                        </p:cTn>
                                        <p:tgtEl>
                                          <p:spTgt spid="28"/>
                                        </p:tgtEl>
                                        <p:attrNameLst>
                                          <p:attrName>style.visibility</p:attrName>
                                        </p:attrNameLst>
                                      </p:cBhvr>
                                      <p:to>
                                        <p:strVal val="hidden"/>
                                      </p:to>
                                    </p:set>
                                  </p:childTnLst>
                                </p:cTn>
                              </p:par>
                            </p:childTnLst>
                          </p:cTn>
                        </p:par>
                        <p:par>
                          <p:cTn id="47" fill="hold">
                            <p:stCondLst>
                              <p:cond delay="2000"/>
                            </p:stCondLst>
                            <p:childTnLst>
                              <p:par>
                                <p:cTn id="48" presetID="1" presetClass="entr" presetSubtype="0" fill="hold" nodeType="afterEffect">
                                  <p:stCondLst>
                                    <p:cond delay="500"/>
                                  </p:stCondLst>
                                  <p:childTnLst>
                                    <p:set>
                                      <p:cBhvr>
                                        <p:cTn id="49" dur="1" fill="hold">
                                          <p:stCondLst>
                                            <p:cond delay="0"/>
                                          </p:stCondLst>
                                        </p:cTn>
                                        <p:tgtEl>
                                          <p:spTgt spid="28"/>
                                        </p:tgtEl>
                                        <p:attrNameLst>
                                          <p:attrName>style.visibility</p:attrName>
                                        </p:attrNameLst>
                                      </p:cBhvr>
                                      <p:to>
                                        <p:strVal val="visible"/>
                                      </p:to>
                                    </p:set>
                                  </p:childTnLst>
                                </p:cTn>
                              </p:par>
                            </p:childTnLst>
                          </p:cTn>
                        </p:par>
                        <p:par>
                          <p:cTn id="50" fill="hold">
                            <p:stCondLst>
                              <p:cond delay="2500"/>
                            </p:stCondLst>
                            <p:childTnLst>
                              <p:par>
                                <p:cTn id="51" presetID="1" presetClass="exit" presetSubtype="0" fill="hold" nodeType="afterEffect">
                                  <p:stCondLst>
                                    <p:cond delay="500"/>
                                  </p:stCondLst>
                                  <p:childTnLst>
                                    <p:set>
                                      <p:cBhvr>
                                        <p:cTn id="52" dur="1" fill="hold">
                                          <p:stCondLst>
                                            <p:cond delay="0"/>
                                          </p:stCondLst>
                                        </p:cTn>
                                        <p:tgtEl>
                                          <p:spTgt spid="28"/>
                                        </p:tgtEl>
                                        <p:attrNameLst>
                                          <p:attrName>style.visibility</p:attrName>
                                        </p:attrNameLst>
                                      </p:cBhvr>
                                      <p:to>
                                        <p:strVal val="hidden"/>
                                      </p:to>
                                    </p:set>
                                  </p:childTnLst>
                                </p:cTn>
                              </p:par>
                            </p:childTnLst>
                          </p:cTn>
                        </p:par>
                        <p:par>
                          <p:cTn id="53" fill="hold">
                            <p:stCondLst>
                              <p:cond delay="3000"/>
                            </p:stCondLst>
                            <p:childTnLst>
                              <p:par>
                                <p:cTn id="54" presetID="1" presetClass="entr" presetSubtype="0" fill="hold" nodeType="afterEffect">
                                  <p:stCondLst>
                                    <p:cond delay="50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par>
                                <p:cTn id="61" presetID="3" presetClass="entr" presetSubtype="1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linds(horizontal)">
                                      <p:cBhvr>
                                        <p:cTn id="63" dur="500"/>
                                        <p:tgtEl>
                                          <p:spTgt spid="3"/>
                                        </p:tgtEl>
                                      </p:cBhvr>
                                    </p:animEffect>
                                  </p:childTnLst>
                                </p:cTn>
                              </p:par>
                              <p:par>
                                <p:cTn id="64" presetID="3" presetClass="entr" presetSubtype="1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linds(horizontal)">
                                      <p:cBhvr>
                                        <p:cTn id="66" dur="500"/>
                                        <p:tgtEl>
                                          <p:spTgt spid="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nodeType="clickEffect">
                                  <p:stCondLst>
                                    <p:cond delay="0"/>
                                  </p:stCondLst>
                                  <p:childTnLst>
                                    <p:set>
                                      <p:cBhvr>
                                        <p:cTn id="70" dur="1" fill="hold">
                                          <p:stCondLst>
                                            <p:cond delay="0"/>
                                          </p:stCondLst>
                                        </p:cTn>
                                        <p:tgtEl>
                                          <p:spTgt spid="28732"/>
                                        </p:tgtEl>
                                        <p:attrNameLst>
                                          <p:attrName>style.visibility</p:attrName>
                                        </p:attrNameLst>
                                      </p:cBhvr>
                                      <p:to>
                                        <p:strVal val="visible"/>
                                      </p:to>
                                    </p:set>
                                    <p:anim calcmode="lin" valueType="num">
                                      <p:cBhvr>
                                        <p:cTn id="71" dur="250" fill="hold"/>
                                        <p:tgtEl>
                                          <p:spTgt spid="28732"/>
                                        </p:tgtEl>
                                        <p:attrNameLst>
                                          <p:attrName>ppt_w</p:attrName>
                                        </p:attrNameLst>
                                      </p:cBhvr>
                                      <p:tavLst>
                                        <p:tav tm="0">
                                          <p:val>
                                            <p:fltVal val="0"/>
                                          </p:val>
                                        </p:tav>
                                        <p:tav tm="100000">
                                          <p:val>
                                            <p:strVal val="#ppt_w"/>
                                          </p:val>
                                        </p:tav>
                                      </p:tavLst>
                                    </p:anim>
                                    <p:anim calcmode="lin" valueType="num">
                                      <p:cBhvr>
                                        <p:cTn id="72" dur="250" fill="hold"/>
                                        <p:tgtEl>
                                          <p:spTgt spid="28732"/>
                                        </p:tgtEl>
                                        <p:attrNameLst>
                                          <p:attrName>ppt_h</p:attrName>
                                        </p:attrNameLst>
                                      </p:cBhvr>
                                      <p:tavLst>
                                        <p:tav tm="0">
                                          <p:val>
                                            <p:fltVal val="0"/>
                                          </p:val>
                                        </p:tav>
                                        <p:tav tm="100000">
                                          <p:val>
                                            <p:strVal val="#ppt_h"/>
                                          </p:val>
                                        </p:tav>
                                      </p:tavLst>
                                    </p:anim>
                                  </p:childTnLst>
                                </p:cTn>
                              </p:par>
                            </p:childTnLst>
                          </p:cTn>
                        </p:par>
                        <p:par>
                          <p:cTn id="73" fill="hold" nodeType="afterGroup">
                            <p:stCondLst>
                              <p:cond delay="250"/>
                            </p:stCondLst>
                            <p:childTnLst>
                              <p:par>
                                <p:cTn id="74" presetID="23" presetClass="entr" presetSubtype="16" fill="hold" nodeType="afterEffect">
                                  <p:stCondLst>
                                    <p:cond delay="0"/>
                                  </p:stCondLst>
                                  <p:childTnLst>
                                    <p:set>
                                      <p:cBhvr>
                                        <p:cTn id="75" dur="1" fill="hold">
                                          <p:stCondLst>
                                            <p:cond delay="0"/>
                                          </p:stCondLst>
                                        </p:cTn>
                                        <p:tgtEl>
                                          <p:spTgt spid="28732"/>
                                        </p:tgtEl>
                                        <p:attrNameLst>
                                          <p:attrName>style.visibility</p:attrName>
                                        </p:attrNameLst>
                                      </p:cBhvr>
                                      <p:to>
                                        <p:strVal val="visible"/>
                                      </p:to>
                                    </p:set>
                                    <p:anim calcmode="lin" valueType="num">
                                      <p:cBhvr>
                                        <p:cTn id="76" dur="500" fill="hold"/>
                                        <p:tgtEl>
                                          <p:spTgt spid="28732"/>
                                        </p:tgtEl>
                                        <p:attrNameLst>
                                          <p:attrName>ppt_w</p:attrName>
                                        </p:attrNameLst>
                                      </p:cBhvr>
                                      <p:tavLst>
                                        <p:tav tm="0">
                                          <p:val>
                                            <p:fltVal val="0"/>
                                          </p:val>
                                        </p:tav>
                                        <p:tav tm="100000">
                                          <p:val>
                                            <p:strVal val="#ppt_w"/>
                                          </p:val>
                                        </p:tav>
                                      </p:tavLst>
                                    </p:anim>
                                    <p:anim calcmode="lin" valueType="num">
                                      <p:cBhvr>
                                        <p:cTn id="77" dur="500" fill="hold"/>
                                        <p:tgtEl>
                                          <p:spTgt spid="28732"/>
                                        </p:tgtEl>
                                        <p:attrNameLst>
                                          <p:attrName>ppt_h</p:attrName>
                                        </p:attrNameLst>
                                      </p:cBhvr>
                                      <p:tavLst>
                                        <p:tav tm="0">
                                          <p:val>
                                            <p:fltVal val="0"/>
                                          </p:val>
                                        </p:tav>
                                        <p:tav tm="100000">
                                          <p:val>
                                            <p:strVal val="#ppt_h"/>
                                          </p:val>
                                        </p:tav>
                                      </p:tavLst>
                                    </p:anim>
                                  </p:childTnLst>
                                </p:cTn>
                              </p:par>
                              <p:par>
                                <p:cTn id="78" presetID="1" presetClass="mediacall" presetSubtype="0" fill="hold" nodeType="withEffect">
                                  <p:stCondLst>
                                    <p:cond delay="0"/>
                                  </p:stCondLst>
                                  <p:childTnLst>
                                    <p:cmd type="call" cmd="playFrom(0.0)">
                                      <p:cBhvr>
                                        <p:cTn id="79" dur="1776" fill="hold"/>
                                        <p:tgtEl>
                                          <p:spTgt spid="6"/>
                                        </p:tgtEl>
                                      </p:cBhvr>
                                    </p:cmd>
                                  </p:childTnLst>
                                </p:cTn>
                              </p:par>
                              <p:par>
                                <p:cTn id="80" presetID="3" presetClass="entr" presetSubtype="10" fill="hold"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blinds(horizontal)">
                                      <p:cBhvr>
                                        <p:cTn id="82" dur="500"/>
                                        <p:tgtEl>
                                          <p:spTgt spid="5"/>
                                        </p:tgtEl>
                                      </p:cBhvr>
                                    </p:animEffect>
                                  </p:childTnLst>
                                </p:cTn>
                              </p:par>
                              <p:par>
                                <p:cTn id="83" presetID="1" presetClass="exit" presetSubtype="0" fill="hold" nodeType="withEffect">
                                  <p:stCondLst>
                                    <p:cond delay="0"/>
                                  </p:stCondLst>
                                  <p:childTnLst>
                                    <p:set>
                                      <p:cBhvr>
                                        <p:cTn id="84" dur="1" fill="hold">
                                          <p:stCondLst>
                                            <p:cond delay="0"/>
                                          </p:stCondLst>
                                        </p:cTn>
                                        <p:tgtEl>
                                          <p:spTgt spid="28"/>
                                        </p:tgtEl>
                                        <p:attrNameLst>
                                          <p:attrName>style.visibility</p:attrName>
                                        </p:attrNameLst>
                                      </p:cBhvr>
                                      <p:to>
                                        <p:strVal val="hidden"/>
                                      </p:to>
                                    </p:set>
                                  </p:childTnLst>
                                </p:cTn>
                              </p:par>
                            </p:childTnLst>
                          </p:cTn>
                        </p:par>
                        <p:par>
                          <p:cTn id="85" fill="hold">
                            <p:stCondLst>
                              <p:cond delay="2026"/>
                            </p:stCondLst>
                            <p:childTnLst>
                              <p:par>
                                <p:cTn id="86" presetID="1" presetClass="entr" presetSubtype="0"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par>
                          <p:cTn id="88" fill="hold">
                            <p:stCondLst>
                              <p:cond delay="2026"/>
                            </p:stCondLst>
                            <p:childTnLst>
                              <p:par>
                                <p:cTn id="89" presetID="1" presetClass="exit" presetSubtype="0" fill="hold" nodeType="afterEffect">
                                  <p:stCondLst>
                                    <p:cond delay="550"/>
                                  </p:stCondLst>
                                  <p:childTnLst>
                                    <p:set>
                                      <p:cBhvr>
                                        <p:cTn id="90" dur="1" fill="hold">
                                          <p:stCondLst>
                                            <p:cond delay="0"/>
                                          </p:stCondLst>
                                        </p:cTn>
                                        <p:tgtEl>
                                          <p:spTgt spid="28"/>
                                        </p:tgtEl>
                                        <p:attrNameLst>
                                          <p:attrName>style.visibility</p:attrName>
                                        </p:attrNameLst>
                                      </p:cBhvr>
                                      <p:to>
                                        <p:strVal val="hidden"/>
                                      </p:to>
                                    </p:set>
                                  </p:childTnLst>
                                </p:cTn>
                              </p:par>
                            </p:childTnLst>
                          </p:cTn>
                        </p:par>
                        <p:par>
                          <p:cTn id="91" fill="hold">
                            <p:stCondLst>
                              <p:cond delay="2576"/>
                            </p:stCondLst>
                            <p:childTnLst>
                              <p:par>
                                <p:cTn id="92" presetID="1" presetClass="entr" presetSubtype="0" fill="hold" nodeType="afterEffect">
                                  <p:stCondLst>
                                    <p:cond delay="500"/>
                                  </p:stCondLst>
                                  <p:childTnLst>
                                    <p:set>
                                      <p:cBhvr>
                                        <p:cTn id="93" dur="1" fill="hold">
                                          <p:stCondLst>
                                            <p:cond delay="0"/>
                                          </p:stCondLst>
                                        </p:cTn>
                                        <p:tgtEl>
                                          <p:spTgt spid="28"/>
                                        </p:tgtEl>
                                        <p:attrNameLst>
                                          <p:attrName>style.visibility</p:attrName>
                                        </p:attrNameLst>
                                      </p:cBhvr>
                                      <p:to>
                                        <p:strVal val="visible"/>
                                      </p:to>
                                    </p:set>
                                  </p:childTnLst>
                                </p:cTn>
                              </p:par>
                            </p:childTnLst>
                          </p:cTn>
                        </p:par>
                        <p:par>
                          <p:cTn id="94" fill="hold">
                            <p:stCondLst>
                              <p:cond delay="3076"/>
                            </p:stCondLst>
                            <p:childTnLst>
                              <p:par>
                                <p:cTn id="95" presetID="1" presetClass="exit" presetSubtype="0" fill="hold" nodeType="afterEffect">
                                  <p:stCondLst>
                                    <p:cond delay="600"/>
                                  </p:stCondLst>
                                  <p:childTnLst>
                                    <p:set>
                                      <p:cBhvr>
                                        <p:cTn id="96" dur="1" fill="hold">
                                          <p:stCondLst>
                                            <p:cond delay="0"/>
                                          </p:stCondLst>
                                        </p:cTn>
                                        <p:tgtEl>
                                          <p:spTgt spid="28"/>
                                        </p:tgtEl>
                                        <p:attrNameLst>
                                          <p:attrName>style.visibility</p:attrName>
                                        </p:attrNameLst>
                                      </p:cBhvr>
                                      <p:to>
                                        <p:strVal val="hidden"/>
                                      </p:to>
                                    </p:set>
                                  </p:childTnLst>
                                </p:cTn>
                              </p:par>
                            </p:childTnLst>
                          </p:cTn>
                        </p:par>
                        <p:par>
                          <p:cTn id="97" fill="hold">
                            <p:stCondLst>
                              <p:cond delay="3676"/>
                            </p:stCondLst>
                            <p:childTnLst>
                              <p:par>
                                <p:cTn id="98" presetID="1" presetClass="entr" presetSubtype="0" fill="hold" nodeType="afterEffect">
                                  <p:stCondLst>
                                    <p:cond delay="400"/>
                                  </p:stCondLst>
                                  <p:childTnLst>
                                    <p:set>
                                      <p:cBhvr>
                                        <p:cTn id="9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0" fill="hold" display="0">
                  <p:stCondLst>
                    <p:cond delay="indefinite"/>
                  </p:stCondLst>
                  <p:endCondLst>
                    <p:cond evt="onStopAudio" delay="0">
                      <p:tgtEl>
                        <p:sldTgt/>
                      </p:tgtEl>
                    </p:cond>
                  </p:endCondLst>
                </p:cTn>
                <p:tgtEl>
                  <p:spTgt spid="26"/>
                </p:tgtEl>
              </p:cMediaNode>
            </p:audio>
            <p:audio>
              <p:cMediaNode vol="74242">
                <p:cTn id="101" fill="hold" display="0">
                  <p:stCondLst>
                    <p:cond delay="indefinite"/>
                  </p:stCondLst>
                  <p:endCondLst>
                    <p:cond evt="onStopAudio" delay="0">
                      <p:tgtEl>
                        <p:sldTgt/>
                      </p:tgtEl>
                    </p:cond>
                  </p:endCondLst>
                </p:cTn>
                <p:tgtEl>
                  <p:spTgt spid="6"/>
                </p:tgtEl>
              </p:cMediaNode>
            </p:audio>
          </p:childTnLst>
        </p:cTn>
      </p:par>
    </p:tnLst>
    <p:bldLst>
      <p:bldP spid="30762" grpId="0" animBg="1"/>
      <p:bldP spid="30764" grpId="0"/>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993195" y="1338009"/>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2932318" y="1173938"/>
            <a:ext cx="791634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税金がかかるものはどれでしょうか？</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1925224" y="2506655"/>
            <a:ext cx="3522685" cy="1114425"/>
            <a:chOff x="684213" y="2852738"/>
            <a:chExt cx="2519362" cy="900112"/>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dirty="0">
                  <a:latin typeface="HG丸ｺﾞｼｯｸM-PRO" panose="020F0600000000000000" pitchFamily="50" charset="-128"/>
                  <a:ea typeface="HG丸ｺﾞｼｯｸM-PRO" panose="020F0600000000000000" pitchFamily="50" charset="-128"/>
                </a:rPr>
                <a:t> ① </a:t>
              </a:r>
              <a:endParaRPr lang="ja-JP" altLang="en-US" sz="1400" dirty="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249968" y="3172539"/>
              <a:ext cx="1714512"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ノーベル賞の賞金</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1977855" y="3741856"/>
            <a:ext cx="3470054" cy="1114425"/>
            <a:chOff x="684213" y="4076700"/>
            <a:chExt cx="2519362" cy="900113"/>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781399" y="4161124"/>
              <a:ext cx="2300426"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②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1208711" y="4329973"/>
              <a:ext cx="1714512" cy="32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宝くじの当選金</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1991430" y="5037240"/>
            <a:ext cx="3413704" cy="1200150"/>
            <a:chOff x="684213" y="5229225"/>
            <a:chExt cx="2519362" cy="900113"/>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780372" y="5338585"/>
              <a:ext cx="2301402"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③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1204083" y="5521703"/>
              <a:ext cx="1714512"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HG丸ｺﾞｼｯｸM-PRO" panose="020F0600000000000000" pitchFamily="50" charset="-128"/>
                  <a:ea typeface="HG丸ｺﾞｼｯｸM-PRO" panose="020F0600000000000000" pitchFamily="50" charset="-128"/>
                </a:rPr>
                <a:t>クイズの懸賞金</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1211602" y="5134606"/>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853435" y="245878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ノーベル賞の賞金や宝くじの当選金</a:t>
              </a:r>
              <a:r>
                <a:rPr lang="ja-JP" altLang="en-US" sz="1200">
                  <a:latin typeface="HG丸ｺﾞｼｯｸM-PRO" panose="020F0600000000000000" pitchFamily="50" charset="-128"/>
                  <a:ea typeface="HG丸ｺﾞｼｯｸM-PRO" panose="020F0600000000000000" pitchFamily="50" charset="-128"/>
                </a:rPr>
                <a:t>　</a:t>
              </a:r>
              <a:endParaRPr lang="en-US" altLang="ja-JP" sz="12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は、法律の規定により税金がかから</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ないようになっています。</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なお、クイズ番組などの</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賞金には、「所得税」と</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いう税金がかかり</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ます。</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4176000" y="3068960"/>
              <a:ext cx="928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ほうりつ</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5148064" y="3068823"/>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きてい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859410" y="3907371"/>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06774" y="661190"/>
            <a:ext cx="812338" cy="812338"/>
          </a:xfrm>
          <a:prstGeom prst="rect">
            <a:avLst/>
          </a:prstGeom>
        </p:spPr>
      </p:pic>
      <p:sp>
        <p:nvSpPr>
          <p:cNvPr id="28" name="タイトル 1">
            <a:extLst>
              <a:ext uri="{FF2B5EF4-FFF2-40B4-BE49-F238E27FC236}">
                <a16:creationId xmlns:a16="http://schemas.microsoft.com/office/drawing/2014/main" id="{98D70BFF-C02F-463C-81BE-E83AAD609D38}"/>
              </a:ext>
            </a:extLst>
          </p:cNvPr>
          <p:cNvSpPr txBox="1">
            <a:spLocks/>
          </p:cNvSpPr>
          <p:nvPr/>
        </p:nvSpPr>
        <p:spPr bwMode="auto">
          <a:xfrm>
            <a:off x="459561" y="245590"/>
            <a:ext cx="11272878" cy="9585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税金クイズ　暮らしの中の税</a:t>
            </a:r>
            <a:endParaRPr lang="ja-JP" altLang="en-US" sz="48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9"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31866" y="1898456"/>
            <a:ext cx="609600" cy="609600"/>
          </a:xfrm>
          <a:prstGeom prst="rect">
            <a:avLst/>
          </a:prstGeom>
        </p:spPr>
      </p:pic>
    </p:spTree>
    <p:extLst>
      <p:ext uri="{BB962C8B-B14F-4D97-AF65-F5344CB8AC3E}">
        <p14:creationId xmlns:p14="http://schemas.microsoft.com/office/powerpoint/2010/main" val="9874303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1" presetClass="mediacall" presetSubtype="0" fill="hold" nodeType="withEffect">
                                  <p:stCondLst>
                                    <p:cond delay="0"/>
                                  </p:stCondLst>
                                  <p:childTnLst>
                                    <p:cmd type="call" cmd="playFrom(0.0)">
                                      <p:cBhvr>
                                        <p:cTn id="9" dur="1730" fill="hold"/>
                                        <p:tgtEl>
                                          <p:spTgt spid="26"/>
                                        </p:tgtEl>
                                      </p:cBhvr>
                                    </p:cmd>
                                  </p:childTnLst>
                                </p:cTn>
                              </p:par>
                              <p:par>
                                <p:cTn id="10" presetID="22" presetClass="entr" presetSubtype="4" fill="hold" grpId="0" nodeType="withEffect">
                                  <p:stCondLst>
                                    <p:cond delay="0"/>
                                  </p:stCondLst>
                                  <p:childTnLst>
                                    <p:set>
                                      <p:cBhvr>
                                        <p:cTn id="11" dur="1" fill="hold">
                                          <p:stCondLst>
                                            <p:cond delay="0"/>
                                          </p:stCondLst>
                                        </p:cTn>
                                        <p:tgtEl>
                                          <p:spTgt spid="30762"/>
                                        </p:tgtEl>
                                        <p:attrNameLst>
                                          <p:attrName>style.visibility</p:attrName>
                                        </p:attrNameLst>
                                      </p:cBhvr>
                                      <p:to>
                                        <p:strVal val="visible"/>
                                      </p:to>
                                    </p:set>
                                    <p:animEffect transition="in" filter="wipe(down)">
                                      <p:cBhvr>
                                        <p:cTn id="12" dur="500"/>
                                        <p:tgtEl>
                                          <p:spTgt spid="3076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764"/>
                                        </p:tgtEl>
                                        <p:attrNameLst>
                                          <p:attrName>style.visibility</p:attrName>
                                        </p:attrNameLst>
                                      </p:cBhvr>
                                      <p:to>
                                        <p:strVal val="visible"/>
                                      </p:to>
                                    </p:set>
                                    <p:animEffect transition="in" filter="wipe(down)">
                                      <p:cBhvr>
                                        <p:cTn id="15" dur="500"/>
                                        <p:tgtEl>
                                          <p:spTgt spid="3076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8732"/>
                                        </p:tgtEl>
                                        <p:attrNameLst>
                                          <p:attrName>style.visibility</p:attrName>
                                        </p:attrNameLst>
                                      </p:cBhvr>
                                      <p:to>
                                        <p:strVal val="visible"/>
                                      </p:to>
                                    </p:set>
                                    <p:anim calcmode="lin" valueType="num">
                                      <p:cBhvr>
                                        <p:cTn id="31" dur="250" fill="hold"/>
                                        <p:tgtEl>
                                          <p:spTgt spid="28732"/>
                                        </p:tgtEl>
                                        <p:attrNameLst>
                                          <p:attrName>ppt_w</p:attrName>
                                        </p:attrNameLst>
                                      </p:cBhvr>
                                      <p:tavLst>
                                        <p:tav tm="0">
                                          <p:val>
                                            <p:fltVal val="0"/>
                                          </p:val>
                                        </p:tav>
                                        <p:tav tm="100000">
                                          <p:val>
                                            <p:strVal val="#ppt_w"/>
                                          </p:val>
                                        </p:tav>
                                      </p:tavLst>
                                    </p:anim>
                                    <p:anim calcmode="lin" valueType="num">
                                      <p:cBhvr>
                                        <p:cTn id="32" dur="250" fill="hold"/>
                                        <p:tgtEl>
                                          <p:spTgt spid="28732"/>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50"/>
                            </p:stCondLst>
                            <p:childTnLst>
                              <p:par>
                                <p:cTn id="34" presetID="23" presetClass="entr" presetSubtype="16" fill="hold" nodeType="afterEffect">
                                  <p:stCondLst>
                                    <p:cond delay="0"/>
                                  </p:stCondLst>
                                  <p:childTnLst>
                                    <p:set>
                                      <p:cBhvr>
                                        <p:cTn id="35" dur="1" fill="hold">
                                          <p:stCondLst>
                                            <p:cond delay="0"/>
                                          </p:stCondLst>
                                        </p:cTn>
                                        <p:tgtEl>
                                          <p:spTgt spid="28732"/>
                                        </p:tgtEl>
                                        <p:attrNameLst>
                                          <p:attrName>style.visibility</p:attrName>
                                        </p:attrNameLst>
                                      </p:cBhvr>
                                      <p:to>
                                        <p:strVal val="visible"/>
                                      </p:to>
                                    </p:set>
                                    <p:anim calcmode="lin" valueType="num">
                                      <p:cBhvr>
                                        <p:cTn id="36" dur="500" fill="hold"/>
                                        <p:tgtEl>
                                          <p:spTgt spid="28732"/>
                                        </p:tgtEl>
                                        <p:attrNameLst>
                                          <p:attrName>ppt_w</p:attrName>
                                        </p:attrNameLst>
                                      </p:cBhvr>
                                      <p:tavLst>
                                        <p:tav tm="0">
                                          <p:val>
                                            <p:fltVal val="0"/>
                                          </p:val>
                                        </p:tav>
                                        <p:tav tm="100000">
                                          <p:val>
                                            <p:strVal val="#ppt_w"/>
                                          </p:val>
                                        </p:tav>
                                      </p:tavLst>
                                    </p:anim>
                                    <p:anim calcmode="lin" valueType="num">
                                      <p:cBhvr>
                                        <p:cTn id="37" dur="500" fill="hold"/>
                                        <p:tgtEl>
                                          <p:spTgt spid="28732"/>
                                        </p:tgtEl>
                                        <p:attrNameLst>
                                          <p:attrName>ppt_h</p:attrName>
                                        </p:attrNameLst>
                                      </p:cBhvr>
                                      <p:tavLst>
                                        <p:tav tm="0">
                                          <p:val>
                                            <p:fltVal val="0"/>
                                          </p:val>
                                        </p:tav>
                                        <p:tav tm="100000">
                                          <p:val>
                                            <p:strVal val="#ppt_h"/>
                                          </p:val>
                                        </p:tav>
                                      </p:tavLst>
                                    </p:anim>
                                  </p:childTnLst>
                                </p:cTn>
                              </p:par>
                              <p:par>
                                <p:cTn id="38" presetID="1" presetClass="mediacall" presetSubtype="0" fill="hold" nodeType="withEffect">
                                  <p:stCondLst>
                                    <p:cond delay="0"/>
                                  </p:stCondLst>
                                  <p:childTnLst>
                                    <p:cmd type="call" cmd="playFrom(0.0)">
                                      <p:cBhvr>
                                        <p:cTn id="39" dur="1776" fill="hold"/>
                                        <p:tgtEl>
                                          <p:spTgt spid="29"/>
                                        </p:tgtEl>
                                      </p:cBhvr>
                                    </p:cmd>
                                  </p:childTnLst>
                                </p:cTn>
                              </p:par>
                              <p:par>
                                <p:cTn id="40" presetID="3"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 fill="hold" display="0">
                  <p:stCondLst>
                    <p:cond delay="indefinite"/>
                  </p:stCondLst>
                  <p:endCondLst>
                    <p:cond evt="onStopAudio" delay="0">
                      <p:tgtEl>
                        <p:sldTgt/>
                      </p:tgtEl>
                    </p:cond>
                  </p:endCondLst>
                </p:cTn>
                <p:tgtEl>
                  <p:spTgt spid="26"/>
                </p:tgtEl>
              </p:cMediaNode>
            </p:audio>
            <p:audio>
              <p:cMediaNode vol="80000">
                <p:cTn id="44" fill="hold" display="0">
                  <p:stCondLst>
                    <p:cond delay="indefinite"/>
                  </p:stCondLst>
                  <p:endCondLst>
                    <p:cond evt="onStopAudio" delay="0">
                      <p:tgtEl>
                        <p:sldTgt/>
                      </p:tgtEl>
                    </p:cond>
                  </p:endCondLst>
                </p:cTn>
                <p:tgtEl>
                  <p:spTgt spid="29"/>
                </p:tgtEl>
              </p:cMediaNode>
            </p:audio>
          </p:childTnLst>
        </p:cTn>
      </p:par>
    </p:tnLst>
    <p:bldLst>
      <p:bldP spid="30762" grpId="0" animBg="1"/>
      <p:bldP spid="30764"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9">
            <a:extLst>
              <a:ext uri="{FF2B5EF4-FFF2-40B4-BE49-F238E27FC236}">
                <a16:creationId xmlns:a16="http://schemas.microsoft.com/office/drawing/2014/main" id="{E2B723F3-7AEB-42AD-ABCF-CD74B703C410}"/>
              </a:ext>
            </a:extLst>
          </p:cNvPr>
          <p:cNvSpPr>
            <a:spLocks noGrp="1" noChangeArrowheads="1"/>
          </p:cNvSpPr>
          <p:nvPr>
            <p:ph type="title" idx="4294967295"/>
          </p:nvPr>
        </p:nvSpPr>
        <p:spPr>
          <a:xfrm>
            <a:off x="1881188" y="642938"/>
            <a:ext cx="8229600" cy="703262"/>
          </a:xfrm>
        </p:spPr>
        <p:txBody>
          <a:bodyPr/>
          <a:lstStyle/>
          <a:p>
            <a:r>
              <a:rPr lang="ja-JP" altLang="en-US" sz="800">
                <a:solidFill>
                  <a:srgbClr val="FFFF99"/>
                </a:solidFill>
              </a:rPr>
              <a:t>所得税や住民税は、何歳から納めるようになるのでしょうか？</a:t>
            </a:r>
          </a:p>
        </p:txBody>
      </p:sp>
      <p:grpSp>
        <p:nvGrpSpPr>
          <p:cNvPr id="2" name="Group 7">
            <a:extLst>
              <a:ext uri="{FF2B5EF4-FFF2-40B4-BE49-F238E27FC236}">
                <a16:creationId xmlns:a16="http://schemas.microsoft.com/office/drawing/2014/main" id="{D38C758C-D132-46F1-A3A6-26740DA234AB}"/>
              </a:ext>
            </a:extLst>
          </p:cNvPr>
          <p:cNvGrpSpPr>
            <a:grpSpLocks/>
          </p:cNvGrpSpPr>
          <p:nvPr/>
        </p:nvGrpSpPr>
        <p:grpSpPr bwMode="auto">
          <a:xfrm>
            <a:off x="1600764" y="2618582"/>
            <a:ext cx="2519363" cy="900112"/>
            <a:chOff x="794" y="1706"/>
            <a:chExt cx="2358" cy="749"/>
          </a:xfrm>
        </p:grpSpPr>
        <p:sp>
          <p:nvSpPr>
            <p:cNvPr id="34834" name="AutoShape 8">
              <a:extLst>
                <a:ext uri="{FF2B5EF4-FFF2-40B4-BE49-F238E27FC236}">
                  <a16:creationId xmlns:a16="http://schemas.microsoft.com/office/drawing/2014/main" id="{FD9B4BE9-5080-4B61-A457-F78C46ECDDBD}"/>
                </a:ext>
              </a:extLst>
            </p:cNvPr>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①</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18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35" name="Picture 9" descr="AQAA_023">
              <a:extLst>
                <a:ext uri="{FF2B5EF4-FFF2-40B4-BE49-F238E27FC236}">
                  <a16:creationId xmlns:a16="http://schemas.microsoft.com/office/drawing/2014/main" id="{DD35A816-4897-43E4-94B7-82021E9E4A97}"/>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 descr="AQAA_023">
              <a:extLst>
                <a:ext uri="{FF2B5EF4-FFF2-40B4-BE49-F238E27FC236}">
                  <a16:creationId xmlns:a16="http://schemas.microsoft.com/office/drawing/2014/main" id="{8E23400E-7FDF-4825-9147-D879328E19E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892F029-109E-4605-85EC-76EF39A448C4}"/>
              </a:ext>
            </a:extLst>
          </p:cNvPr>
          <p:cNvGrpSpPr>
            <a:grpSpLocks/>
          </p:cNvGrpSpPr>
          <p:nvPr/>
        </p:nvGrpSpPr>
        <p:grpSpPr bwMode="auto">
          <a:xfrm>
            <a:off x="1631380" y="5140879"/>
            <a:ext cx="2519363" cy="1024501"/>
            <a:chOff x="567" y="3611"/>
            <a:chExt cx="2358" cy="749"/>
          </a:xfrm>
        </p:grpSpPr>
        <p:sp>
          <p:nvSpPr>
            <p:cNvPr id="34831" name="AutoShape 6">
              <a:extLst>
                <a:ext uri="{FF2B5EF4-FFF2-40B4-BE49-F238E27FC236}">
                  <a16:creationId xmlns:a16="http://schemas.microsoft.com/office/drawing/2014/main" id="{74EB065D-C50E-4AFF-966F-9DD93079EFBB}"/>
                </a:ext>
              </a:extLst>
            </p:cNvPr>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buFontTx/>
                <a:buNone/>
              </a:pPr>
              <a:r>
                <a:rPr lang="en-US" altLang="ja-JP" sz="2200">
                  <a:latin typeface="HG丸ｺﾞｼｯｸM-PRO" panose="020F0600000000000000" pitchFamily="50" charset="-128"/>
                  <a:ea typeface="HG丸ｺﾞｼｯｸM-PRO" panose="020F0600000000000000" pitchFamily="50" charset="-128"/>
                </a:rPr>
                <a:t>③ </a:t>
              </a:r>
              <a:r>
                <a:rPr lang="ja-JP" altLang="en-US" sz="1900">
                  <a:latin typeface="HG丸ｺﾞｼｯｸM-PRO" panose="020F0600000000000000" pitchFamily="50" charset="-128"/>
                  <a:ea typeface="HG丸ｺﾞｼｯｸM-PRO" panose="020F0600000000000000" pitchFamily="50" charset="-128"/>
                </a:rPr>
                <a:t>年齢は関係ない</a:t>
              </a:r>
            </a:p>
          </p:txBody>
        </p:sp>
        <p:pic>
          <p:nvPicPr>
            <p:cNvPr id="34832" name="Picture 11" descr="AQAA_026">
              <a:extLst>
                <a:ext uri="{FF2B5EF4-FFF2-40B4-BE49-F238E27FC236}">
                  <a16:creationId xmlns:a16="http://schemas.microsoft.com/office/drawing/2014/main" id="{FDE9558A-84FE-421B-9091-43C94A73ADB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2" descr="AQAA_026">
              <a:extLst>
                <a:ext uri="{FF2B5EF4-FFF2-40B4-BE49-F238E27FC236}">
                  <a16:creationId xmlns:a16="http://schemas.microsoft.com/office/drawing/2014/main" id="{CDEAF8BB-45A3-4D33-92A4-A5C4B56C8861}"/>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AD3D9391-8D0C-4E68-B5E1-79ECFB41E811}"/>
              </a:ext>
            </a:extLst>
          </p:cNvPr>
          <p:cNvGrpSpPr>
            <a:grpSpLocks/>
          </p:cNvGrpSpPr>
          <p:nvPr/>
        </p:nvGrpSpPr>
        <p:grpSpPr bwMode="auto">
          <a:xfrm>
            <a:off x="1624905" y="3897078"/>
            <a:ext cx="2519363" cy="900112"/>
            <a:chOff x="793" y="2818"/>
            <a:chExt cx="2359" cy="725"/>
          </a:xfrm>
        </p:grpSpPr>
        <p:sp>
          <p:nvSpPr>
            <p:cNvPr id="34828" name="AutoShape 14">
              <a:extLst>
                <a:ext uri="{FF2B5EF4-FFF2-40B4-BE49-F238E27FC236}">
                  <a16:creationId xmlns:a16="http://schemas.microsoft.com/office/drawing/2014/main" id="{C20936C3-96D8-483B-BAC1-D3A9E0CA1514}"/>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②</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20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29" name="Picture 15" descr="AQAA_027">
              <a:extLst>
                <a:ext uri="{FF2B5EF4-FFF2-40B4-BE49-F238E27FC236}">
                  <a16:creationId xmlns:a16="http://schemas.microsoft.com/office/drawing/2014/main" id="{DD1EF951-EC15-41DD-8E0D-DE47C85647D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6" descr="AQAA_027">
              <a:extLst>
                <a:ext uri="{FF2B5EF4-FFF2-40B4-BE49-F238E27FC236}">
                  <a16:creationId xmlns:a16="http://schemas.microsoft.com/office/drawing/2014/main" id="{68F2BEB0-D04B-4FFE-A8B0-9BB8F0B4E32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AutoShape 57">
            <a:extLst>
              <a:ext uri="{FF2B5EF4-FFF2-40B4-BE49-F238E27FC236}">
                <a16:creationId xmlns:a16="http://schemas.microsoft.com/office/drawing/2014/main" id="{1B3E7538-7C04-41E2-8C93-77F581442D35}"/>
              </a:ext>
            </a:extLst>
          </p:cNvPr>
          <p:cNvSpPr>
            <a:spLocks noChangeArrowheads="1"/>
          </p:cNvSpPr>
          <p:nvPr/>
        </p:nvSpPr>
        <p:spPr bwMode="auto">
          <a:xfrm>
            <a:off x="4729501" y="2785263"/>
            <a:ext cx="5400675" cy="1971948"/>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子どもであっても、収入がある人、</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たとえば、芸能界の子役などは、</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所得税や住民税という税金を納めて</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います。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gn="ctr">
              <a:lnSpc>
                <a:spcPts val="3100"/>
              </a:lnSpc>
              <a:spcBef>
                <a:spcPct val="0"/>
              </a:spcBef>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28732" name="AutoShape 60">
            <a:extLst>
              <a:ext uri="{FF2B5EF4-FFF2-40B4-BE49-F238E27FC236}">
                <a16:creationId xmlns:a16="http://schemas.microsoft.com/office/drawing/2014/main" id="{6B28AFAC-C758-4033-9AA8-2D65975DF0F3}"/>
              </a:ext>
            </a:extLst>
          </p:cNvPr>
          <p:cNvSpPr>
            <a:spLocks noChangeArrowheads="1"/>
          </p:cNvSpPr>
          <p:nvPr/>
        </p:nvSpPr>
        <p:spPr bwMode="auto">
          <a:xfrm>
            <a:off x="731268" y="5178976"/>
            <a:ext cx="900112"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34825" name="AutoShape 29">
            <a:extLst>
              <a:ext uri="{FF2B5EF4-FFF2-40B4-BE49-F238E27FC236}">
                <a16:creationId xmlns:a16="http://schemas.microsoft.com/office/drawing/2014/main" id="{005FB6AD-BEA9-4212-811B-9D7275CE37F9}"/>
              </a:ext>
            </a:extLst>
          </p:cNvPr>
          <p:cNvSpPr>
            <a:spLocks noChangeArrowheads="1"/>
          </p:cNvSpPr>
          <p:nvPr/>
        </p:nvSpPr>
        <p:spPr bwMode="auto">
          <a:xfrm>
            <a:off x="1127310" y="1397875"/>
            <a:ext cx="972135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ea typeface="AR丸ゴシック体M" panose="020B0609010101010101"/>
            </a:endParaRPr>
          </a:p>
        </p:txBody>
      </p:sp>
      <p:sp>
        <p:nvSpPr>
          <p:cNvPr id="34827" name="Rectangle 31">
            <a:extLst>
              <a:ext uri="{FF2B5EF4-FFF2-40B4-BE49-F238E27FC236}">
                <a16:creationId xmlns:a16="http://schemas.microsoft.com/office/drawing/2014/main" id="{7255EC5E-1EB1-4577-B13D-36F0D3B52D01}"/>
              </a:ext>
            </a:extLst>
          </p:cNvPr>
          <p:cNvSpPr>
            <a:spLocks noChangeArrowheads="1"/>
          </p:cNvSpPr>
          <p:nvPr/>
        </p:nvSpPr>
        <p:spPr bwMode="auto">
          <a:xfrm>
            <a:off x="1600764" y="1592368"/>
            <a:ext cx="8702737" cy="53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所得税や住民税は、何歳から納めるようになるしょうか？</a:t>
            </a:r>
          </a:p>
        </p:txBody>
      </p:sp>
      <p:pic>
        <p:nvPicPr>
          <p:cNvPr id="21" name="Picture 16">
            <a:extLst>
              <a:ext uri="{FF2B5EF4-FFF2-40B4-BE49-F238E27FC236}">
                <a16:creationId xmlns:a16="http://schemas.microsoft.com/office/drawing/2014/main" id="{327C8A31-70A2-41D1-AE0D-804009C1C3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589967" y="3981502"/>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5492" y="715742"/>
            <a:ext cx="812338" cy="812338"/>
          </a:xfrm>
          <a:prstGeom prst="rect">
            <a:avLst/>
          </a:prstGeom>
        </p:spPr>
      </p:pic>
      <p:sp>
        <p:nvSpPr>
          <p:cNvPr id="23" name="タイトル 1">
            <a:extLst>
              <a:ext uri="{FF2B5EF4-FFF2-40B4-BE49-F238E27FC236}">
                <a16:creationId xmlns:a16="http://schemas.microsoft.com/office/drawing/2014/main" id="{98D70BFF-C02F-463C-81BE-E83AAD609D38}"/>
              </a:ext>
            </a:extLst>
          </p:cNvPr>
          <p:cNvSpPr txBox="1">
            <a:spLocks/>
          </p:cNvSpPr>
          <p:nvPr/>
        </p:nvSpPr>
        <p:spPr bwMode="auto">
          <a:xfrm>
            <a:off x="459561" y="245590"/>
            <a:ext cx="11272878" cy="95850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税金クイズ　暮らしの中の税</a:t>
            </a:r>
            <a:endParaRPr lang="ja-JP" altLang="en-US" sz="48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4"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02061" y="1898456"/>
            <a:ext cx="609600" cy="609600"/>
          </a:xfrm>
          <a:prstGeom prst="rect">
            <a:avLst/>
          </a:prstGeom>
        </p:spPr>
      </p:pic>
    </p:spTree>
    <p:extLst>
      <p:ext uri="{BB962C8B-B14F-4D97-AF65-F5344CB8AC3E}">
        <p14:creationId xmlns:p14="http://schemas.microsoft.com/office/powerpoint/2010/main" val="2446938864"/>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1" presetClass="mediacall" presetSubtype="0" fill="hold" nodeType="withEffect">
                                  <p:stCondLst>
                                    <p:cond delay="0"/>
                                  </p:stCondLst>
                                  <p:childTnLst>
                                    <p:cmd type="call" cmd="playFrom(0.0)">
                                      <p:cBhvr>
                                        <p:cTn id="9" dur="1730" fill="hold"/>
                                        <p:tgtEl>
                                          <p:spTgt spid="22"/>
                                        </p:tgtEl>
                                      </p:cBhvr>
                                    </p:cmd>
                                  </p:childTnLst>
                                </p:cTn>
                              </p:par>
                              <p:par>
                                <p:cTn id="10" presetID="22" presetClass="entr" presetSubtype="4" fill="hold" grpId="0" nodeType="withEffect">
                                  <p:stCondLst>
                                    <p:cond delay="0"/>
                                  </p:stCondLst>
                                  <p:childTnLst>
                                    <p:set>
                                      <p:cBhvr>
                                        <p:cTn id="11" dur="1" fill="hold">
                                          <p:stCondLst>
                                            <p:cond delay="0"/>
                                          </p:stCondLst>
                                        </p:cTn>
                                        <p:tgtEl>
                                          <p:spTgt spid="34825"/>
                                        </p:tgtEl>
                                        <p:attrNameLst>
                                          <p:attrName>style.visibility</p:attrName>
                                        </p:attrNameLst>
                                      </p:cBhvr>
                                      <p:to>
                                        <p:strVal val="visible"/>
                                      </p:to>
                                    </p:set>
                                    <p:animEffect transition="in" filter="wipe(down)">
                                      <p:cBhvr>
                                        <p:cTn id="12" dur="500"/>
                                        <p:tgtEl>
                                          <p:spTgt spid="348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818"/>
                                        </p:tgtEl>
                                        <p:attrNameLst>
                                          <p:attrName>style.visibility</p:attrName>
                                        </p:attrNameLst>
                                      </p:cBhvr>
                                      <p:to>
                                        <p:strVal val="visible"/>
                                      </p:to>
                                    </p:set>
                                    <p:animEffect transition="in" filter="wipe(down)">
                                      <p:cBhvr>
                                        <p:cTn id="15" dur="500"/>
                                        <p:tgtEl>
                                          <p:spTgt spid="348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827"/>
                                        </p:tgtEl>
                                        <p:attrNameLst>
                                          <p:attrName>style.visibility</p:attrName>
                                        </p:attrNameLst>
                                      </p:cBhvr>
                                      <p:to>
                                        <p:strVal val="visible"/>
                                      </p:to>
                                    </p:set>
                                    <p:animEffect transition="in" filter="wipe(down)">
                                      <p:cBhvr>
                                        <p:cTn id="18" dur="500"/>
                                        <p:tgtEl>
                                          <p:spTgt spid="348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repeatCount="2000" fill="hold" nodeType="clickEffect">
                                  <p:stCondLst>
                                    <p:cond delay="0"/>
                                  </p:stCondLst>
                                  <p:childTnLst>
                                    <p:set>
                                      <p:cBhvr>
                                        <p:cTn id="33" dur="1" fill="hold">
                                          <p:stCondLst>
                                            <p:cond delay="0"/>
                                          </p:stCondLst>
                                        </p:cTn>
                                        <p:tgtEl>
                                          <p:spTgt spid="28732"/>
                                        </p:tgtEl>
                                        <p:attrNameLst>
                                          <p:attrName>style.visibility</p:attrName>
                                        </p:attrNameLst>
                                      </p:cBhvr>
                                      <p:to>
                                        <p:strVal val="visible"/>
                                      </p:to>
                                    </p:set>
                                    <p:anim calcmode="lin" valueType="num">
                                      <p:cBhvr>
                                        <p:cTn id="34" dur="250" fill="hold"/>
                                        <p:tgtEl>
                                          <p:spTgt spid="28732"/>
                                        </p:tgtEl>
                                        <p:attrNameLst>
                                          <p:attrName>ppt_w</p:attrName>
                                        </p:attrNameLst>
                                      </p:cBhvr>
                                      <p:tavLst>
                                        <p:tav tm="0">
                                          <p:val>
                                            <p:fltVal val="0"/>
                                          </p:val>
                                        </p:tav>
                                        <p:tav tm="100000">
                                          <p:val>
                                            <p:strVal val="#ppt_w"/>
                                          </p:val>
                                        </p:tav>
                                      </p:tavLst>
                                    </p:anim>
                                    <p:anim calcmode="lin" valueType="num">
                                      <p:cBhvr>
                                        <p:cTn id="35" dur="250" fill="hold"/>
                                        <p:tgtEl>
                                          <p:spTgt spid="287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7" name="chimes.wav"/>
                                        </p:tgtEl>
                                      </p:cMediaNode>
                                    </p:audio>
                                  </p:subTnLst>
                                </p:cTn>
                              </p:par>
                              <p:par>
                                <p:cTn id="36" presetID="3" presetClass="entr" presetSubtype="10" fill="hold" grpId="0" nodeType="withEffect">
                                  <p:stCondLst>
                                    <p:cond delay="0"/>
                                  </p:stCondLst>
                                  <p:childTnLst>
                                    <p:set>
                                      <p:cBhvr>
                                        <p:cTn id="37" dur="1" fill="hold">
                                          <p:stCondLst>
                                            <p:cond delay="0"/>
                                          </p:stCondLst>
                                        </p:cTn>
                                        <p:tgtEl>
                                          <p:spTgt spid="128022"/>
                                        </p:tgtEl>
                                        <p:attrNameLst>
                                          <p:attrName>style.visibility</p:attrName>
                                        </p:attrNameLst>
                                      </p:cBhvr>
                                      <p:to>
                                        <p:strVal val="visible"/>
                                      </p:to>
                                    </p:set>
                                    <p:animEffect transition="in" filter="blinds(horizontal)">
                                      <p:cBhvr>
                                        <p:cTn id="38" dur="500"/>
                                        <p:tgtEl>
                                          <p:spTgt spid="128022"/>
                                        </p:tgtEl>
                                      </p:cBhvr>
                                    </p:animEffect>
                                  </p:childTnLst>
                                </p:cTn>
                              </p:par>
                              <p:par>
                                <p:cTn id="39" presetID="1" presetClass="mediacall" presetSubtype="0" fill="hold" nodeType="withEffect">
                                  <p:stCondLst>
                                    <p:cond delay="0"/>
                                  </p:stCondLst>
                                  <p:childTnLst>
                                    <p:cmd type="call" cmd="playFrom(0.0)">
                                      <p:cBhvr>
                                        <p:cTn id="40" dur="1776"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1" fill="hold" display="0">
                  <p:stCondLst>
                    <p:cond delay="indefinite"/>
                  </p:stCondLst>
                  <p:endCondLst>
                    <p:cond evt="onStopAudio" delay="0">
                      <p:tgtEl>
                        <p:sldTgt/>
                      </p:tgtEl>
                    </p:cond>
                  </p:endCondLst>
                </p:cTn>
                <p:tgtEl>
                  <p:spTgt spid="22"/>
                </p:tgtEl>
              </p:cMediaNode>
            </p:audio>
            <p:audio>
              <p:cMediaNode vol="80000">
                <p:cTn id="42" fill="hold" display="0">
                  <p:stCondLst>
                    <p:cond delay="indefinite"/>
                  </p:stCondLst>
                  <p:endCondLst>
                    <p:cond evt="onStopAudio" delay="0">
                      <p:tgtEl>
                        <p:sldTgt/>
                      </p:tgtEl>
                    </p:cond>
                  </p:endCondLst>
                </p:cTn>
                <p:tgtEl>
                  <p:spTgt spid="24"/>
                </p:tgtEl>
              </p:cMediaNode>
            </p:audio>
          </p:childTnLst>
        </p:cTn>
      </p:par>
    </p:tnLst>
    <p:bldLst>
      <p:bldP spid="34818" grpId="0"/>
      <p:bldP spid="128022" grpId="0" animBg="1"/>
      <p:bldP spid="34825" grpId="0" animBg="1"/>
      <p:bldP spid="34827"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424733" y="2276841"/>
            <a:ext cx="7271768"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税制面を含め、</a:t>
            </a:r>
            <a:endParaRPr lang="en-US" altLang="ja-JP" sz="5400" dirty="0">
              <a:latin typeface="HG丸ｺﾞｼｯｸM-PRO" panose="020F0600000000000000" pitchFamily="50" charset="-128"/>
              <a:ea typeface="HG丸ｺﾞｼｯｸM-PRO" panose="020F0600000000000000" pitchFamily="50" charset="-128"/>
            </a:endParaRPr>
          </a:p>
        </p:txBody>
      </p:sp>
      <p:sp>
        <p:nvSpPr>
          <p:cNvPr id="2" name="タイトル 1"/>
          <p:cNvSpPr>
            <a:spLocks noGrp="1"/>
          </p:cNvSpPr>
          <p:nvPr>
            <p:ph type="title"/>
          </p:nvPr>
        </p:nvSpPr>
        <p:spPr>
          <a:xfrm>
            <a:off x="2116645" y="476674"/>
            <a:ext cx="7886700" cy="1325563"/>
          </a:xfrm>
        </p:spPr>
        <p:txBody>
          <a:bodyPr/>
          <a:lstStyle/>
          <a:p>
            <a:pPr algn="ctr"/>
            <a:r>
              <a:rPr lang="ja-JP" altLang="en-US" sz="5400" dirty="0">
                <a:latin typeface="HG丸ｺﾞｼｯｸM-PRO" panose="020F0600000000000000" pitchFamily="50" charset="-128"/>
                <a:ea typeface="HG丸ｺﾞｼｯｸM-PRO" panose="020F0600000000000000" pitchFamily="50" charset="-128"/>
              </a:rPr>
              <a:t>今日のテーマ</a:t>
            </a:r>
            <a:r>
              <a:rPr lang="en-US" altLang="ja-JP" sz="5400" dirty="0">
                <a:latin typeface="HG丸ｺﾞｼｯｸM-PRO" panose="020F0600000000000000" pitchFamily="50" charset="-128"/>
                <a:ea typeface="HG丸ｺﾞｼｯｸM-PRO" panose="020F0600000000000000" pitchFamily="50" charset="-128"/>
              </a:rPr>
              <a:t>!!</a:t>
            </a:r>
            <a:endParaRPr lang="ja-JP" altLang="en-US" sz="5400" dirty="0">
              <a:latin typeface="HG丸ｺﾞｼｯｸM-PRO" panose="020F0600000000000000" pitchFamily="50" charset="-128"/>
              <a:ea typeface="HG丸ｺﾞｼｯｸM-PRO" panose="020F0600000000000000" pitchFamily="50" charset="-128"/>
            </a:endParaRPr>
          </a:p>
        </p:txBody>
      </p:sp>
      <p:sp>
        <p:nvSpPr>
          <p:cNvPr id="6" name="Rectangle 2"/>
          <p:cNvSpPr txBox="1">
            <a:spLocks noChangeArrowheads="1"/>
          </p:cNvSpPr>
          <p:nvPr/>
        </p:nvSpPr>
        <p:spPr bwMode="auto">
          <a:xfrm>
            <a:off x="2424111" y="3363529"/>
            <a:ext cx="7271146"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今後の日本のあり方を</a:t>
            </a:r>
            <a:endParaRPr lang="en-US" altLang="ja-JP" sz="5400" dirty="0">
              <a:latin typeface="HG丸ｺﾞｼｯｸM-PRO" panose="020F0600000000000000" pitchFamily="50" charset="-128"/>
              <a:ea typeface="HG丸ｺﾞｼｯｸM-PRO" panose="020F0600000000000000" pitchFamily="50" charset="-128"/>
            </a:endParaRPr>
          </a:p>
        </p:txBody>
      </p:sp>
      <p:sp>
        <p:nvSpPr>
          <p:cNvPr id="7" name="Rectangle 2"/>
          <p:cNvSpPr txBox="1">
            <a:spLocks noChangeArrowheads="1"/>
          </p:cNvSpPr>
          <p:nvPr/>
        </p:nvSpPr>
        <p:spPr bwMode="auto">
          <a:xfrm>
            <a:off x="2423489" y="4377559"/>
            <a:ext cx="7271768" cy="122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5400" dirty="0">
                <a:latin typeface="HG丸ｺﾞｼｯｸM-PRO" panose="020F0600000000000000" pitchFamily="50" charset="-128"/>
                <a:ea typeface="HG丸ｺﾞｼｯｸM-PRO" panose="020F0600000000000000" pitchFamily="50" charset="-128"/>
              </a:rPr>
              <a:t>考えよう</a:t>
            </a:r>
            <a:r>
              <a:rPr lang="en-US" altLang="ja-JP" sz="5400" dirty="0">
                <a:latin typeface="HG丸ｺﾞｼｯｸM-PRO" panose="020F0600000000000000" pitchFamily="50" charset="-128"/>
                <a:ea typeface="HG丸ｺﾞｼｯｸM-PRO" panose="020F0600000000000000" pitchFamily="50" charset="-128"/>
              </a:rPr>
              <a:t>!!</a:t>
            </a:r>
          </a:p>
        </p:txBody>
      </p:sp>
      <p:pic>
        <p:nvPicPr>
          <p:cNvPr id="19" name="図 18"/>
          <p:cNvPicPr>
            <a:picLocks noChangeAspect="1"/>
          </p:cNvPicPr>
          <p:nvPr/>
        </p:nvPicPr>
        <p:blipFill>
          <a:blip r:embed="rId3">
            <a:clrChange>
              <a:clrFrom>
                <a:srgbClr val="FFFFFF"/>
              </a:clrFrom>
              <a:clrTo>
                <a:srgbClr val="FFFFFF">
                  <a:alpha val="0"/>
                </a:srgbClr>
              </a:clrTo>
            </a:clrChange>
          </a:blip>
          <a:stretch>
            <a:fillRect/>
          </a:stretch>
        </p:blipFill>
        <p:spPr>
          <a:xfrm flipH="1">
            <a:off x="6564966" y="4610247"/>
            <a:ext cx="1326751" cy="2173771"/>
          </a:xfrm>
          <a:prstGeom prst="rect">
            <a:avLst/>
          </a:prstGeom>
        </p:spPr>
      </p:pic>
      <p:pic>
        <p:nvPicPr>
          <p:cNvPr id="20" name="Picture 33" descr="03-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65918" y="4623746"/>
            <a:ext cx="1284060" cy="21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コンテンツ プレースホルダー 2"/>
          <p:cNvPicPr>
            <a:picLocks noGrp="1" noChangeAspect="1"/>
          </p:cNvPicPr>
          <p:nvPr>
            <p:ph idx="1"/>
          </p:nvPr>
        </p:nvPicPr>
        <p:blipFill>
          <a:blip r:embed="rId5">
            <a:clrChange>
              <a:clrFrom>
                <a:srgbClr val="FFFFFF"/>
              </a:clrFrom>
              <a:clrTo>
                <a:srgbClr val="FFFFFF">
                  <a:alpha val="0"/>
                </a:srgbClr>
              </a:clrTo>
            </a:clrChange>
          </a:blip>
          <a:stretch>
            <a:fillRect/>
          </a:stretch>
        </p:blipFill>
        <p:spPr>
          <a:xfrm flipH="1">
            <a:off x="328352" y="5157240"/>
            <a:ext cx="794494" cy="1397568"/>
          </a:xfrm>
          <a:prstGeom prst="rect">
            <a:avLst/>
          </a:prstGeom>
        </p:spPr>
      </p:pic>
      <p:pic>
        <p:nvPicPr>
          <p:cNvPr id="14" name="図 13" descr="zaimu_Illust-2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7475" y="1578257"/>
            <a:ext cx="1220014" cy="1730613"/>
          </a:xfrm>
          <a:prstGeom prst="rect">
            <a:avLst/>
          </a:prstGeom>
        </p:spPr>
      </p:pic>
      <p:pic>
        <p:nvPicPr>
          <p:cNvPr id="15" name="図 14" descr="zaimu_Illust-2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7304" y="2525727"/>
            <a:ext cx="1743962" cy="1908000"/>
          </a:xfrm>
          <a:prstGeom prst="rect">
            <a:avLst/>
          </a:prstGeom>
        </p:spPr>
      </p:pic>
      <p:pic>
        <p:nvPicPr>
          <p:cNvPr id="23" name="図 22"/>
          <p:cNvPicPr>
            <a:picLocks noChangeAspect="1"/>
          </p:cNvPicPr>
          <p:nvPr/>
        </p:nvPicPr>
        <p:blipFill>
          <a:blip r:embed="rId8"/>
          <a:stretch>
            <a:fillRect/>
          </a:stretch>
        </p:blipFill>
        <p:spPr>
          <a:xfrm>
            <a:off x="9407316" y="1189402"/>
            <a:ext cx="1504950" cy="2311609"/>
          </a:xfrm>
          <a:prstGeom prst="rect">
            <a:avLst/>
          </a:prstGeom>
          <a:noFill/>
          <a:ln>
            <a:noFill/>
          </a:ln>
        </p:spPr>
      </p:pic>
      <p:pic>
        <p:nvPicPr>
          <p:cNvPr id="31" name="図 30">
            <a:extLst>
              <a:ext uri="{FF2B5EF4-FFF2-40B4-BE49-F238E27FC236}">
                <a16:creationId xmlns:a16="http://schemas.microsoft.com/office/drawing/2014/main" id="{22FC1858-DD29-476E-90B3-44FEEE1485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7170" y="1247149"/>
            <a:ext cx="2414608" cy="1491020"/>
          </a:xfrm>
          <a:prstGeom prst="rect">
            <a:avLst/>
          </a:prstGeom>
        </p:spPr>
      </p:pic>
      <p:sp>
        <p:nvSpPr>
          <p:cNvPr id="17" name="タイトル 1">
            <a:extLst>
              <a:ext uri="{FF2B5EF4-FFF2-40B4-BE49-F238E27FC236}">
                <a16:creationId xmlns:a16="http://schemas.microsoft.com/office/drawing/2014/main" id="{89DD737E-125B-4DB4-BBE3-B996841A36AD}"/>
              </a:ext>
            </a:extLst>
          </p:cNvPr>
          <p:cNvSpPr txBox="1">
            <a:spLocks/>
          </p:cNvSpPr>
          <p:nvPr/>
        </p:nvSpPr>
        <p:spPr bwMode="auto">
          <a:xfrm>
            <a:off x="24850" y="146140"/>
            <a:ext cx="12192000" cy="6667330"/>
          </a:xfrm>
          <a:prstGeom prst="rect">
            <a:avLst/>
          </a:prstGeom>
          <a:solidFill>
            <a:schemeClr val="accent5">
              <a:lumMod val="40000"/>
              <a:lumOff val="60000"/>
            </a:schemeClr>
          </a:solidFill>
          <a:ln w="9525">
            <a:noFill/>
            <a:miter lim="800000"/>
            <a:headEnd/>
            <a:tailEnd/>
          </a:ln>
        </p:spPr>
        <p:txBody>
          <a:bodyPr vert="horz" wrap="square" lIns="95154" tIns="47568" rIns="95154" bIns="47568" numCol="1" anchor="ctr" anchorCtr="0" compatLnSpc="1">
            <a:prstTxWarp prst="textNoShape">
              <a:avLst/>
            </a:prstTxWarp>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algn="l">
              <a:lnSpc>
                <a:spcPct val="150000"/>
              </a:lnSpc>
            </a:pPr>
            <a:r>
              <a:rPr lang="ja-JP" altLang="en-US" sz="5400" dirty="0">
                <a:latin typeface="HG丸ｺﾞｼｯｸM-PRO" panose="020F0600000000000000" pitchFamily="50" charset="-128"/>
                <a:ea typeface="HG丸ｺﾞｼｯｸM-PRO" panose="020F0600000000000000" pitchFamily="50" charset="-128"/>
              </a:rPr>
              <a:t>　日本には国税と地方税を合わせて</a:t>
            </a:r>
            <a:endParaRPr lang="en-US" altLang="ja-JP" sz="5400" dirty="0">
              <a:latin typeface="HG丸ｺﾞｼｯｸM-PRO" panose="020F0600000000000000" pitchFamily="50" charset="-128"/>
              <a:ea typeface="HG丸ｺﾞｼｯｸM-PRO" panose="020F0600000000000000" pitchFamily="50" charset="-128"/>
            </a:endParaRPr>
          </a:p>
          <a:p>
            <a:pPr algn="l">
              <a:lnSpc>
                <a:spcPct val="150000"/>
              </a:lnSpc>
            </a:pPr>
            <a:r>
              <a:rPr lang="ja-JP" altLang="en-US" sz="5400" dirty="0">
                <a:latin typeface="HG丸ｺﾞｼｯｸM-PRO" panose="020F0600000000000000" pitchFamily="50" charset="-128"/>
                <a:ea typeface="HG丸ｺﾞｼｯｸM-PRO" panose="020F0600000000000000" pitchFamily="50" charset="-128"/>
              </a:rPr>
              <a:t>　何種類くらいの税金があるの？</a:t>
            </a:r>
            <a:endParaRPr lang="en-US" altLang="ja-JP" sz="5400" dirty="0">
              <a:latin typeface="HG丸ｺﾞｼｯｸM-PRO" panose="020F0600000000000000" pitchFamily="50" charset="-128"/>
              <a:ea typeface="HG丸ｺﾞｼｯｸM-PRO" panose="020F0600000000000000" pitchFamily="50" charset="-128"/>
            </a:endParaRPr>
          </a:p>
          <a:p>
            <a:pPr algn="l">
              <a:lnSpc>
                <a:spcPct val="300000"/>
              </a:lnSpc>
            </a:pPr>
            <a:endParaRPr lang="ja-JP" altLang="en-US" sz="5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592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600"/>
                                        <p:tgtEl>
                                          <p:spTgt spid="15"/>
                                        </p:tgtEl>
                                      </p:cBhvr>
                                    </p:animEffect>
                                  </p:childTnLst>
                                </p:cTn>
                              </p:par>
                            </p:childTnLst>
                          </p:cTn>
                        </p:par>
                        <p:par>
                          <p:cTn id="43" fill="hold">
                            <p:stCondLst>
                              <p:cond delay="2100"/>
                            </p:stCondLst>
                            <p:childTnLst>
                              <p:par>
                                <p:cTn id="44" presetID="10" presetClass="entr" presetSubtype="0"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par>
                          <p:cTn id="47" fill="hold">
                            <p:stCondLst>
                              <p:cond delay="26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3100"/>
                            </p:stCondLst>
                            <p:childTnLst>
                              <p:par>
                                <p:cTn id="52" presetID="10" presetClass="exit" presetSubtype="0" fill="hold" nodeType="afterEffect">
                                  <p:stCondLst>
                                    <p:cond delay="0"/>
                                  </p:stCondLst>
                                  <p:childTnLst>
                                    <p:animEffect transition="out" filter="fade">
                                      <p:cBhvr>
                                        <p:cTn id="53" dur="900"/>
                                        <p:tgtEl>
                                          <p:spTgt spid="14"/>
                                        </p:tgtEl>
                                      </p:cBhvr>
                                    </p:animEffect>
                                    <p:set>
                                      <p:cBhvr>
                                        <p:cTn id="54" dur="1" fill="hold">
                                          <p:stCondLst>
                                            <p:cond delay="899"/>
                                          </p:stCondLst>
                                        </p:cTn>
                                        <p:tgtEl>
                                          <p:spTgt spid="1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300"/>
                                        <p:tgtEl>
                                          <p:spTgt spid="15"/>
                                        </p:tgtEl>
                                      </p:cBhvr>
                                    </p:animEffect>
                                    <p:set>
                                      <p:cBhvr>
                                        <p:cTn id="57" dur="1" fill="hold">
                                          <p:stCondLst>
                                            <p:cond delay="1299"/>
                                          </p:stCondLst>
                                        </p:cTn>
                                        <p:tgtEl>
                                          <p:spTgt spid="1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600"/>
                                        <p:tgtEl>
                                          <p:spTgt spid="31"/>
                                        </p:tgtEl>
                                      </p:cBhvr>
                                    </p:animEffect>
                                    <p:set>
                                      <p:cBhvr>
                                        <p:cTn id="60" dur="1" fill="hold">
                                          <p:stCondLst>
                                            <p:cond delay="1599"/>
                                          </p:stCondLst>
                                        </p:cTn>
                                        <p:tgtEl>
                                          <p:spTgt spid="3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900"/>
                                        <p:tgtEl>
                                          <p:spTgt spid="23"/>
                                        </p:tgtEl>
                                      </p:cBhvr>
                                    </p:animEffect>
                                    <p:set>
                                      <p:cBhvr>
                                        <p:cTn id="63" dur="1" fill="hold">
                                          <p:stCondLst>
                                            <p:cond delay="1899"/>
                                          </p:stCondLst>
                                        </p:cTn>
                                        <p:tgtEl>
                                          <p:spTgt spid="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6" grpId="0"/>
      <p:bldP spid="6" grpId="1"/>
      <p:bldP spid="7" grpId="0"/>
      <p:bldP spid="7" grpId="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間枠">
            <a:extLst>
              <a:ext uri="{FF2B5EF4-FFF2-40B4-BE49-F238E27FC236}">
                <a16:creationId xmlns:a16="http://schemas.microsoft.com/office/drawing/2014/main" id="{4925263C-7E4F-41B3-84B5-DC8420DCCDC7}"/>
              </a:ext>
            </a:extLst>
          </p:cNvPr>
          <p:cNvSpPr/>
          <p:nvPr/>
        </p:nvSpPr>
        <p:spPr>
          <a:xfrm>
            <a:off x="1362218" y="4344567"/>
            <a:ext cx="9622302" cy="19037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2707" name="直・道府県枠"/>
          <p:cNvSpPr>
            <a:spLocks noChangeArrowheads="1"/>
          </p:cNvSpPr>
          <p:nvPr/>
        </p:nvSpPr>
        <p:spPr bwMode="auto">
          <a:xfrm>
            <a:off x="2006943" y="2654637"/>
            <a:ext cx="8426450" cy="431800"/>
          </a:xfrm>
          <a:prstGeom prst="rect">
            <a:avLst/>
          </a:prstGeom>
          <a:solidFill>
            <a:srgbClr val="2CB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38" name="間･市町村枠"/>
          <p:cNvSpPr>
            <a:spLocks noChangeArrowheads="1"/>
          </p:cNvSpPr>
          <p:nvPr/>
        </p:nvSpPr>
        <p:spPr bwMode="auto">
          <a:xfrm>
            <a:off x="2006943" y="5704647"/>
            <a:ext cx="8426450" cy="4318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06" name="直・市町村枠"/>
          <p:cNvSpPr>
            <a:spLocks noChangeArrowheads="1"/>
          </p:cNvSpPr>
          <p:nvPr/>
        </p:nvSpPr>
        <p:spPr bwMode="auto">
          <a:xfrm>
            <a:off x="2006943" y="3137237"/>
            <a:ext cx="8426450" cy="4318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39" name="間・道府県枠"/>
          <p:cNvSpPr>
            <a:spLocks noChangeArrowheads="1"/>
          </p:cNvSpPr>
          <p:nvPr/>
        </p:nvSpPr>
        <p:spPr bwMode="auto">
          <a:xfrm>
            <a:off x="2004252" y="5207622"/>
            <a:ext cx="8426450" cy="431800"/>
          </a:xfrm>
          <a:prstGeom prst="rect">
            <a:avLst/>
          </a:prstGeom>
          <a:solidFill>
            <a:srgbClr val="2CB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08" name="直　国税"/>
          <p:cNvSpPr>
            <a:spLocks noChangeArrowheads="1"/>
          </p:cNvSpPr>
          <p:nvPr/>
        </p:nvSpPr>
        <p:spPr bwMode="auto">
          <a:xfrm>
            <a:off x="1545589" y="2176800"/>
            <a:ext cx="8887804" cy="431800"/>
          </a:xfrm>
          <a:prstGeom prst="rect">
            <a:avLst/>
          </a:prstGeom>
          <a:solidFill>
            <a:schemeClr val="accent5">
              <a:lumMod val="40000"/>
              <a:lumOff val="60000"/>
            </a:schemeClr>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sp>
        <p:nvSpPr>
          <p:cNvPr id="72740" name="間・国税"/>
          <p:cNvSpPr>
            <a:spLocks noChangeArrowheads="1"/>
          </p:cNvSpPr>
          <p:nvPr/>
        </p:nvSpPr>
        <p:spPr bwMode="auto">
          <a:xfrm>
            <a:off x="1545589" y="4742622"/>
            <a:ext cx="8887804" cy="433388"/>
          </a:xfrm>
          <a:prstGeom prst="rect">
            <a:avLst/>
          </a:prstGeom>
          <a:solidFill>
            <a:schemeClr val="accent5">
              <a:lumMod val="40000"/>
              <a:lumOff val="60000"/>
            </a:schemeClr>
          </a:solidFill>
          <a:ln>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a:solidFill>
                <a:srgbClr val="000000"/>
              </a:solidFill>
              <a:latin typeface="+mn-ea"/>
              <a:ea typeface="+mn-ea"/>
            </a:endParaRPr>
          </a:p>
        </p:txBody>
      </p:sp>
      <p:grpSp>
        <p:nvGrpSpPr>
          <p:cNvPr id="72757" name="国税"/>
          <p:cNvGrpSpPr>
            <a:grpSpLocks/>
          </p:cNvGrpSpPr>
          <p:nvPr/>
        </p:nvGrpSpPr>
        <p:grpSpPr bwMode="auto">
          <a:xfrm>
            <a:off x="1821266" y="2103916"/>
            <a:ext cx="1554489" cy="3060252"/>
            <a:chOff x="630297" y="2028747"/>
            <a:chExt cx="1786518" cy="3060252"/>
          </a:xfrm>
        </p:grpSpPr>
        <p:sp>
          <p:nvSpPr>
            <p:cNvPr id="72778" name="Rectangle 55"/>
            <p:cNvSpPr>
              <a:spLocks noChangeArrowheads="1"/>
            </p:cNvSpPr>
            <p:nvPr/>
          </p:nvSpPr>
          <p:spPr bwMode="auto">
            <a:xfrm>
              <a:off x="630297" y="2028747"/>
              <a:ext cx="160361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国　　税</a:t>
              </a:r>
              <a:endParaRPr lang="en-US" altLang="ja-JP"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9" name="Rectangle 68"/>
            <p:cNvSpPr>
              <a:spLocks noChangeArrowheads="1"/>
            </p:cNvSpPr>
            <p:nvPr/>
          </p:nvSpPr>
          <p:spPr bwMode="auto">
            <a:xfrm>
              <a:off x="647351" y="4596556"/>
              <a:ext cx="176946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国　　税</a:t>
              </a:r>
              <a:endParaRPr lang="en-US" altLang="ja-JP" sz="2600" b="1" dirty="0">
                <a:ln w="3175">
                  <a:solidFill>
                    <a:schemeClr val="bg1"/>
                  </a:solidFill>
                </a:ln>
                <a:solidFill>
                  <a:srgbClr val="000000"/>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72758" name="道府県民税"/>
          <p:cNvGrpSpPr>
            <a:grpSpLocks/>
          </p:cNvGrpSpPr>
          <p:nvPr/>
        </p:nvGrpSpPr>
        <p:grpSpPr bwMode="auto">
          <a:xfrm>
            <a:off x="2024393" y="2630480"/>
            <a:ext cx="1355618" cy="2990702"/>
            <a:chOff x="695325" y="2582643"/>
            <a:chExt cx="1355618" cy="2990702"/>
          </a:xfrm>
        </p:grpSpPr>
        <p:sp>
          <p:nvSpPr>
            <p:cNvPr id="72776" name="Rectangle 56"/>
            <p:cNvSpPr>
              <a:spLocks noChangeArrowheads="1"/>
            </p:cNvSpPr>
            <p:nvPr/>
          </p:nvSpPr>
          <p:spPr bwMode="auto">
            <a:xfrm>
              <a:off x="695325" y="2582643"/>
              <a:ext cx="1319592" cy="430887"/>
            </a:xfrm>
            <a:prstGeom prst="rect">
              <a:avLst/>
            </a:prstGeom>
            <a:noFill/>
            <a:ln w="6350">
              <a:noFill/>
              <a:miter lim="800000"/>
              <a:headEnd/>
              <a:tailEnd/>
            </a:ln>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道府県税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7" name="Rectangle 69"/>
            <p:cNvSpPr>
              <a:spLocks noChangeArrowheads="1"/>
            </p:cNvSpPr>
            <p:nvPr/>
          </p:nvSpPr>
          <p:spPr bwMode="auto">
            <a:xfrm>
              <a:off x="731351" y="5142458"/>
              <a:ext cx="1319592" cy="430887"/>
            </a:xfrm>
            <a:prstGeom prst="rect">
              <a:avLst/>
            </a:prstGeom>
            <a:noFill/>
            <a:ln w="6350">
              <a:noFill/>
              <a:miter lim="800000"/>
              <a:headEnd/>
              <a:tailEnd/>
            </a:ln>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道府県税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72759" name="市町村民税"/>
          <p:cNvGrpSpPr>
            <a:grpSpLocks/>
          </p:cNvGrpSpPr>
          <p:nvPr/>
        </p:nvGrpSpPr>
        <p:grpSpPr bwMode="auto">
          <a:xfrm>
            <a:off x="2036126" y="3143587"/>
            <a:ext cx="1335071" cy="2960811"/>
            <a:chOff x="708025" y="3054350"/>
            <a:chExt cx="1335071" cy="2960811"/>
          </a:xfrm>
          <a:effectLst/>
        </p:grpSpPr>
        <p:sp>
          <p:nvSpPr>
            <p:cNvPr id="72774" name="Rectangle 57"/>
            <p:cNvSpPr>
              <a:spLocks noChangeArrowheads="1"/>
            </p:cNvSpPr>
            <p:nvPr/>
          </p:nvSpPr>
          <p:spPr bwMode="auto">
            <a:xfrm>
              <a:off x="708025" y="3054350"/>
              <a:ext cx="1319592" cy="430887"/>
            </a:xfrm>
            <a:prstGeom prst="rect">
              <a:avLst/>
            </a:prstGeom>
            <a:noFill/>
            <a:ln w="9525">
              <a:noFill/>
              <a:miter lim="800000"/>
              <a:headEnd/>
              <a:tailEnd/>
            </a:ln>
            <a:effectLst>
              <a:outerShdw dist="17961" dir="2700000" algn="ctr" rotWithShape="0">
                <a:srgbClr val="1B7000"/>
              </a:outerShdw>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市町村税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sp>
          <p:nvSpPr>
            <p:cNvPr id="72775" name="Rectangle 70"/>
            <p:cNvSpPr>
              <a:spLocks noChangeArrowheads="1"/>
            </p:cNvSpPr>
            <p:nvPr/>
          </p:nvSpPr>
          <p:spPr bwMode="auto">
            <a:xfrm>
              <a:off x="723504" y="5584274"/>
              <a:ext cx="1319592" cy="430887"/>
            </a:xfrm>
            <a:prstGeom prst="rect">
              <a:avLst/>
            </a:prstGeom>
            <a:noFill/>
            <a:ln w="9525">
              <a:noFill/>
              <a:miter lim="800000"/>
              <a:headEnd/>
              <a:tailEnd/>
            </a:ln>
            <a:effectLst>
              <a:outerShdw dist="17961" dir="2700000" algn="ctr" rotWithShape="0">
                <a:srgbClr val="1B7000"/>
              </a:outerShdw>
            </a:effectLst>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市町村税</a:t>
              </a:r>
              <a:endParaRPr lang="en-US" altLang="ja-JP" sz="2200" b="1" dirty="0">
                <a:ln w="3175">
                  <a:solidFill>
                    <a:srgbClr val="000000"/>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endParaRPr>
            </a:p>
          </p:txBody>
        </p:sp>
      </p:grpSp>
      <p:grpSp>
        <p:nvGrpSpPr>
          <p:cNvPr id="8" name="間接税群">
            <a:extLst>
              <a:ext uri="{FF2B5EF4-FFF2-40B4-BE49-F238E27FC236}">
                <a16:creationId xmlns:a16="http://schemas.microsoft.com/office/drawing/2014/main" id="{C36ADF58-42B1-4FC5-9906-9F30CFAD7810}"/>
              </a:ext>
            </a:extLst>
          </p:cNvPr>
          <p:cNvGrpSpPr/>
          <p:nvPr/>
        </p:nvGrpSpPr>
        <p:grpSpPr>
          <a:xfrm>
            <a:off x="3403942" y="4745797"/>
            <a:ext cx="6913563" cy="1356627"/>
            <a:chOff x="3403942" y="4745797"/>
            <a:chExt cx="6913563" cy="1356627"/>
          </a:xfrm>
        </p:grpSpPr>
        <p:sp>
          <p:nvSpPr>
            <p:cNvPr id="89" name="市町村たばこ税枠"/>
            <p:cNvSpPr>
              <a:spLocks noChangeArrowheads="1"/>
            </p:cNvSpPr>
            <p:nvPr/>
          </p:nvSpPr>
          <p:spPr bwMode="auto">
            <a:xfrm>
              <a:off x="3412069" y="5745473"/>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1" name="入湯税枠"/>
            <p:cNvSpPr>
              <a:spLocks noChangeArrowheads="1"/>
            </p:cNvSpPr>
            <p:nvPr/>
          </p:nvSpPr>
          <p:spPr bwMode="auto">
            <a:xfrm>
              <a:off x="5066055" y="5742196"/>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endParaRPr lang="ja-JP" altLang="en-US" sz="2400" b="1" dirty="0">
                <a:solidFill>
                  <a:srgbClr val="000000"/>
                </a:solidFill>
                <a:latin typeface="+mn-ea"/>
                <a:ea typeface="+mn-ea"/>
              </a:endParaRPr>
            </a:p>
          </p:txBody>
        </p:sp>
        <p:sp>
          <p:nvSpPr>
            <p:cNvPr id="72742" name="酒税枠"/>
            <p:cNvSpPr>
              <a:spLocks noChangeArrowheads="1"/>
            </p:cNvSpPr>
            <p:nvPr/>
          </p:nvSpPr>
          <p:spPr bwMode="auto">
            <a:xfrm>
              <a:off x="5066055" y="4783897"/>
              <a:ext cx="1727200" cy="342900"/>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3" name="ゴルフ場利用税枠"/>
            <p:cNvSpPr>
              <a:spLocks noChangeArrowheads="1"/>
            </p:cNvSpPr>
            <p:nvPr/>
          </p:nvSpPr>
          <p:spPr bwMode="auto">
            <a:xfrm>
              <a:off x="6891680" y="526491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4" name="軽油取引税枠"/>
            <p:cNvSpPr>
              <a:spLocks noChangeArrowheads="1"/>
            </p:cNvSpPr>
            <p:nvPr/>
          </p:nvSpPr>
          <p:spPr bwMode="auto">
            <a:xfrm>
              <a:off x="8698255" y="526491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5" name="たばこ税枠"/>
            <p:cNvSpPr>
              <a:spLocks noChangeArrowheads="1"/>
            </p:cNvSpPr>
            <p:nvPr/>
          </p:nvSpPr>
          <p:spPr bwMode="auto">
            <a:xfrm>
              <a:off x="8698255" y="4783897"/>
              <a:ext cx="1619250" cy="342900"/>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46" name="地方消費税枠"/>
            <p:cNvSpPr>
              <a:spLocks noChangeArrowheads="1"/>
            </p:cNvSpPr>
            <p:nvPr/>
          </p:nvSpPr>
          <p:spPr bwMode="auto">
            <a:xfrm>
              <a:off x="3403942" y="5252847"/>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50" name="酒税"/>
            <p:cNvSpPr>
              <a:spLocks noChangeArrowheads="1"/>
            </p:cNvSpPr>
            <p:nvPr/>
          </p:nvSpPr>
          <p:spPr bwMode="auto">
            <a:xfrm>
              <a:off x="5396255" y="4745797"/>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酒税</a:t>
              </a:r>
            </a:p>
          </p:txBody>
        </p:sp>
        <p:sp>
          <p:nvSpPr>
            <p:cNvPr id="72751" name="たばこ税"/>
            <p:cNvSpPr>
              <a:spLocks noChangeArrowheads="1"/>
            </p:cNvSpPr>
            <p:nvPr/>
          </p:nvSpPr>
          <p:spPr bwMode="auto">
            <a:xfrm>
              <a:off x="8974480" y="4745797"/>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たばこ税</a:t>
              </a:r>
            </a:p>
          </p:txBody>
        </p:sp>
        <p:sp>
          <p:nvSpPr>
            <p:cNvPr id="72752" name="地方消費税"/>
            <p:cNvSpPr>
              <a:spLocks noChangeArrowheads="1"/>
            </p:cNvSpPr>
            <p:nvPr/>
          </p:nvSpPr>
          <p:spPr bwMode="auto">
            <a:xfrm>
              <a:off x="3496232" y="523873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地方消費税</a:t>
              </a:r>
            </a:p>
          </p:txBody>
        </p:sp>
        <p:sp>
          <p:nvSpPr>
            <p:cNvPr id="72753" name="ゴルフ利用税"/>
            <p:cNvSpPr>
              <a:spLocks noChangeArrowheads="1"/>
            </p:cNvSpPr>
            <p:nvPr/>
          </p:nvSpPr>
          <p:spPr bwMode="auto">
            <a:xfrm>
              <a:off x="6940248" y="5238730"/>
              <a:ext cx="1558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ゴルフ場利用税</a:t>
              </a:r>
            </a:p>
          </p:txBody>
        </p:sp>
        <p:sp>
          <p:nvSpPr>
            <p:cNvPr id="72754" name="軽油取引税"/>
            <p:cNvSpPr>
              <a:spLocks noChangeArrowheads="1"/>
            </p:cNvSpPr>
            <p:nvPr/>
          </p:nvSpPr>
          <p:spPr bwMode="auto">
            <a:xfrm>
              <a:off x="8869447" y="5249383"/>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軽油引取税</a:t>
              </a:r>
            </a:p>
          </p:txBody>
        </p:sp>
        <p:sp>
          <p:nvSpPr>
            <p:cNvPr id="72755" name="市町村たばこ税"/>
            <p:cNvSpPr>
              <a:spLocks noChangeArrowheads="1"/>
            </p:cNvSpPr>
            <p:nvPr/>
          </p:nvSpPr>
          <p:spPr bwMode="auto">
            <a:xfrm>
              <a:off x="3408147" y="5721424"/>
              <a:ext cx="165790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市町村たばこ税</a:t>
              </a:r>
            </a:p>
          </p:txBody>
        </p:sp>
        <p:sp>
          <p:nvSpPr>
            <p:cNvPr id="72756" name="入湯税"/>
            <p:cNvSpPr>
              <a:spLocks noChangeArrowheads="1"/>
            </p:cNvSpPr>
            <p:nvPr/>
          </p:nvSpPr>
          <p:spPr bwMode="auto">
            <a:xfrm>
              <a:off x="5281955" y="5704647"/>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入湯税</a:t>
              </a:r>
            </a:p>
          </p:txBody>
        </p:sp>
        <p:sp>
          <p:nvSpPr>
            <p:cNvPr id="72765" name="県たばこ税"/>
            <p:cNvSpPr>
              <a:spLocks noChangeArrowheads="1"/>
            </p:cNvSpPr>
            <p:nvPr/>
          </p:nvSpPr>
          <p:spPr bwMode="auto">
            <a:xfrm>
              <a:off x="5095115" y="526491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spc="-100" dirty="0">
                  <a:solidFill>
                    <a:srgbClr val="000000"/>
                  </a:solidFill>
                  <a:latin typeface="+mn-ea"/>
                  <a:ea typeface="+mn-ea"/>
                </a:rPr>
                <a:t>道府県たばこ税</a:t>
              </a:r>
            </a:p>
          </p:txBody>
        </p:sp>
        <p:sp>
          <p:nvSpPr>
            <p:cNvPr id="72766" name="揮発油税"/>
            <p:cNvSpPr>
              <a:spLocks noChangeArrowheads="1"/>
            </p:cNvSpPr>
            <p:nvPr/>
          </p:nvSpPr>
          <p:spPr bwMode="auto">
            <a:xfrm>
              <a:off x="6891680" y="478072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揮発油税</a:t>
              </a:r>
            </a:p>
          </p:txBody>
        </p:sp>
      </p:grpSp>
      <p:grpSp>
        <p:nvGrpSpPr>
          <p:cNvPr id="6" name="直接税群">
            <a:extLst>
              <a:ext uri="{FF2B5EF4-FFF2-40B4-BE49-F238E27FC236}">
                <a16:creationId xmlns:a16="http://schemas.microsoft.com/office/drawing/2014/main" id="{E6F60562-1A3B-42C2-A259-7EFAE1EE6FE9}"/>
              </a:ext>
            </a:extLst>
          </p:cNvPr>
          <p:cNvGrpSpPr/>
          <p:nvPr/>
        </p:nvGrpSpPr>
        <p:grpSpPr>
          <a:xfrm>
            <a:off x="3383305" y="2170450"/>
            <a:ext cx="6938744" cy="1363662"/>
            <a:chOff x="3383305" y="2170450"/>
            <a:chExt cx="6938744" cy="1363662"/>
          </a:xfrm>
        </p:grpSpPr>
        <p:sp>
          <p:nvSpPr>
            <p:cNvPr id="72711" name="事業"/>
            <p:cNvSpPr>
              <a:spLocks noChangeArrowheads="1"/>
            </p:cNvSpPr>
            <p:nvPr/>
          </p:nvSpPr>
          <p:spPr bwMode="auto">
            <a:xfrm>
              <a:off x="5066055" y="26879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2" name="固定資産"/>
            <p:cNvSpPr>
              <a:spLocks noChangeArrowheads="1"/>
            </p:cNvSpPr>
            <p:nvPr/>
          </p:nvSpPr>
          <p:spPr bwMode="auto">
            <a:xfrm>
              <a:off x="5066055" y="317851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3" name="法人"/>
            <p:cNvSpPr>
              <a:spLocks noChangeArrowheads="1"/>
            </p:cNvSpPr>
            <p:nvPr/>
          </p:nvSpPr>
          <p:spPr bwMode="auto">
            <a:xfrm>
              <a:off x="5066055" y="2208550"/>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600" b="1" dirty="0">
                <a:solidFill>
                  <a:srgbClr val="000000"/>
                </a:solidFill>
                <a:latin typeface="+mn-ea"/>
                <a:ea typeface="+mn-ea"/>
              </a:endParaRPr>
            </a:p>
          </p:txBody>
        </p:sp>
        <p:sp>
          <p:nvSpPr>
            <p:cNvPr id="72714" name="自動車"/>
            <p:cNvSpPr>
              <a:spLocks noChangeArrowheads="1"/>
            </p:cNvSpPr>
            <p:nvPr/>
          </p:nvSpPr>
          <p:spPr bwMode="auto">
            <a:xfrm>
              <a:off x="6891680" y="26879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5" name="軽自動車"/>
            <p:cNvSpPr>
              <a:spLocks noChangeArrowheads="1"/>
            </p:cNvSpPr>
            <p:nvPr/>
          </p:nvSpPr>
          <p:spPr bwMode="auto">
            <a:xfrm>
              <a:off x="6891680" y="3178513"/>
              <a:ext cx="1727200"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72716" name="相続枠"/>
            <p:cNvSpPr>
              <a:spLocks noChangeArrowheads="1"/>
            </p:cNvSpPr>
            <p:nvPr/>
          </p:nvSpPr>
          <p:spPr bwMode="auto">
            <a:xfrm>
              <a:off x="6936037" y="2203321"/>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72718" name="贈与枠"/>
            <p:cNvSpPr>
              <a:spLocks noChangeArrowheads="1"/>
            </p:cNvSpPr>
            <p:nvPr/>
          </p:nvSpPr>
          <p:spPr bwMode="auto">
            <a:xfrm>
              <a:off x="8698255" y="220855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19" name="県民枠"/>
            <p:cNvSpPr>
              <a:spLocks noChangeArrowheads="1"/>
            </p:cNvSpPr>
            <p:nvPr/>
          </p:nvSpPr>
          <p:spPr bwMode="auto">
            <a:xfrm>
              <a:off x="3383305" y="2687975"/>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en-US" altLang="ja-JP" sz="2400" b="1" dirty="0">
                <a:solidFill>
                  <a:srgbClr val="000000"/>
                </a:solidFill>
                <a:latin typeface="+mn-ea"/>
                <a:ea typeface="+mn-ea"/>
              </a:endParaRPr>
            </a:p>
          </p:txBody>
        </p:sp>
        <p:sp>
          <p:nvSpPr>
            <p:cNvPr id="72720" name="市町村民枠"/>
            <p:cNvSpPr>
              <a:spLocks noChangeArrowheads="1"/>
            </p:cNvSpPr>
            <p:nvPr/>
          </p:nvSpPr>
          <p:spPr bwMode="auto">
            <a:xfrm>
              <a:off x="3383305" y="3178513"/>
              <a:ext cx="1595438" cy="341313"/>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72727" name="直･国_法人税"/>
            <p:cNvSpPr>
              <a:spLocks noChangeArrowheads="1"/>
            </p:cNvSpPr>
            <p:nvPr/>
          </p:nvSpPr>
          <p:spPr bwMode="auto">
            <a:xfrm>
              <a:off x="5396255"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法人税</a:t>
              </a:r>
            </a:p>
          </p:txBody>
        </p:sp>
        <p:sp>
          <p:nvSpPr>
            <p:cNvPr id="72728" name="直･国_相続税"/>
            <p:cNvSpPr>
              <a:spLocks noChangeArrowheads="1"/>
            </p:cNvSpPr>
            <p:nvPr/>
          </p:nvSpPr>
          <p:spPr bwMode="auto">
            <a:xfrm>
              <a:off x="7221880"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相続税</a:t>
              </a:r>
            </a:p>
          </p:txBody>
        </p:sp>
        <p:sp>
          <p:nvSpPr>
            <p:cNvPr id="72729" name="直・国_贈与税"/>
            <p:cNvSpPr>
              <a:spLocks noChangeArrowheads="1"/>
            </p:cNvSpPr>
            <p:nvPr/>
          </p:nvSpPr>
          <p:spPr bwMode="auto">
            <a:xfrm>
              <a:off x="8974480" y="21704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贈与税</a:t>
              </a:r>
            </a:p>
          </p:txBody>
        </p:sp>
        <p:sp>
          <p:nvSpPr>
            <p:cNvPr id="72730" name="直・道_県民税"/>
            <p:cNvSpPr>
              <a:spLocks noChangeArrowheads="1"/>
            </p:cNvSpPr>
            <p:nvPr/>
          </p:nvSpPr>
          <p:spPr bwMode="auto">
            <a:xfrm>
              <a:off x="3646830"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県民税</a:t>
              </a:r>
              <a:endParaRPr lang="en-US" altLang="ja-JP" sz="1800" b="1" dirty="0">
                <a:solidFill>
                  <a:srgbClr val="000000"/>
                </a:solidFill>
                <a:latin typeface="+mn-ea"/>
                <a:ea typeface="+mn-ea"/>
              </a:endParaRPr>
            </a:p>
          </p:txBody>
        </p:sp>
        <p:sp>
          <p:nvSpPr>
            <p:cNvPr id="72731" name="直・道_事業税"/>
            <p:cNvSpPr>
              <a:spLocks noChangeArrowheads="1"/>
            </p:cNvSpPr>
            <p:nvPr/>
          </p:nvSpPr>
          <p:spPr bwMode="auto">
            <a:xfrm>
              <a:off x="5396255"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事業税</a:t>
              </a:r>
            </a:p>
          </p:txBody>
        </p:sp>
        <p:sp>
          <p:nvSpPr>
            <p:cNvPr id="72732" name="直・道_自動車税"/>
            <p:cNvSpPr>
              <a:spLocks noChangeArrowheads="1"/>
            </p:cNvSpPr>
            <p:nvPr/>
          </p:nvSpPr>
          <p:spPr bwMode="auto">
            <a:xfrm>
              <a:off x="7221880" y="26498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自動車税</a:t>
              </a:r>
            </a:p>
          </p:txBody>
        </p:sp>
        <p:sp>
          <p:nvSpPr>
            <p:cNvPr id="72734" name="市町村民税"/>
            <p:cNvSpPr>
              <a:spLocks noChangeArrowheads="1"/>
            </p:cNvSpPr>
            <p:nvPr/>
          </p:nvSpPr>
          <p:spPr bwMode="auto">
            <a:xfrm>
              <a:off x="3532530"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市町村民税</a:t>
              </a:r>
            </a:p>
          </p:txBody>
        </p:sp>
        <p:sp>
          <p:nvSpPr>
            <p:cNvPr id="72735" name="固定資産税"/>
            <p:cNvSpPr>
              <a:spLocks noChangeArrowheads="1"/>
            </p:cNvSpPr>
            <p:nvPr/>
          </p:nvSpPr>
          <p:spPr bwMode="auto">
            <a:xfrm>
              <a:off x="5281955"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固定資産税</a:t>
              </a:r>
            </a:p>
          </p:txBody>
        </p:sp>
        <p:sp>
          <p:nvSpPr>
            <p:cNvPr id="72736" name="軽自動車税"/>
            <p:cNvSpPr>
              <a:spLocks noChangeArrowheads="1"/>
            </p:cNvSpPr>
            <p:nvPr/>
          </p:nvSpPr>
          <p:spPr bwMode="auto">
            <a:xfrm>
              <a:off x="7107580" y="3153112"/>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軽自動車税</a:t>
              </a:r>
            </a:p>
          </p:txBody>
        </p:sp>
        <p:sp>
          <p:nvSpPr>
            <p:cNvPr id="88" name="不動産取得枠"/>
            <p:cNvSpPr>
              <a:spLocks noChangeArrowheads="1"/>
            </p:cNvSpPr>
            <p:nvPr/>
          </p:nvSpPr>
          <p:spPr bwMode="auto">
            <a:xfrm>
              <a:off x="8702799" y="2695140"/>
              <a:ext cx="161925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1800" b="1" dirty="0">
                <a:solidFill>
                  <a:srgbClr val="000000"/>
                </a:solidFill>
                <a:latin typeface="+mn-ea"/>
                <a:ea typeface="+mn-ea"/>
              </a:endParaRPr>
            </a:p>
          </p:txBody>
        </p:sp>
        <p:sp>
          <p:nvSpPr>
            <p:cNvPr id="72733" name="直・道_不動産取得税"/>
            <p:cNvSpPr>
              <a:spLocks noChangeArrowheads="1"/>
            </p:cNvSpPr>
            <p:nvPr/>
          </p:nvSpPr>
          <p:spPr bwMode="auto">
            <a:xfrm>
              <a:off x="8718099" y="2687766"/>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不動産取得税</a:t>
              </a:r>
            </a:p>
          </p:txBody>
        </p:sp>
      </p:grpSp>
      <p:grpSp>
        <p:nvGrpSpPr>
          <p:cNvPr id="72767" name="地方税"/>
          <p:cNvGrpSpPr>
            <a:grpSpLocks/>
          </p:cNvGrpSpPr>
          <p:nvPr/>
        </p:nvGrpSpPr>
        <p:grpSpPr bwMode="auto">
          <a:xfrm>
            <a:off x="1545589" y="2641887"/>
            <a:ext cx="520312" cy="3490496"/>
            <a:chOff x="90876" y="2651125"/>
            <a:chExt cx="520312" cy="3490467"/>
          </a:xfrm>
          <a:effectLst/>
        </p:grpSpPr>
        <p:sp>
          <p:nvSpPr>
            <p:cNvPr id="72769" name="Text Box 76"/>
            <p:cNvSpPr txBox="1">
              <a:spLocks noChangeArrowheads="1"/>
            </p:cNvSpPr>
            <p:nvPr/>
          </p:nvSpPr>
          <p:spPr bwMode="auto">
            <a:xfrm>
              <a:off x="90876" y="5215127"/>
              <a:ext cx="520312" cy="926465"/>
            </a:xfrm>
            <a:prstGeom prst="rect">
              <a:avLst/>
            </a:prstGeom>
            <a:noFill/>
            <a:ln w="19050" algn="ctr">
              <a:noFill/>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200" b="1" dirty="0">
                  <a:ln w="3175">
                    <a:solidFill>
                      <a:schemeClr val="bg1"/>
                    </a:solidFill>
                  </a:ln>
                  <a:solidFill>
                    <a:srgbClr val="000000"/>
                  </a:solidFill>
                  <a:effectLst>
                    <a:outerShdw blurRad="38100" dist="63500" dir="2700000" algn="tl" rotWithShape="0">
                      <a:prstClr val="black">
                        <a:alpha val="49000"/>
                      </a:prstClr>
                    </a:outerShdw>
                  </a:effectLst>
                  <a:latin typeface="HGP創英角ｺﾞｼｯｸUB" panose="020B0900000000000000" pitchFamily="50" charset="-128"/>
                  <a:ea typeface="HGP創英角ｺﾞｼｯｸUB" panose="020B0900000000000000" pitchFamily="50" charset="-128"/>
                </a:rPr>
                <a:t>地方税</a:t>
              </a:r>
            </a:p>
          </p:txBody>
        </p:sp>
        <p:sp>
          <p:nvSpPr>
            <p:cNvPr id="72770" name="Text Box 76"/>
            <p:cNvSpPr txBox="1">
              <a:spLocks noChangeArrowheads="1"/>
            </p:cNvSpPr>
            <p:nvPr/>
          </p:nvSpPr>
          <p:spPr bwMode="auto">
            <a:xfrm>
              <a:off x="90876" y="2651125"/>
              <a:ext cx="520312" cy="926465"/>
            </a:xfrm>
            <a:prstGeom prst="rect">
              <a:avLst/>
            </a:prstGeom>
            <a:noFill/>
            <a:ln w="19050" algn="ctr">
              <a:noFill/>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vert="eaVert"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200" b="1" dirty="0">
                  <a:ln w="3175">
                    <a:solidFill>
                      <a:schemeClr val="bg1"/>
                    </a:solidFill>
                  </a:ln>
                  <a:solidFill>
                    <a:srgbClr val="000000"/>
                  </a:solidFill>
                  <a:effectLst>
                    <a:outerShdw blurRad="38100" dist="63500" dir="2700000" algn="tl" rotWithShape="0">
                      <a:prstClr val="black">
                        <a:alpha val="49000"/>
                      </a:prstClr>
                    </a:outerShdw>
                  </a:effectLst>
                  <a:latin typeface="HGP創英角ｺﾞｼｯｸUB" panose="020B0900000000000000" pitchFamily="50" charset="-128"/>
                  <a:ea typeface="HGP創英角ｺﾞｼｯｸUB" panose="020B0900000000000000" pitchFamily="50" charset="-128"/>
                </a:rPr>
                <a:t>地方税</a:t>
              </a:r>
            </a:p>
          </p:txBody>
        </p:sp>
      </p:grpSp>
      <p:grpSp>
        <p:nvGrpSpPr>
          <p:cNvPr id="4" name="間接税">
            <a:extLst>
              <a:ext uri="{FF2B5EF4-FFF2-40B4-BE49-F238E27FC236}">
                <a16:creationId xmlns:a16="http://schemas.microsoft.com/office/drawing/2014/main" id="{78AA8617-DE3E-479F-971B-B6F3BECFD6D6}"/>
              </a:ext>
            </a:extLst>
          </p:cNvPr>
          <p:cNvGrpSpPr/>
          <p:nvPr/>
        </p:nvGrpSpPr>
        <p:grpSpPr>
          <a:xfrm>
            <a:off x="1769611" y="3757220"/>
            <a:ext cx="2344737" cy="941178"/>
            <a:chOff x="1769611" y="3757220"/>
            <a:chExt cx="2344737" cy="941178"/>
          </a:xfrm>
        </p:grpSpPr>
        <p:sp>
          <p:nvSpPr>
            <p:cNvPr id="72771" name="間接枠"/>
            <p:cNvSpPr>
              <a:spLocks noChangeArrowheads="1"/>
            </p:cNvSpPr>
            <p:nvPr/>
          </p:nvSpPr>
          <p:spPr bwMode="auto">
            <a:xfrm>
              <a:off x="1769611" y="3798398"/>
              <a:ext cx="2344737" cy="900000"/>
            </a:xfrm>
            <a:prstGeom prst="roundRect">
              <a:avLst>
                <a:gd name="adj" fmla="val 50000"/>
              </a:avLst>
            </a:prstGeom>
            <a:solidFill>
              <a:srgbClr val="FF66FF"/>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endParaRPr lang="ja-JP" altLang="en-US" sz="2000" b="1">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2772" name="間接税"/>
            <p:cNvSpPr txBox="1">
              <a:spLocks noChangeArrowheads="1"/>
            </p:cNvSpPr>
            <p:nvPr/>
          </p:nvSpPr>
          <p:spPr bwMode="auto">
            <a:xfrm>
              <a:off x="2311037" y="3757220"/>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800" b="1" dirty="0">
                  <a:ln w="3175">
                    <a:solidFill>
                      <a:schemeClr val="tx1"/>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間接税</a:t>
              </a:r>
            </a:p>
          </p:txBody>
        </p:sp>
      </p:grpSp>
      <p:sp>
        <p:nvSpPr>
          <p:cNvPr id="72773" name="間説明"/>
          <p:cNvSpPr>
            <a:spLocks noChangeArrowheads="1"/>
          </p:cNvSpPr>
          <p:nvPr/>
        </p:nvSpPr>
        <p:spPr bwMode="auto">
          <a:xfrm>
            <a:off x="2146642" y="4245944"/>
            <a:ext cx="7920000" cy="360172"/>
          </a:xfrm>
          <a:prstGeom prst="roundRect">
            <a:avLst>
              <a:gd name="adj" fmla="val 50000"/>
            </a:avLst>
          </a:prstGeom>
          <a:solidFill>
            <a:schemeClr val="bg1"/>
          </a:solidFill>
          <a:ln w="19050" algn="ctr">
            <a:solidFill>
              <a:srgbClr val="E09500"/>
            </a:solidFill>
            <a:round/>
            <a:headEnd type="none" w="lg" len="lg"/>
            <a:tailEnd type="none" w="lg" len="lg"/>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税を納める義務のある人と、その税を負担する人が</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異なる</a:t>
            </a:r>
            <a:endParaRPr lang="zh-TW"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2" name="直枠">
            <a:extLst>
              <a:ext uri="{FF2B5EF4-FFF2-40B4-BE49-F238E27FC236}">
                <a16:creationId xmlns:a16="http://schemas.microsoft.com/office/drawing/2014/main" id="{27987479-36BB-4B41-A107-9E2E02F9F437}"/>
              </a:ext>
            </a:extLst>
          </p:cNvPr>
          <p:cNvSpPr/>
          <p:nvPr/>
        </p:nvSpPr>
        <p:spPr>
          <a:xfrm>
            <a:off x="1364566" y="1772528"/>
            <a:ext cx="9622302" cy="19037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nvGrpSpPr>
          <p:cNvPr id="72780" name="直接税"/>
          <p:cNvGrpSpPr>
            <a:grpSpLocks/>
          </p:cNvGrpSpPr>
          <p:nvPr/>
        </p:nvGrpSpPr>
        <p:grpSpPr bwMode="auto">
          <a:xfrm>
            <a:off x="1790249" y="1198163"/>
            <a:ext cx="2233826" cy="950800"/>
            <a:chOff x="321469" y="1108925"/>
            <a:chExt cx="2303461" cy="950800"/>
          </a:xfrm>
        </p:grpSpPr>
        <p:sp>
          <p:nvSpPr>
            <p:cNvPr id="72782" name="直接枠"/>
            <p:cNvSpPr>
              <a:spLocks noChangeArrowheads="1"/>
            </p:cNvSpPr>
            <p:nvPr/>
          </p:nvSpPr>
          <p:spPr bwMode="auto">
            <a:xfrm>
              <a:off x="321469" y="1159725"/>
              <a:ext cx="2303461" cy="900000"/>
            </a:xfrm>
            <a:prstGeom prst="roundRect">
              <a:avLst>
                <a:gd name="adj" fmla="val 50000"/>
              </a:avLst>
            </a:prstGeom>
            <a:solidFill>
              <a:schemeClr val="accent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endParaRPr lang="ja-JP" altLang="en-US" sz="200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72783" name="直接税"/>
            <p:cNvSpPr txBox="1">
              <a:spLocks noChangeArrowheads="1"/>
            </p:cNvSpPr>
            <p:nvPr/>
          </p:nvSpPr>
          <p:spPr bwMode="auto">
            <a:xfrm>
              <a:off x="858492" y="1108925"/>
              <a:ext cx="13012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40000"/>
                </a:spcBef>
                <a:buClr>
                  <a:srgbClr val="FFFFFF"/>
                </a:buClr>
                <a:buFont typeface="Wingdings" panose="05000000000000000000" pitchFamily="2" charset="2"/>
                <a:buNone/>
              </a:pPr>
              <a:r>
                <a:rPr lang="ja-JP" altLang="en-US" sz="2800" dirty="0">
                  <a:ln w="3175">
                    <a:solidFill>
                      <a:schemeClr val="tx1"/>
                    </a:solidFill>
                  </a:ln>
                  <a:solidFill>
                    <a:srgbClr val="FFFFFF"/>
                  </a:solidFill>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直接税</a:t>
              </a:r>
            </a:p>
          </p:txBody>
        </p:sp>
      </p:grpSp>
      <p:sp>
        <p:nvSpPr>
          <p:cNvPr id="72781" name="直説明"/>
          <p:cNvSpPr>
            <a:spLocks noChangeArrowheads="1"/>
          </p:cNvSpPr>
          <p:nvPr/>
        </p:nvSpPr>
        <p:spPr bwMode="auto">
          <a:xfrm>
            <a:off x="2098921" y="1703726"/>
            <a:ext cx="7920000" cy="360362"/>
          </a:xfrm>
          <a:prstGeom prst="roundRect">
            <a:avLst>
              <a:gd name="adj" fmla="val 50000"/>
            </a:avLst>
          </a:prstGeom>
          <a:ln w="19050">
            <a:headEnd type="none" w="lg" len="lg"/>
            <a:tailEnd type="none" w="lg" len="lg"/>
          </a:ln>
        </p:spPr>
        <p:style>
          <a:lnRef idx="2">
            <a:schemeClr val="accent2"/>
          </a:lnRef>
          <a:fillRef idx="1">
            <a:schemeClr val="lt1"/>
          </a:fillRef>
          <a:effectRef idx="0">
            <a:schemeClr val="accent2"/>
          </a:effectRef>
          <a:fontRef idx="minor">
            <a:schemeClr val="dk1"/>
          </a:fontRef>
        </p:style>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2000" dirty="0">
                <a:solidFill>
                  <a:srgbClr val="000000"/>
                </a:solidFill>
                <a:latin typeface="HGP創英角ｺﾞｼｯｸUB" panose="020B0900000000000000" pitchFamily="50" charset="-128"/>
                <a:ea typeface="HGP創英角ｺﾞｼｯｸUB" panose="020B0900000000000000" pitchFamily="50" charset="-128"/>
              </a:rPr>
              <a:t>税を納める義務のある人と、その税を負担する人が</a:t>
            </a:r>
            <a:r>
              <a:rPr lang="ja-JP" altLang="en-US" sz="2000" dirty="0">
                <a:solidFill>
                  <a:srgbClr val="FF0000"/>
                </a:solidFill>
                <a:latin typeface="HGP創英角ｺﾞｼｯｸUB" panose="020B0900000000000000" pitchFamily="50" charset="-128"/>
                <a:ea typeface="HGP創英角ｺﾞｼｯｸUB" panose="020B0900000000000000" pitchFamily="50" charset="-128"/>
              </a:rPr>
              <a:t>同じ</a:t>
            </a:r>
          </a:p>
        </p:txBody>
      </p:sp>
      <p:grpSp>
        <p:nvGrpSpPr>
          <p:cNvPr id="108" name="所得税"/>
          <p:cNvGrpSpPr/>
          <p:nvPr/>
        </p:nvGrpSpPr>
        <p:grpSpPr>
          <a:xfrm>
            <a:off x="5118326" y="2169056"/>
            <a:ext cx="1727200" cy="386883"/>
            <a:chOff x="6936037" y="2157750"/>
            <a:chExt cx="1727200" cy="386883"/>
          </a:xfrm>
        </p:grpSpPr>
        <p:sp>
          <p:nvSpPr>
            <p:cNvPr id="112" name="所得枠"/>
            <p:cNvSpPr>
              <a:spLocks noChangeArrowheads="1"/>
            </p:cNvSpPr>
            <p:nvPr/>
          </p:nvSpPr>
          <p:spPr bwMode="auto">
            <a:xfrm>
              <a:off x="6936037" y="22033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13" name="直･国_所得税"/>
            <p:cNvSpPr>
              <a:spLocks noChangeArrowheads="1"/>
            </p:cNvSpPr>
            <p:nvPr/>
          </p:nvSpPr>
          <p:spPr bwMode="auto">
            <a:xfrm>
              <a:off x="7237120" y="21577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所得税</a:t>
              </a:r>
            </a:p>
          </p:txBody>
        </p:sp>
      </p:grpSp>
      <p:grpSp>
        <p:nvGrpSpPr>
          <p:cNvPr id="109" name="消費税"/>
          <p:cNvGrpSpPr/>
          <p:nvPr/>
        </p:nvGrpSpPr>
        <p:grpSpPr>
          <a:xfrm>
            <a:off x="5154727" y="4742622"/>
            <a:ext cx="1727200" cy="386883"/>
            <a:chOff x="7088437" y="913150"/>
            <a:chExt cx="1727200" cy="386883"/>
          </a:xfrm>
        </p:grpSpPr>
        <p:sp>
          <p:nvSpPr>
            <p:cNvPr id="110" name="消費枠"/>
            <p:cNvSpPr>
              <a:spLocks noChangeArrowheads="1"/>
            </p:cNvSpPr>
            <p:nvPr/>
          </p:nvSpPr>
          <p:spPr bwMode="auto">
            <a:xfrm>
              <a:off x="7088437" y="958721"/>
              <a:ext cx="1727200" cy="341312"/>
            </a:xfrm>
            <a:prstGeom prst="roundRect">
              <a:avLst>
                <a:gd name="adj" fmla="val 50000"/>
              </a:avLst>
            </a:prstGeom>
            <a:solidFill>
              <a:schemeClr val="bg1"/>
            </a:solidFill>
            <a:ln w="19050">
              <a:noFill/>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dirty="0">
                <a:solidFill>
                  <a:srgbClr val="000000"/>
                </a:solidFill>
                <a:latin typeface="+mn-ea"/>
                <a:ea typeface="+mn-ea"/>
              </a:endParaRPr>
            </a:p>
          </p:txBody>
        </p:sp>
        <p:sp>
          <p:nvSpPr>
            <p:cNvPr id="111" name="間･国_消費税"/>
            <p:cNvSpPr>
              <a:spLocks noChangeArrowheads="1"/>
            </p:cNvSpPr>
            <p:nvPr/>
          </p:nvSpPr>
          <p:spPr bwMode="auto">
            <a:xfrm>
              <a:off x="7389520" y="91315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ＭＳ Ｐゴシック" panose="020B0600070205080204" pitchFamily="50" charset="-128"/>
                  <a:ea typeface="ＭＳ Ｐゴシック" panose="020B0600070205080204" pitchFamily="50" charset="-128"/>
                </a:rPr>
                <a:t>消費税</a:t>
              </a:r>
            </a:p>
          </p:txBody>
        </p:sp>
      </p:grpSp>
      <p:sp>
        <p:nvSpPr>
          <p:cNvPr id="2" name="50種類">
            <a:extLst>
              <a:ext uri="{FF2B5EF4-FFF2-40B4-BE49-F238E27FC236}">
                <a16:creationId xmlns:a16="http://schemas.microsoft.com/office/drawing/2014/main" id="{AF6504A4-1F92-4632-BE44-F4CA5F5F3287}"/>
              </a:ext>
            </a:extLst>
          </p:cNvPr>
          <p:cNvSpPr txBox="1"/>
          <p:nvPr/>
        </p:nvSpPr>
        <p:spPr>
          <a:xfrm>
            <a:off x="3421548" y="3283347"/>
            <a:ext cx="5780784" cy="707886"/>
          </a:xfrm>
          <a:prstGeom prst="rect">
            <a:avLst/>
          </a:prstGeom>
          <a:noFill/>
        </p:spPr>
        <p:txBody>
          <a:bodyPr wrap="square" rtlCol="0">
            <a:spAutoFit/>
          </a:bodyPr>
          <a:lstStyle/>
          <a:p>
            <a:pPr algn="ctr"/>
            <a:r>
              <a:rPr kumimoji="1" lang="ja-JP" altLang="en-US"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日本の税金　約</a:t>
            </a:r>
            <a:r>
              <a:rPr kumimoji="1" lang="en-US" altLang="ja-JP"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50</a:t>
            </a:r>
            <a:r>
              <a:rPr kumimoji="1" lang="ja-JP" altLang="en-US" sz="4000" b="1" dirty="0">
                <a:ln w="6350">
                  <a:solidFill>
                    <a:schemeClr val="bg1"/>
                  </a:solidFill>
                </a:ln>
                <a:effectLst>
                  <a:outerShdw blurRad="38100" dist="63500" dir="2700000" algn="tl" rotWithShape="0">
                    <a:prstClr val="black">
                      <a:alpha val="50000"/>
                    </a:prstClr>
                  </a:outerShdw>
                </a:effectLst>
                <a:latin typeface="HGP創英角ｺﾞｼｯｸUB" panose="020B0900000000000000" pitchFamily="50" charset="-128"/>
                <a:ea typeface="HGP創英角ｺﾞｼｯｸUB" panose="020B0900000000000000" pitchFamily="50" charset="-128"/>
              </a:rPr>
              <a:t>種類</a:t>
            </a:r>
          </a:p>
        </p:txBody>
      </p:sp>
      <p:sp>
        <p:nvSpPr>
          <p:cNvPr id="11" name="日本には">
            <a:extLst>
              <a:ext uri="{FF2B5EF4-FFF2-40B4-BE49-F238E27FC236}">
                <a16:creationId xmlns:a16="http://schemas.microsoft.com/office/drawing/2014/main" id="{4583E3F6-52F4-4201-A87A-0EC07C146164}"/>
              </a:ext>
            </a:extLst>
          </p:cNvPr>
          <p:cNvSpPr txBox="1"/>
          <p:nvPr/>
        </p:nvSpPr>
        <p:spPr>
          <a:xfrm>
            <a:off x="90000" y="6264000"/>
            <a:ext cx="12411075"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B0400000000000000" pitchFamily="18" charset="-128"/>
                <a:ea typeface="UD Digi Kyokasho NP-B" panose="020B0400000000000000" pitchFamily="18" charset="-128"/>
              </a:rPr>
              <a:t>日本には、皆さんもよく知っている、所得税や消費税を含め、約</a:t>
            </a:r>
            <a:r>
              <a:rPr kumimoji="1" lang="en-US" altLang="ja-JP" sz="2600" b="1" spc="-300" dirty="0">
                <a:ln w="3175">
                  <a:noFill/>
                </a:ln>
                <a:noFill/>
                <a:latin typeface="UD Digi Kyokasho NP-B" panose="020B0400000000000000" pitchFamily="18" charset="-128"/>
                <a:ea typeface="UD Digi Kyokasho NP-B" panose="020B0400000000000000" pitchFamily="18" charset="-128"/>
              </a:rPr>
              <a:t>50</a:t>
            </a:r>
            <a:r>
              <a:rPr kumimoji="1" lang="ja-JP" altLang="en-US" sz="2600" b="1" spc="-300" dirty="0">
                <a:ln w="3175">
                  <a:noFill/>
                </a:ln>
                <a:noFill/>
                <a:latin typeface="UD Digi Kyokasho NP-B" panose="020B0400000000000000" pitchFamily="18" charset="-128"/>
                <a:ea typeface="UD Digi Kyokasho NP-B" panose="020B0400000000000000" pitchFamily="18" charset="-128"/>
              </a:rPr>
              <a:t>種類の税金があります。</a:t>
            </a:r>
          </a:p>
        </p:txBody>
      </p:sp>
      <p:sp>
        <p:nvSpPr>
          <p:cNvPr id="83" name="税金には様々な">
            <a:extLst>
              <a:ext uri="{FF2B5EF4-FFF2-40B4-BE49-F238E27FC236}">
                <a16:creationId xmlns:a16="http://schemas.microsoft.com/office/drawing/2014/main" id="{11F62A1F-C252-4472-9147-1138EFB1C1EB}"/>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税金には様々な種類があり、いくつかの視点から分類することができます。</a:t>
            </a:r>
          </a:p>
        </p:txBody>
      </p:sp>
      <p:sp>
        <p:nvSpPr>
          <p:cNvPr id="84" name="まず、納め方によって">
            <a:extLst>
              <a:ext uri="{FF2B5EF4-FFF2-40B4-BE49-F238E27FC236}">
                <a16:creationId xmlns:a16="http://schemas.microsoft.com/office/drawing/2014/main" id="{C2716E05-8F02-49B0-93AB-2B3E44F11917}"/>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まず、税の納め方によって、「直接税」と「間接税」に分類することができます。</a:t>
            </a:r>
          </a:p>
        </p:txBody>
      </p:sp>
      <p:sp>
        <p:nvSpPr>
          <p:cNvPr id="87" name="直接税とは">
            <a:extLst>
              <a:ext uri="{FF2B5EF4-FFF2-40B4-BE49-F238E27FC236}">
                <a16:creationId xmlns:a16="http://schemas.microsoft.com/office/drawing/2014/main" id="{AD3C000A-469A-41B8-A649-297522108EF3}"/>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「直接税」は、税を納める義務のある人と、その税を負担する人が同じ税です。</a:t>
            </a:r>
          </a:p>
        </p:txBody>
      </p:sp>
      <p:sp>
        <p:nvSpPr>
          <p:cNvPr id="91" name="間接税とは">
            <a:extLst>
              <a:ext uri="{FF2B5EF4-FFF2-40B4-BE49-F238E27FC236}">
                <a16:creationId xmlns:a16="http://schemas.microsoft.com/office/drawing/2014/main" id="{B5AF20E2-CED8-4287-9773-36503B9CB618}"/>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「間接税」は、税を納める義務のある人と、その税を負担する人が異なる税です。</a:t>
            </a:r>
          </a:p>
        </p:txBody>
      </p:sp>
      <p:sp>
        <p:nvSpPr>
          <p:cNvPr id="94" name="次にどこに納めるか">
            <a:extLst>
              <a:ext uri="{FF2B5EF4-FFF2-40B4-BE49-F238E27FC236}">
                <a16:creationId xmlns:a16="http://schemas.microsoft.com/office/drawing/2014/main" id="{C24C64A5-EC11-4638-AC51-6C75A651E7CF}"/>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次に、どこに納めるかによって、「国税」と「地方税」に分類できます。</a:t>
            </a:r>
          </a:p>
        </p:txBody>
      </p:sp>
      <p:sp>
        <p:nvSpPr>
          <p:cNvPr id="93" name="国税とは">
            <a:extLst>
              <a:ext uri="{FF2B5EF4-FFF2-40B4-BE49-F238E27FC236}">
                <a16:creationId xmlns:a16="http://schemas.microsoft.com/office/drawing/2014/main" id="{4F739CE0-A714-4DB8-980B-FB23D7888B99}"/>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「国税」とは、国に納める税金をいい、</a:t>
            </a:r>
          </a:p>
        </p:txBody>
      </p:sp>
      <p:sp>
        <p:nvSpPr>
          <p:cNvPr id="92" name="地方税とは">
            <a:extLst>
              <a:ext uri="{FF2B5EF4-FFF2-40B4-BE49-F238E27FC236}">
                <a16:creationId xmlns:a16="http://schemas.microsoft.com/office/drawing/2014/main" id="{CDCC4129-AE4B-432E-9416-BBAD11E79EEB}"/>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「地方税」とは、地方公共団体に納める税金をいいます。</a:t>
            </a:r>
          </a:p>
        </p:txBody>
      </p:sp>
      <p:sp>
        <p:nvSpPr>
          <p:cNvPr id="95" name="更に地方税は">
            <a:extLst>
              <a:ext uri="{FF2B5EF4-FFF2-40B4-BE49-F238E27FC236}">
                <a16:creationId xmlns:a16="http://schemas.microsoft.com/office/drawing/2014/main" id="{3E24231E-BEA7-440D-9BBE-80F65D1CC3D5}"/>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更に地方税は「道府県税」と「市町村税」に区分されます。</a:t>
            </a:r>
          </a:p>
        </p:txBody>
      </p:sp>
      <p:sp>
        <p:nvSpPr>
          <p:cNvPr id="96" name="先ほど日本には">
            <a:extLst>
              <a:ext uri="{FF2B5EF4-FFF2-40B4-BE49-F238E27FC236}">
                <a16:creationId xmlns:a16="http://schemas.microsoft.com/office/drawing/2014/main" id="{956805DF-2335-49CF-8ED1-95D95D754472}"/>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先程、日本には、約</a:t>
            </a:r>
            <a:r>
              <a:rPr kumimoji="1" lang="en-US" altLang="ja-JP" sz="2600" b="1" spc="-300" dirty="0">
                <a:ln w="3175">
                  <a:noFill/>
                </a:ln>
                <a:noFill/>
                <a:latin typeface="UD Digi Kyokasho NP-B" panose="02020700000000000000" pitchFamily="18" charset="-128"/>
                <a:ea typeface="UD Digi Kyokasho NP-B" panose="02020700000000000000" pitchFamily="18" charset="-128"/>
              </a:rPr>
              <a:t>50</a:t>
            </a:r>
            <a:r>
              <a:rPr kumimoji="1" lang="ja-JP" altLang="en-US" sz="2600" b="1" spc="-300" dirty="0">
                <a:ln w="3175">
                  <a:noFill/>
                </a:ln>
                <a:noFill/>
                <a:latin typeface="UD Digi Kyokasho NP-B" panose="02020700000000000000" pitchFamily="18" charset="-128"/>
                <a:ea typeface="UD Digi Kyokasho NP-B" panose="02020700000000000000" pitchFamily="18" charset="-128"/>
              </a:rPr>
              <a:t>種類の税金があると説明しました。</a:t>
            </a:r>
          </a:p>
        </p:txBody>
      </p:sp>
      <p:sp>
        <p:nvSpPr>
          <p:cNvPr id="97" name="なぜ約がつくか">
            <a:extLst>
              <a:ext uri="{FF2B5EF4-FFF2-40B4-BE49-F238E27FC236}">
                <a16:creationId xmlns:a16="http://schemas.microsoft.com/office/drawing/2014/main" id="{3DD39CDA-A596-4E7A-87E5-7A714089BB56}"/>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なぜ、「約」が付くかというと、</a:t>
            </a:r>
          </a:p>
        </p:txBody>
      </p:sp>
      <p:sp>
        <p:nvSpPr>
          <p:cNvPr id="98" name="地方には地方公共団体が">
            <a:extLst>
              <a:ext uri="{FF2B5EF4-FFF2-40B4-BE49-F238E27FC236}">
                <a16:creationId xmlns:a16="http://schemas.microsoft.com/office/drawing/2014/main" id="{2F9D9224-7F39-4670-ACEA-449BDF3DC471}"/>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spc="-300" dirty="0">
                <a:ln w="3175">
                  <a:noFill/>
                </a:ln>
                <a:noFill/>
                <a:latin typeface="UD Digi Kyokasho NP-B" panose="02020700000000000000" pitchFamily="18" charset="-128"/>
                <a:ea typeface="UD Digi Kyokasho NP-B" panose="02020700000000000000" pitchFamily="18" charset="-128"/>
              </a:rPr>
              <a:t>地方税には地方公共団体が独自に決めている税金があるためで、</a:t>
            </a:r>
          </a:p>
        </p:txBody>
      </p:sp>
      <p:sp>
        <p:nvSpPr>
          <p:cNvPr id="99" name="地域によって">
            <a:extLst>
              <a:ext uri="{FF2B5EF4-FFF2-40B4-BE49-F238E27FC236}">
                <a16:creationId xmlns:a16="http://schemas.microsoft.com/office/drawing/2014/main" id="{AAB4E280-8E4A-4DC7-823C-9F52873F89C1}"/>
              </a:ext>
            </a:extLst>
          </p:cNvPr>
          <p:cNvSpPr txBox="1"/>
          <p:nvPr/>
        </p:nvSpPr>
        <p:spPr>
          <a:xfrm>
            <a:off x="90000" y="6264000"/>
            <a:ext cx="12192000" cy="492443"/>
          </a:xfrm>
          <a:prstGeom prst="rect">
            <a:avLst/>
          </a:prstGeom>
          <a:noFill/>
          <a:effectLst/>
        </p:spPr>
        <p:txBody>
          <a:bodyPr wrap="square" rtlCol="0">
            <a:spAutoFit/>
          </a:bodyPr>
          <a:lstStyle/>
          <a:p>
            <a:r>
              <a:rPr kumimoji="1" lang="ja-JP" altLang="en-US" sz="2600" b="1" spc="-300" dirty="0">
                <a:ln w="3175">
                  <a:noFill/>
                </a:ln>
                <a:noFill/>
                <a:latin typeface="UD Digi Kyokasho NP-B" panose="02020700000000000000" pitchFamily="18" charset="-128"/>
                <a:ea typeface="UD Digi Kyokasho NP-B" panose="02020700000000000000" pitchFamily="18" charset="-128"/>
              </a:rPr>
              <a:t>地域によって税金の数に違いがあるからです。</a:t>
            </a:r>
          </a:p>
        </p:txBody>
      </p:sp>
      <p:sp>
        <p:nvSpPr>
          <p:cNvPr id="19" name="テキスト ボックス 18"/>
          <p:cNvSpPr txBox="1"/>
          <p:nvPr/>
        </p:nvSpPr>
        <p:spPr>
          <a:xfrm>
            <a:off x="4221694" y="7677590"/>
            <a:ext cx="4397186" cy="400110"/>
          </a:xfrm>
          <a:prstGeom prst="rect">
            <a:avLst/>
          </a:prstGeom>
          <a:noFill/>
        </p:spPr>
        <p:txBody>
          <a:bodyPr wrap="square" rtlCol="0">
            <a:spAutoFit/>
          </a:bodyPr>
          <a:lstStyle/>
          <a:p>
            <a:r>
              <a:rPr lang="ja-JP" altLang="en-US" dirty="0"/>
              <a:t>ダミー</a:t>
            </a:r>
            <a:endParaRPr kumimoji="1" lang="ja-JP" altLang="en-US" dirty="0"/>
          </a:p>
        </p:txBody>
      </p:sp>
      <p:sp>
        <p:nvSpPr>
          <p:cNvPr id="10" name="地消ぱねる"/>
          <p:cNvSpPr/>
          <p:nvPr/>
        </p:nvSpPr>
        <p:spPr>
          <a:xfrm>
            <a:off x="3343985" y="5234288"/>
            <a:ext cx="1656547" cy="396095"/>
          </a:xfrm>
          <a:prstGeom prst="rect">
            <a:avLst/>
          </a:prstGeom>
          <a:solidFill>
            <a:srgbClr val="2C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3405094" y="5234288"/>
            <a:ext cx="1595438" cy="381000"/>
            <a:chOff x="7097868" y="5826195"/>
            <a:chExt cx="1595438" cy="381000"/>
          </a:xfrm>
        </p:grpSpPr>
        <p:sp>
          <p:nvSpPr>
            <p:cNvPr id="116" name="地方消費税枠"/>
            <p:cNvSpPr>
              <a:spLocks noChangeArrowheads="1"/>
            </p:cNvSpPr>
            <p:nvPr/>
          </p:nvSpPr>
          <p:spPr bwMode="auto">
            <a:xfrm>
              <a:off x="7097868" y="5840312"/>
              <a:ext cx="1595438"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117" name="地方消費税"/>
            <p:cNvSpPr>
              <a:spLocks noChangeArrowheads="1"/>
            </p:cNvSpPr>
            <p:nvPr/>
          </p:nvSpPr>
          <p:spPr bwMode="auto">
            <a:xfrm>
              <a:off x="7190158" y="5826195"/>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1800" b="1" dirty="0">
                  <a:solidFill>
                    <a:srgbClr val="000000"/>
                  </a:solidFill>
                  <a:latin typeface="+mn-ea"/>
                  <a:ea typeface="+mn-ea"/>
                </a:rPr>
                <a:t>地方消費税</a:t>
              </a:r>
            </a:p>
          </p:txBody>
        </p:sp>
      </p:grpSp>
      <p:sp>
        <p:nvSpPr>
          <p:cNvPr id="121" name="自動車ぱねる"/>
          <p:cNvSpPr/>
          <p:nvPr/>
        </p:nvSpPr>
        <p:spPr>
          <a:xfrm>
            <a:off x="6846842" y="2690328"/>
            <a:ext cx="1816395" cy="396095"/>
          </a:xfrm>
          <a:prstGeom prst="rect">
            <a:avLst/>
          </a:prstGeom>
          <a:solidFill>
            <a:srgbClr val="2C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グループ化 23"/>
          <p:cNvGrpSpPr/>
          <p:nvPr/>
        </p:nvGrpSpPr>
        <p:grpSpPr>
          <a:xfrm>
            <a:off x="6891680" y="2649875"/>
            <a:ext cx="1727200" cy="381000"/>
            <a:chOff x="7044080" y="2802275"/>
            <a:chExt cx="1727200" cy="381000"/>
          </a:xfrm>
        </p:grpSpPr>
        <p:sp>
          <p:nvSpPr>
            <p:cNvPr id="118" name="自動車"/>
            <p:cNvSpPr>
              <a:spLocks noChangeArrowheads="1"/>
            </p:cNvSpPr>
            <p:nvPr/>
          </p:nvSpPr>
          <p:spPr bwMode="auto">
            <a:xfrm>
              <a:off x="7044080" y="2840375"/>
              <a:ext cx="1727200" cy="341312"/>
            </a:xfrm>
            <a:prstGeom prst="roundRect">
              <a:avLst>
                <a:gd name="adj" fmla="val 50000"/>
              </a:avLst>
            </a:prstGeom>
            <a:solidFill>
              <a:schemeClr val="bg1"/>
            </a:solidFill>
            <a:ln>
              <a:noFill/>
            </a:ln>
            <a:extLst>
              <a:ext uri="{91240B29-F687-4F45-9708-019B960494DF}">
                <a14:hiddenLine xmlns:a14="http://schemas.microsoft.com/office/drawing/2010/main" w="12700" algn="ctr">
                  <a:solidFill>
                    <a:srgbClr val="000000"/>
                  </a:solidFill>
                  <a:round/>
                  <a:headEnd type="none" w="lg" len="lg"/>
                  <a:tailEnd type="none" w="lg" len="lg"/>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endParaRPr lang="ja-JP" altLang="en-US" sz="2400" b="1">
                <a:solidFill>
                  <a:srgbClr val="000000"/>
                </a:solidFill>
                <a:latin typeface="+mn-ea"/>
                <a:ea typeface="+mn-ea"/>
              </a:endParaRPr>
            </a:p>
          </p:txBody>
        </p:sp>
        <p:sp>
          <p:nvSpPr>
            <p:cNvPr id="119" name="直・道_自動車税"/>
            <p:cNvSpPr>
              <a:spLocks noChangeArrowheads="1"/>
            </p:cNvSpPr>
            <p:nvPr/>
          </p:nvSpPr>
          <p:spPr bwMode="auto">
            <a:xfrm>
              <a:off x="7374280" y="2802275"/>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FontTx/>
                <a:buNone/>
              </a:pPr>
              <a:r>
                <a:rPr lang="ja-JP" altLang="en-US" sz="1800" b="1" dirty="0">
                  <a:solidFill>
                    <a:srgbClr val="000000"/>
                  </a:solidFill>
                  <a:latin typeface="+mn-ea"/>
                  <a:ea typeface="+mn-ea"/>
                </a:rPr>
                <a:t>自動車税</a:t>
              </a:r>
            </a:p>
          </p:txBody>
        </p:sp>
      </p:grpSp>
      <p:sp>
        <p:nvSpPr>
          <p:cNvPr id="100" name="タイトル 1"/>
          <p:cNvSpPr txBox="1">
            <a:spLocks/>
          </p:cNvSpPr>
          <p:nvPr/>
        </p:nvSpPr>
        <p:spPr>
          <a:xfrm>
            <a:off x="1230828" y="145466"/>
            <a:ext cx="9885082" cy="73179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日本の主な税金の種類と分類</a:t>
            </a:r>
          </a:p>
        </p:txBody>
      </p:sp>
      <p:pic>
        <p:nvPicPr>
          <p:cNvPr id="101" name="図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288" y="2440370"/>
            <a:ext cx="2800350" cy="2800350"/>
          </a:xfrm>
          <a:prstGeom prst="rect">
            <a:avLst/>
          </a:prstGeom>
        </p:spPr>
      </p:pic>
      <p:sp>
        <p:nvSpPr>
          <p:cNvPr id="102" name="テキスト ボックス 101"/>
          <p:cNvSpPr txBox="1"/>
          <p:nvPr/>
        </p:nvSpPr>
        <p:spPr>
          <a:xfrm>
            <a:off x="8782783" y="3527006"/>
            <a:ext cx="3328807"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sp>
        <p:nvSpPr>
          <p:cNvPr id="120" name="財政とは">
            <a:extLst>
              <a:ext uri="{FF2B5EF4-FFF2-40B4-BE49-F238E27FC236}">
                <a16:creationId xmlns:a16="http://schemas.microsoft.com/office/drawing/2014/main" id="{FD2112A7-76BB-491A-94C4-09E44F4FC13F}"/>
              </a:ext>
            </a:extLst>
          </p:cNvPr>
          <p:cNvSpPr/>
          <p:nvPr/>
        </p:nvSpPr>
        <p:spPr>
          <a:xfrm>
            <a:off x="1271330" y="2053368"/>
            <a:ext cx="9788236" cy="3326718"/>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6000" noProof="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日本の</a:t>
            </a:r>
            <a:r>
              <a:rPr lang="ja-JP" altLang="en-US" sz="6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税制は</a:t>
            </a:r>
            <a:endParaRPr kumimoji="1" lang="en-US" altLang="ja-JP" sz="6000" b="0" i="0" u="none" strike="noStrike" kern="120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lvl="0" algn="ctr">
              <a:lnSpc>
                <a:spcPts val="4800"/>
              </a:lnSpc>
              <a:defRPr/>
            </a:pPr>
            <a:r>
              <a:rPr lang="ja-JP" altLang="en-US" sz="36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様々な</a:t>
            </a: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税金を少しずつ、</a:t>
            </a:r>
            <a:endParaRPr lang="en-US" altLang="ja-JP"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lvl="0" algn="ctr">
              <a:lnSpc>
                <a:spcPts val="4800"/>
              </a:lnSpc>
              <a:defRPr/>
            </a:pP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色々な方法で納めてもらう</a:t>
            </a:r>
            <a:endParaRPr lang="en-US" altLang="ja-JP"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lvl="0" algn="ctr">
              <a:lnSpc>
                <a:spcPts val="4800"/>
              </a:lnSpc>
              <a:defRPr/>
            </a:pPr>
            <a:r>
              <a:rPr lang="ja-JP" altLang="en-US" sz="400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負担感が少なく、偏りのない税体系</a:t>
            </a:r>
            <a:endParaRPr kumimoji="1" lang="ja-JP" altLang="en-US"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35924743"/>
      </p:ext>
    </p:extLst>
  </p:cSld>
  <p:clrMapOvr>
    <a:masterClrMapping/>
  </p:clrMapOvr>
  <mc:AlternateContent xmlns:mc="http://schemas.openxmlformats.org/markup-compatibility/2006" xmlns:p14="http://schemas.microsoft.com/office/powerpoint/2010/main">
    <mc:Choice Requires="p14">
      <p:transition spd="med" p14:dur="700" advTm="132000">
        <p:fade/>
      </p:transition>
    </mc:Choice>
    <mc:Fallback xmlns="">
      <p:transition spd="med" advTm="13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path" presetSubtype="0" accel="50000" decel="50000" fill="hold" grpId="1" nodeType="withEffect">
                                  <p:stCondLst>
                                    <p:cond delay="500"/>
                                  </p:stCondLst>
                                  <p:childTnLst>
                                    <p:animMotion origin="layout" path="M 1.66667E-6 -4.07407E-6 L 0.04596 -0.35486 " pathEditMode="relative" rAng="0" ptsTypes="AA">
                                      <p:cBhvr>
                                        <p:cTn id="9" dur="2000" fill="hold"/>
                                        <p:tgtEl>
                                          <p:spTgt spid="2"/>
                                        </p:tgtEl>
                                        <p:attrNameLst>
                                          <p:attrName>ppt_x</p:attrName>
                                          <p:attrName>ppt_y</p:attrName>
                                        </p:attrNameLst>
                                      </p:cBhvr>
                                      <p:rCtr x="2292" y="-17755"/>
                                    </p:animMotion>
                                  </p:childTnLst>
                                </p:cTn>
                              </p:par>
                            </p:childTnLst>
                          </p:cTn>
                        </p:par>
                        <p:par>
                          <p:cTn id="10" fill="hold">
                            <p:stCondLst>
                              <p:cond delay="2500"/>
                            </p:stCondLst>
                            <p:childTnLst>
                              <p:par>
                                <p:cTn id="11" presetID="35" presetClass="path" presetSubtype="0" accel="35000" decel="65000" fill="hold" nodeType="afterEffect">
                                  <p:stCondLst>
                                    <p:cond delay="0"/>
                                  </p:stCondLst>
                                  <p:childTnLst>
                                    <p:animMotion origin="layout" path="M 5E-6 -4.44444E-6 L -0.15131 0.00116 " pathEditMode="relative" rAng="0" ptsTypes="AA">
                                      <p:cBhvr>
                                        <p:cTn id="12" dur="2000" fill="hold"/>
                                        <p:tgtEl>
                                          <p:spTgt spid="108"/>
                                        </p:tgtEl>
                                        <p:attrNameLst>
                                          <p:attrName>ppt_x</p:attrName>
                                          <p:attrName>ppt_y</p:attrName>
                                        </p:attrNameLst>
                                      </p:cBhvr>
                                      <p:rCtr x="-7565" y="46"/>
                                    </p:animMotion>
                                  </p:childTnLst>
                                </p:cTn>
                              </p:par>
                              <p:par>
                                <p:cTn id="13" presetID="35" presetClass="path" presetSubtype="0" accel="50000" decel="50000" fill="hold" nodeType="withEffect">
                                  <p:stCondLst>
                                    <p:cond delay="0"/>
                                  </p:stCondLst>
                                  <p:childTnLst>
                                    <p:animMotion origin="layout" path="M 2.08333E-7 4.07407E-6 L -0.15677 4.07407E-6 " pathEditMode="relative" rAng="0" ptsTypes="AA">
                                      <p:cBhvr>
                                        <p:cTn id="14" dur="2000" fill="hold"/>
                                        <p:tgtEl>
                                          <p:spTgt spid="109"/>
                                        </p:tgtEl>
                                        <p:attrNameLst>
                                          <p:attrName>ppt_x</p:attrName>
                                          <p:attrName>ppt_y</p:attrName>
                                        </p:attrNameLst>
                                      </p:cBhvr>
                                      <p:rCtr x="-7839" y="0"/>
                                    </p:animMotion>
                                  </p:childTnLst>
                                </p:cTn>
                              </p:par>
                            </p:childTnLst>
                          </p:cTn>
                        </p:par>
                        <p:par>
                          <p:cTn id="15" fill="hold">
                            <p:stCondLst>
                              <p:cond delay="4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780"/>
                                        </p:tgtEl>
                                        <p:attrNameLst>
                                          <p:attrName>style.visibility</p:attrName>
                                        </p:attrNameLst>
                                      </p:cBhvr>
                                      <p:to>
                                        <p:strVal val="visible"/>
                                      </p:to>
                                    </p:set>
                                    <p:animEffect transition="in" filter="fade">
                                      <p:cBhvr>
                                        <p:cTn id="32" dur="500"/>
                                        <p:tgtEl>
                                          <p:spTgt spid="7278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2781"/>
                                        </p:tgtEl>
                                        <p:attrNameLst>
                                          <p:attrName>style.visibility</p:attrName>
                                        </p:attrNameLst>
                                      </p:cBhvr>
                                      <p:to>
                                        <p:strVal val="visible"/>
                                      </p:to>
                                    </p:set>
                                    <p:anim calcmode="lin" valueType="num">
                                      <p:cBhvr>
                                        <p:cTn id="38" dur="500" fill="hold"/>
                                        <p:tgtEl>
                                          <p:spTgt spid="72781"/>
                                        </p:tgtEl>
                                        <p:attrNameLst>
                                          <p:attrName>ppt_w</p:attrName>
                                        </p:attrNameLst>
                                      </p:cBhvr>
                                      <p:tavLst>
                                        <p:tav tm="0">
                                          <p:val>
                                            <p:fltVal val="0"/>
                                          </p:val>
                                        </p:tav>
                                        <p:tav tm="100000">
                                          <p:val>
                                            <p:strVal val="#ppt_w"/>
                                          </p:val>
                                        </p:tav>
                                      </p:tavLst>
                                    </p:anim>
                                    <p:anim calcmode="lin" valueType="num">
                                      <p:cBhvr>
                                        <p:cTn id="39" dur="500" fill="hold"/>
                                        <p:tgtEl>
                                          <p:spTgt spid="72781"/>
                                        </p:tgtEl>
                                        <p:attrNameLst>
                                          <p:attrName>ppt_h</p:attrName>
                                        </p:attrNameLst>
                                      </p:cBhvr>
                                      <p:tavLst>
                                        <p:tav tm="0">
                                          <p:val>
                                            <p:fltVal val="0"/>
                                          </p:val>
                                        </p:tav>
                                        <p:tav tm="100000">
                                          <p:val>
                                            <p:strVal val="#ppt_h"/>
                                          </p:val>
                                        </p:tav>
                                      </p:tavLst>
                                    </p:anim>
                                    <p:animEffect transition="in" filter="fade">
                                      <p:cBhvr>
                                        <p:cTn id="40" dur="500"/>
                                        <p:tgtEl>
                                          <p:spTgt spid="727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500"/>
                                        <p:tgtEl>
                                          <p:spTgt spid="9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2773"/>
                                        </p:tgtEl>
                                        <p:attrNameLst>
                                          <p:attrName>style.visibility</p:attrName>
                                        </p:attrNameLst>
                                      </p:cBhvr>
                                      <p:to>
                                        <p:strVal val="visible"/>
                                      </p:to>
                                    </p:set>
                                    <p:anim calcmode="lin" valueType="num">
                                      <p:cBhvr>
                                        <p:cTn id="51" dur="500" fill="hold"/>
                                        <p:tgtEl>
                                          <p:spTgt spid="72773"/>
                                        </p:tgtEl>
                                        <p:attrNameLst>
                                          <p:attrName>ppt_w</p:attrName>
                                        </p:attrNameLst>
                                      </p:cBhvr>
                                      <p:tavLst>
                                        <p:tav tm="0">
                                          <p:val>
                                            <p:fltVal val="0"/>
                                          </p:val>
                                        </p:tav>
                                        <p:tav tm="100000">
                                          <p:val>
                                            <p:strVal val="#ppt_w"/>
                                          </p:val>
                                        </p:tav>
                                      </p:tavLst>
                                    </p:anim>
                                    <p:anim calcmode="lin" valueType="num">
                                      <p:cBhvr>
                                        <p:cTn id="52" dur="500" fill="hold"/>
                                        <p:tgtEl>
                                          <p:spTgt spid="72773"/>
                                        </p:tgtEl>
                                        <p:attrNameLst>
                                          <p:attrName>ppt_h</p:attrName>
                                        </p:attrNameLst>
                                      </p:cBhvr>
                                      <p:tavLst>
                                        <p:tav tm="0">
                                          <p:val>
                                            <p:fltVal val="0"/>
                                          </p:val>
                                        </p:tav>
                                        <p:tav tm="100000">
                                          <p:val>
                                            <p:strVal val="#ppt_h"/>
                                          </p:val>
                                        </p:tav>
                                      </p:tavLst>
                                    </p:anim>
                                    <p:animEffect transition="in" filter="fade">
                                      <p:cBhvr>
                                        <p:cTn id="53" dur="500"/>
                                        <p:tgtEl>
                                          <p:spTgt spid="7277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2708"/>
                                        </p:tgtEl>
                                        <p:attrNameLst>
                                          <p:attrName>style.visibility</p:attrName>
                                        </p:attrNameLst>
                                      </p:cBhvr>
                                      <p:to>
                                        <p:strVal val="visible"/>
                                      </p:to>
                                    </p:set>
                                    <p:anim calcmode="lin" valueType="num">
                                      <p:cBhvr>
                                        <p:cTn id="58" dur="500" fill="hold"/>
                                        <p:tgtEl>
                                          <p:spTgt spid="72708"/>
                                        </p:tgtEl>
                                        <p:attrNameLst>
                                          <p:attrName>ppt_w</p:attrName>
                                        </p:attrNameLst>
                                      </p:cBhvr>
                                      <p:tavLst>
                                        <p:tav tm="0">
                                          <p:val>
                                            <p:fltVal val="0"/>
                                          </p:val>
                                        </p:tav>
                                        <p:tav tm="100000">
                                          <p:val>
                                            <p:strVal val="#ppt_w"/>
                                          </p:val>
                                        </p:tav>
                                      </p:tavLst>
                                    </p:anim>
                                    <p:anim calcmode="lin" valueType="num">
                                      <p:cBhvr>
                                        <p:cTn id="59" dur="500" fill="hold"/>
                                        <p:tgtEl>
                                          <p:spTgt spid="72708"/>
                                        </p:tgtEl>
                                        <p:attrNameLst>
                                          <p:attrName>ppt_h</p:attrName>
                                        </p:attrNameLst>
                                      </p:cBhvr>
                                      <p:tavLst>
                                        <p:tav tm="0">
                                          <p:val>
                                            <p:fltVal val="0"/>
                                          </p:val>
                                        </p:tav>
                                        <p:tav tm="100000">
                                          <p:val>
                                            <p:strVal val="#ppt_h"/>
                                          </p:val>
                                        </p:tav>
                                      </p:tavLst>
                                    </p:anim>
                                    <p:animEffect transition="in" filter="fade">
                                      <p:cBhvr>
                                        <p:cTn id="60" dur="500"/>
                                        <p:tgtEl>
                                          <p:spTgt spid="72708"/>
                                        </p:tgtEl>
                                      </p:cBhvr>
                                    </p:animEffect>
                                  </p:childTnLst>
                                </p:cTn>
                              </p:par>
                              <p:par>
                                <p:cTn id="61" presetID="53" presetClass="entr" presetSubtype="16" fill="hold" grpId="0" nodeType="withEffect">
                                  <p:stCondLst>
                                    <p:cond delay="1100"/>
                                  </p:stCondLst>
                                  <p:childTnLst>
                                    <p:set>
                                      <p:cBhvr>
                                        <p:cTn id="62" dur="1" fill="hold">
                                          <p:stCondLst>
                                            <p:cond delay="0"/>
                                          </p:stCondLst>
                                        </p:cTn>
                                        <p:tgtEl>
                                          <p:spTgt spid="72740"/>
                                        </p:tgtEl>
                                        <p:attrNameLst>
                                          <p:attrName>style.visibility</p:attrName>
                                        </p:attrNameLst>
                                      </p:cBhvr>
                                      <p:to>
                                        <p:strVal val="visible"/>
                                      </p:to>
                                    </p:set>
                                    <p:anim calcmode="lin" valueType="num">
                                      <p:cBhvr>
                                        <p:cTn id="63" dur="500" fill="hold"/>
                                        <p:tgtEl>
                                          <p:spTgt spid="72740"/>
                                        </p:tgtEl>
                                        <p:attrNameLst>
                                          <p:attrName>ppt_w</p:attrName>
                                        </p:attrNameLst>
                                      </p:cBhvr>
                                      <p:tavLst>
                                        <p:tav tm="0">
                                          <p:val>
                                            <p:fltVal val="0"/>
                                          </p:val>
                                        </p:tav>
                                        <p:tav tm="100000">
                                          <p:val>
                                            <p:strVal val="#ppt_w"/>
                                          </p:val>
                                        </p:tav>
                                      </p:tavLst>
                                    </p:anim>
                                    <p:anim calcmode="lin" valueType="num">
                                      <p:cBhvr>
                                        <p:cTn id="64" dur="500" fill="hold"/>
                                        <p:tgtEl>
                                          <p:spTgt spid="72740"/>
                                        </p:tgtEl>
                                        <p:attrNameLst>
                                          <p:attrName>ppt_h</p:attrName>
                                        </p:attrNameLst>
                                      </p:cBhvr>
                                      <p:tavLst>
                                        <p:tav tm="0">
                                          <p:val>
                                            <p:fltVal val="0"/>
                                          </p:val>
                                        </p:tav>
                                        <p:tav tm="100000">
                                          <p:val>
                                            <p:strVal val="#ppt_h"/>
                                          </p:val>
                                        </p:tav>
                                      </p:tavLst>
                                    </p:anim>
                                    <p:animEffect transition="in" filter="fade">
                                      <p:cBhvr>
                                        <p:cTn id="65" dur="500"/>
                                        <p:tgtEl>
                                          <p:spTgt spid="72740"/>
                                        </p:tgtEl>
                                      </p:cBhvr>
                                    </p:animEffect>
                                  </p:childTnLst>
                                </p:cTn>
                              </p:par>
                            </p:childTnLst>
                          </p:cTn>
                        </p:par>
                        <p:par>
                          <p:cTn id="66" fill="hold">
                            <p:stCondLst>
                              <p:cond delay="1600"/>
                            </p:stCondLst>
                            <p:childTnLst>
                              <p:par>
                                <p:cTn id="67" presetID="10" presetClass="entr" presetSubtype="0" fill="hold" nodeType="afterEffect">
                                  <p:stCondLst>
                                    <p:cond delay="0"/>
                                  </p:stCondLst>
                                  <p:childTnLst>
                                    <p:set>
                                      <p:cBhvr>
                                        <p:cTn id="68" dur="1" fill="hold">
                                          <p:stCondLst>
                                            <p:cond delay="0"/>
                                          </p:stCondLst>
                                        </p:cTn>
                                        <p:tgtEl>
                                          <p:spTgt spid="72757"/>
                                        </p:tgtEl>
                                        <p:attrNameLst>
                                          <p:attrName>style.visibility</p:attrName>
                                        </p:attrNameLst>
                                      </p:cBhvr>
                                      <p:to>
                                        <p:strVal val="visible"/>
                                      </p:to>
                                    </p:set>
                                    <p:animEffect transition="in" filter="fade">
                                      <p:cBhvr>
                                        <p:cTn id="69" dur="500"/>
                                        <p:tgtEl>
                                          <p:spTgt spid="7275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2707"/>
                                        </p:tgtEl>
                                        <p:attrNameLst>
                                          <p:attrName>style.visibility</p:attrName>
                                        </p:attrNameLst>
                                      </p:cBhvr>
                                      <p:to>
                                        <p:strVal val="visible"/>
                                      </p:to>
                                    </p:set>
                                    <p:anim calcmode="lin" valueType="num">
                                      <p:cBhvr>
                                        <p:cTn id="74" dur="500" fill="hold"/>
                                        <p:tgtEl>
                                          <p:spTgt spid="72707"/>
                                        </p:tgtEl>
                                        <p:attrNameLst>
                                          <p:attrName>ppt_w</p:attrName>
                                        </p:attrNameLst>
                                      </p:cBhvr>
                                      <p:tavLst>
                                        <p:tav tm="0">
                                          <p:val>
                                            <p:fltVal val="0"/>
                                          </p:val>
                                        </p:tav>
                                        <p:tav tm="100000">
                                          <p:val>
                                            <p:strVal val="#ppt_w"/>
                                          </p:val>
                                        </p:tav>
                                      </p:tavLst>
                                    </p:anim>
                                    <p:anim calcmode="lin" valueType="num">
                                      <p:cBhvr>
                                        <p:cTn id="75" dur="500" fill="hold"/>
                                        <p:tgtEl>
                                          <p:spTgt spid="72707"/>
                                        </p:tgtEl>
                                        <p:attrNameLst>
                                          <p:attrName>ppt_h</p:attrName>
                                        </p:attrNameLst>
                                      </p:cBhvr>
                                      <p:tavLst>
                                        <p:tav tm="0">
                                          <p:val>
                                            <p:fltVal val="0"/>
                                          </p:val>
                                        </p:tav>
                                        <p:tav tm="100000">
                                          <p:val>
                                            <p:strVal val="#ppt_h"/>
                                          </p:val>
                                        </p:tav>
                                      </p:tavLst>
                                    </p:anim>
                                    <p:animEffect transition="in" filter="fade">
                                      <p:cBhvr>
                                        <p:cTn id="76" dur="500"/>
                                        <p:tgtEl>
                                          <p:spTgt spid="72707"/>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72706"/>
                                        </p:tgtEl>
                                        <p:attrNameLst>
                                          <p:attrName>style.visibility</p:attrName>
                                        </p:attrNameLst>
                                      </p:cBhvr>
                                      <p:to>
                                        <p:strVal val="visible"/>
                                      </p:to>
                                    </p:set>
                                    <p:anim calcmode="lin" valueType="num">
                                      <p:cBhvr>
                                        <p:cTn id="79" dur="500" fill="hold"/>
                                        <p:tgtEl>
                                          <p:spTgt spid="72706"/>
                                        </p:tgtEl>
                                        <p:attrNameLst>
                                          <p:attrName>ppt_w</p:attrName>
                                        </p:attrNameLst>
                                      </p:cBhvr>
                                      <p:tavLst>
                                        <p:tav tm="0">
                                          <p:val>
                                            <p:fltVal val="0"/>
                                          </p:val>
                                        </p:tav>
                                        <p:tav tm="100000">
                                          <p:val>
                                            <p:strVal val="#ppt_w"/>
                                          </p:val>
                                        </p:tav>
                                      </p:tavLst>
                                    </p:anim>
                                    <p:anim calcmode="lin" valueType="num">
                                      <p:cBhvr>
                                        <p:cTn id="80" dur="500" fill="hold"/>
                                        <p:tgtEl>
                                          <p:spTgt spid="72706"/>
                                        </p:tgtEl>
                                        <p:attrNameLst>
                                          <p:attrName>ppt_h</p:attrName>
                                        </p:attrNameLst>
                                      </p:cBhvr>
                                      <p:tavLst>
                                        <p:tav tm="0">
                                          <p:val>
                                            <p:fltVal val="0"/>
                                          </p:val>
                                        </p:tav>
                                        <p:tav tm="100000">
                                          <p:val>
                                            <p:strVal val="#ppt_h"/>
                                          </p:val>
                                        </p:tav>
                                      </p:tavLst>
                                    </p:anim>
                                    <p:animEffect transition="in" filter="fade">
                                      <p:cBhvr>
                                        <p:cTn id="81" dur="500"/>
                                        <p:tgtEl>
                                          <p:spTgt spid="72706"/>
                                        </p:tgtEl>
                                      </p:cBhvr>
                                    </p:animEffect>
                                  </p:childTnLst>
                                </p:cTn>
                              </p:par>
                              <p:par>
                                <p:cTn id="82" presetID="53" presetClass="entr" presetSubtype="16" fill="hold" grpId="1" nodeType="withEffect">
                                  <p:stCondLst>
                                    <p:cond delay="0"/>
                                  </p:stCondLst>
                                  <p:childTnLst>
                                    <p:set>
                                      <p:cBhvr>
                                        <p:cTn id="83" dur="1" fill="hold">
                                          <p:stCondLst>
                                            <p:cond delay="0"/>
                                          </p:stCondLst>
                                        </p:cTn>
                                        <p:tgtEl>
                                          <p:spTgt spid="72739"/>
                                        </p:tgtEl>
                                        <p:attrNameLst>
                                          <p:attrName>style.visibility</p:attrName>
                                        </p:attrNameLst>
                                      </p:cBhvr>
                                      <p:to>
                                        <p:strVal val="visible"/>
                                      </p:to>
                                    </p:set>
                                    <p:anim calcmode="lin" valueType="num">
                                      <p:cBhvr>
                                        <p:cTn id="84" dur="500" fill="hold"/>
                                        <p:tgtEl>
                                          <p:spTgt spid="72739"/>
                                        </p:tgtEl>
                                        <p:attrNameLst>
                                          <p:attrName>ppt_w</p:attrName>
                                        </p:attrNameLst>
                                      </p:cBhvr>
                                      <p:tavLst>
                                        <p:tav tm="0">
                                          <p:val>
                                            <p:fltVal val="0"/>
                                          </p:val>
                                        </p:tav>
                                        <p:tav tm="100000">
                                          <p:val>
                                            <p:strVal val="#ppt_w"/>
                                          </p:val>
                                        </p:tav>
                                      </p:tavLst>
                                    </p:anim>
                                    <p:anim calcmode="lin" valueType="num">
                                      <p:cBhvr>
                                        <p:cTn id="85" dur="500" fill="hold"/>
                                        <p:tgtEl>
                                          <p:spTgt spid="72739"/>
                                        </p:tgtEl>
                                        <p:attrNameLst>
                                          <p:attrName>ppt_h</p:attrName>
                                        </p:attrNameLst>
                                      </p:cBhvr>
                                      <p:tavLst>
                                        <p:tav tm="0">
                                          <p:val>
                                            <p:fltVal val="0"/>
                                          </p:val>
                                        </p:tav>
                                        <p:tav tm="100000">
                                          <p:val>
                                            <p:strVal val="#ppt_h"/>
                                          </p:val>
                                        </p:tav>
                                      </p:tavLst>
                                    </p:anim>
                                    <p:animEffect transition="in" filter="fade">
                                      <p:cBhvr>
                                        <p:cTn id="86" dur="500"/>
                                        <p:tgtEl>
                                          <p:spTgt spid="72739"/>
                                        </p:tgtEl>
                                      </p:cBhvr>
                                    </p:animEffect>
                                  </p:childTnLst>
                                </p:cTn>
                              </p:par>
                              <p:par>
                                <p:cTn id="87" presetID="53" presetClass="entr" presetSubtype="16" fill="hold" grpId="1" nodeType="withEffect">
                                  <p:stCondLst>
                                    <p:cond delay="0"/>
                                  </p:stCondLst>
                                  <p:childTnLst>
                                    <p:set>
                                      <p:cBhvr>
                                        <p:cTn id="88" dur="1" fill="hold">
                                          <p:stCondLst>
                                            <p:cond delay="0"/>
                                          </p:stCondLst>
                                        </p:cTn>
                                        <p:tgtEl>
                                          <p:spTgt spid="72738"/>
                                        </p:tgtEl>
                                        <p:attrNameLst>
                                          <p:attrName>style.visibility</p:attrName>
                                        </p:attrNameLst>
                                      </p:cBhvr>
                                      <p:to>
                                        <p:strVal val="visible"/>
                                      </p:to>
                                    </p:set>
                                    <p:anim calcmode="lin" valueType="num">
                                      <p:cBhvr>
                                        <p:cTn id="89" dur="500" fill="hold"/>
                                        <p:tgtEl>
                                          <p:spTgt spid="72738"/>
                                        </p:tgtEl>
                                        <p:attrNameLst>
                                          <p:attrName>ppt_w</p:attrName>
                                        </p:attrNameLst>
                                      </p:cBhvr>
                                      <p:tavLst>
                                        <p:tav tm="0">
                                          <p:val>
                                            <p:fltVal val="0"/>
                                          </p:val>
                                        </p:tav>
                                        <p:tav tm="100000">
                                          <p:val>
                                            <p:strVal val="#ppt_w"/>
                                          </p:val>
                                        </p:tav>
                                      </p:tavLst>
                                    </p:anim>
                                    <p:anim calcmode="lin" valueType="num">
                                      <p:cBhvr>
                                        <p:cTn id="90" dur="500" fill="hold"/>
                                        <p:tgtEl>
                                          <p:spTgt spid="72738"/>
                                        </p:tgtEl>
                                        <p:attrNameLst>
                                          <p:attrName>ppt_h</p:attrName>
                                        </p:attrNameLst>
                                      </p:cBhvr>
                                      <p:tavLst>
                                        <p:tav tm="0">
                                          <p:val>
                                            <p:fltVal val="0"/>
                                          </p:val>
                                        </p:tav>
                                        <p:tav tm="100000">
                                          <p:val>
                                            <p:strVal val="#ppt_h"/>
                                          </p:val>
                                        </p:tav>
                                      </p:tavLst>
                                    </p:anim>
                                    <p:animEffect transition="in" filter="fade">
                                      <p:cBhvr>
                                        <p:cTn id="91" dur="500"/>
                                        <p:tgtEl>
                                          <p:spTgt spid="72738"/>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72767"/>
                                        </p:tgtEl>
                                        <p:attrNameLst>
                                          <p:attrName>style.visibility</p:attrName>
                                        </p:attrNameLst>
                                      </p:cBhvr>
                                      <p:to>
                                        <p:strVal val="visible"/>
                                      </p:to>
                                    </p:set>
                                    <p:animEffect transition="in" filter="fade">
                                      <p:cBhvr>
                                        <p:cTn id="95" dur="500"/>
                                        <p:tgtEl>
                                          <p:spTgt spid="72767"/>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72758"/>
                                        </p:tgtEl>
                                        <p:attrNameLst>
                                          <p:attrName>style.visibility</p:attrName>
                                        </p:attrNameLst>
                                      </p:cBhvr>
                                      <p:to>
                                        <p:strVal val="visible"/>
                                      </p:to>
                                    </p:set>
                                    <p:animEffect transition="in" filter="fade">
                                      <p:cBhvr>
                                        <p:cTn id="105" dur="500"/>
                                        <p:tgtEl>
                                          <p:spTgt spid="72758"/>
                                        </p:tgtEl>
                                      </p:cBhvr>
                                    </p:animEffec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72759"/>
                                        </p:tgtEl>
                                        <p:attrNameLst>
                                          <p:attrName>style.visibility</p:attrName>
                                        </p:attrNameLst>
                                      </p:cBhvr>
                                      <p:to>
                                        <p:strVal val="visible"/>
                                      </p:to>
                                    </p:set>
                                    <p:animEffect transition="in" filter="fade">
                                      <p:cBhvr>
                                        <p:cTn id="109" dur="500"/>
                                        <p:tgtEl>
                                          <p:spTgt spid="7275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fade">
                                      <p:cBhvr>
                                        <p:cTn id="112" dur="500"/>
                                        <p:tgtEl>
                                          <p:spTgt spid="121"/>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childTnLst>
                          </p:cTn>
                        </p:par>
                        <p:par>
                          <p:cTn id="120" fill="hold">
                            <p:stCondLst>
                              <p:cond delay="1000"/>
                            </p:stCondLst>
                            <p:childTnLst>
                              <p:par>
                                <p:cTn id="121" presetID="42" presetClass="entr" presetSubtype="0"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fade">
                                      <p:cBhvr>
                                        <p:cTn id="123" dur="1000"/>
                                        <p:tgtEl>
                                          <p:spTgt spid="102"/>
                                        </p:tgtEl>
                                      </p:cBhvr>
                                    </p:animEffect>
                                    <p:anim calcmode="lin" valueType="num">
                                      <p:cBhvr>
                                        <p:cTn id="124" dur="1000" fill="hold"/>
                                        <p:tgtEl>
                                          <p:spTgt spid="102"/>
                                        </p:tgtEl>
                                        <p:attrNameLst>
                                          <p:attrName>ppt_x</p:attrName>
                                        </p:attrNameLst>
                                      </p:cBhvr>
                                      <p:tavLst>
                                        <p:tav tm="0">
                                          <p:val>
                                            <p:strVal val="#ppt_x"/>
                                          </p:val>
                                        </p:tav>
                                        <p:tav tm="100000">
                                          <p:val>
                                            <p:strVal val="#ppt_x"/>
                                          </p:val>
                                        </p:tav>
                                      </p:tavLst>
                                    </p:anim>
                                    <p:anim calcmode="lin" valueType="num">
                                      <p:cBhvr>
                                        <p:cTn id="125"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120"/>
                                        </p:tgtEl>
                                        <p:attrNameLst>
                                          <p:attrName>style.visibility</p:attrName>
                                        </p:attrNameLst>
                                      </p:cBhvr>
                                      <p:to>
                                        <p:strVal val="visible"/>
                                      </p:to>
                                    </p:set>
                                    <p:animEffect transition="in" filter="fade">
                                      <p:cBhvr>
                                        <p:cTn id="130" dur="1000"/>
                                        <p:tgtEl>
                                          <p:spTgt spid="120"/>
                                        </p:tgtEl>
                                      </p:cBhvr>
                                    </p:animEffect>
                                    <p:anim calcmode="lin" valueType="num">
                                      <p:cBhvr>
                                        <p:cTn id="131" dur="1000" fill="hold"/>
                                        <p:tgtEl>
                                          <p:spTgt spid="120"/>
                                        </p:tgtEl>
                                        <p:attrNameLst>
                                          <p:attrName>ppt_x</p:attrName>
                                        </p:attrNameLst>
                                      </p:cBhvr>
                                      <p:tavLst>
                                        <p:tav tm="0">
                                          <p:val>
                                            <p:strVal val="#ppt_x"/>
                                          </p:val>
                                        </p:tav>
                                        <p:tav tm="100000">
                                          <p:val>
                                            <p:strVal val="#ppt_x"/>
                                          </p:val>
                                        </p:tav>
                                      </p:tavLst>
                                    </p:anim>
                                    <p:anim calcmode="lin" valueType="num">
                                      <p:cBhvr>
                                        <p:cTn id="132" dur="1000" fill="hold"/>
                                        <p:tgtEl>
                                          <p:spTgt spid="120"/>
                                        </p:tgtEl>
                                        <p:attrNameLst>
                                          <p:attrName>ppt_y</p:attrName>
                                        </p:attrNameLst>
                                      </p:cBhvr>
                                      <p:tavLst>
                                        <p:tav tm="0">
                                          <p:val>
                                            <p:strVal val="#ppt_y+.1"/>
                                          </p:val>
                                        </p:tav>
                                        <p:tav tm="100000">
                                          <p:val>
                                            <p:strVal val="#ppt_y"/>
                                          </p:val>
                                        </p:tav>
                                      </p:tavLst>
                                    </p:anim>
                                  </p:childTnLst>
                                </p:cTn>
                              </p:par>
                            </p:childTnLst>
                          </p:cTn>
                        </p:par>
                        <p:par>
                          <p:cTn id="133" fill="hold">
                            <p:stCondLst>
                              <p:cond delay="1000"/>
                            </p:stCondLst>
                            <p:childTnLst>
                              <p:par>
                                <p:cTn id="134" presetID="1" presetClass="entr" presetSubtype="0" fill="hold" grpId="1" nodeType="afterEffect">
                                  <p:stCondLst>
                                    <p:cond delay="0"/>
                                  </p:stCondLst>
                                  <p:childTnLst>
                                    <p:set>
                                      <p:cBhvr>
                                        <p:cTn id="1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72707" grpId="1" animBg="1"/>
      <p:bldP spid="72738" grpId="1" animBg="1"/>
      <p:bldP spid="72706" grpId="1" animBg="1"/>
      <p:bldP spid="72739" grpId="1" animBg="1"/>
      <p:bldP spid="72708" grpId="0" animBg="1"/>
      <p:bldP spid="72740" grpId="0" animBg="1"/>
      <p:bldP spid="72773" grpId="0" animBg="1"/>
      <p:bldP spid="12" grpId="0" animBg="1"/>
      <p:bldP spid="72781" grpId="0" animBg="1"/>
      <p:bldP spid="2" grpId="0"/>
      <p:bldP spid="2" grpId="1"/>
      <p:bldP spid="19" grpId="1"/>
      <p:bldP spid="10" grpId="0" animBg="1"/>
      <p:bldP spid="121" grpId="0" animBg="1"/>
      <p:bldP spid="102" grpId="0" animBg="1"/>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8520981" y="1488983"/>
            <a:ext cx="1205848" cy="2173771"/>
          </a:xfrm>
          <a:prstGeom prst="rect">
            <a:avLst/>
          </a:prstGeom>
        </p:spPr>
      </p:pic>
      <p:pic>
        <p:nvPicPr>
          <p:cNvPr id="32" name="Picture 33" descr="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526" y="1551250"/>
            <a:ext cx="1074390" cy="191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382428" y="165539"/>
            <a:ext cx="9515550" cy="706437"/>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a:bodyPr>
          <a:lstStyle/>
          <a:p>
            <a:pPr eaLnBrk="1" fontAlgn="auto" hangingPunct="1">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暮らしの中の税（教育費）</a:t>
            </a:r>
          </a:p>
        </p:txBody>
      </p:sp>
      <p:pic>
        <p:nvPicPr>
          <p:cNvPr id="3" name="コンテンツ プレースホルダー 2"/>
          <p:cNvPicPr>
            <a:picLocks noGrp="1" noChangeAspect="1"/>
          </p:cNvPicPr>
          <p:nvPr>
            <p:ph idx="1"/>
          </p:nvPr>
        </p:nvPicPr>
        <p:blipFill>
          <a:blip r:embed="rId5"/>
          <a:stretch>
            <a:fillRect/>
          </a:stretch>
        </p:blipFill>
        <p:spPr>
          <a:xfrm>
            <a:off x="2688908" y="1813367"/>
            <a:ext cx="722094" cy="1292699"/>
          </a:xfrm>
          <a:prstGeom prst="rect">
            <a:avLst/>
          </a:prstGeom>
        </p:spPr>
      </p:pic>
      <p:sp>
        <p:nvSpPr>
          <p:cNvPr id="43013" name="Rectangle 32"/>
          <p:cNvSpPr>
            <a:spLocks noChangeArrowheads="1"/>
          </p:cNvSpPr>
          <p:nvPr/>
        </p:nvSpPr>
        <p:spPr bwMode="auto">
          <a:xfrm>
            <a:off x="1679133" y="955754"/>
            <a:ext cx="9086640" cy="6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2000" b="1" dirty="0">
                <a:solidFill>
                  <a:srgbClr val="333333"/>
                </a:solidFill>
                <a:latin typeface="HG丸ｺﾞｼｯｸM-PRO" panose="020F0600000000000000" pitchFamily="50" charset="-128"/>
                <a:ea typeface="HG丸ｺﾞｼｯｸM-PRO" panose="020F0600000000000000" pitchFamily="50" charset="-128"/>
              </a:rPr>
              <a:t>～公立学校の小学生、中学生、高校生一人当たりの教育費（令和２年度）～</a:t>
            </a:r>
          </a:p>
        </p:txBody>
      </p:sp>
      <p:grpSp>
        <p:nvGrpSpPr>
          <p:cNvPr id="43014" name="グループ化 6"/>
          <p:cNvGrpSpPr>
            <a:grpSpLocks/>
          </p:cNvGrpSpPr>
          <p:nvPr/>
        </p:nvGrpSpPr>
        <p:grpSpPr bwMode="auto">
          <a:xfrm>
            <a:off x="1467061" y="3156872"/>
            <a:ext cx="3165793" cy="1712328"/>
            <a:chOff x="553579" y="3203506"/>
            <a:chExt cx="2399468" cy="1051983"/>
          </a:xfrm>
        </p:grpSpPr>
        <p:sp>
          <p:nvSpPr>
            <p:cNvPr id="42009" name="AutoShape 33"/>
            <p:cNvSpPr>
              <a:spLocks noChangeArrowheads="1"/>
            </p:cNvSpPr>
            <p:nvPr/>
          </p:nvSpPr>
          <p:spPr bwMode="auto">
            <a:xfrm>
              <a:off x="738231" y="3391548"/>
              <a:ext cx="2189979" cy="863941"/>
            </a:xfrm>
            <a:prstGeom prst="roundRect">
              <a:avLst>
                <a:gd name="adj" fmla="val 50000"/>
              </a:avLst>
            </a:prstGeom>
            <a:solidFill>
              <a:schemeClr val="accent6">
                <a:lumMod val="60000"/>
                <a:lumOff val="40000"/>
              </a:schemeClr>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40000"/>
                </a:spcBef>
                <a:buClr>
                  <a:srgbClr val="E09500"/>
                </a:buClr>
                <a:buFont typeface="Wingdings" panose="05000000000000000000" pitchFamily="2" charset="2"/>
                <a:buNone/>
                <a:defRPr/>
              </a:pPr>
              <a:endParaRPr lang="ja-JP" altLang="en-US" sz="2000">
                <a:solidFill>
                  <a:srgbClr val="333333"/>
                </a:solidFill>
                <a:latin typeface="Arial" panose="020B0604020202020204" pitchFamily="34" charset="0"/>
                <a:ea typeface="HGPｺﾞｼｯｸE" panose="020B0900000000000000" pitchFamily="50" charset="-128"/>
              </a:endParaRPr>
            </a:p>
          </p:txBody>
        </p:sp>
        <p:grpSp>
          <p:nvGrpSpPr>
            <p:cNvPr id="43034" name="グループ化 5"/>
            <p:cNvGrpSpPr>
              <a:grpSpLocks/>
            </p:cNvGrpSpPr>
            <p:nvPr/>
          </p:nvGrpSpPr>
          <p:grpSpPr bwMode="auto">
            <a:xfrm>
              <a:off x="553579" y="3203506"/>
              <a:ext cx="2399468" cy="1039559"/>
              <a:chOff x="557253" y="3531420"/>
              <a:chExt cx="2399468" cy="1039559"/>
            </a:xfrm>
          </p:grpSpPr>
          <p:sp>
            <p:nvSpPr>
              <p:cNvPr id="43035" name="AutoShape 33"/>
              <p:cNvSpPr>
                <a:spLocks noChangeArrowheads="1"/>
              </p:cNvSpPr>
              <p:nvPr/>
            </p:nvSpPr>
            <p:spPr bwMode="auto">
              <a:xfrm>
                <a:off x="767011" y="3531420"/>
                <a:ext cx="2164645" cy="733224"/>
              </a:xfrm>
              <a:prstGeom prst="roundRect">
                <a:avLst>
                  <a:gd name="adj" fmla="val 50000"/>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40000"/>
                  </a:spcBef>
                  <a:buClr>
                    <a:srgbClr val="E09500"/>
                  </a:buClr>
                  <a:buFont typeface="Wingdings" panose="05000000000000000000" pitchFamily="2" charset="2"/>
                  <a:buNone/>
                </a:pPr>
                <a:endParaRPr lang="ja-JP" altLang="en-US" sz="2000">
                  <a:solidFill>
                    <a:srgbClr val="333333"/>
                  </a:solidFill>
                  <a:latin typeface="Arial" panose="020B0604020202020204" pitchFamily="34" charset="0"/>
                  <a:ea typeface="HGPｺﾞｼｯｸE" panose="020B0900000000000000" pitchFamily="50" charset="-128"/>
                </a:endParaRPr>
              </a:p>
            </p:txBody>
          </p:sp>
          <p:sp>
            <p:nvSpPr>
              <p:cNvPr id="43036" name="テキスト ボックス 4"/>
              <p:cNvSpPr txBox="1">
                <a:spLocks noChangeArrowheads="1"/>
              </p:cNvSpPr>
              <p:nvPr/>
            </p:nvSpPr>
            <p:spPr bwMode="auto">
              <a:xfrm>
                <a:off x="1485481" y="3561581"/>
                <a:ext cx="723153" cy="24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40000"/>
                  </a:spcBef>
                  <a:buClr>
                    <a:srgbClr val="E09500"/>
                  </a:buClr>
                  <a:buFont typeface="Wingdings" panose="05000000000000000000" pitchFamily="2" charset="2"/>
                  <a:buNone/>
                </a:pPr>
                <a:r>
                  <a:rPr lang="ja-JP" altLang="en-US" sz="2000">
                    <a:solidFill>
                      <a:srgbClr val="FFFFFF"/>
                    </a:solidFill>
                    <a:latin typeface="Arial" panose="020B0604020202020204" pitchFamily="34" charset="0"/>
                    <a:ea typeface="HGPｺﾞｼｯｸE" panose="020B0900000000000000" pitchFamily="50" charset="-128"/>
                  </a:rPr>
                  <a:t>小学生</a:t>
                </a:r>
              </a:p>
            </p:txBody>
          </p:sp>
          <p:sp>
            <p:nvSpPr>
              <p:cNvPr id="43037" name="Rectangle 36"/>
              <p:cNvSpPr>
                <a:spLocks noChangeArrowheads="1"/>
              </p:cNvSpPr>
              <p:nvPr/>
            </p:nvSpPr>
            <p:spPr bwMode="auto">
              <a:xfrm>
                <a:off x="557253" y="3842212"/>
                <a:ext cx="2399468" cy="32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2800" dirty="0">
                    <a:solidFill>
                      <a:srgbClr val="FFFFFF"/>
                    </a:solidFill>
                    <a:latin typeface="HGｺﾞｼｯｸE" panose="020B0909000000000000" pitchFamily="49" charset="-128"/>
                    <a:ea typeface="HGｺﾞｼｯｸE" panose="020B0909000000000000" pitchFamily="49" charset="-128"/>
                  </a:rPr>
                  <a:t>約</a:t>
                </a:r>
                <a:r>
                  <a:rPr lang="en-US" altLang="ja-JP" sz="2800" dirty="0">
                    <a:solidFill>
                      <a:srgbClr val="FFFFFF"/>
                    </a:solidFill>
                    <a:latin typeface="HGｺﾞｼｯｸE" panose="020B0909000000000000" pitchFamily="49" charset="-128"/>
                    <a:ea typeface="HGｺﾞｼｯｸE" panose="020B0909000000000000" pitchFamily="49" charset="-128"/>
                  </a:rPr>
                  <a:t>975,000</a:t>
                </a:r>
                <a:r>
                  <a:rPr lang="ja-JP" altLang="en-US" sz="2800" dirty="0">
                    <a:solidFill>
                      <a:srgbClr val="FFFFFF"/>
                    </a:solidFill>
                    <a:latin typeface="HGｺﾞｼｯｸE" panose="020B0909000000000000" pitchFamily="49" charset="-128"/>
                    <a:ea typeface="HGｺﾞｼｯｸE" panose="020B0909000000000000" pitchFamily="49" charset="-128"/>
                  </a:rPr>
                  <a:t>円</a:t>
                </a:r>
              </a:p>
            </p:txBody>
          </p:sp>
          <p:sp>
            <p:nvSpPr>
              <p:cNvPr id="43038" name="テキスト ボックス 4"/>
              <p:cNvSpPr txBox="1">
                <a:spLocks noChangeArrowheads="1"/>
              </p:cNvSpPr>
              <p:nvPr/>
            </p:nvSpPr>
            <p:spPr bwMode="auto">
              <a:xfrm>
                <a:off x="858046" y="4325168"/>
                <a:ext cx="1873250" cy="24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40000"/>
                  </a:spcBef>
                  <a:buClr>
                    <a:srgbClr val="E09500"/>
                  </a:buClr>
                  <a:buFont typeface="Wingdings" panose="05000000000000000000" pitchFamily="2" charset="2"/>
                  <a:buNone/>
                </a:pPr>
                <a:r>
                  <a:rPr lang="ja-JP" altLang="en-US" sz="2000" dirty="0">
                    <a:solidFill>
                      <a:srgbClr val="333333"/>
                    </a:solidFill>
                    <a:latin typeface="HGｺﾞｼｯｸE" panose="020B0909000000000000" pitchFamily="49" charset="-128"/>
                    <a:ea typeface="HGｺﾞｼｯｸE" panose="020B0909000000000000" pitchFamily="49" charset="-128"/>
                  </a:rPr>
                  <a:t>月額約</a:t>
                </a:r>
                <a:r>
                  <a:rPr lang="en-US" altLang="ja-JP" sz="2000" dirty="0">
                    <a:solidFill>
                      <a:srgbClr val="333333"/>
                    </a:solidFill>
                    <a:latin typeface="HGｺﾞｼｯｸE" panose="020B0909000000000000" pitchFamily="49" charset="-128"/>
                    <a:ea typeface="HGｺﾞｼｯｸE" panose="020B0909000000000000" pitchFamily="49" charset="-128"/>
                  </a:rPr>
                  <a:t>81,300</a:t>
                </a:r>
                <a:r>
                  <a:rPr lang="ja-JP" altLang="en-US" sz="2000" dirty="0">
                    <a:solidFill>
                      <a:srgbClr val="333333"/>
                    </a:solidFill>
                    <a:latin typeface="HGｺﾞｼｯｸE" panose="020B0909000000000000" pitchFamily="49" charset="-128"/>
                    <a:ea typeface="HGｺﾞｼｯｸE" panose="020B0909000000000000" pitchFamily="49" charset="-128"/>
                  </a:rPr>
                  <a:t>円</a:t>
                </a:r>
              </a:p>
            </p:txBody>
          </p:sp>
        </p:grpSp>
      </p:grpSp>
      <p:grpSp>
        <p:nvGrpSpPr>
          <p:cNvPr id="43015" name="グループ化 7"/>
          <p:cNvGrpSpPr>
            <a:grpSpLocks/>
          </p:cNvGrpSpPr>
          <p:nvPr/>
        </p:nvGrpSpPr>
        <p:grpSpPr bwMode="auto">
          <a:xfrm>
            <a:off x="4778053" y="3145666"/>
            <a:ext cx="2807317" cy="1718953"/>
            <a:chOff x="3358543" y="3181056"/>
            <a:chExt cx="2311830" cy="957847"/>
          </a:xfrm>
        </p:grpSpPr>
        <p:sp>
          <p:nvSpPr>
            <p:cNvPr id="42003" name="AutoShape 33"/>
            <p:cNvSpPr>
              <a:spLocks noChangeArrowheads="1"/>
            </p:cNvSpPr>
            <p:nvPr/>
          </p:nvSpPr>
          <p:spPr bwMode="auto">
            <a:xfrm>
              <a:off x="3358543" y="3361502"/>
              <a:ext cx="2308913" cy="777401"/>
            </a:xfrm>
            <a:prstGeom prst="roundRect">
              <a:avLst>
                <a:gd name="adj" fmla="val 50000"/>
              </a:avLst>
            </a:prstGeom>
            <a:solidFill>
              <a:schemeClr val="accent6">
                <a:lumMod val="60000"/>
                <a:lumOff val="40000"/>
              </a:schemeClr>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40000"/>
                </a:spcBef>
                <a:buClr>
                  <a:srgbClr val="E09500"/>
                </a:buClr>
                <a:buFont typeface="Wingdings" panose="05000000000000000000" pitchFamily="2" charset="2"/>
                <a:buNone/>
                <a:defRPr/>
              </a:pPr>
              <a:endParaRPr lang="ja-JP" altLang="en-US" sz="2000">
                <a:solidFill>
                  <a:srgbClr val="333333"/>
                </a:solidFill>
                <a:latin typeface="Arial" panose="020B0604020202020204" pitchFamily="34" charset="0"/>
                <a:ea typeface="HGPｺﾞｼｯｸE" panose="020B0900000000000000" pitchFamily="50" charset="-128"/>
              </a:endParaRPr>
            </a:p>
          </p:txBody>
        </p:sp>
        <p:grpSp>
          <p:nvGrpSpPr>
            <p:cNvPr id="43028" name="グループ化 4"/>
            <p:cNvGrpSpPr>
              <a:grpSpLocks/>
            </p:cNvGrpSpPr>
            <p:nvPr/>
          </p:nvGrpSpPr>
          <p:grpSpPr bwMode="auto">
            <a:xfrm>
              <a:off x="3386138" y="3181056"/>
              <a:ext cx="2284235" cy="938236"/>
              <a:chOff x="3419475" y="3473451"/>
              <a:chExt cx="2284235" cy="938236"/>
            </a:xfrm>
          </p:grpSpPr>
          <p:sp>
            <p:nvSpPr>
              <p:cNvPr id="43029" name="AutoShape 33"/>
              <p:cNvSpPr>
                <a:spLocks noChangeArrowheads="1"/>
              </p:cNvSpPr>
              <p:nvPr/>
            </p:nvSpPr>
            <p:spPr bwMode="auto">
              <a:xfrm>
                <a:off x="3419475" y="3473451"/>
                <a:ext cx="2241927" cy="685122"/>
              </a:xfrm>
              <a:prstGeom prst="roundRect">
                <a:avLst>
                  <a:gd name="adj" fmla="val 50000"/>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40000"/>
                  </a:spcBef>
                  <a:buClr>
                    <a:srgbClr val="E09500"/>
                  </a:buClr>
                  <a:buFont typeface="Wingdings" panose="05000000000000000000" pitchFamily="2" charset="2"/>
                  <a:buNone/>
                </a:pPr>
                <a:endParaRPr lang="ja-JP" altLang="en-US" sz="2000">
                  <a:solidFill>
                    <a:srgbClr val="333333"/>
                  </a:solidFill>
                  <a:latin typeface="Arial" panose="020B0604020202020204" pitchFamily="34" charset="0"/>
                  <a:ea typeface="HGPｺﾞｼｯｸE" panose="020B0900000000000000" pitchFamily="50" charset="-128"/>
                </a:endParaRPr>
              </a:p>
            </p:txBody>
          </p:sp>
          <p:sp>
            <p:nvSpPr>
              <p:cNvPr id="43030" name="テキスト ボックス 4"/>
              <p:cNvSpPr txBox="1">
                <a:spLocks noChangeArrowheads="1"/>
              </p:cNvSpPr>
              <p:nvPr/>
            </p:nvSpPr>
            <p:spPr bwMode="auto">
              <a:xfrm>
                <a:off x="4210896" y="3503613"/>
                <a:ext cx="785709" cy="22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40000"/>
                  </a:spcBef>
                  <a:buClr>
                    <a:srgbClr val="E09500"/>
                  </a:buClr>
                  <a:buFont typeface="Wingdings" panose="05000000000000000000" pitchFamily="2" charset="2"/>
                  <a:buNone/>
                </a:pPr>
                <a:r>
                  <a:rPr lang="ja-JP" altLang="en-US" sz="2000">
                    <a:solidFill>
                      <a:srgbClr val="FFFFFF"/>
                    </a:solidFill>
                    <a:latin typeface="Arial" panose="020B0604020202020204" pitchFamily="34" charset="0"/>
                    <a:ea typeface="HGPｺﾞｼｯｸE" panose="020B0900000000000000" pitchFamily="50" charset="-128"/>
                  </a:rPr>
                  <a:t>中学生</a:t>
                </a:r>
              </a:p>
            </p:txBody>
          </p:sp>
          <p:sp>
            <p:nvSpPr>
              <p:cNvPr id="43031" name="Rectangle 41"/>
              <p:cNvSpPr>
                <a:spLocks noChangeArrowheads="1"/>
              </p:cNvSpPr>
              <p:nvPr/>
            </p:nvSpPr>
            <p:spPr bwMode="auto">
              <a:xfrm>
                <a:off x="3458985" y="3791829"/>
                <a:ext cx="2244725" cy="29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2800" dirty="0">
                    <a:solidFill>
                      <a:srgbClr val="FFFFFF"/>
                    </a:solidFill>
                    <a:latin typeface="HGｺﾞｼｯｸE" panose="020B0909000000000000" pitchFamily="49" charset="-128"/>
                    <a:ea typeface="HGｺﾞｼｯｸE" panose="020B0909000000000000" pitchFamily="49" charset="-128"/>
                  </a:rPr>
                  <a:t>約</a:t>
                </a:r>
                <a:r>
                  <a:rPr lang="en-US" altLang="ja-JP" sz="2800" dirty="0">
                    <a:solidFill>
                      <a:srgbClr val="FFFFFF"/>
                    </a:solidFill>
                    <a:latin typeface="HGｺﾞｼｯｸE" panose="020B0909000000000000" pitchFamily="49" charset="-128"/>
                    <a:ea typeface="HGｺﾞｼｯｸE" panose="020B0909000000000000" pitchFamily="49" charset="-128"/>
                  </a:rPr>
                  <a:t>1,122,000</a:t>
                </a:r>
                <a:r>
                  <a:rPr lang="ja-JP" altLang="en-US" sz="2800" dirty="0">
                    <a:solidFill>
                      <a:srgbClr val="FFFFFF"/>
                    </a:solidFill>
                    <a:latin typeface="HGｺﾞｼｯｸE" panose="020B0909000000000000" pitchFamily="49" charset="-128"/>
                    <a:ea typeface="HGｺﾞｼｯｸE" panose="020B0909000000000000" pitchFamily="49" charset="-128"/>
                  </a:rPr>
                  <a:t>円</a:t>
                </a:r>
              </a:p>
            </p:txBody>
          </p:sp>
          <p:sp>
            <p:nvSpPr>
              <p:cNvPr id="43032" name="テキスト ボックス 4"/>
              <p:cNvSpPr txBox="1">
                <a:spLocks noChangeArrowheads="1"/>
              </p:cNvSpPr>
              <p:nvPr/>
            </p:nvSpPr>
            <p:spPr bwMode="auto">
              <a:xfrm>
                <a:off x="3605019" y="4188735"/>
                <a:ext cx="1873250" cy="22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40000"/>
                  </a:spcBef>
                  <a:buClr>
                    <a:srgbClr val="E09500"/>
                  </a:buClr>
                  <a:buFont typeface="Wingdings" panose="05000000000000000000" pitchFamily="2" charset="2"/>
                  <a:buNone/>
                </a:pPr>
                <a:r>
                  <a:rPr lang="ja-JP" altLang="en-US" sz="2000" dirty="0">
                    <a:solidFill>
                      <a:srgbClr val="333333"/>
                    </a:solidFill>
                    <a:latin typeface="HGｺﾞｼｯｸE" panose="020B0909000000000000" pitchFamily="49" charset="-128"/>
                    <a:ea typeface="HGｺﾞｼｯｸE" panose="020B0909000000000000" pitchFamily="49" charset="-128"/>
                  </a:rPr>
                  <a:t>月額約</a:t>
                </a:r>
                <a:r>
                  <a:rPr lang="en-US" altLang="ja-JP" sz="2000" dirty="0">
                    <a:solidFill>
                      <a:srgbClr val="333333"/>
                    </a:solidFill>
                    <a:latin typeface="HGｺﾞｼｯｸE" panose="020B0909000000000000" pitchFamily="49" charset="-128"/>
                    <a:ea typeface="HGｺﾞｼｯｸE" panose="020B0909000000000000" pitchFamily="49" charset="-128"/>
                  </a:rPr>
                  <a:t>93,500</a:t>
                </a:r>
                <a:r>
                  <a:rPr lang="ja-JP" altLang="en-US" sz="2000" dirty="0">
                    <a:solidFill>
                      <a:srgbClr val="333333"/>
                    </a:solidFill>
                    <a:latin typeface="HGｺﾞｼｯｸE" panose="020B0909000000000000" pitchFamily="49" charset="-128"/>
                    <a:ea typeface="HGｺﾞｼｯｸE" panose="020B0909000000000000" pitchFamily="49" charset="-128"/>
                  </a:rPr>
                  <a:t>円</a:t>
                </a:r>
              </a:p>
            </p:txBody>
          </p:sp>
        </p:grpSp>
      </p:grpSp>
      <p:grpSp>
        <p:nvGrpSpPr>
          <p:cNvPr id="43016" name="グループ化 10"/>
          <p:cNvGrpSpPr>
            <a:grpSpLocks/>
          </p:cNvGrpSpPr>
          <p:nvPr/>
        </p:nvGrpSpPr>
        <p:grpSpPr bwMode="auto">
          <a:xfrm>
            <a:off x="7759795" y="3145663"/>
            <a:ext cx="2939105" cy="1715118"/>
            <a:chOff x="6227763" y="3241787"/>
            <a:chExt cx="2243015" cy="1020963"/>
          </a:xfrm>
        </p:grpSpPr>
        <p:sp>
          <p:nvSpPr>
            <p:cNvPr id="41997" name="AutoShape 33"/>
            <p:cNvSpPr>
              <a:spLocks noChangeArrowheads="1"/>
            </p:cNvSpPr>
            <p:nvPr/>
          </p:nvSpPr>
          <p:spPr bwMode="auto">
            <a:xfrm>
              <a:off x="6227763" y="3353479"/>
              <a:ext cx="2199359" cy="909271"/>
            </a:xfrm>
            <a:prstGeom prst="roundRect">
              <a:avLst>
                <a:gd name="adj" fmla="val 50000"/>
              </a:avLst>
            </a:prstGeom>
            <a:solidFill>
              <a:schemeClr val="accent6">
                <a:lumMod val="60000"/>
                <a:lumOff val="40000"/>
              </a:schemeClr>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40000"/>
                </a:spcBef>
                <a:buClr>
                  <a:srgbClr val="E09500"/>
                </a:buClr>
                <a:buFont typeface="Wingdings" panose="05000000000000000000" pitchFamily="2" charset="2"/>
                <a:buNone/>
                <a:defRPr/>
              </a:pPr>
              <a:endParaRPr lang="ja-JP" altLang="en-US" sz="2000">
                <a:solidFill>
                  <a:srgbClr val="333333"/>
                </a:solidFill>
                <a:latin typeface="Arial" panose="020B0604020202020204" pitchFamily="34" charset="0"/>
                <a:ea typeface="HGPｺﾞｼｯｸE" panose="020B0900000000000000" pitchFamily="50" charset="-128"/>
              </a:endParaRPr>
            </a:p>
          </p:txBody>
        </p:sp>
        <p:grpSp>
          <p:nvGrpSpPr>
            <p:cNvPr id="43022" name="グループ化 9"/>
            <p:cNvGrpSpPr>
              <a:grpSpLocks/>
            </p:cNvGrpSpPr>
            <p:nvPr/>
          </p:nvGrpSpPr>
          <p:grpSpPr bwMode="auto">
            <a:xfrm>
              <a:off x="6227763" y="3241787"/>
              <a:ext cx="2243015" cy="986019"/>
              <a:chOff x="6227763" y="3477202"/>
              <a:chExt cx="2243015" cy="986019"/>
            </a:xfrm>
          </p:grpSpPr>
          <p:sp>
            <p:nvSpPr>
              <p:cNvPr id="43023" name="AutoShape 33"/>
              <p:cNvSpPr>
                <a:spLocks noChangeArrowheads="1"/>
              </p:cNvSpPr>
              <p:nvPr/>
            </p:nvSpPr>
            <p:spPr bwMode="auto">
              <a:xfrm>
                <a:off x="6227763" y="3477202"/>
                <a:ext cx="2199366" cy="738537"/>
              </a:xfrm>
              <a:prstGeom prst="roundRect">
                <a:avLst>
                  <a:gd name="adj" fmla="val 50000"/>
                </a:avLst>
              </a:pr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40000"/>
                  </a:spcBef>
                  <a:buClr>
                    <a:srgbClr val="E09500"/>
                  </a:buClr>
                  <a:buFont typeface="Wingdings" panose="05000000000000000000" pitchFamily="2" charset="2"/>
                  <a:buNone/>
                </a:pPr>
                <a:endParaRPr lang="ja-JP" altLang="en-US" sz="2000">
                  <a:solidFill>
                    <a:srgbClr val="333333"/>
                  </a:solidFill>
                  <a:latin typeface="Arial" panose="020B0604020202020204" pitchFamily="34" charset="0"/>
                  <a:ea typeface="HGPｺﾞｼｯｸE" panose="020B0900000000000000" pitchFamily="50" charset="-128"/>
                </a:endParaRPr>
              </a:p>
            </p:txBody>
          </p:sp>
          <p:sp>
            <p:nvSpPr>
              <p:cNvPr id="43024" name="テキスト ボックス 4"/>
              <p:cNvSpPr txBox="1">
                <a:spLocks noChangeArrowheads="1"/>
              </p:cNvSpPr>
              <p:nvPr/>
            </p:nvSpPr>
            <p:spPr bwMode="auto">
              <a:xfrm>
                <a:off x="6477000" y="3503613"/>
                <a:ext cx="1962150" cy="2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40000"/>
                  </a:spcBef>
                  <a:buClr>
                    <a:srgbClr val="E09500"/>
                  </a:buClr>
                  <a:buFont typeface="Wingdings" panose="05000000000000000000" pitchFamily="2" charset="2"/>
                  <a:buNone/>
                </a:pPr>
                <a:r>
                  <a:rPr lang="ja-JP" altLang="en-US" sz="2000" dirty="0">
                    <a:solidFill>
                      <a:srgbClr val="FFFFFF"/>
                    </a:solidFill>
                    <a:latin typeface="Arial" panose="020B0604020202020204" pitchFamily="34" charset="0"/>
                    <a:ea typeface="HGPｺﾞｼｯｸE" panose="020B0900000000000000" pitchFamily="50" charset="-128"/>
                  </a:rPr>
                  <a:t>高校生（全日制）</a:t>
                </a:r>
              </a:p>
            </p:txBody>
          </p:sp>
          <p:sp>
            <p:nvSpPr>
              <p:cNvPr id="43025" name="Rectangle 45"/>
              <p:cNvSpPr>
                <a:spLocks noChangeArrowheads="1"/>
              </p:cNvSpPr>
              <p:nvPr/>
            </p:nvSpPr>
            <p:spPr bwMode="auto">
              <a:xfrm>
                <a:off x="6372225" y="3830638"/>
                <a:ext cx="2098553" cy="31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sz="2800" dirty="0">
                    <a:solidFill>
                      <a:srgbClr val="FFFFFF"/>
                    </a:solidFill>
                    <a:latin typeface="HGｺﾞｼｯｸE" panose="020B0909000000000000" pitchFamily="49" charset="-128"/>
                    <a:ea typeface="HGｺﾞｼｯｸE" panose="020B0909000000000000" pitchFamily="49" charset="-128"/>
                  </a:rPr>
                  <a:t>約</a:t>
                </a:r>
                <a:r>
                  <a:rPr lang="en-US" altLang="ja-JP" sz="2800" dirty="0">
                    <a:solidFill>
                      <a:srgbClr val="FFFFFF"/>
                    </a:solidFill>
                    <a:latin typeface="HGｺﾞｼｯｸE" panose="020B0909000000000000" pitchFamily="49" charset="-128"/>
                    <a:ea typeface="HGｺﾞｼｯｸE" panose="020B0909000000000000" pitchFamily="49" charset="-128"/>
                  </a:rPr>
                  <a:t>1,063,000</a:t>
                </a:r>
                <a:r>
                  <a:rPr lang="ja-JP" altLang="en-US" sz="2800" dirty="0">
                    <a:solidFill>
                      <a:srgbClr val="FFFFFF"/>
                    </a:solidFill>
                    <a:latin typeface="HGｺﾞｼｯｸE" panose="020B0909000000000000" pitchFamily="49" charset="-128"/>
                    <a:ea typeface="HGｺﾞｼｯｸE" panose="020B0909000000000000" pitchFamily="49" charset="-128"/>
                  </a:rPr>
                  <a:t>円</a:t>
                </a:r>
              </a:p>
            </p:txBody>
          </p:sp>
          <p:sp>
            <p:nvSpPr>
              <p:cNvPr id="43026" name="テキスト ボックス 4"/>
              <p:cNvSpPr txBox="1">
                <a:spLocks noChangeArrowheads="1"/>
              </p:cNvSpPr>
              <p:nvPr/>
            </p:nvSpPr>
            <p:spPr bwMode="auto">
              <a:xfrm>
                <a:off x="6386509" y="4225046"/>
                <a:ext cx="1881865" cy="2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40000"/>
                  </a:spcBef>
                  <a:buClr>
                    <a:srgbClr val="E09500"/>
                  </a:buClr>
                  <a:buFont typeface="Wingdings" panose="05000000000000000000" pitchFamily="2" charset="2"/>
                  <a:buNone/>
                </a:pPr>
                <a:r>
                  <a:rPr lang="ja-JP" altLang="en-US" sz="2000" dirty="0">
                    <a:solidFill>
                      <a:srgbClr val="333333"/>
                    </a:solidFill>
                    <a:latin typeface="HGｺﾞｼｯｸE" panose="020B0909000000000000" pitchFamily="49" charset="-128"/>
                    <a:ea typeface="HGｺﾞｼｯｸE" panose="020B0909000000000000" pitchFamily="49" charset="-128"/>
                  </a:rPr>
                  <a:t>月額約</a:t>
                </a:r>
                <a:r>
                  <a:rPr lang="en-US" altLang="ja-JP" sz="2000" dirty="0">
                    <a:solidFill>
                      <a:srgbClr val="333333"/>
                    </a:solidFill>
                    <a:latin typeface="HGｺﾞｼｯｸE" panose="020B0909000000000000" pitchFamily="49" charset="-128"/>
                    <a:ea typeface="HGｺﾞｼｯｸE" panose="020B0909000000000000" pitchFamily="49" charset="-128"/>
                  </a:rPr>
                  <a:t>88,600</a:t>
                </a:r>
                <a:r>
                  <a:rPr lang="ja-JP" altLang="en-US" sz="2000" dirty="0">
                    <a:solidFill>
                      <a:srgbClr val="333333"/>
                    </a:solidFill>
                    <a:latin typeface="HGｺﾞｼｯｸE" panose="020B0909000000000000" pitchFamily="49" charset="-128"/>
                    <a:ea typeface="HGｺﾞｼｯｸE" panose="020B0909000000000000" pitchFamily="49" charset="-128"/>
                  </a:rPr>
                  <a:t>円</a:t>
                </a:r>
              </a:p>
            </p:txBody>
          </p:sp>
        </p:grpSp>
      </p:grpSp>
      <p:sp>
        <p:nvSpPr>
          <p:cNvPr id="29" name="タイトル 11"/>
          <p:cNvSpPr txBox="1">
            <a:spLocks/>
          </p:cNvSpPr>
          <p:nvPr/>
        </p:nvSpPr>
        <p:spPr bwMode="auto">
          <a:xfrm>
            <a:off x="2640014" y="5164611"/>
            <a:ext cx="7281287" cy="165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小学生　　約</a:t>
            </a:r>
            <a:r>
              <a:rPr lang="en-US" altLang="ja-JP" sz="2000" dirty="0">
                <a:solidFill>
                  <a:srgbClr val="000000"/>
                </a:solidFill>
                <a:latin typeface="HG丸ｺﾞｼｯｸM-PRO" panose="020F0600000000000000" pitchFamily="50" charset="-128"/>
                <a:ea typeface="HG丸ｺﾞｼｯｸM-PRO" panose="020F0600000000000000" pitchFamily="50" charset="-128"/>
              </a:rPr>
              <a:t>975,000</a:t>
            </a:r>
            <a:r>
              <a:rPr lang="ja-JP" altLang="en-US" sz="2000" dirty="0">
                <a:solidFill>
                  <a:srgbClr val="000000"/>
                </a:solidFill>
                <a:latin typeface="HG丸ｺﾞｼｯｸM-PRO" panose="020F0600000000000000" pitchFamily="50" charset="-128"/>
                <a:ea typeface="HG丸ｺﾞｼｯｸM-PRO" panose="020F0600000000000000" pitchFamily="50" charset="-128"/>
              </a:rPr>
              <a:t>円</a:t>
            </a:r>
            <a:r>
              <a:rPr lang="en-US" altLang="ja-JP" sz="2000" dirty="0">
                <a:solidFill>
                  <a:srgbClr val="000000"/>
                </a:solidFill>
                <a:latin typeface="HG丸ｺﾞｼｯｸM-PRO" panose="020F0600000000000000" pitchFamily="50" charset="-128"/>
                <a:ea typeface="HG丸ｺﾞｼｯｸM-PRO" panose="020F0600000000000000" pitchFamily="50" charset="-128"/>
              </a:rPr>
              <a:t>×6</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年間　＝　約　</a:t>
            </a:r>
            <a:r>
              <a:rPr lang="en-US" altLang="ja-JP" sz="2000" dirty="0">
                <a:solidFill>
                  <a:srgbClr val="000000"/>
                </a:solidFill>
                <a:latin typeface="HG丸ｺﾞｼｯｸM-PRO" panose="020F0600000000000000" pitchFamily="50" charset="-128"/>
                <a:ea typeface="HG丸ｺﾞｼｯｸM-PRO" panose="020F0600000000000000" pitchFamily="50" charset="-128"/>
              </a:rPr>
              <a:t>5,850,000</a:t>
            </a:r>
            <a:r>
              <a:rPr lang="ja-JP" altLang="en-US" sz="2000" dirty="0">
                <a:solidFill>
                  <a:srgbClr val="000000"/>
                </a:solidFill>
                <a:latin typeface="HG丸ｺﾞｼｯｸM-PRO" panose="020F0600000000000000" pitchFamily="50" charset="-128"/>
                <a:ea typeface="HG丸ｺﾞｼｯｸM-PRO" panose="020F0600000000000000" pitchFamily="50" charset="-128"/>
              </a:rPr>
              <a:t>円</a:t>
            </a:r>
            <a:br>
              <a:rPr lang="en-US" altLang="ja-JP" sz="2000" dirty="0">
                <a:solidFill>
                  <a:srgbClr val="000000"/>
                </a:solidFill>
                <a:latin typeface="HG丸ｺﾞｼｯｸM-PRO" panose="020F0600000000000000" pitchFamily="50" charset="-128"/>
                <a:ea typeface="HG丸ｺﾞｼｯｸM-PRO" panose="020F0600000000000000" pitchFamily="50" charset="-128"/>
              </a:rPr>
            </a:br>
            <a:r>
              <a:rPr lang="ja-JP" altLang="en-US" sz="2000" dirty="0">
                <a:solidFill>
                  <a:srgbClr val="000000"/>
                </a:solidFill>
                <a:latin typeface="HG丸ｺﾞｼｯｸM-PRO" panose="020F0600000000000000" pitchFamily="50" charset="-128"/>
                <a:ea typeface="HG丸ｺﾞｼｯｸM-PRO" panose="020F0600000000000000" pitchFamily="50" charset="-128"/>
              </a:rPr>
              <a:t>中学生　約</a:t>
            </a:r>
            <a:r>
              <a:rPr lang="en-US" altLang="ja-JP" sz="2000" dirty="0">
                <a:solidFill>
                  <a:srgbClr val="000000"/>
                </a:solidFill>
                <a:latin typeface="HG丸ｺﾞｼｯｸM-PRO" panose="020F0600000000000000" pitchFamily="50" charset="-128"/>
                <a:ea typeface="HG丸ｺﾞｼｯｸM-PRO" panose="020F0600000000000000" pitchFamily="50" charset="-128"/>
              </a:rPr>
              <a:t>1,122,000</a:t>
            </a:r>
            <a:r>
              <a:rPr lang="ja-JP" altLang="en-US" sz="2000" dirty="0">
                <a:solidFill>
                  <a:srgbClr val="000000"/>
                </a:solidFill>
                <a:latin typeface="HG丸ｺﾞｼｯｸM-PRO" panose="020F0600000000000000" pitchFamily="50" charset="-128"/>
                <a:ea typeface="HG丸ｺﾞｼｯｸM-PRO" panose="020F0600000000000000" pitchFamily="50" charset="-128"/>
              </a:rPr>
              <a:t>円</a:t>
            </a:r>
            <a:r>
              <a:rPr lang="en-US" altLang="ja-JP" sz="2000" dirty="0">
                <a:solidFill>
                  <a:srgbClr val="000000"/>
                </a:solidFill>
                <a:latin typeface="HG丸ｺﾞｼｯｸM-PRO" panose="020F0600000000000000" pitchFamily="50" charset="-128"/>
                <a:ea typeface="HG丸ｺﾞｼｯｸM-PRO" panose="020F0600000000000000" pitchFamily="50" charset="-128"/>
              </a:rPr>
              <a:t>×3</a:t>
            </a:r>
            <a:r>
              <a:rPr lang="ja-JP" altLang="en-US" sz="2000" dirty="0">
                <a:solidFill>
                  <a:srgbClr val="000000"/>
                </a:solidFill>
                <a:latin typeface="HG丸ｺﾞｼｯｸM-PRO" panose="020F0600000000000000" pitchFamily="50" charset="-128"/>
                <a:ea typeface="HG丸ｺﾞｼｯｸM-PRO" panose="020F0600000000000000" pitchFamily="50" charset="-128"/>
              </a:rPr>
              <a:t>年間　＝　約　</a:t>
            </a:r>
            <a:r>
              <a:rPr lang="en-US" altLang="ja-JP" sz="2000" dirty="0">
                <a:solidFill>
                  <a:srgbClr val="000000"/>
                </a:solidFill>
                <a:latin typeface="HG丸ｺﾞｼｯｸM-PRO" panose="020F0600000000000000" pitchFamily="50" charset="-128"/>
                <a:ea typeface="HG丸ｺﾞｼｯｸM-PRO" panose="020F0600000000000000" pitchFamily="50" charset="-128"/>
              </a:rPr>
              <a:t>3,366,000</a:t>
            </a:r>
            <a:r>
              <a:rPr lang="ja-JP" altLang="en-US" sz="2000" dirty="0">
                <a:solidFill>
                  <a:srgbClr val="000000"/>
                </a:solidFill>
                <a:latin typeface="HG丸ｺﾞｼｯｸM-PRO" panose="020F0600000000000000" pitchFamily="50" charset="-128"/>
                <a:ea typeface="HG丸ｺﾞｼｯｸM-PRO" panose="020F0600000000000000" pitchFamily="50" charset="-128"/>
              </a:rPr>
              <a:t>円</a:t>
            </a:r>
            <a:br>
              <a:rPr lang="en-US" altLang="ja-JP" sz="2000" dirty="0">
                <a:solidFill>
                  <a:srgbClr val="000000"/>
                </a:solidFill>
                <a:latin typeface="HG丸ｺﾞｼｯｸM-PRO" panose="020F0600000000000000" pitchFamily="50" charset="-128"/>
                <a:ea typeface="HG丸ｺﾞｼｯｸM-PRO" panose="020F0600000000000000" pitchFamily="50" charset="-128"/>
              </a:rPr>
            </a:br>
            <a:r>
              <a:rPr lang="ja-JP" altLang="en-US" sz="2000" u="sng" dirty="0">
                <a:solidFill>
                  <a:srgbClr val="000000"/>
                </a:solidFill>
                <a:latin typeface="HG丸ｺﾞｼｯｸM-PRO" panose="020F0600000000000000" pitchFamily="50" charset="-128"/>
                <a:ea typeface="HG丸ｺﾞｼｯｸM-PRO" panose="020F0600000000000000" pitchFamily="50" charset="-128"/>
              </a:rPr>
              <a:t>高校生　約</a:t>
            </a:r>
            <a:r>
              <a:rPr lang="en-US" altLang="ja-JP" sz="2000" u="sng" dirty="0">
                <a:solidFill>
                  <a:srgbClr val="000000"/>
                </a:solidFill>
                <a:latin typeface="HG丸ｺﾞｼｯｸM-PRO" panose="020F0600000000000000" pitchFamily="50" charset="-128"/>
                <a:ea typeface="HG丸ｺﾞｼｯｸM-PRO" panose="020F0600000000000000" pitchFamily="50" charset="-128"/>
              </a:rPr>
              <a:t>1,063,000</a:t>
            </a:r>
            <a:r>
              <a:rPr lang="ja-JP" altLang="en-US" sz="2000" u="sng" dirty="0">
                <a:solidFill>
                  <a:srgbClr val="000000"/>
                </a:solidFill>
                <a:latin typeface="HG丸ｺﾞｼｯｸM-PRO" panose="020F0600000000000000" pitchFamily="50" charset="-128"/>
                <a:ea typeface="HG丸ｺﾞｼｯｸM-PRO" panose="020F0600000000000000" pitchFamily="50" charset="-128"/>
              </a:rPr>
              <a:t>円</a:t>
            </a:r>
            <a:r>
              <a:rPr lang="en-US" altLang="ja-JP" sz="2000" u="sng" dirty="0">
                <a:solidFill>
                  <a:srgbClr val="000000"/>
                </a:solidFill>
                <a:latin typeface="HG丸ｺﾞｼｯｸM-PRO" panose="020F0600000000000000" pitchFamily="50" charset="-128"/>
                <a:ea typeface="HG丸ｺﾞｼｯｸM-PRO" panose="020F0600000000000000" pitchFamily="50" charset="-128"/>
              </a:rPr>
              <a:t>×3</a:t>
            </a:r>
            <a:r>
              <a:rPr lang="ja-JP" altLang="en-US" sz="2000" u="sng" dirty="0">
                <a:solidFill>
                  <a:srgbClr val="000000"/>
                </a:solidFill>
                <a:latin typeface="HG丸ｺﾞｼｯｸM-PRO" panose="020F0600000000000000" pitchFamily="50" charset="-128"/>
                <a:ea typeface="HG丸ｺﾞｼｯｸM-PRO" panose="020F0600000000000000" pitchFamily="50" charset="-128"/>
              </a:rPr>
              <a:t>年間　＝　約　</a:t>
            </a:r>
            <a:r>
              <a:rPr lang="en-US" altLang="ja-JP" sz="2000" u="sng" dirty="0">
                <a:solidFill>
                  <a:srgbClr val="000000"/>
                </a:solidFill>
                <a:latin typeface="HG丸ｺﾞｼｯｸM-PRO" panose="020F0600000000000000" pitchFamily="50" charset="-128"/>
                <a:ea typeface="HG丸ｺﾞｼｯｸM-PRO" panose="020F0600000000000000" pitchFamily="50" charset="-128"/>
              </a:rPr>
              <a:t>3,189,000</a:t>
            </a:r>
            <a:r>
              <a:rPr lang="ja-JP" altLang="en-US" sz="2000" u="sng" dirty="0">
                <a:solidFill>
                  <a:srgbClr val="000000"/>
                </a:solidFill>
                <a:latin typeface="HG丸ｺﾞｼｯｸM-PRO" panose="020F0600000000000000" pitchFamily="50" charset="-128"/>
                <a:ea typeface="HG丸ｺﾞｼｯｸM-PRO" panose="020F0600000000000000" pitchFamily="50" charset="-128"/>
              </a:rPr>
              <a:t>円</a:t>
            </a: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br>
              <a:rPr lang="en-US" altLang="ja-JP" sz="2000" dirty="0">
                <a:solidFill>
                  <a:srgbClr val="000000"/>
                </a:solidFill>
                <a:latin typeface="HG丸ｺﾞｼｯｸM-PRO" panose="020F0600000000000000" pitchFamily="50" charset="-128"/>
                <a:ea typeface="HG丸ｺﾞｼｯｸM-PRO" panose="020F0600000000000000" pitchFamily="50" charset="-128"/>
              </a:rPr>
            </a:br>
            <a:r>
              <a:rPr lang="ja-JP" altLang="en-US"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合　　計　　　　　　　　　</a:t>
            </a:r>
            <a:br>
              <a:rPr lang="en-US" altLang="ja-JP" sz="2000" b="1" dirty="0">
                <a:solidFill>
                  <a:srgbClr val="FF0000"/>
                </a:solidFill>
                <a:latin typeface="HG丸ｺﾞｼｯｸM-PRO" panose="020F0600000000000000" pitchFamily="50" charset="-128"/>
                <a:ea typeface="HG丸ｺﾞｼｯｸM-PRO" panose="020F0600000000000000" pitchFamily="50" charset="-128"/>
              </a:rPr>
            </a:br>
            <a:endParaRPr lang="ja-JP" altLang="en-US" sz="2000" b="1" dirty="0">
              <a:latin typeface="Calibri Light" panose="020F0302020204030204" pitchFamily="34" charset="0"/>
              <a:ea typeface="HG丸ｺﾞｼｯｸM-PRO" panose="020F0600000000000000" pitchFamily="50" charset="-128"/>
            </a:endParaRPr>
          </a:p>
        </p:txBody>
      </p:sp>
      <p:pic>
        <p:nvPicPr>
          <p:cNvPr id="33" name="Picture 6">
            <a:extLst>
              <a:ext uri="{FF2B5EF4-FFF2-40B4-BE49-F238E27FC236}">
                <a16:creationId xmlns:a16="http://schemas.microsoft.com/office/drawing/2014/main" id="{3EB0BF9E-7C06-4BFE-BA1F-63CC459C6F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787" y="4481482"/>
            <a:ext cx="1169301" cy="208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
            <a:extLst>
              <a:ext uri="{FF2B5EF4-FFF2-40B4-BE49-F238E27FC236}">
                <a16:creationId xmlns:a16="http://schemas.microsoft.com/office/drawing/2014/main" id="{EDDE477D-4C71-4B38-AA8C-FB29758615D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5961"/>
          <a:stretch/>
        </p:blipFill>
        <p:spPr bwMode="auto">
          <a:xfrm>
            <a:off x="740735" y="1697935"/>
            <a:ext cx="1799601" cy="155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a:extLst>
              <a:ext uri="{FF2B5EF4-FFF2-40B4-BE49-F238E27FC236}">
                <a16:creationId xmlns:a16="http://schemas.microsoft.com/office/drawing/2014/main" id="{416E9C64-7FC0-4BDF-8944-EFABDEA6E09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3223"/>
          <a:stretch/>
        </p:blipFill>
        <p:spPr bwMode="auto">
          <a:xfrm>
            <a:off x="9782043" y="4375186"/>
            <a:ext cx="2032922" cy="226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四角形: 角を丸くする 35">
            <a:extLst>
              <a:ext uri="{FF2B5EF4-FFF2-40B4-BE49-F238E27FC236}">
                <a16:creationId xmlns:a16="http://schemas.microsoft.com/office/drawing/2014/main" id="{4BEEFBE2-6B03-4FA8-9392-02D6D8B91688}"/>
              </a:ext>
            </a:extLst>
          </p:cNvPr>
          <p:cNvSpPr/>
          <p:nvPr/>
        </p:nvSpPr>
        <p:spPr>
          <a:xfrm>
            <a:off x="8096221" y="4429315"/>
            <a:ext cx="2231860" cy="38442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タイトル 11">
            <a:extLst>
              <a:ext uri="{FF2B5EF4-FFF2-40B4-BE49-F238E27FC236}">
                <a16:creationId xmlns:a16="http://schemas.microsoft.com/office/drawing/2014/main" id="{C25B1BC8-9B29-4845-985B-40867507095D}"/>
              </a:ext>
            </a:extLst>
          </p:cNvPr>
          <p:cNvSpPr txBox="1">
            <a:spLocks/>
          </p:cNvSpPr>
          <p:nvPr/>
        </p:nvSpPr>
        <p:spPr bwMode="auto">
          <a:xfrm>
            <a:off x="7169043" y="6214335"/>
            <a:ext cx="2803775" cy="6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defTabSz="68580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defTabSz="6858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defTabSz="6858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約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12,405,000</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円</a:t>
            </a:r>
            <a:br>
              <a:rPr lang="en-US" altLang="ja-JP" sz="2000" b="1" dirty="0">
                <a:solidFill>
                  <a:srgbClr val="FF0000"/>
                </a:solidFill>
                <a:latin typeface="HG丸ｺﾞｼｯｸM-PRO" panose="020F0600000000000000" pitchFamily="50" charset="-128"/>
                <a:ea typeface="HG丸ｺﾞｼｯｸM-PRO" panose="020F0600000000000000" pitchFamily="50" charset="-128"/>
              </a:rPr>
            </a:br>
            <a:endParaRPr lang="ja-JP" altLang="en-US" sz="2000" b="1" dirty="0">
              <a:latin typeface="Calibri Light" panose="020F0302020204030204" pitchFamily="34" charset="0"/>
              <a:ea typeface="HG丸ｺﾞｼｯｸM-PRO" panose="020F0600000000000000" pitchFamily="50" charset="-128"/>
            </a:endParaRPr>
          </a:p>
        </p:txBody>
      </p:sp>
    </p:spTree>
    <p:extLst>
      <p:ext uri="{BB962C8B-B14F-4D97-AF65-F5344CB8AC3E}">
        <p14:creationId xmlns:p14="http://schemas.microsoft.com/office/powerpoint/2010/main" val="5391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fade">
                                      <p:cBhvr>
                                        <p:cTn id="9" dur="500"/>
                                        <p:tgtEl>
                                          <p:spTgt spid="35"/>
                                        </p:tgtEl>
                                      </p:cBhvr>
                                    </p:animEffect>
                                  </p:childTnLst>
                                </p:cTn>
                              </p:par>
                              <p:par>
                                <p:cTn id="10" presetID="10"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33"/>
                                        </p:tgtEl>
                                        <p:attrNameLst>
                                          <p:attrName>ppt_w</p:attrName>
                                        </p:attrNameLst>
                                      </p:cBhvr>
                                      <p:tavLst>
                                        <p:tav tm="0">
                                          <p:val>
                                            <p:strVal val="ppt_w"/>
                                          </p:val>
                                        </p:tav>
                                        <p:tav tm="100000">
                                          <p:val>
                                            <p:fltVal val="0"/>
                                          </p:val>
                                        </p:tav>
                                      </p:tavLst>
                                    </p:anim>
                                    <p:anim calcmode="lin" valueType="num">
                                      <p:cBhvr>
                                        <p:cTn id="17" dur="500"/>
                                        <p:tgtEl>
                                          <p:spTgt spid="33"/>
                                        </p:tgtEl>
                                        <p:attrNameLst>
                                          <p:attrName>ppt_h</p:attrName>
                                        </p:attrNameLst>
                                      </p:cBhvr>
                                      <p:tavLst>
                                        <p:tav tm="0">
                                          <p:val>
                                            <p:strVal val="ppt_h"/>
                                          </p:val>
                                        </p:tav>
                                        <p:tav tm="100000">
                                          <p:val>
                                            <p:fltVal val="0"/>
                                          </p:val>
                                        </p:tav>
                                      </p:tavLst>
                                    </p:anim>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35"/>
                                        </p:tgtEl>
                                        <p:attrNameLst>
                                          <p:attrName>ppt_w</p:attrName>
                                        </p:attrNameLst>
                                      </p:cBhvr>
                                      <p:tavLst>
                                        <p:tav tm="0">
                                          <p:val>
                                            <p:strVal val="ppt_w"/>
                                          </p:val>
                                        </p:tav>
                                        <p:tav tm="100000">
                                          <p:val>
                                            <p:fltVal val="0"/>
                                          </p:val>
                                        </p:tav>
                                      </p:tavLst>
                                    </p:anim>
                                    <p:anim calcmode="lin" valueType="num">
                                      <p:cBhvr>
                                        <p:cTn id="22" dur="500"/>
                                        <p:tgtEl>
                                          <p:spTgt spid="35"/>
                                        </p:tgtEl>
                                        <p:attrNameLst>
                                          <p:attrName>ppt_h</p:attrName>
                                        </p:attrNameLst>
                                      </p:cBhvr>
                                      <p:tavLst>
                                        <p:tav tm="0">
                                          <p:val>
                                            <p:strVal val="ppt_h"/>
                                          </p:val>
                                        </p:tav>
                                        <p:tav tm="100000">
                                          <p:val>
                                            <p:fltVal val="0"/>
                                          </p:val>
                                        </p:tav>
                                      </p:tavLst>
                                    </p:anim>
                                    <p:animEffect transition="out" filter="fade">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34"/>
                                        </p:tgtEl>
                                        <p:attrNameLst>
                                          <p:attrName>ppt_w</p:attrName>
                                        </p:attrNameLst>
                                      </p:cBhvr>
                                      <p:tavLst>
                                        <p:tav tm="0">
                                          <p:val>
                                            <p:strVal val="ppt_w"/>
                                          </p:val>
                                        </p:tav>
                                        <p:tav tm="100000">
                                          <p:val>
                                            <p:fltVal val="0"/>
                                          </p:val>
                                        </p:tav>
                                      </p:tavLst>
                                    </p:anim>
                                    <p:anim calcmode="lin" valueType="num">
                                      <p:cBhvr>
                                        <p:cTn id="27" dur="500"/>
                                        <p:tgtEl>
                                          <p:spTgt spid="34"/>
                                        </p:tgtEl>
                                        <p:attrNameLst>
                                          <p:attrName>ppt_h</p:attrName>
                                        </p:attrNameLst>
                                      </p:cBhvr>
                                      <p:tavLst>
                                        <p:tav tm="0">
                                          <p:val>
                                            <p:strVal val="ppt_h"/>
                                          </p:val>
                                        </p:tav>
                                        <p:tav tm="100000">
                                          <p:val>
                                            <p:fltVal val="0"/>
                                          </p:val>
                                        </p:tav>
                                      </p:tavLst>
                                    </p:anim>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53" presetClass="entr" presetSubtype="16" fill="hold" grpId="0" nodeType="withEffect">
                                  <p:stCondLst>
                                    <p:cond delay="0"/>
                                  </p:stCondLst>
                                  <p:childTnLst>
                                    <p:set>
                                      <p:cBhvr>
                                        <p:cTn id="31" dur="1" fill="hold">
                                          <p:stCondLst>
                                            <p:cond delay="0"/>
                                          </p:stCondLst>
                                        </p:cTn>
                                        <p:tgtEl>
                                          <p:spTgt spid="43013"/>
                                        </p:tgtEl>
                                        <p:attrNameLst>
                                          <p:attrName>style.visibility</p:attrName>
                                        </p:attrNameLst>
                                      </p:cBhvr>
                                      <p:to>
                                        <p:strVal val="visible"/>
                                      </p:to>
                                    </p:set>
                                    <p:anim calcmode="lin" valueType="num">
                                      <p:cBhvr>
                                        <p:cTn id="32" dur="1000" fill="hold"/>
                                        <p:tgtEl>
                                          <p:spTgt spid="43013"/>
                                        </p:tgtEl>
                                        <p:attrNameLst>
                                          <p:attrName>ppt_w</p:attrName>
                                        </p:attrNameLst>
                                      </p:cBhvr>
                                      <p:tavLst>
                                        <p:tav tm="0">
                                          <p:val>
                                            <p:fltVal val="0"/>
                                          </p:val>
                                        </p:tav>
                                        <p:tav tm="100000">
                                          <p:val>
                                            <p:strVal val="#ppt_w"/>
                                          </p:val>
                                        </p:tav>
                                      </p:tavLst>
                                    </p:anim>
                                    <p:anim calcmode="lin" valueType="num">
                                      <p:cBhvr>
                                        <p:cTn id="33" dur="1000" fill="hold"/>
                                        <p:tgtEl>
                                          <p:spTgt spid="43013"/>
                                        </p:tgtEl>
                                        <p:attrNameLst>
                                          <p:attrName>ppt_h</p:attrName>
                                        </p:attrNameLst>
                                      </p:cBhvr>
                                      <p:tavLst>
                                        <p:tav tm="0">
                                          <p:val>
                                            <p:fltVal val="0"/>
                                          </p:val>
                                        </p:tav>
                                        <p:tav tm="100000">
                                          <p:val>
                                            <p:strVal val="#ppt_h"/>
                                          </p:val>
                                        </p:tav>
                                      </p:tavLst>
                                    </p:anim>
                                    <p:animEffect transition="in" filter="fade">
                                      <p:cBhvr>
                                        <p:cTn id="34" dur="1000"/>
                                        <p:tgtEl>
                                          <p:spTgt spid="43013"/>
                                        </p:tgtEl>
                                      </p:cBhvr>
                                    </p:animEffec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par>
                          <p:cTn id="38" fill="hold">
                            <p:stCondLst>
                              <p:cond delay="1000"/>
                            </p:stCondLst>
                            <p:childTnLst>
                              <p:par>
                                <p:cTn id="39" presetID="5" presetClass="entr" presetSubtype="10" fill="hold" nodeType="afterEffect">
                                  <p:stCondLst>
                                    <p:cond delay="0"/>
                                  </p:stCondLst>
                                  <p:childTnLst>
                                    <p:set>
                                      <p:cBhvr>
                                        <p:cTn id="40" dur="1" fill="hold">
                                          <p:stCondLst>
                                            <p:cond delay="0"/>
                                          </p:stCondLst>
                                        </p:cTn>
                                        <p:tgtEl>
                                          <p:spTgt spid="43014"/>
                                        </p:tgtEl>
                                        <p:attrNameLst>
                                          <p:attrName>style.visibility</p:attrName>
                                        </p:attrNameLst>
                                      </p:cBhvr>
                                      <p:to>
                                        <p:strVal val="visible"/>
                                      </p:to>
                                    </p:set>
                                    <p:animEffect transition="in" filter="checkerboard(across)">
                                      <p:cBhvr>
                                        <p:cTn id="41" dur="600"/>
                                        <p:tgtEl>
                                          <p:spTgt spid="43014"/>
                                        </p:tgtEl>
                                      </p:cBhvr>
                                    </p:animEffect>
                                  </p:childTnLst>
                                </p:cTn>
                              </p:par>
                            </p:childTnLst>
                          </p:cTn>
                        </p:par>
                        <p:par>
                          <p:cTn id="42" fill="hold">
                            <p:stCondLst>
                              <p:cond delay="1600"/>
                            </p:stCondLst>
                            <p:childTnLst>
                              <p:par>
                                <p:cTn id="43" presetID="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par>
                          <p:cTn id="45" fill="hold">
                            <p:stCondLst>
                              <p:cond delay="1600"/>
                            </p:stCondLst>
                            <p:childTnLst>
                              <p:par>
                                <p:cTn id="46" presetID="5" presetClass="entr" presetSubtype="10" fill="hold" nodeType="afterEffect">
                                  <p:stCondLst>
                                    <p:cond delay="0"/>
                                  </p:stCondLst>
                                  <p:childTnLst>
                                    <p:set>
                                      <p:cBhvr>
                                        <p:cTn id="47" dur="1" fill="hold">
                                          <p:stCondLst>
                                            <p:cond delay="0"/>
                                          </p:stCondLst>
                                        </p:cTn>
                                        <p:tgtEl>
                                          <p:spTgt spid="43015"/>
                                        </p:tgtEl>
                                        <p:attrNameLst>
                                          <p:attrName>style.visibility</p:attrName>
                                        </p:attrNameLst>
                                      </p:cBhvr>
                                      <p:to>
                                        <p:strVal val="visible"/>
                                      </p:to>
                                    </p:set>
                                    <p:animEffect transition="in" filter="checkerboard(across)">
                                      <p:cBhvr>
                                        <p:cTn id="48" dur="700"/>
                                        <p:tgtEl>
                                          <p:spTgt spid="43015"/>
                                        </p:tgtEl>
                                      </p:cBhvr>
                                    </p:animEffect>
                                  </p:childTnLst>
                                </p:cTn>
                              </p:par>
                            </p:childTnLst>
                          </p:cTn>
                        </p:par>
                        <p:par>
                          <p:cTn id="49" fill="hold">
                            <p:stCondLst>
                              <p:cond delay="2300"/>
                            </p:stCondLst>
                            <p:childTnLst>
                              <p:par>
                                <p:cTn id="50" presetID="1"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par>
                          <p:cTn id="52" fill="hold">
                            <p:stCondLst>
                              <p:cond delay="2300"/>
                            </p:stCondLst>
                            <p:childTnLst>
                              <p:par>
                                <p:cTn id="53" presetID="5" presetClass="entr" presetSubtype="10" fill="hold" nodeType="afterEffect">
                                  <p:stCondLst>
                                    <p:cond delay="0"/>
                                  </p:stCondLst>
                                  <p:childTnLst>
                                    <p:set>
                                      <p:cBhvr>
                                        <p:cTn id="54" dur="1" fill="hold">
                                          <p:stCondLst>
                                            <p:cond delay="0"/>
                                          </p:stCondLst>
                                        </p:cTn>
                                        <p:tgtEl>
                                          <p:spTgt spid="43016"/>
                                        </p:tgtEl>
                                        <p:attrNameLst>
                                          <p:attrName>style.visibility</p:attrName>
                                        </p:attrNameLst>
                                      </p:cBhvr>
                                      <p:to>
                                        <p:strVal val="visible"/>
                                      </p:to>
                                    </p:set>
                                    <p:animEffect transition="in" filter="checkerboard(across)">
                                      <p:cBhvr>
                                        <p:cTn id="55" dur="800"/>
                                        <p:tgtEl>
                                          <p:spTgt spid="43016"/>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repeatCount="3000" fill="hold" nodeType="clickEffect">
                                  <p:stCondLst>
                                    <p:cond delay="0"/>
                                  </p:stCondLst>
                                  <p:childTnLst>
                                    <p:animEffect transition="out" filter="fade">
                                      <p:cBhvr>
                                        <p:cTn id="59" dur="1000" tmFilter="0, 0; .2, .5; .8, .5; 1, 0"/>
                                        <p:tgtEl>
                                          <p:spTgt spid="43016"/>
                                        </p:tgtEl>
                                      </p:cBhvr>
                                    </p:animEffect>
                                    <p:animScale>
                                      <p:cBhvr>
                                        <p:cTn id="60" dur="500" autoRev="1" fill="hold"/>
                                        <p:tgtEl>
                                          <p:spTgt spid="43016"/>
                                        </p:tgtEl>
                                      </p:cBhvr>
                                      <p:by x="105000" y="105000"/>
                                    </p:animScale>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26" presetClass="emph" presetSubtype="0" repeatCount="3000" fill="hold" grpId="1" nodeType="withEffect">
                                  <p:stCondLst>
                                    <p:cond delay="0"/>
                                  </p:stCondLst>
                                  <p:childTnLst>
                                    <p:animEffect transition="out" filter="fade">
                                      <p:cBhvr>
                                        <p:cTn id="64" dur="500" tmFilter="0, 0; .2, .5; .8, .5; 1, 0"/>
                                        <p:tgtEl>
                                          <p:spTgt spid="36"/>
                                        </p:tgtEl>
                                      </p:cBhvr>
                                    </p:animEffect>
                                    <p:animScale>
                                      <p:cBhvr>
                                        <p:cTn id="65" dur="250" autoRev="1" fill="hold"/>
                                        <p:tgtEl>
                                          <p:spTgt spid="36"/>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arn(inVertical)">
                                      <p:cBhvr>
                                        <p:cTn id="70" dur="500"/>
                                        <p:tgtEl>
                                          <p:spTgt spid="29"/>
                                        </p:tgtEl>
                                      </p:cBhvr>
                                    </p:animEffect>
                                  </p:childTnLst>
                                </p:cTn>
                              </p:par>
                            </p:childTnLst>
                          </p:cTn>
                        </p:par>
                        <p:par>
                          <p:cTn id="71" fill="hold">
                            <p:stCondLst>
                              <p:cond delay="500"/>
                            </p:stCondLst>
                            <p:childTnLst>
                              <p:par>
                                <p:cTn id="72" presetID="16" presetClass="entr" presetSubtype="21"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barn(inVertical)">
                                      <p:cBhvr>
                                        <p:cTn id="74" dur="500"/>
                                        <p:tgtEl>
                                          <p:spTgt spid="39"/>
                                        </p:tgtEl>
                                      </p:cBhvr>
                                    </p:animEffect>
                                  </p:childTnLst>
                                </p:cTn>
                              </p:par>
                            </p:childTnLst>
                          </p:cTn>
                        </p:par>
                        <p:par>
                          <p:cTn id="75" fill="hold">
                            <p:stCondLst>
                              <p:cond delay="1000"/>
                            </p:stCondLst>
                            <p:childTnLst>
                              <p:par>
                                <p:cTn id="76" presetID="6" presetClass="emph" presetSubtype="0" fill="hold" grpId="1" nodeType="afterEffect">
                                  <p:stCondLst>
                                    <p:cond delay="0"/>
                                  </p:stCondLst>
                                  <p:childTnLst>
                                    <p:animScale>
                                      <p:cBhvr>
                                        <p:cTn id="77"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29" grpId="0"/>
      <p:bldP spid="36" grpId="0" animBg="1"/>
      <p:bldP spid="36" grpId="1" animBg="1"/>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2"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2" y="1538288"/>
            <a:ext cx="43656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5" name="グループ化 4"/>
          <p:cNvGrpSpPr>
            <a:grpSpLocks/>
          </p:cNvGrpSpPr>
          <p:nvPr/>
        </p:nvGrpSpPr>
        <p:grpSpPr bwMode="auto">
          <a:xfrm>
            <a:off x="767260" y="2872862"/>
            <a:ext cx="3710323" cy="1617533"/>
            <a:chOff x="-463579" y="2695907"/>
            <a:chExt cx="3585082" cy="1460144"/>
          </a:xfrm>
        </p:grpSpPr>
        <p:pic>
          <p:nvPicPr>
            <p:cNvPr id="40988" name="図 34" descr="C:\Users\奈穂\Desktop\租税教室\租税教室\イラスト\ゴミ収集.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632" y="2695907"/>
              <a:ext cx="1254871" cy="11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9" name="Rectangle 38"/>
            <p:cNvSpPr>
              <a:spLocks noChangeArrowheads="1"/>
            </p:cNvSpPr>
            <p:nvPr/>
          </p:nvSpPr>
          <p:spPr bwMode="auto">
            <a:xfrm>
              <a:off x="-463579" y="3100300"/>
              <a:ext cx="3504997" cy="10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ゴミ処理費用</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（令和２年度）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約２兆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4,886</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9,</a:t>
              </a: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700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grpSp>
      <p:grpSp>
        <p:nvGrpSpPr>
          <p:cNvPr id="40966" name="グループ化 7"/>
          <p:cNvGrpSpPr>
            <a:grpSpLocks/>
          </p:cNvGrpSpPr>
          <p:nvPr/>
        </p:nvGrpSpPr>
        <p:grpSpPr bwMode="auto">
          <a:xfrm>
            <a:off x="2014409" y="4796782"/>
            <a:ext cx="4478571" cy="1650999"/>
            <a:chOff x="540587" y="4778882"/>
            <a:chExt cx="4089496" cy="1649731"/>
          </a:xfrm>
        </p:grpSpPr>
        <p:pic>
          <p:nvPicPr>
            <p:cNvPr id="40986" name="Picture 50" descr="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87" y="4891763"/>
              <a:ext cx="1518856" cy="15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7" name="Rectangle 53"/>
            <p:cNvSpPr>
              <a:spLocks noChangeArrowheads="1"/>
            </p:cNvSpPr>
            <p:nvPr/>
          </p:nvSpPr>
          <p:spPr bwMode="auto">
            <a:xfrm>
              <a:off x="1376948" y="4778882"/>
              <a:ext cx="3253135" cy="89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信号機</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p>
          </p:txBody>
        </p:sp>
      </p:grpSp>
      <p:grpSp>
        <p:nvGrpSpPr>
          <p:cNvPr id="40967" name="グループ化 10"/>
          <p:cNvGrpSpPr>
            <a:grpSpLocks/>
          </p:cNvGrpSpPr>
          <p:nvPr/>
        </p:nvGrpSpPr>
        <p:grpSpPr bwMode="auto">
          <a:xfrm>
            <a:off x="1209160" y="1141414"/>
            <a:ext cx="4056257" cy="1468438"/>
            <a:chOff x="20006" y="1012109"/>
            <a:chExt cx="4056112" cy="1469450"/>
          </a:xfrm>
        </p:grpSpPr>
        <p:sp>
          <p:nvSpPr>
            <p:cNvPr id="40984" name="Rectangle 42"/>
            <p:cNvSpPr>
              <a:spLocks noChangeArrowheads="1"/>
            </p:cNvSpPr>
            <p:nvPr/>
          </p:nvSpPr>
          <p:spPr bwMode="auto">
            <a:xfrm>
              <a:off x="20006" y="1178051"/>
              <a:ext cx="3328987" cy="117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警察費・消防費</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（令和２年度）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約５兆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4,460</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3,200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40985" name="図 32" descr="C:\Users\奈穂\Desktop\租税教室\租税教室\イラスト\警察官（男性）.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167" y="1012109"/>
              <a:ext cx="1380951" cy="146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68" name="グループ化 13"/>
          <p:cNvGrpSpPr>
            <a:grpSpLocks/>
          </p:cNvGrpSpPr>
          <p:nvPr/>
        </p:nvGrpSpPr>
        <p:grpSpPr bwMode="auto">
          <a:xfrm>
            <a:off x="8668781" y="2885337"/>
            <a:ext cx="3584782" cy="1886011"/>
            <a:chOff x="6567621" y="3122039"/>
            <a:chExt cx="2758348" cy="1574343"/>
          </a:xfrm>
        </p:grpSpPr>
        <p:sp>
          <p:nvSpPr>
            <p:cNvPr id="40982" name="Rectangle 44"/>
            <p:cNvSpPr>
              <a:spLocks noChangeArrowheads="1"/>
            </p:cNvSpPr>
            <p:nvPr/>
          </p:nvSpPr>
          <p:spPr bwMode="auto">
            <a:xfrm>
              <a:off x="6567621" y="3122039"/>
              <a:ext cx="2758348" cy="6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消防車</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3" name="図 35" descr="C:\Users\奈穂\Desktop\租税教室\租税教室\イラスト\はしご車.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857" y="3185732"/>
              <a:ext cx="1535228" cy="151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69" name="グループ化 16"/>
          <p:cNvGrpSpPr>
            <a:grpSpLocks/>
          </p:cNvGrpSpPr>
          <p:nvPr/>
        </p:nvGrpSpPr>
        <p:grpSpPr bwMode="auto">
          <a:xfrm>
            <a:off x="7545513" y="4287838"/>
            <a:ext cx="3384997" cy="2082707"/>
            <a:chOff x="5958548" y="4561808"/>
            <a:chExt cx="2349923" cy="1678465"/>
          </a:xfrm>
        </p:grpSpPr>
        <p:sp>
          <p:nvSpPr>
            <p:cNvPr id="40980" name="Rectangle 55"/>
            <p:cNvSpPr>
              <a:spLocks noChangeArrowheads="1"/>
            </p:cNvSpPr>
            <p:nvPr/>
          </p:nvSpPr>
          <p:spPr bwMode="auto">
            <a:xfrm>
              <a:off x="5958548" y="4561808"/>
              <a:ext cx="2349923" cy="6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学校</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1" name="図 23" descr="校門のイラスト">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7687" y="4913572"/>
              <a:ext cx="1433535" cy="132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0" name="グループ化 19"/>
          <p:cNvGrpSpPr>
            <a:grpSpLocks/>
          </p:cNvGrpSpPr>
          <p:nvPr/>
        </p:nvGrpSpPr>
        <p:grpSpPr bwMode="auto">
          <a:xfrm>
            <a:off x="5070196" y="4890609"/>
            <a:ext cx="1984375" cy="1693863"/>
            <a:chOff x="3769717" y="4950683"/>
            <a:chExt cx="1985340" cy="1695005"/>
          </a:xfrm>
        </p:grpSpPr>
        <p:pic>
          <p:nvPicPr>
            <p:cNvPr id="40978" name="Picture 48" descr="0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3660" y="5225158"/>
              <a:ext cx="1461397"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55"/>
            <p:cNvSpPr>
              <a:spLocks noChangeArrowheads="1"/>
            </p:cNvSpPr>
            <p:nvPr/>
          </p:nvSpPr>
          <p:spPr bwMode="auto">
            <a:xfrm>
              <a:off x="3769717" y="495068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a:solidFill>
                    <a:srgbClr val="FF0000"/>
                  </a:solidFill>
                  <a:latin typeface="HGPｺﾞｼｯｸE" panose="020B0900000000000000" pitchFamily="50" charset="-128"/>
                  <a:ea typeface="HGPｺﾞｼｯｸE" panose="020B0900000000000000" pitchFamily="50" charset="-128"/>
                </a:rPr>
                <a:t>公園や図書館</a:t>
              </a:r>
            </a:p>
          </p:txBody>
        </p:sp>
      </p:grpSp>
      <p:grpSp>
        <p:nvGrpSpPr>
          <p:cNvPr id="40971" name="グループ化 22"/>
          <p:cNvGrpSpPr>
            <a:grpSpLocks/>
          </p:cNvGrpSpPr>
          <p:nvPr/>
        </p:nvGrpSpPr>
        <p:grpSpPr bwMode="auto">
          <a:xfrm>
            <a:off x="6300951" y="1008348"/>
            <a:ext cx="4787095" cy="1546225"/>
            <a:chOff x="4199709" y="998137"/>
            <a:chExt cx="4787531" cy="1546250"/>
          </a:xfrm>
        </p:grpSpPr>
        <p:grpSp>
          <p:nvGrpSpPr>
            <p:cNvPr id="40974" name="グループ化 3"/>
            <p:cNvGrpSpPr>
              <a:grpSpLocks/>
            </p:cNvGrpSpPr>
            <p:nvPr/>
          </p:nvGrpSpPr>
          <p:grpSpPr bwMode="auto">
            <a:xfrm>
              <a:off x="4199709" y="998137"/>
              <a:ext cx="4787531" cy="1272829"/>
              <a:chOff x="4199709" y="998137"/>
              <a:chExt cx="4787531" cy="1272829"/>
            </a:xfrm>
          </p:grpSpPr>
          <p:sp>
            <p:nvSpPr>
              <p:cNvPr id="40976" name="Rectangle 40"/>
              <p:cNvSpPr>
                <a:spLocks noChangeArrowheads="1"/>
              </p:cNvSpPr>
              <p:nvPr/>
            </p:nvSpPr>
            <p:spPr bwMode="auto">
              <a:xfrm>
                <a:off x="4199709" y="1100395"/>
                <a:ext cx="3488382" cy="113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国民医療費の公費負担額</a:t>
                </a:r>
              </a:p>
              <a:p>
                <a:pP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（令和２年度）</a:t>
                </a:r>
              </a:p>
              <a:p>
                <a:pPr eaLnBrk="1" hangingPunct="1">
                  <a:lnSpc>
                    <a:spcPct val="100000"/>
                  </a:lnSpc>
                  <a:spcBef>
                    <a:spcPct val="0"/>
                  </a:spcBef>
                  <a:buFontTx/>
                  <a:buNone/>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16</a:t>
                </a:r>
                <a:r>
                  <a:rPr lang="ja-JP" altLang="en-US" sz="1600" dirty="0">
                    <a:solidFill>
                      <a:prstClr val="black"/>
                    </a:solidFill>
                    <a:latin typeface="HG丸ｺﾞｼｯｸM-PRO" panose="020F0600000000000000" pitchFamily="50" charset="-128"/>
                    <a:ea typeface="HG丸ｺﾞｼｯｸM-PRO" panose="020F0600000000000000" pitchFamily="50" charset="-128"/>
                  </a:rPr>
                  <a:t>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4,991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13</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800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40977" name="図 36" descr="病院・医院の建物イラスト（医療）">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3377" y="998137"/>
                <a:ext cx="1253863" cy="12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75" name="図 29" descr="救急車のイラスト">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0064" y="1755347"/>
              <a:ext cx="1042101" cy="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2" name="Text Box 22"/>
          <p:cNvSpPr txBox="1">
            <a:spLocks noChangeArrowheads="1"/>
          </p:cNvSpPr>
          <p:nvPr/>
        </p:nvSpPr>
        <p:spPr bwMode="auto">
          <a:xfrm>
            <a:off x="4965700" y="2811463"/>
            <a:ext cx="246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公共サービス</a:t>
            </a:r>
          </a:p>
        </p:txBody>
      </p:sp>
      <p:sp>
        <p:nvSpPr>
          <p:cNvPr id="40973" name="Text Box 23"/>
          <p:cNvSpPr txBox="1">
            <a:spLocks noChangeArrowheads="1"/>
          </p:cNvSpPr>
          <p:nvPr/>
        </p:nvSpPr>
        <p:spPr bwMode="auto">
          <a:xfrm>
            <a:off x="5294315" y="37020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公共施設</a:t>
            </a:r>
          </a:p>
        </p:txBody>
      </p:sp>
      <p:sp>
        <p:nvSpPr>
          <p:cNvPr id="31" name="タイトル 1"/>
          <p:cNvSpPr txBox="1">
            <a:spLocks/>
          </p:cNvSpPr>
          <p:nvPr/>
        </p:nvSpPr>
        <p:spPr>
          <a:xfrm>
            <a:off x="1209160" y="404167"/>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a:t>
            </a:r>
          </a:p>
        </p:txBody>
      </p:sp>
    </p:spTree>
    <p:extLst>
      <p:ext uri="{BB962C8B-B14F-4D97-AF65-F5344CB8AC3E}">
        <p14:creationId xmlns:p14="http://schemas.microsoft.com/office/powerpoint/2010/main" val="36847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ークル"/>
          <p:cNvSpPr/>
          <p:nvPr/>
        </p:nvSpPr>
        <p:spPr bwMode="auto">
          <a:xfrm>
            <a:off x="7718705" y="1423924"/>
            <a:ext cx="3009835" cy="2712906"/>
          </a:xfrm>
          <a:prstGeom prst="ellipse">
            <a:avLst/>
          </a:prstGeom>
          <a:noFill/>
          <a:ln w="317500" cap="flat" cmpd="sng" algn="ctr">
            <a:solidFill>
              <a:schemeClr val="accent5">
                <a:lumMod val="60000"/>
                <a:lumOff val="40000"/>
              </a:schemeClr>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2516354"/>
                      <a:gd name="connsiteY0" fmla="*/ 1098453 h 2196906"/>
                      <a:gd name="connsiteX1" fmla="*/ 1258177 w 2516354"/>
                      <a:gd name="connsiteY1" fmla="*/ 0 h 2196906"/>
                      <a:gd name="connsiteX2" fmla="*/ 2516354 w 2516354"/>
                      <a:gd name="connsiteY2" fmla="*/ 1098453 h 2196906"/>
                      <a:gd name="connsiteX3" fmla="*/ 1258177 w 2516354"/>
                      <a:gd name="connsiteY3" fmla="*/ 2196906 h 2196906"/>
                      <a:gd name="connsiteX4" fmla="*/ 0 w 2516354"/>
                      <a:gd name="connsiteY4" fmla="*/ 1098453 h 219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6354" h="2196906" extrusionOk="0">
                        <a:moveTo>
                          <a:pt x="0" y="1098453"/>
                        </a:moveTo>
                        <a:cubicBezTo>
                          <a:pt x="-52292" y="459539"/>
                          <a:pt x="524211" y="14673"/>
                          <a:pt x="1258177" y="0"/>
                        </a:cubicBezTo>
                        <a:cubicBezTo>
                          <a:pt x="1996825" y="9216"/>
                          <a:pt x="2493079" y="492534"/>
                          <a:pt x="2516354" y="1098453"/>
                        </a:cubicBezTo>
                        <a:cubicBezTo>
                          <a:pt x="2397468" y="1821211"/>
                          <a:pt x="1932820" y="2308717"/>
                          <a:pt x="1258177" y="2196906"/>
                        </a:cubicBezTo>
                        <a:cubicBezTo>
                          <a:pt x="525867" y="2176423"/>
                          <a:pt x="85705" y="1746063"/>
                          <a:pt x="0" y="1098453"/>
                        </a:cubicBezTo>
                        <a:close/>
                      </a:path>
                    </a:pathLst>
                  </a:custGeom>
                  <ask:type>
                    <ask:lineSketchNone/>
                  </ask:type>
                </ask:lineSketchStyleProps>
              </a:ext>
            </a:extLst>
          </a:ln>
          <a:effectLst>
            <a:softEdge rad="101600"/>
          </a:effectLst>
        </p:spPr>
        <p:txBody>
          <a:bodyPr vert="horz" wrap="square" lIns="91440" tIns="45720" rIns="91440" bIns="45720" numCol="1" rtlCol="0" anchor="t" anchorCtr="0" compatLnSpc="1">
            <a:prstTxWarp prst="textNoShape">
              <a:avLst/>
            </a:prstTxWarp>
          </a:bodyPr>
          <a:lstStyle/>
          <a:p>
            <a:pPr eaLnBrk="1" hangingPunct="1">
              <a:defRPr/>
            </a:pPr>
            <a:endParaRPr lang="ja-JP" altLang="en-US">
              <a:solidFill>
                <a:prstClr val="black"/>
              </a:solidFill>
              <a:latin typeface="Times" charset="0"/>
            </a:endParaRPr>
          </a:p>
        </p:txBody>
      </p:sp>
      <p:pic>
        <p:nvPicPr>
          <p:cNvPr id="19458" name="家族"/>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5207" y="1435481"/>
            <a:ext cx="3695851" cy="3013794"/>
          </a:xfrm>
          <a:prstGeom prst="rect">
            <a:avLst/>
          </a:prstGeom>
          <a:noFill/>
          <a:ln w="9525">
            <a:noFill/>
            <a:miter lim="800000"/>
            <a:headEnd/>
            <a:tailEnd/>
          </a:ln>
        </p:spPr>
      </p:pic>
      <p:sp>
        <p:nvSpPr>
          <p:cNvPr id="8" name="→税金"/>
          <p:cNvSpPr/>
          <p:nvPr/>
        </p:nvSpPr>
        <p:spPr>
          <a:xfrm>
            <a:off x="4793699" y="1606970"/>
            <a:ext cx="1734361" cy="1029920"/>
          </a:xfrm>
          <a:prstGeom prst="rightArrow">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5400">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000" b="1" dirty="0">
                <a:solidFill>
                  <a:prstClr val="black"/>
                </a:solidFill>
                <a:latin typeface="HG丸ｺﾞｼｯｸM-PRO" pitchFamily="50" charset="-128"/>
                <a:ea typeface="HG丸ｺﾞｼｯｸM-PRO" pitchFamily="50" charset="-128"/>
              </a:rPr>
              <a:t>税金</a:t>
            </a:r>
          </a:p>
        </p:txBody>
      </p:sp>
      <p:sp>
        <p:nvSpPr>
          <p:cNvPr id="9" name="←公的サービス"/>
          <p:cNvSpPr/>
          <p:nvPr/>
        </p:nvSpPr>
        <p:spPr>
          <a:xfrm>
            <a:off x="4619313" y="2940882"/>
            <a:ext cx="1836737" cy="992188"/>
          </a:xfrm>
          <a:prstGeom prst="leftArrow">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25400">
            <a:solidFill>
              <a:srgbClr val="00206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ja-JP" altLang="en-US" sz="2000" b="1" dirty="0">
                <a:solidFill>
                  <a:prstClr val="black"/>
                </a:solidFill>
                <a:latin typeface="HG丸ｺﾞｼｯｸM-PRO" pitchFamily="50" charset="-128"/>
                <a:ea typeface="HG丸ｺﾞｼｯｸM-PRO" pitchFamily="50" charset="-128"/>
              </a:rPr>
              <a:t>提供</a:t>
            </a:r>
          </a:p>
        </p:txBody>
      </p:sp>
      <p:sp>
        <p:nvSpPr>
          <p:cNvPr id="52" name="説明"/>
          <p:cNvSpPr/>
          <p:nvPr/>
        </p:nvSpPr>
        <p:spPr>
          <a:xfrm>
            <a:off x="856346" y="4571701"/>
            <a:ext cx="10458960" cy="1512168"/>
          </a:xfrm>
          <a:prstGeom prst="roundRect">
            <a:avLst>
              <a:gd name="adj" fmla="val 8805"/>
            </a:avLst>
          </a:prstGeom>
          <a:solidFill>
            <a:schemeClr val="accent5">
              <a:lumMod val="20000"/>
              <a:lumOff val="80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国や地方公共団体は、民間では供給されにくい公共的なサービスを提供するために膨大な資金が必要です。</a:t>
            </a:r>
            <a:endParaRPr lang="en-US" altLang="ja-JP" sz="2800" b="1" spc="100" dirty="0">
              <a:solidFill>
                <a:prstClr val="black"/>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その資金が</a:t>
            </a:r>
            <a:r>
              <a:rPr lang="ja-JP" altLang="en-US" sz="2800" b="1" spc="100" dirty="0">
                <a:solidFill>
                  <a:srgbClr val="FF0000"/>
                </a:solidFill>
                <a:latin typeface="HGP創英角ｺﾞｼｯｸUB" panose="020B0900000000000000" pitchFamily="50" charset="-128"/>
                <a:ea typeface="HGP創英角ｺﾞｼｯｸUB" panose="020B0900000000000000" pitchFamily="50" charset="-128"/>
              </a:rPr>
              <a:t>「税金」</a:t>
            </a:r>
            <a:r>
              <a:rPr lang="ja-JP" altLang="en-US" sz="2800" b="1" spc="100" dirty="0">
                <a:solidFill>
                  <a:prstClr val="black"/>
                </a:solidFill>
                <a:latin typeface="HGP創英角ｺﾞｼｯｸUB" panose="020B0900000000000000" pitchFamily="50" charset="-128"/>
                <a:ea typeface="HGP創英角ｺﾞｼｯｸUB" panose="020B0900000000000000" pitchFamily="50" charset="-128"/>
              </a:rPr>
              <a:t>です。</a:t>
            </a:r>
          </a:p>
        </p:txBody>
      </p:sp>
      <p:grpSp>
        <p:nvGrpSpPr>
          <p:cNvPr id="7" name="教育"/>
          <p:cNvGrpSpPr/>
          <p:nvPr/>
        </p:nvGrpSpPr>
        <p:grpSpPr>
          <a:xfrm>
            <a:off x="6499055" y="1872000"/>
            <a:ext cx="1815475" cy="1088396"/>
            <a:chOff x="8909655" y="3459173"/>
            <a:chExt cx="1815475" cy="1088396"/>
          </a:xfrm>
        </p:grpSpPr>
        <p:sp>
          <p:nvSpPr>
            <p:cNvPr id="51" name="円/楕円 50"/>
            <p:cNvSpPr/>
            <p:nvPr/>
          </p:nvSpPr>
          <p:spPr>
            <a:xfrm>
              <a:off x="8909655" y="3459173"/>
              <a:ext cx="1815475" cy="1088396"/>
            </a:xfrm>
            <a:prstGeom prst="ellipse">
              <a:avLst/>
            </a:prstGeom>
            <a:solidFill>
              <a:schemeClr val="accent5">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教育"/>
            <p:cNvSpPr txBox="1"/>
            <p:nvPr/>
          </p:nvSpPr>
          <p:spPr>
            <a:xfrm>
              <a:off x="9142029" y="3703159"/>
              <a:ext cx="1365480" cy="584775"/>
            </a:xfrm>
            <a:prstGeom prst="rect">
              <a:avLst/>
            </a:prstGeom>
            <a:noFill/>
          </p:spPr>
          <p:txBody>
            <a:bodyPr wrap="square" rtlCol="0">
              <a:spAutoFit/>
            </a:bodyPr>
            <a:lstStyle/>
            <a:p>
              <a:pPr algn="ctr"/>
              <a:r>
                <a:rPr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教 育</a:t>
              </a:r>
              <a:endParaRPr kumimoji="1"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p:txBody>
        </p:sp>
      </p:grpSp>
      <p:grpSp>
        <p:nvGrpSpPr>
          <p:cNvPr id="56" name="年金"/>
          <p:cNvGrpSpPr/>
          <p:nvPr/>
        </p:nvGrpSpPr>
        <p:grpSpPr>
          <a:xfrm>
            <a:off x="6791020" y="3424203"/>
            <a:ext cx="2364309" cy="1088396"/>
            <a:chOff x="8601803" y="3459173"/>
            <a:chExt cx="2364309" cy="1088396"/>
          </a:xfrm>
        </p:grpSpPr>
        <p:sp>
          <p:nvSpPr>
            <p:cNvPr id="57" name="円/楕円 56"/>
            <p:cNvSpPr/>
            <p:nvPr/>
          </p:nvSpPr>
          <p:spPr>
            <a:xfrm>
              <a:off x="8909655" y="3459173"/>
              <a:ext cx="1815475" cy="1088396"/>
            </a:xfrm>
            <a:prstGeom prst="ellipse">
              <a:avLst/>
            </a:prstGeom>
            <a:solidFill>
              <a:srgbClr val="CC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601803" y="3685155"/>
              <a:ext cx="2364309" cy="584775"/>
            </a:xfrm>
            <a:prstGeom prst="rect">
              <a:avLst/>
            </a:prstGeom>
            <a:noFill/>
          </p:spPr>
          <p:txBody>
            <a:bodyPr wrap="square" rtlCol="0" anchor="ctr" anchorCtr="0">
              <a:spAutoFit/>
            </a:bodyPr>
            <a:lstStyle/>
            <a:p>
              <a:pPr algn="ct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年金</a:t>
              </a:r>
              <a:r>
                <a:rPr kumimoji="1" lang="ja-JP" altLang="en-US"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医療</a:t>
              </a:r>
            </a:p>
          </p:txBody>
        </p:sp>
      </p:grpSp>
      <p:grpSp>
        <p:nvGrpSpPr>
          <p:cNvPr id="59" name="水道道路"/>
          <p:cNvGrpSpPr/>
          <p:nvPr/>
        </p:nvGrpSpPr>
        <p:grpSpPr>
          <a:xfrm>
            <a:off x="9702454" y="1872000"/>
            <a:ext cx="2364309" cy="1088396"/>
            <a:chOff x="8601803" y="3459173"/>
            <a:chExt cx="2364309" cy="1088396"/>
          </a:xfrm>
        </p:grpSpPr>
        <p:sp>
          <p:nvSpPr>
            <p:cNvPr id="60" name="円/楕円 59"/>
            <p:cNvSpPr/>
            <p:nvPr/>
          </p:nvSpPr>
          <p:spPr>
            <a:xfrm>
              <a:off x="8909655" y="3459173"/>
              <a:ext cx="1815475" cy="1088396"/>
            </a:xfrm>
            <a:prstGeom prst="ellipse">
              <a:avLst/>
            </a:prstGeom>
            <a:solidFill>
              <a:srgbClr val="FF66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8601803" y="3656672"/>
              <a:ext cx="2364309" cy="584775"/>
            </a:xfrm>
            <a:prstGeom prst="rect">
              <a:avLst/>
            </a:prstGeom>
            <a:noFill/>
          </p:spPr>
          <p:txBody>
            <a:bodyPr wrap="square" rtlCol="0" anchor="ctr" anchorCtr="0">
              <a:spAutoFit/>
            </a:bodyPr>
            <a:lstStyle/>
            <a:p>
              <a:pPr algn="ctr"/>
              <a:r>
                <a:rPr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水道</a:t>
              </a:r>
              <a:r>
                <a:rPr kumimoji="1" lang="ja-JP" altLang="en-US"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kumimoji="1" lang="ja-JP" altLang="en-US" sz="3200" spc="-4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道路</a:t>
              </a:r>
            </a:p>
          </p:txBody>
        </p:sp>
      </p:grpSp>
      <p:grpSp>
        <p:nvGrpSpPr>
          <p:cNvPr id="62" name="警察"/>
          <p:cNvGrpSpPr/>
          <p:nvPr/>
        </p:nvGrpSpPr>
        <p:grpSpPr>
          <a:xfrm>
            <a:off x="9154195" y="3428228"/>
            <a:ext cx="2364309" cy="1088396"/>
            <a:chOff x="8630831" y="3459173"/>
            <a:chExt cx="2364309" cy="1088396"/>
          </a:xfrm>
        </p:grpSpPr>
        <p:sp>
          <p:nvSpPr>
            <p:cNvPr id="63" name="円/楕円 62"/>
            <p:cNvSpPr/>
            <p:nvPr/>
          </p:nvSpPr>
          <p:spPr>
            <a:xfrm>
              <a:off x="8909655" y="3459173"/>
              <a:ext cx="1815475" cy="1088396"/>
            </a:xfrm>
            <a:prstGeom prst="ellipse">
              <a:avLst/>
            </a:prstGeom>
            <a:solidFill>
              <a:srgbClr val="9900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8630831" y="3573059"/>
              <a:ext cx="2364309" cy="954107"/>
            </a:xfrm>
            <a:prstGeom prst="rect">
              <a:avLst/>
            </a:prstGeom>
            <a:noFill/>
          </p:spPr>
          <p:txBody>
            <a:bodyPr wrap="square" rtlCol="0" anchor="ctr" anchorCtr="0">
              <a:spAutoFit/>
            </a:bodyPr>
            <a:lstStyle/>
            <a:p>
              <a:pPr algn="ct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警察</a:t>
              </a:r>
              <a:r>
                <a:rPr lang="ja-JP" altLang="en-US" sz="20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消防</a:t>
              </a:r>
            </a:p>
            <a:p>
              <a:pPr algn="ctr"/>
              <a:r>
                <a:rPr lang="ja-JP" altLang="en-US" sz="2800" spc="-3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防衛</a:t>
              </a:r>
            </a:p>
          </p:txBody>
        </p:sp>
      </p:grpSp>
      <p:grpSp>
        <p:nvGrpSpPr>
          <p:cNvPr id="31" name="公的サービス"/>
          <p:cNvGrpSpPr/>
          <p:nvPr/>
        </p:nvGrpSpPr>
        <p:grpSpPr>
          <a:xfrm>
            <a:off x="7579050" y="2111400"/>
            <a:ext cx="3240457" cy="1323439"/>
            <a:chOff x="7560000" y="2340000"/>
            <a:chExt cx="3240457" cy="1323439"/>
          </a:xfrm>
        </p:grpSpPr>
        <p:sp>
          <p:nvSpPr>
            <p:cNvPr id="10" name="テキスト ボックス 9"/>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rPr>
                <a:t>公的</a:t>
              </a:r>
              <a:endParaRPr kumimoji="1" lang="en-US" altLang="ja-JP"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149225">
                    <a:solidFill>
                      <a:srgbClr val="002060"/>
                    </a:solidFill>
                  </a:ln>
                  <a:solidFill>
                    <a:srgbClr val="002060"/>
                  </a:solidFill>
                  <a:latin typeface="HG丸ｺﾞｼｯｸM-PRO" panose="020F0600000000000000" pitchFamily="50" charset="-128"/>
                  <a:ea typeface="HG丸ｺﾞｼｯｸM-PRO" panose="020F0600000000000000" pitchFamily="50" charset="-128"/>
                </a:rPr>
                <a:t>サービス</a:t>
              </a:r>
            </a:p>
          </p:txBody>
        </p:sp>
        <p:sp>
          <p:nvSpPr>
            <p:cNvPr id="65" name="テキスト ボックス 64"/>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rPr>
                <a:t>公的</a:t>
              </a:r>
              <a:endParaRPr kumimoji="1" lang="en-US" altLang="ja-JP"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107950">
                    <a:solidFill>
                      <a:schemeClr val="bg1"/>
                    </a:solidFill>
                  </a:ln>
                  <a:solidFill>
                    <a:schemeClr val="bg1"/>
                  </a:solidFill>
                  <a:latin typeface="HG丸ｺﾞｼｯｸM-PRO" panose="020F0600000000000000" pitchFamily="50" charset="-128"/>
                  <a:ea typeface="HG丸ｺﾞｼｯｸM-PRO" panose="020F0600000000000000" pitchFamily="50" charset="-128"/>
                </a:rPr>
                <a:t>サービス</a:t>
              </a:r>
            </a:p>
          </p:txBody>
        </p:sp>
        <p:sp>
          <p:nvSpPr>
            <p:cNvPr id="66" name="テキスト ボックス 65"/>
            <p:cNvSpPr txBox="1"/>
            <p:nvPr/>
          </p:nvSpPr>
          <p:spPr>
            <a:xfrm>
              <a:off x="7560000" y="2340000"/>
              <a:ext cx="3240457" cy="1323439"/>
            </a:xfrm>
            <a:prstGeom prst="rect">
              <a:avLst/>
            </a:prstGeom>
            <a:noFill/>
          </p:spPr>
          <p:txBody>
            <a:bodyPr wrap="square" rtlCol="0">
              <a:spAutoFit/>
            </a:bodyPr>
            <a:lstStyle/>
            <a:p>
              <a:pPr algn="ctr"/>
              <a:r>
                <a:rPr kumimoji="1" lang="ja-JP" altLang="en-US"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rPr>
                <a:t>公的</a:t>
              </a:r>
              <a:endParaRPr kumimoji="1" lang="en-US" altLang="ja-JP"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4000" dirty="0">
                  <a:ln w="38100">
                    <a:solidFill>
                      <a:srgbClr val="002060"/>
                    </a:solidFill>
                  </a:ln>
                  <a:solidFill>
                    <a:srgbClr val="002060"/>
                  </a:solidFill>
                  <a:latin typeface="HG丸ｺﾞｼｯｸM-PRO" panose="020F0600000000000000" pitchFamily="50" charset="-128"/>
                  <a:ea typeface="HG丸ｺﾞｼｯｸM-PRO" panose="020F0600000000000000" pitchFamily="50" charset="-128"/>
                </a:rPr>
                <a:t>サービス</a:t>
              </a:r>
            </a:p>
          </p:txBody>
        </p:sp>
      </p:grpSp>
      <p:sp>
        <p:nvSpPr>
          <p:cNvPr id="34" name="では、　なぜ税金が必要なのか・・・？">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では、なぜ税金が必要なのか？</a:t>
            </a:r>
          </a:p>
        </p:txBody>
      </p:sp>
      <p:sp>
        <p:nvSpPr>
          <p:cNvPr id="35" name="福祉や年金、医療などの社会保障、水道、道路などの社会資本整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福祉や年金、医療などの社会保障、水道、道路などの社会資本整備、</a:t>
            </a:r>
          </a:p>
        </p:txBody>
      </p:sp>
      <p:sp>
        <p:nvSpPr>
          <p:cNvPr id="38" name="教育や警察、消防、防衛といった公的サービスは、">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教育や警察、消防、防衛といった公的サービスは、</a:t>
            </a:r>
          </a:p>
        </p:txBody>
      </p:sp>
      <p:sp>
        <p:nvSpPr>
          <p:cNvPr id="39" name="私たちの豊かな暮らしには欠かせないものですが、">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私たちの豊かな暮らしには欠かせないものですが、</a:t>
            </a:r>
          </a:p>
        </p:txBody>
      </p:sp>
      <p:sp>
        <p:nvSpPr>
          <p:cNvPr id="40" name="言うまでもなく、その提供には多額の費用がかかり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言うまでもなく、その提供には多額の費用がかかります。　</a:t>
            </a:r>
          </a:p>
        </p:txBody>
      </p:sp>
      <p:sp>
        <p:nvSpPr>
          <p:cNvPr id="41" name="また、こうした公的サービスは、例えば社会保障や教育など、">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また、こうした公的サービスは、例えば社会保障や教育など、</a:t>
            </a:r>
          </a:p>
        </p:txBody>
      </p:sp>
      <p:sp>
        <p:nvSpPr>
          <p:cNvPr id="42" name="費用負担が可能な人への提供のみでは社会的に不適当なものや、">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費用負担が可能な人への提供のみでは社会的に不適当なものや、</a:t>
            </a:r>
          </a:p>
        </p:txBody>
      </p:sp>
      <p:sp>
        <p:nvSpPr>
          <p:cNvPr id="43" name="警察、防衛のように特定の人だけに提供することが困難なものなど、">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警察、防衛のように特定の人だけに提供することが困難なものなど、</a:t>
            </a:r>
          </a:p>
        </p:txBody>
      </p:sp>
      <p:sp>
        <p:nvSpPr>
          <p:cNvPr id="44" name="一般に、市場の民間サービスのみに依存すると、必要な量、">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一般に、市場の民間サービスのみに依存すると、必要な量、</a:t>
            </a:r>
          </a:p>
        </p:txBody>
      </p:sp>
      <p:sp>
        <p:nvSpPr>
          <p:cNvPr id="45" name="水準のサービスが提供されないおそれがあるもので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水準のサービスが提供されないおそれがあるものです。</a:t>
            </a:r>
          </a:p>
        </p:txBody>
      </p:sp>
      <p:sp>
        <p:nvSpPr>
          <p:cNvPr id="46" name="このため、こうしたサービスの費用を賄い、公的に実施していくためには、">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このため、こうしたサービスの費用を賄い、公的に実施していくためには、</a:t>
            </a:r>
          </a:p>
        </p:txBody>
      </p:sp>
      <p:sp>
        <p:nvSpPr>
          <p:cNvPr id="47" name="皆さんから納めていただく税を財源とすることが求められ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皆さんから納めていただく税を財源とすることが求められます。</a:t>
            </a:r>
          </a:p>
        </p:txBody>
      </p:sp>
      <p:sp>
        <p:nvSpPr>
          <p:cNvPr id="48" name="このように、みんなが互いに支え合い、共によりよい社会を作っていくため、">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このように、みんなが互いに支え合い、共によりよい社会を作っていくため、</a:t>
            </a:r>
          </a:p>
        </p:txBody>
      </p:sp>
      <p:sp>
        <p:nvSpPr>
          <p:cNvPr id="49" name="この費用を広く公平に分かち合うことが必要で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この費用を広く公平に分かち合うことが必要です。</a:t>
            </a:r>
          </a:p>
        </p:txBody>
      </p:sp>
      <p:sp>
        <p:nvSpPr>
          <p:cNvPr id="50" name="まさに「税」は「社会の会費」であるといえます。">
            <a:extLst>
              <a:ext uri="{FF2B5EF4-FFF2-40B4-BE49-F238E27FC236}">
                <a16:creationId xmlns:a16="http://schemas.microsoft.com/office/drawing/2014/main" id="{C3FE6185-C2FB-4E85-A45C-2CFC78CB1B50}"/>
              </a:ext>
            </a:extLst>
          </p:cNvPr>
          <p:cNvSpPr txBox="1"/>
          <p:nvPr/>
        </p:nvSpPr>
        <p:spPr>
          <a:xfrm>
            <a:off x="90000" y="6264000"/>
            <a:ext cx="12192000" cy="492443"/>
          </a:xfrm>
          <a:prstGeom prst="rect">
            <a:avLst/>
          </a:prstGeom>
          <a:noFill/>
          <a:effectLst/>
        </p:spPr>
        <p:txBody>
          <a:bodyPr wrap="square" rtlCol="0">
            <a:spAutoFit/>
          </a:bodyPr>
          <a:lstStyle/>
          <a:p>
            <a:r>
              <a:rPr lang="ja-JP" altLang="en-US" sz="2600" b="1" spc="-300" dirty="0">
                <a:ln w="6350">
                  <a:noFill/>
                </a:ln>
                <a:solidFill>
                  <a:schemeClr val="bg1"/>
                </a:solidFill>
                <a:latin typeface="UD Digi Kyokasho NP-B" panose="02020700000000000000" pitchFamily="18" charset="-128"/>
                <a:ea typeface="UD Digi Kyokasho NP-B" panose="02020700000000000000" pitchFamily="18" charset="-128"/>
              </a:rPr>
              <a:t>まさに「税」は「社会の会費」であるといえます。</a:t>
            </a:r>
          </a:p>
        </p:txBody>
      </p:sp>
      <p:sp>
        <p:nvSpPr>
          <p:cNvPr id="68" name="タイトル 1"/>
          <p:cNvSpPr txBox="1">
            <a:spLocks/>
          </p:cNvSpPr>
          <p:nvPr/>
        </p:nvSpPr>
        <p:spPr>
          <a:xfrm>
            <a:off x="1415350" y="318883"/>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税とは</a:t>
            </a:r>
          </a:p>
        </p:txBody>
      </p:sp>
      <p:grpSp>
        <p:nvGrpSpPr>
          <p:cNvPr id="53" name="福祉"/>
          <p:cNvGrpSpPr/>
          <p:nvPr/>
        </p:nvGrpSpPr>
        <p:grpSpPr>
          <a:xfrm>
            <a:off x="8227407" y="744349"/>
            <a:ext cx="1815475" cy="1088396"/>
            <a:chOff x="8909655" y="3459173"/>
            <a:chExt cx="1815475" cy="1088396"/>
          </a:xfrm>
        </p:grpSpPr>
        <p:sp>
          <p:nvSpPr>
            <p:cNvPr id="54" name="円/楕円 53"/>
            <p:cNvSpPr/>
            <p:nvPr/>
          </p:nvSpPr>
          <p:spPr>
            <a:xfrm>
              <a:off x="8909655" y="3459173"/>
              <a:ext cx="1815475" cy="1088396"/>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9142029" y="3703159"/>
              <a:ext cx="1365480" cy="584775"/>
            </a:xfrm>
            <a:prstGeom prst="rect">
              <a:avLst/>
            </a:prstGeom>
            <a:noFill/>
          </p:spPr>
          <p:txBody>
            <a:bodyPr wrap="square" rtlCol="0">
              <a:spAutoFit/>
            </a:bodyPr>
            <a:lstStyle/>
            <a:p>
              <a:pPr algn="ctr"/>
              <a:r>
                <a:rPr kumimoji="1" lang="ja-JP" altLang="en-US" sz="3200" dirty="0">
                  <a:ln w="19050">
                    <a:solidFill>
                      <a:schemeClr val="bg1"/>
                    </a:solidFill>
                  </a:ln>
                  <a:solidFill>
                    <a:schemeClr val="bg1"/>
                  </a:solidFill>
                  <a:latin typeface="HG丸ｺﾞｼｯｸM-PRO" panose="020F0600000000000000" pitchFamily="50" charset="-128"/>
                  <a:ea typeface="HG丸ｺﾞｼｯｸM-PRO" panose="020F0600000000000000" pitchFamily="50" charset="-128"/>
                </a:rPr>
                <a:t>福 祉</a:t>
              </a:r>
            </a:p>
          </p:txBody>
        </p:sp>
      </p:grpSp>
      <p:sp>
        <p:nvSpPr>
          <p:cNvPr id="37" name="税とは">
            <a:extLst>
              <a:ext uri="{FF2B5EF4-FFF2-40B4-BE49-F238E27FC236}">
                <a16:creationId xmlns:a16="http://schemas.microsoft.com/office/drawing/2014/main" id="{F3CE5A03-173C-4619-8EDC-A695F2FC249D}"/>
              </a:ext>
            </a:extLst>
          </p:cNvPr>
          <p:cNvSpPr/>
          <p:nvPr/>
        </p:nvSpPr>
        <p:spPr>
          <a:xfrm>
            <a:off x="1181283" y="1628187"/>
            <a:ext cx="9882102" cy="306254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8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  </a:t>
            </a:r>
            <a:r>
              <a:rPr kumimoji="0" lang="ja-JP" altLang="en-US" sz="4800" b="0" i="0" u="none" strike="noStrike" kern="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税とは</a:t>
            </a:r>
            <a:endParaRPr kumimoji="0" lang="en-US" altLang="ja-JP" sz="4800" b="0" i="0" u="none" strike="noStrike" kern="0" cap="none" spc="0" normalizeH="0" baseline="0" noProof="0" dirty="0">
              <a:ln w="15875">
                <a:solidFill>
                  <a:srgbClr val="E7E6E6">
                    <a:lumMod val="25000"/>
                  </a:srgbClr>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8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2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「社会の会費」</a:t>
            </a:r>
            <a:r>
              <a:rPr kumimoji="0" lang="ja-JP" altLang="en-US" sz="5400" kern="0" dirty="0">
                <a:ln w="15875">
                  <a:solidFill>
                    <a:srgbClr val="E7E6E6">
                      <a:lumMod val="25000"/>
                    </a:srgbClr>
                  </a:solidFill>
                </a:ln>
                <a:solidFill>
                  <a:prstClr val="white"/>
                </a:solidFill>
                <a:latin typeface="HGP創英角ｺﾞｼｯｸUB" panose="020B0900000000000000" pitchFamily="50" charset="-128"/>
                <a:ea typeface="HGP創英角ｺﾞｼｯｸUB" panose="020B0900000000000000" pitchFamily="50" charset="-128"/>
              </a:rPr>
              <a:t>のようなもの</a:t>
            </a:r>
            <a:endParaRPr kumimoji="0" lang="ja-JP" altLang="en-US" sz="54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647383047"/>
      </p:ext>
    </p:extLst>
  </p:cSld>
  <p:clrMapOvr>
    <a:masterClrMapping/>
  </p:clrMapOvr>
  <mc:AlternateContent xmlns:mc="http://schemas.openxmlformats.org/markup-compatibility/2006" xmlns:p14="http://schemas.microsoft.com/office/powerpoint/2010/main">
    <mc:Choice Requires="p14">
      <p:transition spd="med" p14:dur="700" advTm="88000">
        <p:fade/>
      </p:transition>
    </mc:Choice>
    <mc:Fallback xmlns="">
      <p:transition spd="med" advTm="8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randombar(horizontal)">
                                      <p:cBhvr>
                                        <p:cTn id="15" dur="500"/>
                                        <p:tgtEl>
                                          <p:spTgt spid="5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randombar(horizontal)">
                                      <p:cBhvr>
                                        <p:cTn id="19" dur="500"/>
                                        <p:tgtEl>
                                          <p:spTgt spid="5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randombar(horizontal)">
                                      <p:cBhvr>
                                        <p:cTn id="27" dur="500"/>
                                        <p:tgtEl>
                                          <p:spTgt spid="6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childTnLst>
                                </p:cTn>
                              </p:par>
                            </p:childTnLst>
                          </p:cTn>
                        </p:par>
                        <p:par>
                          <p:cTn id="36" fill="hold">
                            <p:stCondLst>
                              <p:cond delay="5000"/>
                            </p:stCondLst>
                            <p:childTnLst>
                              <p:par>
                                <p:cTn id="37" presetID="22" presetClass="entr" presetSubtype="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52"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3" y="2087564"/>
            <a:ext cx="7173912"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3" kern="0" dirty="0">
                <a:solidFill>
                  <a:schemeClr val="tx1"/>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defRPr/>
            </a:pPr>
            <a:r>
              <a:rPr lang="ja-JP" altLang="en-US" sz="4431" dirty="0">
                <a:solidFill>
                  <a:schemeClr val="bg1"/>
                </a:solidFill>
                <a:latin typeface="HG丸ｺﾞｼｯｸM-PRO" panose="020F0600000000000000" pitchFamily="50" charset="-128"/>
                <a:ea typeface="HG丸ｺﾞｼｯｸM-PRO" panose="020F0600000000000000" pitchFamily="50" charset="-128"/>
              </a:rPr>
              <a:t>ではここで、</a:t>
            </a:r>
            <a:endParaRPr lang="en-US" altLang="ja-JP" sz="4431" dirty="0">
              <a:solidFill>
                <a:schemeClr val="bg1"/>
              </a:solidFill>
              <a:latin typeface="HG丸ｺﾞｼｯｸM-PRO" panose="020F0600000000000000" pitchFamily="50" charset="-128"/>
              <a:ea typeface="HG丸ｺﾞｼｯｸM-PRO" panose="020F0600000000000000" pitchFamily="50" charset="-128"/>
            </a:endParaRPr>
          </a:p>
          <a:p>
            <a:pPr algn="ctr" defTabSz="844104">
              <a:defRPr/>
            </a:pPr>
            <a:r>
              <a:rPr lang="ja-JP" altLang="en-US" sz="4431" dirty="0">
                <a:solidFill>
                  <a:schemeClr val="bg1"/>
                </a:solidFill>
                <a:latin typeface="HG丸ｺﾞｼｯｸM-PRO" panose="020F0600000000000000" pitchFamily="50" charset="-128"/>
                <a:ea typeface="HG丸ｺﾞｼｯｸM-PRO" panose="020F0600000000000000" pitchFamily="50" charset="-128"/>
              </a:rPr>
              <a:t>みなさんを税金のない世界</a:t>
            </a:r>
            <a:endParaRPr lang="en-US" altLang="ja-JP" sz="4431" dirty="0">
              <a:solidFill>
                <a:schemeClr val="bg1"/>
              </a:solidFill>
              <a:latin typeface="HG丸ｺﾞｼｯｸM-PRO" panose="020F0600000000000000" pitchFamily="50" charset="-128"/>
              <a:ea typeface="HG丸ｺﾞｼｯｸM-PRO" panose="020F0600000000000000" pitchFamily="50" charset="-128"/>
            </a:endParaRPr>
          </a:p>
          <a:p>
            <a:pPr algn="ctr" defTabSz="844104">
              <a:defRPr/>
            </a:pPr>
            <a:endParaRPr lang="en-US" altLang="ja-JP" sz="4431" dirty="0">
              <a:solidFill>
                <a:schemeClr val="bg1"/>
              </a:solidFill>
              <a:latin typeface="HG丸ｺﾞｼｯｸM-PRO" panose="020F0600000000000000" pitchFamily="50" charset="-128"/>
              <a:ea typeface="HG丸ｺﾞｼｯｸM-PRO" panose="020F0600000000000000" pitchFamily="50" charset="-128"/>
            </a:endParaRPr>
          </a:p>
          <a:p>
            <a:pPr algn="ctr" defTabSz="844104">
              <a:defRPr/>
            </a:pPr>
            <a:r>
              <a:rPr lang="ja-JP" altLang="en-US" sz="4431" dirty="0">
                <a:solidFill>
                  <a:schemeClr val="bg1"/>
                </a:solidFill>
                <a:latin typeface="HG丸ｺﾞｼｯｸM-PRO" panose="020F0600000000000000" pitchFamily="50" charset="-128"/>
                <a:ea typeface="HG丸ｺﾞｼｯｸM-PRO" panose="020F0600000000000000" pitchFamily="50" charset="-128"/>
              </a:rPr>
              <a:t>～アナザーワールド～</a:t>
            </a:r>
            <a:endParaRPr lang="en-US" altLang="ja-JP" sz="4431" dirty="0">
              <a:solidFill>
                <a:schemeClr val="bg1"/>
              </a:solidFill>
              <a:latin typeface="HG丸ｺﾞｼｯｸM-PRO" panose="020F0600000000000000" pitchFamily="50" charset="-128"/>
              <a:ea typeface="HG丸ｺﾞｼｯｸM-PRO" panose="020F0600000000000000" pitchFamily="50" charset="-128"/>
            </a:endParaRPr>
          </a:p>
          <a:p>
            <a:pPr algn="ctr" defTabSz="844104">
              <a:defRPr/>
            </a:pPr>
            <a:endParaRPr lang="en-US" altLang="ja-JP" sz="4431" dirty="0">
              <a:solidFill>
                <a:schemeClr val="bg1"/>
              </a:solidFill>
              <a:latin typeface="HG丸ｺﾞｼｯｸM-PRO" panose="020F0600000000000000" pitchFamily="50" charset="-128"/>
              <a:ea typeface="HG丸ｺﾞｼｯｸM-PRO" panose="020F0600000000000000" pitchFamily="50" charset="-128"/>
            </a:endParaRPr>
          </a:p>
          <a:p>
            <a:pPr algn="ctr" defTabSz="844104">
              <a:defRPr/>
            </a:pPr>
            <a:r>
              <a:rPr lang="ja-JP" altLang="en-US" sz="4431" dirty="0">
                <a:solidFill>
                  <a:schemeClr val="bg1"/>
                </a:solidFill>
                <a:latin typeface="HG丸ｺﾞｼｯｸM-PRO" panose="020F0600000000000000" pitchFamily="50" charset="-128"/>
                <a:ea typeface="HG丸ｺﾞｼｯｸM-PRO" panose="020F0600000000000000" pitchFamily="50" charset="-128"/>
              </a:rPr>
              <a:t>へご案内します。</a:t>
            </a:r>
          </a:p>
        </p:txBody>
      </p:sp>
    </p:spTree>
    <p:extLst>
      <p:ext uri="{BB962C8B-B14F-4D97-AF65-F5344CB8AC3E}">
        <p14:creationId xmlns:p14="http://schemas.microsoft.com/office/powerpoint/2010/main" val="595990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3" y="2087564"/>
            <a:ext cx="7173912"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3" kern="0" dirty="0">
                <a:solidFill>
                  <a:schemeClr val="tx1"/>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defRPr/>
            </a:pPr>
            <a:r>
              <a:rPr lang="ja-JP" altLang="en-US" sz="4431" dirty="0">
                <a:solidFill>
                  <a:schemeClr val="bg1"/>
                </a:solidFill>
                <a:latin typeface="HG丸ｺﾞｼｯｸM-PRO" panose="020F0600000000000000" pitchFamily="50" charset="-128"/>
                <a:ea typeface="HG丸ｺﾞｼｯｸM-PRO" panose="020F0600000000000000" pitchFamily="50" charset="-128"/>
              </a:rPr>
              <a:t>いかがでしたか？？</a:t>
            </a:r>
          </a:p>
        </p:txBody>
      </p:sp>
    </p:spTree>
    <p:extLst>
      <p:ext uri="{BB962C8B-B14F-4D97-AF65-F5344CB8AC3E}">
        <p14:creationId xmlns:p14="http://schemas.microsoft.com/office/powerpoint/2010/main" val="770336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D13BD5-DA02-4173-B6FE-D2DE4A2FA4CA}">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75E0C916-0157-428F-A630-ACD13F451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BCB32B8-9431-4591-AC1D-38A5E91257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35387</TotalTime>
  <Words>6482</Words>
  <Application>Microsoft Office PowerPoint</Application>
  <PresentationFormat>ワイド画面</PresentationFormat>
  <Paragraphs>684</Paragraphs>
  <Slides>24</Slides>
  <Notes>24</Notes>
  <HiddenSlides>0</HiddenSlides>
  <MMClips>8</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24</vt:i4>
      </vt:variant>
    </vt:vector>
  </HeadingPairs>
  <TitlesOfParts>
    <vt:vector size="45" baseType="lpstr">
      <vt:lpstr>AR丸ゴシック体M</vt:lpstr>
      <vt:lpstr>BIZ UDPゴシック</vt:lpstr>
      <vt:lpstr>HGPｺﾞｼｯｸE</vt:lpstr>
      <vt:lpstr>HGP創英角ｺﾞｼｯｸUB</vt:lpstr>
      <vt:lpstr>HGS創英角ｺﾞｼｯｸUB</vt:lpstr>
      <vt:lpstr>HGS創英角ﾎﾟｯﾌﾟ体</vt:lpstr>
      <vt:lpstr>HGｺﾞｼｯｸE</vt:lpstr>
      <vt:lpstr>HG丸ｺﾞｼｯｸM-PRO</vt:lpstr>
      <vt:lpstr>ＭＳ Ｐゴシック</vt:lpstr>
      <vt:lpstr>ＭＳ ゴシック</vt:lpstr>
      <vt:lpstr>ＭＳ 明朝</vt:lpstr>
      <vt:lpstr>UD Digi Kyokasho NP-B</vt:lpstr>
      <vt:lpstr>メイリオ</vt:lpstr>
      <vt:lpstr>メイリオ</vt:lpstr>
      <vt:lpstr>Arial</vt:lpstr>
      <vt:lpstr>Calibri</vt:lpstr>
      <vt:lpstr>Calibri Light</vt:lpstr>
      <vt:lpstr>Times</vt:lpstr>
      <vt:lpstr>Trebuchet MS</vt:lpstr>
      <vt:lpstr>Wingdings</vt:lpstr>
      <vt:lpstr>Office ​​テーマ</vt:lpstr>
      <vt:lpstr>私たちの生活と財政の役割</vt:lpstr>
      <vt:lpstr>PowerPoint プレゼンテーション</vt:lpstr>
      <vt:lpstr>今日のテーマ!!</vt:lpstr>
      <vt:lpstr>PowerPoint プレゼンテーション</vt:lpstr>
      <vt:lpstr>暮らしの中の税（教育費）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国の予算（2023年度：歳入と歳出）</vt:lpstr>
      <vt:lpstr>国の財布をのぞいてみたら・・・【国の財政を家計にたとえた場合】</vt:lpstr>
      <vt:lpstr>PowerPoint プレゼンテーション</vt:lpstr>
      <vt:lpstr>PowerPoint プレゼンテーション</vt:lpstr>
      <vt:lpstr>日本の財政問題（少子高齢化）</vt:lpstr>
      <vt:lpstr>PowerPoint プレゼンテーション</vt:lpstr>
      <vt:lpstr>PowerPoint プレゼンテーション</vt:lpstr>
      <vt:lpstr>PowerPoint プレゼンテーション</vt:lpstr>
      <vt:lpstr>PowerPoint プレゼンテーション</vt:lpstr>
      <vt:lpstr>公平な賦課及び徴収</vt:lpstr>
      <vt:lpstr>PowerPoint プレゼンテーション</vt:lpstr>
      <vt:lpstr>PowerPoint プレゼンテーション</vt:lpstr>
      <vt:lpstr>PowerPoint プレゼンテーション</vt:lpstr>
      <vt:lpstr>所得税や住民税は、何歳から納めるようになるのでしょうか？</vt:lpstr>
    </vt:vector>
  </TitlesOfParts>
  <Company>財務省主計局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o15p67</dc:creator>
  <cp:lastModifiedBy>租推協 和歌山</cp:lastModifiedBy>
  <cp:revision>1874</cp:revision>
  <cp:lastPrinted>2022-06-10T03:47:51Z</cp:lastPrinted>
  <dcterms:created xsi:type="dcterms:W3CDTF">2011-10-17T07:27:21Z</dcterms:created>
  <dcterms:modified xsi:type="dcterms:W3CDTF">2023-06-15T06:31:51Z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0x010100F3B91C8596C2974EBD229DC4039DB993</vt:lpwstr>
  </property>
</Properties>
</file>