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Lst>
  <p:notesMasterIdLst>
    <p:notesMasterId r:id="rId27"/>
  </p:notesMasterIdLst>
  <p:handoutMasterIdLst>
    <p:handoutMasterId r:id="rId28"/>
  </p:handoutMasterIdLst>
  <p:sldIdLst>
    <p:sldId id="761" r:id="rId4"/>
    <p:sldId id="538" r:id="rId5"/>
    <p:sldId id="539" r:id="rId6"/>
    <p:sldId id="540" r:id="rId7"/>
    <p:sldId id="507" r:id="rId8"/>
    <p:sldId id="541" r:id="rId9"/>
    <p:sldId id="297" r:id="rId10"/>
    <p:sldId id="501" r:id="rId11"/>
    <p:sldId id="500" r:id="rId12"/>
    <p:sldId id="542" r:id="rId13"/>
    <p:sldId id="294" r:id="rId14"/>
    <p:sldId id="531" r:id="rId15"/>
    <p:sldId id="522" r:id="rId16"/>
    <p:sldId id="523" r:id="rId17"/>
    <p:sldId id="524" r:id="rId18"/>
    <p:sldId id="525" r:id="rId19"/>
    <p:sldId id="534" r:id="rId20"/>
    <p:sldId id="528" r:id="rId21"/>
    <p:sldId id="529" r:id="rId22"/>
    <p:sldId id="760" r:id="rId23"/>
    <p:sldId id="532" r:id="rId24"/>
    <p:sldId id="290" r:id="rId25"/>
    <p:sldId id="291" r:id="rId2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9CCFF"/>
    <a:srgbClr val="4A733C"/>
    <a:srgbClr val="4A7346"/>
    <a:srgbClr val="4A7355"/>
    <a:srgbClr val="4A742E"/>
    <a:srgbClr val="3C5D25"/>
    <a:srgbClr val="00FFFF"/>
    <a:srgbClr val="FFFF99"/>
    <a:srgbClr val="74E53B"/>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6" autoAdjust="0"/>
    <p:restoredTop sz="49638" autoAdjust="0"/>
  </p:normalViewPr>
  <p:slideViewPr>
    <p:cSldViewPr>
      <p:cViewPr varScale="1">
        <p:scale>
          <a:sx n="35" d="100"/>
          <a:sy n="35" d="100"/>
        </p:scale>
        <p:origin x="1206" y="4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64" y="90"/>
      </p:cViewPr>
      <p:guideLst>
        <p:guide orient="horz" pos="3109"/>
        <p:guide pos="2121"/>
      </p:guideLst>
    </p:cSldViewPr>
  </p:notesViewPr>
  <p:gridSpacing cx="61199" cy="6119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489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r" defTabSz="89769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489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r" defTabSz="897527" eaLnBrk="1" hangingPunct="1">
              <a:defRPr sz="1200">
                <a:ea typeface="ＭＳ Ｐゴシック" panose="020B0600070205080204" pitchFamily="50" charset="-128"/>
              </a:defRPr>
            </a:lvl1pPr>
          </a:lstStyle>
          <a:p>
            <a:pPr>
              <a:defRPr/>
            </a:pPr>
            <a:fld id="{6D45DE6F-DDA4-40F1-9AAC-822AA92D82EE}" type="slidenum">
              <a:rPr lang="en-US" altLang="ja-JP"/>
              <a:pPr>
                <a:defRPr/>
              </a:pPr>
              <a:t>‹#›</a:t>
            </a:fld>
            <a:endParaRPr lang="en-US" altLang="ja-JP"/>
          </a:p>
        </p:txBody>
      </p:sp>
    </p:spTree>
    <p:extLst>
      <p:ext uri="{BB962C8B-B14F-4D97-AF65-F5344CB8AC3E}">
        <p14:creationId xmlns:p14="http://schemas.microsoft.com/office/powerpoint/2010/main" val="223998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489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r" defTabSz="948450" eaLnBrk="1" hangingPunct="1">
              <a:defRPr sz="1300">
                <a:latin typeface="Arial" charset="0"/>
                <a:ea typeface="ＭＳ Ｐゴシック" charset="-128"/>
                <a:cs typeface="+mn-cs"/>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82550" y="741363"/>
            <a:ext cx="6572250"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2477" y="4686538"/>
            <a:ext cx="5390810" cy="4439132"/>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7830" name="Rectangle 6"/>
          <p:cNvSpPr>
            <a:spLocks noGrp="1" noChangeArrowheads="1"/>
          </p:cNvSpPr>
          <p:nvPr>
            <p:ph type="ftr" sz="quarter" idx="4"/>
          </p:nvPr>
        </p:nvSpPr>
        <p:spPr bwMode="auto">
          <a:xfrm>
            <a:off x="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r" defTabSz="948093" eaLnBrk="1" hangingPunct="1">
              <a:defRPr sz="1300">
                <a:ea typeface="ＭＳ Ｐゴシック" panose="020B0600070205080204" pitchFamily="50" charset="-128"/>
              </a:defRPr>
            </a:lvl1pPr>
          </a:lstStyle>
          <a:p>
            <a:pPr>
              <a:defRPr/>
            </a:pPr>
            <a:fld id="{0570A83D-22AF-4E2C-85E6-1BE98105DBFC}" type="slidenum">
              <a:rPr lang="en-US" altLang="ja-JP"/>
              <a:pPr>
                <a:defRPr/>
              </a:pPr>
              <a:t>‹#›</a:t>
            </a:fld>
            <a:endParaRPr lang="en-US" altLang="ja-JP"/>
          </a:p>
        </p:txBody>
      </p:sp>
    </p:spTree>
    <p:extLst>
      <p:ext uri="{BB962C8B-B14F-4D97-AF65-F5344CB8AC3E}">
        <p14:creationId xmlns:p14="http://schemas.microsoft.com/office/powerpoint/2010/main" val="127680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spc="79" dirty="0">
                <a:solidFill>
                  <a:srgbClr val="000000"/>
                </a:solidFill>
                <a:latin typeface="HG丸ｺﾞｼｯｸM-PRO" panose="020F0600000000000000" pitchFamily="50" charset="-128"/>
                <a:ea typeface="HG丸ｺﾞｼｯｸM-PRO" panose="020F0600000000000000" pitchFamily="50" charset="-128"/>
              </a:rPr>
              <a:t>こんにちは。</a:t>
            </a:r>
            <a:endParaRPr lang="en-US" altLang="ja-JP" sz="1200" spc="79" dirty="0">
              <a:solidFill>
                <a:srgbClr val="000000"/>
              </a:solidFill>
              <a:latin typeface="HG丸ｺﾞｼｯｸM-PRO" panose="020F0600000000000000" pitchFamily="50" charset="-128"/>
              <a:ea typeface="HG丸ｺﾞｼｯｸM-PRO" panose="020F0600000000000000" pitchFamily="50" charset="-128"/>
            </a:endParaRPr>
          </a:p>
          <a:p>
            <a:r>
              <a:rPr lang="en-US" altLang="ja-JP" sz="1200" spc="79" dirty="0">
                <a:solidFill>
                  <a:srgbClr val="000000"/>
                </a:solidFill>
                <a:latin typeface="HG丸ｺﾞｼｯｸM-PRO" panose="020F0600000000000000" pitchFamily="50" charset="-128"/>
                <a:ea typeface="HG丸ｺﾞｼｯｸM-PRO" panose="020F0600000000000000" pitchFamily="50" charset="-128"/>
              </a:rPr>
              <a:t>【</a:t>
            </a:r>
            <a:r>
              <a:rPr lang="ja-JP" altLang="en-US" sz="1200" spc="79" dirty="0">
                <a:solidFill>
                  <a:srgbClr val="000000"/>
                </a:solidFill>
                <a:latin typeface="HG丸ｺﾞｼｯｸM-PRO" panose="020F0600000000000000" pitchFamily="50" charset="-128"/>
                <a:ea typeface="HG丸ｺﾞｼｯｸM-PRO" panose="020F0600000000000000" pitchFamily="50" charset="-128"/>
              </a:rPr>
              <a:t>自己紹介など</a:t>
            </a:r>
            <a:r>
              <a:rPr lang="en-US" altLang="ja-JP" sz="1200" spc="79" dirty="0">
                <a:solidFill>
                  <a:srgbClr val="000000"/>
                </a:solidFill>
                <a:latin typeface="HG丸ｺﾞｼｯｸM-PRO" panose="020F0600000000000000" pitchFamily="50" charset="-128"/>
                <a:ea typeface="HG丸ｺﾞｼｯｸM-PRO" panose="020F0600000000000000" pitchFamily="50" charset="-128"/>
              </a:rPr>
              <a:t>】</a:t>
            </a:r>
            <a:endParaRPr kumimoji="1" lang="ja-JP" altLang="en-US" dirty="0"/>
          </a:p>
        </p:txBody>
      </p:sp>
    </p:spTree>
    <p:extLst>
      <p:ext uri="{BB962C8B-B14F-4D97-AF65-F5344CB8AC3E}">
        <p14:creationId xmlns:p14="http://schemas.microsoft.com/office/powerpoint/2010/main" val="297749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いくつか税金を紹介しましたが、ここで、クイズです。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現在、日本には何種類の税金があるでしょう？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24</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種類あります。なぜ、「約」がつくのかというと、都道府県や市町村では、独自に定めている税金があり、住んでいる地域によって税金の数に多少の違いがあるので、「約」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たとえば、皆さんの住んでいる</a:t>
            </a:r>
            <a:r>
              <a:rPr lang="ja-JP" altLang="en-US" dirty="0">
                <a:latin typeface="ＭＳ Ｐゴシック" panose="020B0600070205080204" pitchFamily="50" charset="-128"/>
                <a:ea typeface="ＭＳ Ｐゴシック" panose="020B0600070205080204" pitchFamily="50" charset="-128"/>
              </a:rPr>
              <a:t>和歌山県には</a:t>
            </a: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和歌山県に住んでいる人は、この森（山林）の恩恵を受けているという考えのもと、これを県民の財産として守り、次の世代に引き継いでいくための事業に使われています。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endParaRPr lang="en-US" altLang="ja-JP" spc="79"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265" rtl="0" eaLnBrk="1" fontAlgn="base" latinLnBrk="0" hangingPunct="1">
              <a:lnSpc>
                <a:spcPct val="150000"/>
              </a:lnSpc>
              <a:spcBef>
                <a:spcPts val="0"/>
              </a:spcBef>
              <a:spcAft>
                <a:spcPct val="0"/>
              </a:spcAft>
              <a:buClrTx/>
              <a:buSzTx/>
              <a:buFontTx/>
              <a:buNone/>
              <a:tabLst/>
              <a:defRPr/>
            </a:pPr>
            <a:r>
              <a:rPr kumimoji="1" lang="ja-JP" altLang="en-US" sz="1200" kern="1200" dirty="0">
                <a:solidFill>
                  <a:schemeClr val="tx1"/>
                </a:solidFill>
                <a:effectLst/>
                <a:latin typeface="+mn-ea"/>
                <a:ea typeface="+mn-ea"/>
                <a:cs typeface="+mn-cs"/>
              </a:rPr>
              <a:t>さて、</a:t>
            </a:r>
            <a:r>
              <a:rPr kumimoji="1" lang="ja-JP" altLang="ja-JP" sz="1200" kern="1200" dirty="0">
                <a:solidFill>
                  <a:schemeClr val="tx1"/>
                </a:solidFill>
                <a:effectLst/>
                <a:latin typeface="+mn-ea"/>
                <a:ea typeface="+mn-ea"/>
                <a:cs typeface="+mn-cs"/>
              </a:rPr>
              <a:t>日本</a:t>
            </a:r>
            <a:r>
              <a:rPr kumimoji="1" lang="ja-JP" altLang="en-US" sz="1200" kern="1200" dirty="0">
                <a:solidFill>
                  <a:schemeClr val="tx1"/>
                </a:solidFill>
                <a:effectLst/>
                <a:latin typeface="+mn-ea"/>
                <a:ea typeface="+mn-ea"/>
                <a:cs typeface="+mn-cs"/>
              </a:rPr>
              <a:t>では、</a:t>
            </a:r>
            <a:r>
              <a:rPr kumimoji="1" lang="en-US" altLang="ja-JP" sz="1200" kern="1200" dirty="0">
                <a:solidFill>
                  <a:schemeClr val="tx1"/>
                </a:solidFill>
                <a:effectLst/>
                <a:latin typeface="+mn-ea"/>
                <a:ea typeface="+mn-ea"/>
                <a:cs typeface="+mn-cs"/>
              </a:rPr>
              <a:t>50</a:t>
            </a:r>
            <a:r>
              <a:rPr kumimoji="1" lang="ja-JP" altLang="ja-JP" sz="1200" kern="1200" dirty="0">
                <a:solidFill>
                  <a:schemeClr val="tx1"/>
                </a:solidFill>
                <a:effectLst/>
                <a:latin typeface="+mn-ea"/>
                <a:ea typeface="+mn-ea"/>
                <a:cs typeface="+mn-cs"/>
              </a:rPr>
              <a:t>種類くらいある税金が集まってきて、そ</a:t>
            </a:r>
            <a:r>
              <a:rPr kumimoji="1" lang="ja-JP" altLang="en-US" sz="1200" kern="1200" dirty="0">
                <a:solidFill>
                  <a:schemeClr val="tx1"/>
                </a:solidFill>
                <a:effectLst/>
                <a:latin typeface="+mn-ea"/>
                <a:ea typeface="+mn-ea"/>
                <a:cs typeface="+mn-cs"/>
              </a:rPr>
              <a:t>れが</a:t>
            </a:r>
            <a:r>
              <a:rPr kumimoji="1" lang="ja-JP" altLang="ja-JP" sz="1200" kern="1200" dirty="0">
                <a:solidFill>
                  <a:schemeClr val="tx1"/>
                </a:solidFill>
                <a:effectLst/>
                <a:latin typeface="+mn-ea"/>
                <a:ea typeface="+mn-ea"/>
                <a:cs typeface="+mn-cs"/>
              </a:rPr>
              <a:t>色々なところに使われています。では、今から税金がどんなところに使われているか、ＤＶＤを見てもらいたいと思います</a:t>
            </a:r>
            <a:r>
              <a:rPr kumimoji="1" lang="ja-JP" altLang="ja-JP" sz="1200" kern="1200" dirty="0">
                <a:solidFill>
                  <a:schemeClr val="tx1"/>
                </a:solidFill>
                <a:effectLst/>
                <a:latin typeface="+mn-ea"/>
                <a:ea typeface="ＭＳ Ｐ明朝" charset="-128"/>
                <a:cs typeface="+mn-cs"/>
              </a:rPr>
              <a:t>。</a:t>
            </a: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ＭＳ Ｐ明朝" charset="-128"/>
                <a:cs typeface="+mn-cs"/>
              </a:rPr>
              <a:t>】</a:t>
            </a:r>
            <a:endParaRPr kumimoji="1" lang="ja-JP" altLang="ja-JP" sz="1200" kern="1200" dirty="0">
              <a:solidFill>
                <a:schemeClr val="tx1"/>
              </a:solidFill>
              <a:effectLst/>
              <a:latin typeface="+mn-ea"/>
              <a:ea typeface="ＭＳ Ｐ明朝" charset="-128"/>
              <a:cs typeface="+mn-cs"/>
            </a:endParaRPr>
          </a:p>
          <a:p>
            <a:pPr defTabSz="914265" eaLnBrk="1" hangingPunct="1">
              <a:lnSpc>
                <a:spcPct val="150000"/>
              </a:lnSpc>
              <a:spcBef>
                <a:spcPts val="0"/>
              </a:spcBef>
              <a:defRPr/>
            </a:pP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0532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901EB7-B9F4-487C-B40C-025B12E6CAD0}" type="slidenum">
              <a:rPr lang="en-US" altLang="ja-JP" sz="1300">
                <a:ea typeface="ＭＳ Ｐゴシック" panose="020B0600070205080204" pitchFamily="50" charset="-128"/>
              </a:rPr>
              <a:pPr>
                <a:spcBef>
                  <a:spcPct val="0"/>
                </a:spcBef>
              </a:pPr>
              <a:t>11</a:t>
            </a:fld>
            <a:endParaRPr lang="en-US" altLang="ja-JP" sz="1300">
              <a:ea typeface="ＭＳ Ｐゴシック" panose="020B0600070205080204" pitchFamily="50" charset="-128"/>
            </a:endParaRPr>
          </a:p>
        </p:txBody>
      </p:sp>
      <p:sp>
        <p:nvSpPr>
          <p:cNvPr id="18435" name="Rectangle 2"/>
          <p:cNvSpPr>
            <a:spLocks noGrp="1" noRot="1" noChangeAspect="1" noChangeArrowheads="1" noTextEdit="1"/>
          </p:cNvSpPr>
          <p:nvPr>
            <p:ph type="sldImg"/>
          </p:nvPr>
        </p:nvSpPr>
        <p:spPr>
          <a:xfrm>
            <a:off x="68263" y="722313"/>
            <a:ext cx="6572250" cy="3697287"/>
          </a:xfrm>
          <a:ln/>
        </p:spPr>
      </p:sp>
      <p:sp>
        <p:nvSpPr>
          <p:cNvPr id="23556" name="Rectangle 3"/>
          <p:cNvSpPr>
            <a:spLocks noGrp="1" noChangeArrowheads="1"/>
          </p:cNvSpPr>
          <p:nvPr>
            <p:ph type="body" idx="1"/>
          </p:nvPr>
        </p:nvSpPr>
        <p:spPr>
          <a:xfrm>
            <a:off x="647338" y="4680235"/>
            <a:ext cx="5615492" cy="5041102"/>
          </a:xfrm>
          <a:ln/>
        </p:spPr>
        <p:txBody>
          <a:bodyPr/>
          <a:lstStyle/>
          <a:p>
            <a:r>
              <a:rPr kumimoji="1" lang="ja-JP" altLang="ja-JP" kern="1200" dirty="0">
                <a:solidFill>
                  <a:schemeClr val="tx1"/>
                </a:solidFill>
                <a:effectLst/>
                <a:latin typeface="+mn-ea"/>
                <a:ea typeface="+mn-ea"/>
              </a:rPr>
              <a:t>このＤＶＤでは、税金が全くなくなった世界が描かれています。</a:t>
            </a:r>
          </a:p>
          <a:p>
            <a:r>
              <a:rPr kumimoji="1" lang="ja-JP" altLang="ja-JP" kern="1200" dirty="0">
                <a:solidFill>
                  <a:schemeClr val="tx1"/>
                </a:solidFill>
                <a:effectLst/>
                <a:latin typeface="+mn-ea"/>
                <a:ea typeface="+mn-ea"/>
              </a:rPr>
              <a:t>税金がある世界とない世界ではどのような違いがあったのか、後で聞きますので、よく</a:t>
            </a:r>
            <a:r>
              <a:rPr kumimoji="1" lang="ja-JP" altLang="en-US" kern="1200" dirty="0">
                <a:solidFill>
                  <a:schemeClr val="tx1"/>
                </a:solidFill>
                <a:effectLst/>
                <a:latin typeface="+mn-ea"/>
                <a:ea typeface="+mn-ea"/>
              </a:rPr>
              <a:t>観て</a:t>
            </a:r>
            <a:r>
              <a:rPr kumimoji="1" lang="ja-JP" altLang="ja-JP" kern="1200" dirty="0">
                <a:solidFill>
                  <a:schemeClr val="tx1"/>
                </a:solidFill>
                <a:effectLst/>
                <a:latin typeface="+mn-ea"/>
                <a:ea typeface="+mn-ea"/>
              </a:rPr>
              <a:t>いてください。</a:t>
            </a:r>
          </a:p>
          <a:p>
            <a:r>
              <a:rPr kumimoji="1" lang="en-US" altLang="ja-JP" kern="1200" dirty="0">
                <a:solidFill>
                  <a:schemeClr val="tx1"/>
                </a:solidFill>
                <a:effectLst/>
                <a:latin typeface="+mn-ea"/>
                <a:ea typeface="+mn-ea"/>
              </a:rPr>
              <a:t> </a:t>
            </a:r>
            <a:endParaRPr kumimoji="1" lang="ja-JP"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　ＤＶＤ上映（</a:t>
            </a:r>
            <a:r>
              <a:rPr kumimoji="1" lang="en-US" altLang="ja-JP" kern="1200" dirty="0">
                <a:solidFill>
                  <a:schemeClr val="tx1"/>
                </a:solidFill>
                <a:effectLst/>
                <a:latin typeface="+mn-ea"/>
                <a:ea typeface="+mn-ea"/>
              </a:rPr>
              <a:t>17</a:t>
            </a:r>
            <a:r>
              <a:rPr kumimoji="1" lang="ja-JP" altLang="ja-JP" kern="1200" dirty="0">
                <a:solidFill>
                  <a:schemeClr val="tx1"/>
                </a:solidFill>
                <a:effectLst/>
                <a:latin typeface="+mn-ea"/>
                <a:ea typeface="+mn-ea"/>
              </a:rPr>
              <a:t>分）　―</a:t>
            </a:r>
          </a:p>
          <a:p>
            <a:pPr eaLnBrk="1" hangingPunct="1">
              <a:lnSpc>
                <a:spcPts val="1497"/>
              </a:lnSpc>
              <a:spcBef>
                <a:spcPts val="0"/>
              </a:spcBef>
              <a:defRPr/>
            </a:pPr>
            <a:endParaRPr lang="en-US" altLang="ja-JP" spc="79" dirty="0">
              <a:latin typeface="ＭＳ Ｐ明朝" panose="02020600040205080304" pitchFamily="18" charset="-128"/>
              <a:ea typeface="ＭＳ Ｐ明朝" panose="02020600040205080304" pitchFamily="18" charset="-128"/>
            </a:endParaRPr>
          </a:p>
          <a:p>
            <a:pPr eaLnBrk="1" hangingPunct="1">
              <a:lnSpc>
                <a:spcPts val="1497"/>
              </a:lnSpc>
              <a:spcBef>
                <a:spcPts val="0"/>
              </a:spcBef>
              <a:defRPr/>
            </a:pPr>
            <a:r>
              <a:rPr lang="ja-JP" altLang="en-US" spc="79" dirty="0">
                <a:latin typeface="ＭＳ Ｐ明朝" panose="02020600040205080304" pitchFamily="18" charset="-128"/>
                <a:ea typeface="ＭＳ Ｐ明朝" panose="02020600040205080304" pitchFamily="18" charset="-128"/>
              </a:rPr>
              <a:t>　</a:t>
            </a:r>
            <a:endParaRPr lang="en-US" altLang="ja-JP" spc="79" dirty="0">
              <a:latin typeface="ＭＳ Ｐ明朝" panose="02020600040205080304" pitchFamily="18" charset="-128"/>
              <a:ea typeface="ＭＳ Ｐ明朝" panose="02020600040205080304" pitchFamily="18"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ja-JP" altLang="en-US"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r>
              <a:rPr lang="ja-JP" altLang="en-US" sz="1100" spc="79" dirty="0">
                <a:latin typeface="HG丸ｺﾞｼｯｸM-PRO" panose="020F0600000000000000" pitchFamily="50" charset="-128"/>
                <a:ea typeface="HG丸ｺﾞｼｯｸM-PRO" panose="020F0600000000000000" pitchFamily="50" charset="-128"/>
              </a:rPr>
              <a:t>　</a:t>
            </a:r>
            <a:endParaRPr lang="ja-JP" altLang="en-US" sz="900" spc="79"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3162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ts val="1497"/>
              </a:lnSpc>
              <a:spcBef>
                <a:spcPts val="0"/>
              </a:spcBef>
              <a:defRPr/>
            </a:pPr>
            <a:r>
              <a:rPr lang="ja-JP" altLang="en-US" spc="79" dirty="0">
                <a:latin typeface="+mn-ea"/>
                <a:ea typeface="+mn-ea"/>
              </a:rPr>
              <a:t>（ＤＶＤ上映後、マリンとヤマトのワークシートを配り、（なくても</a:t>
            </a:r>
            <a:r>
              <a:rPr lang="en-US" altLang="ja-JP" spc="79" dirty="0">
                <a:latin typeface="+mn-ea"/>
                <a:ea typeface="+mn-ea"/>
              </a:rPr>
              <a:t>OK)</a:t>
            </a:r>
            <a:r>
              <a:rPr lang="ja-JP" altLang="en-US" spc="79" dirty="0">
                <a:latin typeface="+mn-ea"/>
                <a:ea typeface="+mn-ea"/>
              </a:rPr>
              <a:t>）</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　</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いかがでしたか？</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税金がない世界は？</a:t>
            </a:r>
            <a:endParaRPr lang="en-US" altLang="ja-JP" spc="79" dirty="0">
              <a:latin typeface="+mn-ea"/>
              <a:ea typeface="+mn-ea"/>
            </a:endParaRPr>
          </a:p>
          <a:p>
            <a:pPr eaLnBrk="1" hangingPunct="1">
              <a:lnSpc>
                <a:spcPts val="1497"/>
              </a:lnSpc>
              <a:spcBef>
                <a:spcPts val="0"/>
              </a:spcBef>
              <a:defRPr/>
            </a:pPr>
            <a:r>
              <a:rPr kumimoji="1" lang="ja-JP" altLang="ja-JP" sz="1200" kern="1200" dirty="0">
                <a:solidFill>
                  <a:schemeClr val="tx1"/>
                </a:solidFill>
                <a:effectLst/>
                <a:latin typeface="+mn-ea"/>
                <a:ea typeface="+mn-ea"/>
                <a:cs typeface="+mn-cs"/>
              </a:rPr>
              <a:t>さぁ、税金のある世界とない世界…。</a:t>
            </a:r>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どんなところが違っていたか気が</a:t>
            </a:r>
            <a:r>
              <a:rPr kumimoji="1" lang="ja-JP" altLang="en-US" sz="1200" kern="1200" dirty="0">
                <a:solidFill>
                  <a:schemeClr val="tx1"/>
                </a:solidFill>
                <a:effectLst/>
                <a:latin typeface="+mn-ea"/>
                <a:ea typeface="+mn-ea"/>
                <a:cs typeface="+mn-cs"/>
              </a:rPr>
              <a:t>つきましたか</a:t>
            </a:r>
            <a:r>
              <a:rPr kumimoji="1" lang="ja-JP" altLang="ja-JP" sz="1200" kern="1200" dirty="0">
                <a:solidFill>
                  <a:schemeClr val="tx1"/>
                </a:solidFill>
                <a:effectLst/>
                <a:latin typeface="+mn-ea"/>
                <a:ea typeface="+mn-ea"/>
                <a:cs typeface="+mn-cs"/>
              </a:rPr>
              <a:t>？</a:t>
            </a:r>
            <a:endParaRPr kumimoji="1" lang="en-US" altLang="ja-JP" sz="1200" kern="1200" dirty="0">
              <a:solidFill>
                <a:schemeClr val="tx1"/>
              </a:solidFill>
              <a:effectLst/>
              <a:latin typeface="+mn-ea"/>
              <a:ea typeface="+mn-ea"/>
              <a:cs typeface="+mn-cs"/>
            </a:endParaRPr>
          </a:p>
          <a:p>
            <a:pPr eaLnBrk="1" hangingPunct="1">
              <a:lnSpc>
                <a:spcPts val="1497"/>
              </a:lnSpc>
              <a:spcBef>
                <a:spcPts val="0"/>
              </a:spcBef>
              <a:defRPr/>
            </a:pP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今から２分間、考えてみましょう。</a:t>
            </a:r>
            <a:r>
              <a:rPr kumimoji="1" lang="en-US" altLang="ja-JP" sz="1200" kern="1200" dirty="0">
                <a:solidFill>
                  <a:schemeClr val="tx1"/>
                </a:solidFill>
                <a:effectLst/>
                <a:latin typeface="+mn-ea"/>
                <a:ea typeface="+mn-ea"/>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12</a:t>
            </a:fld>
            <a:endParaRPr lang="en-US" altLang="ja-JP"/>
          </a:p>
        </p:txBody>
      </p:sp>
    </p:spTree>
    <p:extLst>
      <p:ext uri="{BB962C8B-B14F-4D97-AF65-F5344CB8AC3E}">
        <p14:creationId xmlns:p14="http://schemas.microsoft.com/office/powerpoint/2010/main" val="12215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xfrm>
            <a:off x="82550" y="741363"/>
            <a:ext cx="6572250" cy="3697287"/>
          </a:xfrm>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rPr>
              <a:t>では、答え合わせです。</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答え合わせをする</a:t>
            </a:r>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endParaRPr kumimoji="1" lang="en-US" altLang="ja-JP" sz="1200" kern="1200" dirty="0">
              <a:solidFill>
                <a:schemeClr val="tx1"/>
              </a:solidFill>
              <a:effectLst/>
              <a:latin typeface="ＭＳ Ｐ明朝" panose="02020600040205080304" pitchFamily="18" charset="-128"/>
              <a:ea typeface="ＭＳ Ｐ明朝" panose="02020600040205080304" pitchFamily="18"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456">
              <a:defRPr kumimoji="1" sz="2400">
                <a:solidFill>
                  <a:schemeClr val="tx1"/>
                </a:solidFill>
                <a:latin typeface="Arial" panose="020B0604020202020204" pitchFamily="34" charset="0"/>
                <a:ea typeface="AR丸ゴシック体M"/>
                <a:cs typeface="AR丸ゴシック体M"/>
              </a:defRPr>
            </a:lvl1pPr>
            <a:lvl2pPr marL="736561" indent="-283293" defTabSz="947456">
              <a:defRPr kumimoji="1" sz="2400">
                <a:solidFill>
                  <a:schemeClr val="tx1"/>
                </a:solidFill>
                <a:latin typeface="Arial" panose="020B0604020202020204" pitchFamily="34" charset="0"/>
                <a:ea typeface="AR丸ゴシック体M"/>
                <a:cs typeface="AR丸ゴシック体M"/>
              </a:defRPr>
            </a:lvl2pPr>
            <a:lvl3pPr marL="1133170" indent="-226634" defTabSz="947456">
              <a:defRPr kumimoji="1" sz="2400">
                <a:solidFill>
                  <a:schemeClr val="tx1"/>
                </a:solidFill>
                <a:latin typeface="Arial" panose="020B0604020202020204" pitchFamily="34" charset="0"/>
                <a:ea typeface="AR丸ゴシック体M"/>
                <a:cs typeface="AR丸ゴシック体M"/>
              </a:defRPr>
            </a:lvl3pPr>
            <a:lvl4pPr marL="1586438" indent="-226634" defTabSz="947456">
              <a:defRPr kumimoji="1" sz="2400">
                <a:solidFill>
                  <a:schemeClr val="tx1"/>
                </a:solidFill>
                <a:latin typeface="Arial" panose="020B0604020202020204" pitchFamily="34" charset="0"/>
                <a:ea typeface="AR丸ゴシック体M"/>
                <a:cs typeface="AR丸ゴシック体M"/>
              </a:defRPr>
            </a:lvl4pPr>
            <a:lvl5pPr marL="2039706" indent="-226634" defTabSz="947456">
              <a:defRPr kumimoji="1" sz="2400">
                <a:solidFill>
                  <a:schemeClr val="tx1"/>
                </a:solidFill>
                <a:latin typeface="Arial" panose="020B0604020202020204" pitchFamily="34" charset="0"/>
                <a:ea typeface="AR丸ゴシック体M"/>
                <a:cs typeface="AR丸ゴシック体M"/>
              </a:defRPr>
            </a:lvl5pPr>
            <a:lvl6pPr marL="2492974"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6CF7DD8D-DE0C-47BB-AE79-E7AC3F16ECC1}" type="slidenum">
              <a:rPr lang="en-US" altLang="ja-JP" sz="1300">
                <a:ea typeface="ＭＳ Ｐゴシック" panose="020B0600070205080204" pitchFamily="50" charset="-128"/>
              </a:rPr>
              <a:pPr/>
              <a:t>13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11870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14</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pPr eaLnBrk="1" hangingPunct="1">
              <a:lnSpc>
                <a:spcPts val="1400"/>
              </a:lnSpc>
              <a:spcBef>
                <a:spcPts val="0"/>
              </a:spcBef>
              <a:defRPr/>
            </a:pPr>
            <a:r>
              <a:rPr lang="ja-JP" altLang="en-US" spc="80" dirty="0">
                <a:latin typeface="+mn-ea"/>
                <a:ea typeface="+mn-ea"/>
              </a:rPr>
              <a:t>このように税金は、私たちが安全で豊かな暮らしができるようにいろいろなところで使われています。　　</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火災や災害から私たちを守るため、</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消防士さんや救急士さんが救急活動をしたり、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私たちが安心した生活を送れるよう、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警察が犯罪の取締りをしたり、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私たちが衛生的な生活が送れるよう、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ごみ処理を行ったり、いろいろなところで使われています。</a:t>
            </a:r>
            <a:endParaRPr lang="en-US" altLang="ja-JP" spc="80"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事故や急病の時は救急車を利用しますが、けがや病気になった時にお医者さんにかかる医療費にも税金が使われています。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日本では救急車を利用する場合、無料ですが、このような国は世界的に見るとごく少数です。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　外国では有料の国が多く、例えば、アメリカのニューヨークでは、１回利用す</a:t>
            </a:r>
            <a:r>
              <a:rPr lang="ja-JP" altLang="en-US" spc="116" dirty="0">
                <a:latin typeface="+mn-ea"/>
                <a:ea typeface="+mn-ea"/>
              </a:rPr>
              <a:t>ると、約</a:t>
            </a:r>
            <a:r>
              <a:rPr lang="en-US" altLang="ja-JP" spc="116" dirty="0">
                <a:latin typeface="+mn-ea"/>
                <a:ea typeface="+mn-ea"/>
              </a:rPr>
              <a:t>33,000</a:t>
            </a:r>
            <a:r>
              <a:rPr lang="ja-JP" altLang="en-US" spc="116" dirty="0">
                <a:latin typeface="+mn-ea"/>
                <a:ea typeface="+mn-ea"/>
              </a:rPr>
              <a:t>円（約</a:t>
            </a:r>
            <a:r>
              <a:rPr lang="en-US" altLang="ja-JP" spc="116" dirty="0">
                <a:latin typeface="+mn-ea"/>
                <a:ea typeface="+mn-ea"/>
              </a:rPr>
              <a:t>300</a:t>
            </a:r>
            <a:r>
              <a:rPr lang="ja-JP" altLang="en-US" spc="116" dirty="0">
                <a:latin typeface="+mn-ea"/>
                <a:ea typeface="+mn-ea"/>
              </a:rPr>
              <a:t>ドル）の費用がかかります。タクシーのように走行距離や利用時間に応じてプラス料金がかかる地域もあります。</a:t>
            </a:r>
            <a:endParaRPr lang="ja-JP" altLang="en-US" spc="80" dirty="0">
              <a:latin typeface="+mn-ea"/>
              <a:ea typeface="+mn-ea"/>
            </a:endParaRPr>
          </a:p>
          <a:p>
            <a:r>
              <a:rPr kumimoji="1" lang="ja-JP" altLang="en-US" kern="1200" dirty="0">
                <a:solidFill>
                  <a:schemeClr val="tx1"/>
                </a:solidFill>
                <a:effectLst/>
                <a:latin typeface="+mn-ea"/>
                <a:ea typeface="+mn-ea"/>
              </a:rPr>
              <a:t>でも、一番皆さんの身近なところで税金が使われている所といえば、やっぱり「学校」ですよね。</a:t>
            </a:r>
            <a:endParaRPr kumimoji="1" lang="en-US" altLang="ja-JP" strike="sngStrike" kern="1200" baseline="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strike="noStrike" kern="1200" baseline="0" dirty="0">
                <a:solidFill>
                  <a:schemeClr val="tx1"/>
                </a:solidFill>
                <a:effectLst/>
                <a:latin typeface="+mn-ea"/>
                <a:ea typeface="+mn-ea"/>
              </a:rPr>
              <a:t>みなさんが通っているこの小学校の名前は？○○市立（町立）○○小学校　　○○市（町）が建てたということですね。</a:t>
            </a:r>
            <a:r>
              <a:rPr kumimoji="1" lang="en-US" altLang="ja-JP" strike="noStrike" kern="1200" baseline="0" dirty="0">
                <a:solidFill>
                  <a:schemeClr val="tx1"/>
                </a:solidFill>
                <a:effectLst/>
                <a:latin typeface="+mn-ea"/>
                <a:ea typeface="+mn-ea"/>
              </a:rPr>
              <a:t>【</a:t>
            </a:r>
            <a:r>
              <a:rPr kumimoji="1" lang="ja-JP" altLang="en-US" strike="noStrike" kern="1200" baseline="0" dirty="0">
                <a:solidFill>
                  <a:schemeClr val="tx1"/>
                </a:solidFill>
                <a:effectLst/>
                <a:latin typeface="+mn-ea"/>
                <a:ea typeface="+mn-ea"/>
              </a:rPr>
              <a:t>クリック</a:t>
            </a:r>
            <a:r>
              <a:rPr kumimoji="1" lang="en-US" altLang="ja-JP" strike="noStrike" kern="1200" baseline="0" dirty="0">
                <a:solidFill>
                  <a:schemeClr val="tx1"/>
                </a:solidFill>
                <a:effectLst/>
                <a:latin typeface="+mn-ea"/>
                <a:ea typeface="+mn-ea"/>
              </a:rPr>
              <a:t>】</a:t>
            </a:r>
          </a:p>
          <a:p>
            <a:endParaRPr kumimoji="1" lang="en-US" altLang="ja-JP" strike="noStrike" kern="1200" baseline="0" dirty="0">
              <a:solidFill>
                <a:schemeClr val="tx1"/>
              </a:solidFill>
              <a:effectLst/>
              <a:latin typeface="+mn-ea"/>
              <a:ea typeface="+mn-ea"/>
            </a:endParaRPr>
          </a:p>
          <a:p>
            <a:endParaRPr kumimoji="1" lang="en-US" altLang="ja-JP" strike="noStrike" kern="1200" baseline="0" dirty="0">
              <a:solidFill>
                <a:schemeClr val="tx1"/>
              </a:solidFill>
              <a:effectLst/>
              <a:latin typeface="+mn-ea"/>
              <a:ea typeface="+mn-ea"/>
            </a:endParaRPr>
          </a:p>
          <a:p>
            <a:pPr eaLnBrk="1" hangingPunct="1">
              <a:lnSpc>
                <a:spcPts val="1400"/>
              </a:lnSpc>
              <a:spcBef>
                <a:spcPts val="0"/>
              </a:spcBef>
              <a:defRPr/>
            </a:pPr>
            <a:endParaRPr lang="en-US" altLang="ja-JP" spc="80" dirty="0">
              <a:latin typeface="+mn-ea"/>
              <a:ea typeface="+mn-ea"/>
            </a:endParaRPr>
          </a:p>
        </p:txBody>
      </p:sp>
      <p:sp>
        <p:nvSpPr>
          <p:cNvPr id="35846" name="テキスト ボックス 7"/>
          <p:cNvSpPr txBox="1">
            <a:spLocks noChangeArrowheads="1"/>
          </p:cNvSpPr>
          <p:nvPr/>
        </p:nvSpPr>
        <p:spPr bwMode="auto">
          <a:xfrm>
            <a:off x="314326" y="4548189"/>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59938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851CF9-2578-49A0-93FA-1938989BCD88}" type="slidenum">
              <a:rPr lang="en-US" altLang="ja-JP" sz="1300">
                <a:ea typeface="ＭＳ Ｐゴシック" panose="020B0600070205080204" pitchFamily="50" charset="-128"/>
              </a:rPr>
              <a:pPr>
                <a:spcBef>
                  <a:spcPct val="0"/>
                </a:spcBef>
              </a:pPr>
              <a:t>15</a:t>
            </a:fld>
            <a:endParaRPr lang="en-US" altLang="ja-JP" sz="1300">
              <a:ea typeface="ＭＳ Ｐゴシック" panose="020B0600070205080204" pitchFamily="50" charset="-128"/>
            </a:endParaRPr>
          </a:p>
        </p:txBody>
      </p:sp>
      <p:sp>
        <p:nvSpPr>
          <p:cNvPr id="37891" name="Rectangle 2"/>
          <p:cNvSpPr>
            <a:spLocks noGrp="1" noRot="1" noChangeAspect="1" noChangeArrowheads="1" noTextEdit="1"/>
          </p:cNvSpPr>
          <p:nvPr>
            <p:ph type="sldImg"/>
          </p:nvPr>
        </p:nvSpPr>
        <p:spPr>
          <a:xfrm>
            <a:off x="82550" y="741363"/>
            <a:ext cx="6572250" cy="3697287"/>
          </a:xfrm>
          <a:ln/>
        </p:spPr>
      </p:sp>
      <p:sp>
        <p:nvSpPr>
          <p:cNvPr id="26628" name="Rectangle 3"/>
          <p:cNvSpPr>
            <a:spLocks noGrp="1" noChangeArrowheads="1"/>
          </p:cNvSpPr>
          <p:nvPr>
            <p:ph type="body" idx="1"/>
          </p:nvPr>
        </p:nvSpPr>
        <p:spPr>
          <a:xfrm>
            <a:off x="463741" y="4680235"/>
            <a:ext cx="5719294" cy="5041102"/>
          </a:xfrm>
          <a:ln/>
        </p:spPr>
        <p:txBody>
          <a:bodyPr/>
          <a:lstStyle/>
          <a:p>
            <a:r>
              <a:rPr kumimoji="1" lang="ja-JP" altLang="en-US" sz="1200" kern="1200" dirty="0">
                <a:solidFill>
                  <a:schemeClr val="tx1"/>
                </a:solidFill>
                <a:effectLst/>
                <a:latin typeface="+mn-ea"/>
                <a:ea typeface="+mn-ea"/>
              </a:rPr>
              <a:t>みなさんが学校で勉強するためには、校舎だけではなく、椅子や教科書、実験道具、ボールやマット、ほかにも電気代・水道代などが必要です。</a:t>
            </a: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ＭＳ Ｐ明朝" charset="-128"/>
                <a:cs typeface="+mn-cs"/>
              </a:rPr>
              <a:t>クリック</a:t>
            </a:r>
            <a:r>
              <a:rPr kumimoji="1" lang="en-US" altLang="ja-JP" sz="1200" kern="1200" dirty="0">
                <a:solidFill>
                  <a:schemeClr val="tx1"/>
                </a:solidFill>
                <a:effectLst/>
                <a:latin typeface="+mn-ea"/>
                <a:ea typeface="ＭＳ Ｐ明朝" charset="-128"/>
                <a:cs typeface="+mn-cs"/>
              </a:rPr>
              <a:t>】</a:t>
            </a:r>
          </a:p>
          <a:p>
            <a:r>
              <a:rPr kumimoji="1" lang="ja-JP" altLang="en-US" sz="1200" kern="1200" dirty="0">
                <a:solidFill>
                  <a:schemeClr val="tx1"/>
                </a:solidFill>
                <a:effectLst/>
                <a:latin typeface="+mn-ea"/>
                <a:ea typeface="+mn-ea"/>
              </a:rPr>
              <a:t>それらを教育費といいますが、これも税金で賄われています。</a:t>
            </a:r>
            <a:r>
              <a:rPr kumimoji="1" lang="ja-JP" altLang="ja-JP" sz="1200" kern="1200" dirty="0">
                <a:solidFill>
                  <a:schemeClr val="tx1"/>
                </a:solidFill>
                <a:effectLst/>
                <a:latin typeface="+mn-ea"/>
                <a:ea typeface="+mn-ea"/>
              </a:rPr>
              <a:t>では、ここで</a:t>
            </a:r>
            <a:r>
              <a:rPr kumimoji="1" lang="ja-JP" altLang="en-US" sz="1200" kern="1200" dirty="0">
                <a:solidFill>
                  <a:schemeClr val="tx1"/>
                </a:solidFill>
                <a:effectLst/>
                <a:latin typeface="+mn-ea"/>
                <a:ea typeface="+mn-ea"/>
              </a:rPr>
              <a:t>またクイズです。</a:t>
            </a:r>
            <a:endParaRPr kumimoji="1" lang="ja-JP"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小学</a:t>
            </a:r>
            <a:r>
              <a:rPr kumimoji="1" lang="ja-JP" altLang="en-US" sz="1200" kern="1200" dirty="0">
                <a:solidFill>
                  <a:schemeClr val="tx1"/>
                </a:solidFill>
                <a:effectLst/>
                <a:latin typeface="+mn-ea"/>
                <a:ea typeface="+mn-ea"/>
              </a:rPr>
              <a:t>生ひとりあたり、１年間でどのくらいの税金が使われているでしょうか</a:t>
            </a:r>
            <a:r>
              <a:rPr kumimoji="1" lang="ja-JP" altLang="ja-JP" sz="1200" kern="1200" dirty="0">
                <a:solidFill>
                  <a:schemeClr val="tx1"/>
                </a:solidFill>
                <a:effectLst/>
                <a:latin typeface="+mn-ea"/>
                <a:ea typeface="+mn-ea"/>
              </a:rPr>
              <a:t>？ </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　１番</a:t>
            </a:r>
            <a:r>
              <a:rPr kumimoji="1" lang="en-US" altLang="ja-JP" sz="1200" kern="1200" dirty="0">
                <a:solidFill>
                  <a:schemeClr val="tx1"/>
                </a:solidFill>
                <a:effectLst/>
                <a:latin typeface="+mn-ea"/>
                <a:ea typeface="+mn-ea"/>
              </a:rPr>
              <a:t>  20</a:t>
            </a:r>
            <a:r>
              <a:rPr kumimoji="1" lang="ja-JP" altLang="en-US" sz="1200" kern="1200" dirty="0">
                <a:solidFill>
                  <a:schemeClr val="tx1"/>
                </a:solidFill>
                <a:effectLst/>
                <a:latin typeface="+mn-ea"/>
                <a:ea typeface="+mn-ea"/>
              </a:rPr>
              <a:t>万</a:t>
            </a:r>
            <a:r>
              <a:rPr kumimoji="1" lang="ja-JP" altLang="ja-JP" sz="1200" kern="1200" dirty="0">
                <a:solidFill>
                  <a:schemeClr val="tx1"/>
                </a:solidFill>
                <a:effectLst/>
                <a:latin typeface="+mn-ea"/>
                <a:ea typeface="+mn-ea"/>
              </a:rPr>
              <a:t>円　　　２番 </a:t>
            </a:r>
            <a:r>
              <a:rPr kumimoji="1" lang="en-US" altLang="ja-JP" sz="1200" kern="1200" dirty="0">
                <a:solidFill>
                  <a:schemeClr val="tx1"/>
                </a:solidFill>
                <a:effectLst/>
                <a:latin typeface="+mn-ea"/>
                <a:ea typeface="+mn-ea"/>
              </a:rPr>
              <a:t>56</a:t>
            </a:r>
            <a:r>
              <a:rPr kumimoji="1" lang="ja-JP" altLang="en-US" sz="1200" kern="1200" dirty="0">
                <a:solidFill>
                  <a:schemeClr val="tx1"/>
                </a:solidFill>
                <a:effectLst/>
                <a:latin typeface="+mn-ea"/>
                <a:ea typeface="+mn-ea"/>
              </a:rPr>
              <a:t>万</a:t>
            </a:r>
            <a:r>
              <a:rPr kumimoji="1" lang="ja-JP" altLang="ja-JP" sz="1200" kern="1200" dirty="0">
                <a:solidFill>
                  <a:schemeClr val="tx1"/>
                </a:solidFill>
                <a:effectLst/>
                <a:latin typeface="+mn-ea"/>
                <a:ea typeface="+mn-ea"/>
              </a:rPr>
              <a:t>円　　　３番</a:t>
            </a:r>
            <a:r>
              <a:rPr kumimoji="1" lang="en-US" altLang="ja-JP" sz="1200" kern="1200" dirty="0">
                <a:solidFill>
                  <a:schemeClr val="tx1"/>
                </a:solidFill>
                <a:effectLst/>
                <a:latin typeface="+mn-ea"/>
                <a:ea typeface="+mn-ea"/>
              </a:rPr>
              <a:t>  93</a:t>
            </a:r>
            <a:r>
              <a:rPr kumimoji="1" lang="ja-JP" altLang="en-US" sz="1200" kern="1200" dirty="0">
                <a:solidFill>
                  <a:schemeClr val="tx1"/>
                </a:solidFill>
                <a:effectLst/>
                <a:latin typeface="+mn-ea"/>
                <a:ea typeface="+mn-ea"/>
              </a:rPr>
              <a:t>万</a:t>
            </a:r>
            <a:r>
              <a:rPr kumimoji="1" lang="ja-JP" altLang="ja-JP" sz="1200" kern="1200" dirty="0">
                <a:solidFill>
                  <a:schemeClr val="tx1"/>
                </a:solidFill>
                <a:effectLst/>
                <a:latin typeface="+mn-ea"/>
                <a:ea typeface="+mn-ea"/>
              </a:rPr>
              <a:t>円</a:t>
            </a:r>
          </a:p>
          <a:p>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（少し間をあけて）</a:t>
            </a:r>
            <a:endParaRPr kumimoji="1" lang="en-US" altLang="ja-JP" sz="1200" kern="1200" dirty="0">
              <a:solidFill>
                <a:schemeClr val="tx1"/>
              </a:solidFill>
              <a:effectLst/>
              <a:latin typeface="+mn-ea"/>
              <a:ea typeface="+mn-ea"/>
            </a:endParaRPr>
          </a:p>
          <a:p>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正解は、３番の</a:t>
            </a:r>
            <a:r>
              <a:rPr kumimoji="1" lang="en-US" altLang="ja-JP" sz="1200" kern="1200" dirty="0">
                <a:solidFill>
                  <a:schemeClr val="tx1"/>
                </a:solidFill>
                <a:effectLst/>
                <a:latin typeface="+mn-ea"/>
                <a:ea typeface="+mn-ea"/>
              </a:rPr>
              <a:t>93</a:t>
            </a:r>
            <a:r>
              <a:rPr kumimoji="1" lang="ja-JP" altLang="en-US" sz="1200" kern="1200" dirty="0">
                <a:solidFill>
                  <a:schemeClr val="tx1"/>
                </a:solidFill>
                <a:effectLst/>
                <a:latin typeface="+mn-ea"/>
                <a:ea typeface="+mn-ea"/>
              </a:rPr>
              <a:t>万</a:t>
            </a:r>
            <a:r>
              <a:rPr kumimoji="1" lang="ja-JP" altLang="ja-JP" sz="1200" kern="1200" dirty="0">
                <a:solidFill>
                  <a:schemeClr val="tx1"/>
                </a:solidFill>
                <a:effectLst/>
                <a:latin typeface="+mn-ea"/>
                <a:ea typeface="+mn-ea"/>
              </a:rPr>
              <a:t>円です。</a:t>
            </a:r>
          </a:p>
          <a:p>
            <a:r>
              <a:rPr kumimoji="1" lang="en-US" altLang="ja-JP" sz="1200" strike="noStrike" kern="1200" dirty="0">
                <a:solidFill>
                  <a:schemeClr val="tx1"/>
                </a:solidFill>
                <a:effectLst/>
                <a:latin typeface="+mn-ea"/>
                <a:ea typeface="+mn-ea"/>
              </a:rPr>
              <a:t>(</a:t>
            </a:r>
            <a:r>
              <a:rPr kumimoji="1" lang="ja-JP" altLang="ja-JP" sz="1200" strike="noStrike" kern="1200" dirty="0">
                <a:solidFill>
                  <a:schemeClr val="tx1"/>
                </a:solidFill>
                <a:effectLst/>
                <a:latin typeface="+mn-ea"/>
                <a:ea typeface="+mn-ea"/>
              </a:rPr>
              <a:t>今、</a:t>
            </a:r>
            <a:r>
              <a:rPr kumimoji="1" lang="ja-JP" altLang="en-US" sz="1200" strike="noStrike" kern="1200" dirty="0">
                <a:solidFill>
                  <a:schemeClr val="tx1"/>
                </a:solidFill>
                <a:effectLst/>
                <a:latin typeface="+mn-ea"/>
                <a:ea typeface="+mn-ea"/>
              </a:rPr>
              <a:t>みなさん</a:t>
            </a:r>
            <a:r>
              <a:rPr kumimoji="1" lang="ja-JP" altLang="ja-JP" sz="1200" strike="noStrike" kern="1200" dirty="0">
                <a:solidFill>
                  <a:schemeClr val="tx1"/>
                </a:solidFill>
                <a:effectLst/>
                <a:latin typeface="+mn-ea"/>
                <a:ea typeface="+mn-ea"/>
              </a:rPr>
              <a:t>が持っている「わたしたちのくらしと税」の</a:t>
            </a:r>
            <a:r>
              <a:rPr kumimoji="1" lang="en-US" altLang="ja-JP" sz="1200" strike="noStrike" kern="1200" dirty="0">
                <a:solidFill>
                  <a:schemeClr val="tx1"/>
                </a:solidFill>
                <a:effectLst/>
                <a:latin typeface="+mn-ea"/>
                <a:ea typeface="+mn-ea"/>
              </a:rPr>
              <a:t>9</a:t>
            </a:r>
            <a:r>
              <a:rPr kumimoji="1" lang="ja-JP" altLang="ja-JP" sz="1200" strike="noStrike" kern="1200" dirty="0">
                <a:solidFill>
                  <a:schemeClr val="tx1"/>
                </a:solidFill>
                <a:effectLst/>
                <a:latin typeface="+mn-ea"/>
                <a:ea typeface="+mn-ea"/>
              </a:rPr>
              <a:t>ページを見てください。</a:t>
            </a:r>
            <a:r>
              <a:rPr kumimoji="1" lang="en-US" altLang="ja-JP" sz="1200" strike="noStrike" kern="1200" dirty="0">
                <a:solidFill>
                  <a:schemeClr val="tx1"/>
                </a:solidFill>
                <a:effectLst/>
                <a:latin typeface="+mn-ea"/>
                <a:ea typeface="+mn-ea"/>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strike="noStrike" kern="1200" dirty="0">
              <a:solidFill>
                <a:schemeClr val="tx1"/>
              </a:solidFill>
              <a:effectLst/>
              <a:latin typeface="+mn-ea"/>
              <a:ea typeface="+mn-ea"/>
            </a:endParaRPr>
          </a:p>
          <a:p>
            <a:endParaRPr kumimoji="1" lang="en-US" altLang="ja-JP" sz="1200" strike="sngStrike"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en-US" altLang="ja-JP" sz="1200" spc="78" dirty="0">
              <a:latin typeface="+mn-ea"/>
              <a:ea typeface="+mn-ea"/>
            </a:endParaRPr>
          </a:p>
          <a:p>
            <a:pPr eaLnBrk="1" hangingPunct="1">
              <a:lnSpc>
                <a:spcPts val="1497"/>
              </a:lnSpc>
              <a:spcBef>
                <a:spcPts val="0"/>
              </a:spcBef>
              <a:defRPr/>
            </a:pPr>
            <a:r>
              <a:rPr lang="ja-JP" altLang="en-US" sz="1200" spc="78" dirty="0">
                <a:latin typeface="+mn-ea"/>
                <a:ea typeface="+mn-ea"/>
              </a:rPr>
              <a:t>　</a:t>
            </a:r>
            <a:endParaRPr lang="en-US" altLang="ja-JP" sz="1200" spc="78" dirty="0">
              <a:latin typeface="+mn-ea"/>
              <a:ea typeface="+mn-ea"/>
            </a:endParaRPr>
          </a:p>
        </p:txBody>
      </p:sp>
    </p:spTree>
    <p:extLst>
      <p:ext uri="{BB962C8B-B14F-4D97-AF65-F5344CB8AC3E}">
        <p14:creationId xmlns:p14="http://schemas.microsoft.com/office/powerpoint/2010/main" val="135049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ea"/>
                <a:ea typeface="+mn-ea"/>
              </a:rPr>
              <a:t>小学生１人当たり１年間で、</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およそ</a:t>
            </a:r>
            <a:r>
              <a:rPr kumimoji="1" lang="en-US" altLang="ja-JP" sz="1200" kern="1200" dirty="0">
                <a:solidFill>
                  <a:schemeClr val="tx1"/>
                </a:solidFill>
                <a:effectLst/>
                <a:latin typeface="+mn-ea"/>
                <a:ea typeface="+mn-ea"/>
              </a:rPr>
              <a:t>93</a:t>
            </a:r>
            <a:r>
              <a:rPr kumimoji="1" lang="ja-JP" altLang="ja-JP" sz="1200" kern="1200" dirty="0">
                <a:solidFill>
                  <a:schemeClr val="tx1"/>
                </a:solidFill>
                <a:effectLst/>
                <a:latin typeface="+mn-ea"/>
                <a:ea typeface="+mn-ea"/>
              </a:rPr>
              <a:t>万円の教育費が税金で賄われていると言われています。</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93</a:t>
            </a:r>
            <a:r>
              <a:rPr kumimoji="1" lang="ja-JP" altLang="ja-JP" sz="1200" kern="1200" dirty="0">
                <a:solidFill>
                  <a:schemeClr val="tx1"/>
                </a:solidFill>
                <a:effectLst/>
                <a:latin typeface="+mn-ea"/>
                <a:ea typeface="+mn-ea"/>
              </a:rPr>
              <a:t>万円、少し金額が大きくてよく分かりませんね。</a:t>
            </a:r>
          </a:p>
          <a:p>
            <a:r>
              <a:rPr kumimoji="1" lang="ja-JP" altLang="ja-JP" sz="1200" kern="1200" dirty="0">
                <a:solidFill>
                  <a:schemeClr val="tx1"/>
                </a:solidFill>
                <a:effectLst/>
                <a:latin typeface="+mn-ea"/>
                <a:ea typeface="+mn-ea"/>
              </a:rPr>
              <a:t>これは１年間で</a:t>
            </a:r>
            <a:r>
              <a:rPr kumimoji="1" lang="en-US" altLang="ja-JP" sz="1200" kern="1200" dirty="0">
                <a:solidFill>
                  <a:schemeClr val="tx1"/>
                </a:solidFill>
                <a:effectLst/>
                <a:latin typeface="+mn-ea"/>
                <a:ea typeface="+mn-ea"/>
              </a:rPr>
              <a:t>93</a:t>
            </a:r>
            <a:r>
              <a:rPr kumimoji="1" lang="ja-JP" altLang="en-US" sz="1200" kern="1200" dirty="0">
                <a:solidFill>
                  <a:schemeClr val="tx1"/>
                </a:solidFill>
                <a:effectLst/>
                <a:latin typeface="+mn-ea"/>
                <a:ea typeface="+mn-ea"/>
              </a:rPr>
              <a:t>万</a:t>
            </a:r>
            <a:r>
              <a:rPr kumimoji="1" lang="ja-JP" altLang="ja-JP" sz="1200" kern="1200" dirty="0">
                <a:solidFill>
                  <a:schemeClr val="tx1"/>
                </a:solidFill>
                <a:effectLst/>
                <a:latin typeface="+mn-ea"/>
                <a:ea typeface="+mn-ea"/>
              </a:rPr>
              <a:t>円なので、月々にしてみましょう。月にしてみるとおよそ７万</a:t>
            </a:r>
            <a:r>
              <a:rPr kumimoji="1" lang="en-US" altLang="ja-JP" sz="1200" kern="1200" dirty="0">
                <a:solidFill>
                  <a:schemeClr val="tx1"/>
                </a:solidFill>
                <a:effectLst/>
                <a:latin typeface="+mn-ea"/>
                <a:ea typeface="+mn-ea"/>
              </a:rPr>
              <a:t>8</a:t>
            </a:r>
            <a:r>
              <a:rPr kumimoji="1" lang="ja-JP" altLang="ja-JP" sz="1200" kern="1200" dirty="0">
                <a:solidFill>
                  <a:schemeClr val="tx1"/>
                </a:solidFill>
                <a:effectLst/>
                <a:latin typeface="+mn-ea"/>
                <a:ea typeface="+mn-ea"/>
              </a:rPr>
              <a:t>千円になります。</a:t>
            </a:r>
          </a:p>
          <a:p>
            <a:r>
              <a:rPr kumimoji="1" lang="ja-JP" altLang="ja-JP" sz="1200" kern="1200" dirty="0">
                <a:solidFill>
                  <a:schemeClr val="tx1"/>
                </a:solidFill>
                <a:effectLst/>
                <a:latin typeface="+mn-ea"/>
                <a:ea typeface="+mn-ea"/>
              </a:rPr>
              <a:t>つまり、</a:t>
            </a:r>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一人一人に、月７万</a:t>
            </a:r>
            <a:r>
              <a:rPr kumimoji="1" lang="en-US" altLang="ja-JP" sz="1200" kern="1200" dirty="0">
                <a:solidFill>
                  <a:schemeClr val="tx1"/>
                </a:solidFill>
                <a:effectLst/>
                <a:latin typeface="+mn-ea"/>
                <a:ea typeface="+mn-ea"/>
              </a:rPr>
              <a:t>8</a:t>
            </a:r>
            <a:r>
              <a:rPr kumimoji="1" lang="ja-JP" altLang="ja-JP" sz="1200" kern="1200" dirty="0">
                <a:solidFill>
                  <a:schemeClr val="tx1"/>
                </a:solidFill>
                <a:effectLst/>
                <a:latin typeface="+mn-ea"/>
                <a:ea typeface="+mn-ea"/>
              </a:rPr>
              <a:t>千円の税金が使われているということですね。</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もし、</a:t>
            </a:r>
            <a:r>
              <a:rPr kumimoji="1" lang="ja-JP" altLang="ja-JP" sz="1200" kern="1200" dirty="0">
                <a:solidFill>
                  <a:schemeClr val="tx1"/>
                </a:solidFill>
                <a:effectLst/>
                <a:latin typeface="+mn-ea"/>
                <a:ea typeface="+mn-ea"/>
              </a:rPr>
              <a:t>この世界が税金の全くない世界ならば、月に７万</a:t>
            </a:r>
            <a:r>
              <a:rPr kumimoji="1" lang="en-US" altLang="ja-JP" sz="1200" kern="1200" dirty="0">
                <a:solidFill>
                  <a:schemeClr val="tx1"/>
                </a:solidFill>
                <a:effectLst/>
                <a:latin typeface="+mn-ea"/>
                <a:ea typeface="+mn-ea"/>
              </a:rPr>
              <a:t>8</a:t>
            </a:r>
            <a:r>
              <a:rPr kumimoji="1" lang="ja-JP" altLang="ja-JP" sz="1200" kern="1200" dirty="0">
                <a:solidFill>
                  <a:schemeClr val="tx1"/>
                </a:solidFill>
                <a:effectLst/>
                <a:latin typeface="+mn-ea"/>
                <a:ea typeface="+mn-ea"/>
              </a:rPr>
              <a:t>千円を持ってこないと</a:t>
            </a:r>
            <a:r>
              <a:rPr kumimoji="1" lang="ja-JP" altLang="en-US" sz="1200" kern="1200" dirty="0">
                <a:solidFill>
                  <a:schemeClr val="tx1"/>
                </a:solidFill>
                <a:effectLst/>
                <a:latin typeface="+mn-ea"/>
                <a:ea typeface="+mn-ea"/>
              </a:rPr>
              <a:t>、この</a:t>
            </a:r>
            <a:r>
              <a:rPr kumimoji="1" lang="ja-JP" altLang="ja-JP" sz="1200" kern="1200" dirty="0">
                <a:solidFill>
                  <a:schemeClr val="tx1"/>
                </a:solidFill>
                <a:effectLst/>
                <a:latin typeface="+mn-ea"/>
                <a:ea typeface="+mn-ea"/>
              </a:rPr>
              <a:t>小学校では勉強することができないということです。</a:t>
            </a:r>
          </a:p>
          <a:p>
            <a:r>
              <a:rPr kumimoji="1" lang="ja-JP" altLang="en-US" sz="1200" kern="1200" dirty="0">
                <a:solidFill>
                  <a:schemeClr val="tx1"/>
                </a:solidFill>
                <a:effectLst/>
                <a:latin typeface="+mn-ea"/>
                <a:ea typeface="+mn-ea"/>
              </a:rPr>
              <a:t>みなさんが勉強するためにたくさんのお金が使われ</a:t>
            </a:r>
            <a:r>
              <a:rPr kumimoji="1" lang="ja-JP" altLang="ja-JP" sz="1200" kern="1200" dirty="0">
                <a:solidFill>
                  <a:schemeClr val="tx1"/>
                </a:solidFill>
                <a:effectLst/>
                <a:latin typeface="+mn-ea"/>
                <a:ea typeface="+mn-ea"/>
              </a:rPr>
              <a:t>ているのですね。</a:t>
            </a:r>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ちなみに</a:t>
            </a:r>
            <a:r>
              <a:rPr kumimoji="1" lang="ja-JP"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が小学校に入学してから高校を卒業するまでに、一体いくらぐらいの教育費（税金）が必要になるか計算してみ</a:t>
            </a:r>
            <a:r>
              <a:rPr kumimoji="1" lang="ja-JP" altLang="en-US" sz="1200" kern="1200" dirty="0">
                <a:solidFill>
                  <a:schemeClr val="tx1"/>
                </a:solidFill>
                <a:effectLst/>
                <a:latin typeface="+mn-ea"/>
                <a:ea typeface="+mn-ea"/>
              </a:rPr>
              <a:t>ると</a:t>
            </a:r>
            <a:r>
              <a:rPr lang="ja-JP" altLang="en-US" dirty="0">
                <a:latin typeface="+mn-ea"/>
                <a:ea typeface="+mn-ea"/>
              </a:rPr>
              <a:t>、</a:t>
            </a:r>
            <a:r>
              <a:rPr lang="en-US" altLang="ja-JP" dirty="0">
                <a:latin typeface="+mn-ea"/>
                <a:ea typeface="+mn-ea"/>
              </a:rPr>
              <a:t>【</a:t>
            </a:r>
            <a:r>
              <a:rPr lang="ja-JP" altLang="en-US" dirty="0">
                <a:latin typeface="+mn-ea"/>
                <a:ea typeface="+mn-ea"/>
              </a:rPr>
              <a:t>クリック</a:t>
            </a:r>
            <a:r>
              <a:rPr lang="en-US" altLang="ja-JP" dirty="0">
                <a:latin typeface="+mn-ea"/>
                <a:ea typeface="+mn-ea"/>
              </a:rPr>
              <a:t>】12</a:t>
            </a:r>
            <a:r>
              <a:rPr lang="ja-JP" altLang="en-US" dirty="0">
                <a:latin typeface="+mn-ea"/>
                <a:ea typeface="+mn-ea"/>
              </a:rPr>
              <a:t>年間で約</a:t>
            </a:r>
            <a:r>
              <a:rPr lang="en-US" altLang="ja-JP" dirty="0">
                <a:latin typeface="+mn-ea"/>
                <a:ea typeface="+mn-ea"/>
              </a:rPr>
              <a:t>1188</a:t>
            </a:r>
            <a:r>
              <a:rPr lang="ja-JP" altLang="en-US" dirty="0">
                <a:latin typeface="+mn-ea"/>
                <a:ea typeface="+mn-ea"/>
              </a:rPr>
              <a:t>万</a:t>
            </a:r>
            <a:r>
              <a:rPr lang="en-US" altLang="ja-JP" dirty="0">
                <a:latin typeface="+mn-ea"/>
                <a:ea typeface="+mn-ea"/>
              </a:rPr>
              <a:t>9</a:t>
            </a:r>
            <a:r>
              <a:rPr lang="ja-JP" altLang="en-US" dirty="0">
                <a:latin typeface="+mn-ea"/>
                <a:ea typeface="+mn-ea"/>
              </a:rPr>
              <a:t>千円となります。</a:t>
            </a:r>
            <a:endParaRPr lang="en-US" altLang="ja-JP" dirty="0">
              <a:latin typeface="+mn-ea"/>
              <a:ea typeface="+mn-ea"/>
            </a:endParaRPr>
          </a:p>
          <a:p>
            <a:r>
              <a:rPr kumimoji="1" lang="ja-JP" altLang="ja-JP" sz="1200" kern="1200" dirty="0">
                <a:solidFill>
                  <a:schemeClr val="tx1"/>
                </a:solidFill>
                <a:effectLst/>
                <a:latin typeface="+mn-ea"/>
                <a:ea typeface="+mn-ea"/>
              </a:rPr>
              <a:t>つまり、小学校に入学してから高校を卒業するまでに１千万円</a:t>
            </a:r>
            <a:r>
              <a:rPr kumimoji="1" lang="ja-JP" altLang="en-US" sz="1200" kern="1200" dirty="0">
                <a:solidFill>
                  <a:schemeClr val="tx1"/>
                </a:solidFill>
                <a:effectLst/>
                <a:latin typeface="+mn-ea"/>
                <a:ea typeface="+mn-ea"/>
              </a:rPr>
              <a:t>以上</a:t>
            </a:r>
            <a:r>
              <a:rPr kumimoji="1" lang="ja-JP" altLang="ja-JP" sz="1200" kern="1200" dirty="0">
                <a:solidFill>
                  <a:schemeClr val="tx1"/>
                </a:solidFill>
                <a:effectLst/>
                <a:latin typeface="+mn-ea"/>
                <a:ea typeface="+mn-ea"/>
              </a:rPr>
              <a:t>の教育費がかかって、それが税金で賄われているということなのですね。</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16</a:t>
            </a:fld>
            <a:endParaRPr lang="en-US" altLang="ja-JP"/>
          </a:p>
        </p:txBody>
      </p:sp>
    </p:spTree>
    <p:extLst>
      <p:ext uri="{BB962C8B-B14F-4D97-AF65-F5344CB8AC3E}">
        <p14:creationId xmlns:p14="http://schemas.microsoft.com/office/powerpoint/2010/main" val="79771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2477" y="4686538"/>
            <a:ext cx="5510558" cy="460617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kern="1200" baseline="0" dirty="0">
                <a:effectLst/>
                <a:latin typeface="+mn-ea"/>
                <a:ea typeface="+mn-ea"/>
              </a:rPr>
              <a:t>今、</a:t>
            </a:r>
            <a:r>
              <a:rPr kumimoji="1" lang="en-US" altLang="ja-JP" kern="1200" baseline="0" dirty="0">
                <a:effectLst/>
                <a:latin typeface="+mn-ea"/>
                <a:ea typeface="+mn-ea"/>
              </a:rPr>
              <a:t>1000</a:t>
            </a:r>
            <a:r>
              <a:rPr kumimoji="1" lang="ja-JP" altLang="en-US" kern="1200" baseline="0" dirty="0">
                <a:effectLst/>
                <a:latin typeface="+mn-ea"/>
                <a:ea typeface="+mn-ea"/>
              </a:rPr>
              <a:t>万</a:t>
            </a:r>
            <a:r>
              <a:rPr kumimoji="1" lang="ja-JP" altLang="ja-JP" kern="1200" baseline="0" dirty="0">
                <a:effectLst/>
                <a:latin typeface="+mn-ea"/>
                <a:ea typeface="+mn-ea"/>
              </a:rPr>
              <a:t>円以上の税金が必要と言いましたが、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baseline="0" dirty="0">
                <a:effectLst/>
                <a:latin typeface="+mn-ea"/>
                <a:ea typeface="+mn-ea"/>
              </a:rPr>
              <a:t>みなさん</a:t>
            </a:r>
            <a:r>
              <a:rPr kumimoji="1" lang="ja-JP" altLang="ja-JP" kern="1200" baseline="0" dirty="0">
                <a:effectLst/>
                <a:latin typeface="+mn-ea"/>
                <a:ea typeface="+mn-ea"/>
              </a:rPr>
              <a:t>は「</a:t>
            </a:r>
            <a:r>
              <a:rPr kumimoji="1" lang="en-US" altLang="ja-JP" kern="1200" baseline="0" dirty="0">
                <a:effectLst/>
                <a:latin typeface="+mn-ea"/>
                <a:ea typeface="+mn-ea"/>
              </a:rPr>
              <a:t>1000</a:t>
            </a:r>
            <a:r>
              <a:rPr kumimoji="1" lang="ja-JP" altLang="en-US" kern="1200" baseline="0" dirty="0">
                <a:effectLst/>
                <a:latin typeface="+mn-ea"/>
                <a:ea typeface="+mn-ea"/>
              </a:rPr>
              <a:t>万</a:t>
            </a:r>
            <a:r>
              <a:rPr kumimoji="1" lang="ja-JP" altLang="ja-JP" kern="1200" baseline="0" dirty="0">
                <a:effectLst/>
                <a:latin typeface="+mn-ea"/>
                <a:ea typeface="+mn-ea"/>
              </a:rPr>
              <a:t>円」を見たことがありますか。</a:t>
            </a:r>
            <a:r>
              <a:rPr kumimoji="1" lang="en-US" altLang="ja-JP" kern="1200" baseline="0" dirty="0">
                <a:effectLst/>
                <a:latin typeface="+mn-ea"/>
                <a:ea typeface="+mn-ea"/>
              </a:rPr>
              <a:t>【</a:t>
            </a:r>
            <a:r>
              <a:rPr kumimoji="1" lang="ja-JP" altLang="en-US" kern="1200" baseline="0" dirty="0">
                <a:effectLst/>
                <a:latin typeface="+mn-ea"/>
                <a:ea typeface="+mn-ea"/>
              </a:rPr>
              <a:t>クリック</a:t>
            </a:r>
            <a:r>
              <a:rPr kumimoji="1" lang="en-US" altLang="ja-JP" kern="1200" baseline="0" dirty="0">
                <a:effectLst/>
                <a:latin typeface="+mn-ea"/>
                <a:ea typeface="+mn-ea"/>
              </a:rPr>
              <a:t>】</a:t>
            </a:r>
          </a:p>
          <a:p>
            <a:r>
              <a:rPr kumimoji="1" lang="ja-JP" altLang="en-US" kern="1200" baseline="0" dirty="0">
                <a:effectLst/>
                <a:latin typeface="+mn-ea"/>
                <a:ea typeface="+mn-ea"/>
              </a:rPr>
              <a:t>ここに</a:t>
            </a:r>
            <a:r>
              <a:rPr kumimoji="1" lang="en-US" altLang="ja-JP" kern="1200" baseline="0" dirty="0">
                <a:effectLst/>
                <a:latin typeface="+mn-ea"/>
                <a:ea typeface="+mn-ea"/>
              </a:rPr>
              <a:t>1</a:t>
            </a:r>
            <a:r>
              <a:rPr kumimoji="1" lang="ja-JP" altLang="en-US" kern="1200" baseline="0" dirty="0">
                <a:effectLst/>
                <a:latin typeface="+mn-ea"/>
                <a:ea typeface="+mn-ea"/>
              </a:rPr>
              <a:t>億円用意してきました。（１億円レプリカ使用可能なら実際に見てもらう。）</a:t>
            </a:r>
            <a:endParaRPr kumimoji="1" lang="ja-JP" altLang="ja-JP" kern="1200" baseline="0" dirty="0">
              <a:effectLst/>
              <a:latin typeface="+mn-ea"/>
              <a:ea typeface="+mn-ea"/>
            </a:endParaRPr>
          </a:p>
          <a:p>
            <a:r>
              <a:rPr kumimoji="1" lang="en-US" altLang="ja-JP" kern="1200" baseline="0" dirty="0">
                <a:effectLst/>
                <a:latin typeface="+mn-ea"/>
                <a:ea typeface="+mn-ea"/>
              </a:rPr>
              <a:t>100</a:t>
            </a:r>
            <a:r>
              <a:rPr kumimoji="1" lang="ja-JP" altLang="en-US" kern="1200" baseline="0" dirty="0">
                <a:effectLst/>
                <a:latin typeface="+mn-ea"/>
                <a:ea typeface="+mn-ea"/>
              </a:rPr>
              <a:t>万円のお札の束の厚さは約</a:t>
            </a:r>
            <a:r>
              <a:rPr kumimoji="1" lang="en-US" altLang="ja-JP" kern="1200" baseline="0" dirty="0">
                <a:effectLst/>
                <a:latin typeface="+mn-ea"/>
                <a:ea typeface="+mn-ea"/>
              </a:rPr>
              <a:t>1</a:t>
            </a:r>
            <a:r>
              <a:rPr kumimoji="1" lang="ja-JP" altLang="en-US" kern="1200" baseline="0" dirty="0">
                <a:effectLst/>
                <a:latin typeface="+mn-ea"/>
                <a:ea typeface="+mn-ea"/>
              </a:rPr>
              <a:t>センチです。</a:t>
            </a:r>
            <a:endParaRPr kumimoji="1" lang="ja-JP" altLang="ja-JP" kern="1200" baseline="0" dirty="0">
              <a:effectLst/>
              <a:latin typeface="+mn-ea"/>
              <a:ea typeface="+mn-ea"/>
            </a:endParaRPr>
          </a:p>
          <a:p>
            <a:r>
              <a:rPr kumimoji="1" lang="ja-JP" altLang="en-US" kern="1200" baseline="0" dirty="0">
                <a:effectLst/>
                <a:latin typeface="+mn-ea"/>
                <a:ea typeface="+mn-ea"/>
              </a:rPr>
              <a:t>なので、</a:t>
            </a:r>
            <a:r>
              <a:rPr kumimoji="1" lang="en-US" altLang="ja-JP" kern="1200" baseline="0" dirty="0">
                <a:effectLst/>
                <a:latin typeface="+mn-ea"/>
                <a:ea typeface="+mn-ea"/>
              </a:rPr>
              <a:t>1,000</a:t>
            </a:r>
            <a:r>
              <a:rPr kumimoji="1" lang="ja-JP" altLang="ja-JP" kern="1200" baseline="0" dirty="0">
                <a:effectLst/>
                <a:latin typeface="+mn-ea"/>
                <a:ea typeface="+mn-ea"/>
              </a:rPr>
              <a:t>万円の</a:t>
            </a:r>
            <a:r>
              <a:rPr kumimoji="1" lang="ja-JP" altLang="en-US" kern="1200" baseline="0" dirty="0">
                <a:effectLst/>
                <a:latin typeface="+mn-ea"/>
                <a:ea typeface="+mn-ea"/>
              </a:rPr>
              <a:t>お札の</a:t>
            </a:r>
            <a:r>
              <a:rPr kumimoji="1" lang="ja-JP" altLang="ja-JP" kern="1200" baseline="0" dirty="0">
                <a:effectLst/>
                <a:latin typeface="+mn-ea"/>
                <a:ea typeface="+mn-ea"/>
              </a:rPr>
              <a:t>束</a:t>
            </a:r>
            <a:r>
              <a:rPr kumimoji="1" lang="ja-JP" altLang="en-US" kern="1200" baseline="0" dirty="0">
                <a:effectLst/>
                <a:latin typeface="+mn-ea"/>
                <a:ea typeface="+mn-ea"/>
              </a:rPr>
              <a:t>の</a:t>
            </a:r>
            <a:r>
              <a:rPr kumimoji="1" lang="ja-JP" altLang="ja-JP" kern="1200" baseline="0" dirty="0">
                <a:effectLst/>
                <a:latin typeface="+mn-ea"/>
                <a:ea typeface="+mn-ea"/>
              </a:rPr>
              <a:t>厚さはおよそ</a:t>
            </a:r>
            <a:r>
              <a:rPr kumimoji="1" lang="en-US" altLang="ja-JP" kern="1200" baseline="0" dirty="0">
                <a:effectLst/>
                <a:latin typeface="+mn-ea"/>
                <a:ea typeface="+mn-ea"/>
              </a:rPr>
              <a:t>10cm</a:t>
            </a:r>
            <a:r>
              <a:rPr kumimoji="1" lang="ja-JP" altLang="ja-JP" kern="1200" baseline="0" dirty="0">
                <a:effectLst/>
                <a:latin typeface="+mn-ea"/>
                <a:ea typeface="+mn-ea"/>
              </a:rPr>
              <a:t>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kern="1200" baseline="0" dirty="0">
              <a:effectLst/>
              <a:latin typeface="+mn-ea"/>
              <a:ea typeface="+mn-ea"/>
            </a:endParaRPr>
          </a:p>
          <a:p>
            <a:r>
              <a:rPr kumimoji="1" lang="ja-JP" altLang="en-US" kern="1200" baseline="0" dirty="0">
                <a:effectLst/>
                <a:latin typeface="+mn-ea"/>
                <a:ea typeface="+mn-ea"/>
              </a:rPr>
              <a:t>ですから、</a:t>
            </a:r>
            <a:r>
              <a:rPr kumimoji="1" lang="ja-JP" altLang="ja-JP" kern="1200" baseline="0" dirty="0">
                <a:effectLst/>
                <a:latin typeface="+mn-ea"/>
                <a:ea typeface="+mn-ea"/>
              </a:rPr>
              <a:t>１億円で</a:t>
            </a:r>
            <a:r>
              <a:rPr kumimoji="1" lang="ja-JP" altLang="en-US" kern="1200" baseline="0" dirty="0">
                <a:effectLst/>
                <a:latin typeface="+mn-ea"/>
                <a:ea typeface="+mn-ea"/>
              </a:rPr>
              <a:t>約</a:t>
            </a:r>
            <a:r>
              <a:rPr kumimoji="1" lang="ja-JP" altLang="ja-JP" kern="1200" baseline="0" dirty="0">
                <a:effectLst/>
                <a:latin typeface="+mn-ea"/>
                <a:ea typeface="+mn-ea"/>
              </a:rPr>
              <a:t>１ｍの高さになります。</a:t>
            </a:r>
            <a:endParaRPr kumimoji="1" lang="en-US" altLang="ja-JP" kern="1200" baseline="0" dirty="0">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kern="1200" baseline="0" dirty="0">
              <a:effectLst/>
              <a:latin typeface="+mn-ea"/>
              <a:ea typeface="+mn-ea"/>
            </a:endParaRPr>
          </a:p>
          <a:p>
            <a:endParaRPr kumimoji="1" lang="en-US" altLang="ja-JP" sz="1200" kern="1200" baseline="0" dirty="0">
              <a:solidFill>
                <a:srgbClr val="FF0000"/>
              </a:solidFill>
              <a:effectLst/>
              <a:latin typeface="+mn-ea"/>
              <a:ea typeface="+mn-ea"/>
              <a:cs typeface="+mn-cs"/>
            </a:endParaRPr>
          </a:p>
          <a:p>
            <a:endParaRPr kumimoji="1" lang="ja-JP" altLang="ja-JP" sz="1200" kern="1200" baseline="0" dirty="0">
              <a:solidFill>
                <a:srgbClr val="FF0000"/>
              </a:solidFill>
              <a:effectLst/>
              <a:latin typeface="Arial" charset="0"/>
              <a:ea typeface="ＭＳ Ｐ明朝" charset="-128"/>
              <a:cs typeface="+mn-cs"/>
            </a:endParaRPr>
          </a:p>
          <a:p>
            <a:r>
              <a:rPr kumimoji="1" lang="ja-JP" altLang="ja-JP" sz="1200" kern="1200" baseline="0" dirty="0">
                <a:solidFill>
                  <a:srgbClr val="FF0000"/>
                </a:solidFill>
                <a:effectLst/>
                <a:latin typeface="Arial" charset="0"/>
                <a:ea typeface="ＭＳ Ｐ明朝" charset="-128"/>
                <a:cs typeface="+mn-cs"/>
              </a:rPr>
              <a:t>　</a:t>
            </a:r>
            <a:endParaRPr lang="ja-JP" altLang="en-US" baseline="0" dirty="0">
              <a:latin typeface="Arial" panose="020B0604020202020204" pitchFamily="34" charset="0"/>
              <a:ea typeface="ＭＳ Ｐ明朝" panose="02020600040205080304" pitchFamily="18" charset="-128"/>
            </a:endParaRPr>
          </a:p>
        </p:txBody>
      </p:sp>
      <p:sp>
        <p:nvSpPr>
          <p:cNvPr id="39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83">
              <a:defRPr kumimoji="1" sz="2400">
                <a:solidFill>
                  <a:schemeClr val="tx1"/>
                </a:solidFill>
                <a:latin typeface="Arial" panose="020B0604020202020204" pitchFamily="34" charset="0"/>
                <a:ea typeface="AR丸ゴシック体M"/>
                <a:cs typeface="AR丸ゴシック体M"/>
              </a:defRPr>
            </a:lvl1pPr>
            <a:lvl2pPr marL="736561" indent="-283293" defTabSz="945883">
              <a:defRPr kumimoji="1" sz="2400">
                <a:solidFill>
                  <a:schemeClr val="tx1"/>
                </a:solidFill>
                <a:latin typeface="Arial" panose="020B0604020202020204" pitchFamily="34" charset="0"/>
                <a:ea typeface="AR丸ゴシック体M"/>
                <a:cs typeface="AR丸ゴシック体M"/>
              </a:defRPr>
            </a:lvl2pPr>
            <a:lvl3pPr marL="1133170" indent="-226634" defTabSz="945883">
              <a:defRPr kumimoji="1" sz="2400">
                <a:solidFill>
                  <a:schemeClr val="tx1"/>
                </a:solidFill>
                <a:latin typeface="Arial" panose="020B0604020202020204" pitchFamily="34" charset="0"/>
                <a:ea typeface="AR丸ゴシック体M"/>
                <a:cs typeface="AR丸ゴシック体M"/>
              </a:defRPr>
            </a:lvl3pPr>
            <a:lvl4pPr marL="1586438" indent="-226634" defTabSz="945883">
              <a:defRPr kumimoji="1" sz="2400">
                <a:solidFill>
                  <a:schemeClr val="tx1"/>
                </a:solidFill>
                <a:latin typeface="Arial" panose="020B0604020202020204" pitchFamily="34" charset="0"/>
                <a:ea typeface="AR丸ゴシック体M"/>
                <a:cs typeface="AR丸ゴシック体M"/>
              </a:defRPr>
            </a:lvl4pPr>
            <a:lvl5pPr marL="2039706" indent="-226634" defTabSz="945883">
              <a:defRPr kumimoji="1" sz="2400">
                <a:solidFill>
                  <a:schemeClr val="tx1"/>
                </a:solidFill>
                <a:latin typeface="Arial" panose="020B0604020202020204" pitchFamily="34" charset="0"/>
                <a:ea typeface="AR丸ゴシック体M"/>
                <a:cs typeface="AR丸ゴシック体M"/>
              </a:defRPr>
            </a:lvl5pPr>
            <a:lvl6pPr marL="2492974"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3B1ECA2-3698-4848-8552-87EE6F1DE29A}"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93405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18</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r>
              <a:rPr kumimoji="1" lang="ja-JP" altLang="ja-JP" sz="1200" kern="1200" baseline="0" dirty="0">
                <a:effectLst/>
                <a:latin typeface="+mn-ea"/>
                <a:ea typeface="+mn-ea"/>
                <a:cs typeface="+mn-cs"/>
              </a:rPr>
              <a:t>では、最後の質問です。</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ja-JP" altLang="en-US" sz="1200" kern="1200" baseline="0" dirty="0">
                <a:effectLst/>
                <a:latin typeface="+mn-ea"/>
                <a:ea typeface="+mn-ea"/>
                <a:cs typeface="+mn-cs"/>
              </a:rPr>
              <a:t>いろんなところに</a:t>
            </a:r>
            <a:r>
              <a:rPr kumimoji="1" lang="ja-JP" altLang="ja-JP" sz="1200" kern="1200" baseline="0" dirty="0">
                <a:effectLst/>
                <a:latin typeface="+mn-ea"/>
                <a:ea typeface="+mn-ea"/>
                <a:cs typeface="+mn-cs"/>
              </a:rPr>
              <a:t>使われている</a:t>
            </a:r>
            <a:r>
              <a:rPr kumimoji="1" lang="ja-JP" altLang="en-US" sz="1200" kern="1200" baseline="0" dirty="0">
                <a:effectLst/>
                <a:latin typeface="+mn-ea"/>
                <a:ea typeface="+mn-ea"/>
                <a:cs typeface="+mn-cs"/>
              </a:rPr>
              <a:t>ということを</a:t>
            </a:r>
            <a:r>
              <a:rPr kumimoji="1" lang="ja-JP" altLang="ja-JP" sz="1200" kern="1200" baseline="0" dirty="0">
                <a:effectLst/>
                <a:latin typeface="+mn-ea"/>
                <a:ea typeface="+mn-ea"/>
                <a:cs typeface="+mn-cs"/>
              </a:rPr>
              <a:t>を勉強</a:t>
            </a:r>
            <a:r>
              <a:rPr kumimoji="1" lang="ja-JP" altLang="en-US" sz="1200" kern="1200" baseline="0" dirty="0">
                <a:effectLst/>
                <a:latin typeface="+mn-ea"/>
                <a:ea typeface="+mn-ea"/>
                <a:cs typeface="+mn-cs"/>
              </a:rPr>
              <a:t>してきましたが</a:t>
            </a:r>
            <a:r>
              <a:rPr kumimoji="1" lang="ja-JP" altLang="ja-JP" sz="1200" kern="1200" baseline="0" dirty="0">
                <a:effectLst/>
                <a:latin typeface="+mn-ea"/>
                <a:ea typeface="+mn-ea"/>
                <a:cs typeface="+mn-cs"/>
              </a:rPr>
              <a:t>、やっぱり</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ない方がいいなと思う人。　</a:t>
            </a:r>
            <a:r>
              <a:rPr kumimoji="1" lang="ja-JP" altLang="en-US" sz="1200" kern="1200" baseline="0" dirty="0">
                <a:effectLst/>
                <a:latin typeface="+mn-ea"/>
                <a:ea typeface="+mn-ea"/>
                <a:cs typeface="+mn-cs"/>
              </a:rPr>
              <a:t>手をあげてください</a:t>
            </a:r>
            <a:r>
              <a:rPr kumimoji="1" lang="ja-JP" altLang="ja-JP" sz="1200" kern="1200" baseline="0" dirty="0">
                <a:effectLst/>
                <a:latin typeface="+mn-ea"/>
                <a:ea typeface="+mn-ea"/>
                <a:cs typeface="+mn-cs"/>
              </a:rPr>
              <a:t>　 　　</a:t>
            </a:r>
            <a:endParaRPr kumimoji="1" lang="en-US"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ある方がいいなと思う人。</a:t>
            </a:r>
            <a:r>
              <a:rPr kumimoji="1" lang="ja-JP" altLang="en-US" sz="1200" kern="1200" baseline="0" dirty="0">
                <a:effectLst/>
                <a:latin typeface="+mn-ea"/>
                <a:ea typeface="+mn-ea"/>
                <a:cs typeface="+mn-cs"/>
              </a:rPr>
              <a:t>　手をあげてください</a:t>
            </a:r>
            <a:r>
              <a:rPr kumimoji="1" lang="ja-JP" altLang="ja-JP" sz="1200" kern="1200" baseline="0" dirty="0">
                <a:effectLst/>
                <a:latin typeface="+mn-ea"/>
                <a:ea typeface="+mn-ea"/>
                <a:cs typeface="+mn-cs"/>
              </a:rPr>
              <a:t> 　　　　</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lang="ja-JP" altLang="en-US" sz="1200" spc="80" dirty="0">
                <a:latin typeface="+mn-ea"/>
                <a:ea typeface="+mn-ea"/>
              </a:rPr>
              <a:t>ありがとうございました。</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rPr>
              <a:t>】</a:t>
            </a:r>
            <a:endParaRPr lang="en-US" altLang="ja-JP" sz="1200" spc="80" dirty="0">
              <a:latin typeface="+mn-ea"/>
              <a:ea typeface="+mn-ea"/>
            </a:endParaRPr>
          </a:p>
        </p:txBody>
      </p:sp>
      <p:sp>
        <p:nvSpPr>
          <p:cNvPr id="35846" name="テキスト ボックス 7"/>
          <p:cNvSpPr txBox="1">
            <a:spLocks noChangeArrowheads="1"/>
          </p:cNvSpPr>
          <p:nvPr/>
        </p:nvSpPr>
        <p:spPr bwMode="auto">
          <a:xfrm>
            <a:off x="4347065" y="5239151"/>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66544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5246AB-8CE2-4EEE-B787-DBF1115C2AD9}" type="slidenum">
              <a:rPr lang="en-US" altLang="ja-JP" sz="1300">
                <a:ea typeface="ＭＳ Ｐゴシック" panose="020B0600070205080204" pitchFamily="50" charset="-128"/>
              </a:rPr>
              <a:pPr>
                <a:spcBef>
                  <a:spcPct val="0"/>
                </a:spcBef>
              </a:pPr>
              <a:t>19</a:t>
            </a:fld>
            <a:endParaRPr lang="en-US" altLang="ja-JP" sz="1300">
              <a:ea typeface="ＭＳ Ｐゴシック" panose="020B0600070205080204" pitchFamily="50" charset="-128"/>
            </a:endParaRPr>
          </a:p>
        </p:txBody>
      </p:sp>
      <p:sp>
        <p:nvSpPr>
          <p:cNvPr id="41987" name="Rectangle 2"/>
          <p:cNvSpPr>
            <a:spLocks noGrp="1" noRot="1" noChangeAspect="1" noChangeArrowheads="1" noTextEdit="1"/>
          </p:cNvSpPr>
          <p:nvPr>
            <p:ph type="sldImg"/>
          </p:nvPr>
        </p:nvSpPr>
        <p:spPr>
          <a:xfrm>
            <a:off x="82550" y="741363"/>
            <a:ext cx="6572250" cy="3697287"/>
          </a:xfrm>
          <a:ln/>
        </p:spPr>
      </p:sp>
      <p:sp>
        <p:nvSpPr>
          <p:cNvPr id="28676" name="Rectangle 3"/>
          <p:cNvSpPr>
            <a:spLocks noGrp="1" noChangeArrowheads="1"/>
          </p:cNvSpPr>
          <p:nvPr>
            <p:ph type="body" idx="1"/>
          </p:nvPr>
        </p:nvSpPr>
        <p:spPr>
          <a:xfrm>
            <a:off x="659907" y="4683387"/>
            <a:ext cx="5615492" cy="4680234"/>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人々が</a:t>
            </a:r>
            <a:r>
              <a:rPr kumimoji="1" lang="ja-JP" altLang="ja-JP" sz="1200" kern="1200" dirty="0">
                <a:solidFill>
                  <a:schemeClr val="tx1"/>
                </a:solidFill>
                <a:effectLst/>
                <a:latin typeface="+mn-ea"/>
                <a:ea typeface="+mn-ea"/>
                <a:cs typeface="+mn-cs"/>
              </a:rPr>
              <a:t>助け合って、よりよい暮らしができるようにするために必要なものです。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皆さん</a:t>
            </a:r>
            <a:r>
              <a:rPr kumimoji="1" lang="ja-JP" altLang="ja-JP" sz="1200" kern="1200" dirty="0">
                <a:solidFill>
                  <a:schemeClr val="tx1"/>
                </a:solidFill>
                <a:effectLst/>
                <a:latin typeface="+mn-ea"/>
                <a:ea typeface="+mn-ea"/>
                <a:cs typeface="+mn-cs"/>
              </a:rPr>
              <a:t>から集め</a:t>
            </a:r>
            <a:r>
              <a:rPr kumimoji="1" lang="ja-JP" altLang="en-US" sz="1200" kern="1200" dirty="0">
                <a:solidFill>
                  <a:schemeClr val="tx1"/>
                </a:solidFill>
                <a:effectLst/>
                <a:latin typeface="+mn-ea"/>
                <a:ea typeface="+mn-ea"/>
                <a:cs typeface="+mn-cs"/>
              </a:rPr>
              <a:t>て皆さんのために使う</a:t>
            </a:r>
            <a:r>
              <a:rPr kumimoji="1" lang="ja-JP" altLang="ja-JP" sz="1200" kern="1200" dirty="0">
                <a:solidFill>
                  <a:schemeClr val="tx1"/>
                </a:solidFill>
                <a:effectLst/>
                <a:latin typeface="+mn-ea"/>
                <a:ea typeface="+mn-ea"/>
                <a:cs typeface="+mn-cs"/>
              </a:rPr>
              <a:t>会費のようなものだということを覚えておいてください。</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sz="1100" spc="79" dirty="0">
              <a:latin typeface="+mn-ea"/>
              <a:ea typeface="+mn-ea"/>
            </a:endParaRPr>
          </a:p>
        </p:txBody>
      </p:sp>
    </p:spTree>
    <p:extLst>
      <p:ext uri="{BB962C8B-B14F-4D97-AF65-F5344CB8AC3E}">
        <p14:creationId xmlns:p14="http://schemas.microsoft.com/office/powerpoint/2010/main" val="31589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それでは、税金についての授業をはじめます。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　今日のめあては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「税金の大切さ</a:t>
            </a:r>
            <a:r>
              <a:rPr kumimoji="1" lang="ja-JP" altLang="en-US" sz="1200" kern="1200" dirty="0">
                <a:solidFill>
                  <a:schemeClr val="tx1"/>
                </a:solidFill>
                <a:effectLst/>
                <a:latin typeface="+mn-ea"/>
                <a:ea typeface="+mn-ea"/>
                <a:cs typeface="+mn-cs"/>
              </a:rPr>
              <a:t>を</a:t>
            </a:r>
            <a:r>
              <a:rPr kumimoji="1" lang="ja-JP" altLang="ja-JP" sz="1200" kern="1200" dirty="0">
                <a:solidFill>
                  <a:schemeClr val="tx1"/>
                </a:solidFill>
                <a:effectLst/>
                <a:latin typeface="+mn-ea"/>
                <a:ea typeface="+mn-ea"/>
                <a:cs typeface="+mn-cs"/>
              </a:rPr>
              <a:t>知る」ということです。</a:t>
            </a:r>
            <a:r>
              <a:rPr kumimoji="1" lang="ja-JP" altLang="en-US" sz="1200" kern="1200" dirty="0">
                <a:solidFill>
                  <a:schemeClr val="tx1"/>
                </a:solidFill>
                <a:effectLst/>
                <a:latin typeface="+mn-ea"/>
                <a:ea typeface="+mn-ea"/>
                <a:cs typeface="+mn-cs"/>
              </a:rPr>
              <a:t>そのために「税金ってなんだろう」</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ということを</a:t>
            </a:r>
            <a:r>
              <a:rPr kumimoji="1" lang="ja-JP" altLang="ja-JP" sz="1200" kern="1200" dirty="0">
                <a:solidFill>
                  <a:schemeClr val="tx1"/>
                </a:solidFill>
                <a:effectLst/>
                <a:latin typeface="+mn-ea"/>
                <a:ea typeface="+mn-ea"/>
                <a:cs typeface="+mn-cs"/>
              </a:rPr>
              <a:t>一緒に勉強していき</a:t>
            </a:r>
            <a:r>
              <a:rPr kumimoji="1" lang="ja-JP" altLang="en-US" sz="1200" kern="1200" dirty="0">
                <a:solidFill>
                  <a:schemeClr val="tx1"/>
                </a:solidFill>
                <a:effectLst/>
                <a:latin typeface="+mn-ea"/>
                <a:ea typeface="+mn-ea"/>
                <a:cs typeface="+mn-cs"/>
              </a:rPr>
              <a:t>ましょう</a:t>
            </a: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b="1" kern="0" dirty="0">
              <a:solidFill>
                <a:schemeClr val="bg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2</a:t>
            </a:fld>
            <a:endParaRPr lang="en-US" altLang="ja-JP"/>
          </a:p>
        </p:txBody>
      </p:sp>
    </p:spTree>
    <p:extLst>
      <p:ext uri="{BB962C8B-B14F-4D97-AF65-F5344CB8AC3E}">
        <p14:creationId xmlns:p14="http://schemas.microsoft.com/office/powerpoint/2010/main" val="312374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また、今日の授業で説明しましたが、学校や学校の備品などは税金で買われた、みんなのものです</a:t>
            </a:r>
            <a:r>
              <a:rPr kumimoji="1" lang="ja-JP" altLang="en-US" sz="1200" kern="1200" dirty="0">
                <a:solidFill>
                  <a:schemeClr val="tx1"/>
                </a:solidFill>
                <a:effectLst/>
                <a:latin typeface="+mn-ea"/>
                <a:ea typeface="+mn-ea"/>
                <a:cs typeface="+mn-cs"/>
              </a:rPr>
              <a:t>。教科書の裏を見てください。「この教科書はこれからの日本を担う皆さんへの期待を込め、税金によって無償で支給されています。」</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と書いてあると思います。</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教科書を始め、学校のものは</a:t>
            </a:r>
            <a:r>
              <a:rPr kumimoji="1" lang="ja-JP" altLang="ja-JP" sz="1200" kern="1200" dirty="0">
                <a:solidFill>
                  <a:schemeClr val="tx1"/>
                </a:solidFill>
                <a:effectLst/>
                <a:latin typeface="+mn-ea"/>
                <a:ea typeface="+mn-ea"/>
                <a:cs typeface="+mn-cs"/>
              </a:rPr>
              <a:t>大切に使ってください。そして、勉強に運動に頑張ってください。</a:t>
            </a:r>
          </a:p>
          <a:p>
            <a:r>
              <a:rPr kumimoji="1" lang="ja-JP" altLang="ja-JP" sz="1200" kern="1200" dirty="0">
                <a:solidFill>
                  <a:schemeClr val="tx1"/>
                </a:solidFill>
                <a:effectLst/>
                <a:latin typeface="+mn-ea"/>
                <a:ea typeface="+mn-ea"/>
                <a:cs typeface="+mn-cs"/>
              </a:rPr>
              <a:t>それでは、これで終わります。</a:t>
            </a:r>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8410D63-9F56-401B-B25E-C2E88444281D}" type="slidenum">
              <a:rPr kumimoji="1" lang="ja-JP" altLang="en-US" smtClean="0"/>
              <a:t>20</a:t>
            </a:fld>
            <a:endParaRPr kumimoji="1" lang="ja-JP" altLang="en-US"/>
          </a:p>
        </p:txBody>
      </p:sp>
    </p:spTree>
    <p:extLst>
      <p:ext uri="{BB962C8B-B14F-4D97-AF65-F5344CB8AC3E}">
        <p14:creationId xmlns:p14="http://schemas.microsoft.com/office/powerpoint/2010/main" val="34007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21</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現在ドイツで実際ある税金はどれでしょうか？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①牛馬（ぎゅうば）税　　②犬税　　③猫税</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正解は、②番の犬税です。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飼っている犬の頭数で課税されます。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１頭目は</a:t>
            </a:r>
            <a:r>
              <a:rPr lang="en-US" altLang="ja-JP" sz="1100" spc="80" dirty="0">
                <a:latin typeface="+mn-ea"/>
                <a:ea typeface="+mn-ea"/>
              </a:rPr>
              <a:t>120</a:t>
            </a:r>
            <a:r>
              <a:rPr lang="ja-JP" altLang="en-US" sz="1100" spc="80" dirty="0">
                <a:latin typeface="+mn-ea"/>
                <a:ea typeface="+mn-ea"/>
              </a:rPr>
              <a:t>ユーロ（約</a:t>
            </a:r>
            <a:r>
              <a:rPr lang="en-US" altLang="ja-JP" sz="1100" spc="80" dirty="0">
                <a:latin typeface="+mn-ea"/>
                <a:ea typeface="+mn-ea"/>
              </a:rPr>
              <a:t>15,600</a:t>
            </a:r>
            <a:r>
              <a:rPr lang="ja-JP" altLang="en-US" sz="1100" spc="80" dirty="0">
                <a:latin typeface="+mn-ea"/>
                <a:ea typeface="+mn-ea"/>
              </a:rPr>
              <a:t>円）で２頭目からは</a:t>
            </a:r>
            <a:r>
              <a:rPr lang="en-US" altLang="ja-JP" sz="1100" spc="80" dirty="0">
                <a:latin typeface="+mn-ea"/>
                <a:ea typeface="+mn-ea"/>
              </a:rPr>
              <a:t>180</a:t>
            </a:r>
            <a:r>
              <a:rPr lang="ja-JP" altLang="en-US" sz="1100" spc="80" dirty="0">
                <a:latin typeface="+mn-ea"/>
                <a:ea typeface="+mn-ea"/>
              </a:rPr>
              <a:t>ユーロ（約</a:t>
            </a:r>
            <a:r>
              <a:rPr lang="en-US" altLang="ja-JP" sz="1100" spc="80" dirty="0">
                <a:latin typeface="+mn-ea"/>
                <a:ea typeface="+mn-ea"/>
              </a:rPr>
              <a:t>23,400</a:t>
            </a:r>
            <a:r>
              <a:rPr lang="ja-JP" altLang="en-US" sz="1100" spc="80" dirty="0">
                <a:latin typeface="+mn-ea"/>
                <a:ea typeface="+mn-ea"/>
              </a:rPr>
              <a:t>円）です。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町の清掃費用などに使われますが、犬税があることで安易に犬を飼う人が減り、しっかりと犬が飼育されるようになりました。</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日本の市町村でも昭和</a:t>
            </a:r>
            <a:r>
              <a:rPr lang="en-US" altLang="ja-JP" sz="1100" spc="80" dirty="0">
                <a:latin typeface="+mn-ea"/>
                <a:ea typeface="+mn-ea"/>
              </a:rPr>
              <a:t>57</a:t>
            </a:r>
            <a:r>
              <a:rPr lang="ja-JP" altLang="en-US" sz="1100" spc="80" dirty="0">
                <a:latin typeface="+mn-ea"/>
                <a:ea typeface="+mn-ea"/>
              </a:rPr>
              <a:t>年までありました。</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53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次の中で税金がかかるものはどれでしょうか？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①ノーベル賞の賞金　　②宝くじの当選金　　③クイズの懸賞金</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正解は、③番のクイズの懸賞金です。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懸賞金の額にもよりますが、前に説明した所得税と言う税金がかかります。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もし、皆さんにクイズの懸賞金があたったら、所得税を納めなければならないかもしれません。</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r>
              <a:rPr lang="en-US" altLang="ja-JP" sz="1100" spc="80" dirty="0">
                <a:latin typeface="+mn-ea"/>
                <a:ea typeface="+mn-ea"/>
              </a:rPr>
              <a:t>【</a:t>
            </a:r>
            <a:r>
              <a:rPr lang="ja-JP" altLang="en-US" sz="1100" spc="80" dirty="0">
                <a:latin typeface="+mn-ea"/>
                <a:ea typeface="+mn-ea"/>
              </a:rPr>
              <a:t>参考</a:t>
            </a:r>
            <a:r>
              <a:rPr lang="en-US" altLang="ja-JP" sz="1100" spc="80" dirty="0">
                <a:latin typeface="+mn-ea"/>
                <a:ea typeface="+mn-ea"/>
              </a:rPr>
              <a:t>】</a:t>
            </a:r>
          </a:p>
          <a:p>
            <a:pPr eaLnBrk="1" hangingPunct="1">
              <a:lnSpc>
                <a:spcPts val="1510"/>
              </a:lnSpc>
              <a:spcBef>
                <a:spcPts val="0"/>
              </a:spcBef>
              <a:defRPr/>
            </a:pPr>
            <a:r>
              <a:rPr lang="ja-JP" altLang="en-US" sz="1100" spc="80" dirty="0">
                <a:latin typeface="+mn-ea"/>
                <a:ea typeface="+mn-ea"/>
              </a:rPr>
              <a:t>　　ノーベル賞の賞金・・・ノーベル基金から交付される金品は所得税法第９条</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の規定により非課税所得</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宝くじの当選金・・・当せん金付証票法により課税されない</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クイズの懸賞金・・・一時所得</a:t>
            </a: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p:txBody>
      </p:sp>
    </p:spTree>
    <p:extLst>
      <p:ext uri="{BB962C8B-B14F-4D97-AF65-F5344CB8AC3E}">
        <p14:creationId xmlns:p14="http://schemas.microsoft.com/office/powerpoint/2010/main" val="339634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93663" y="746125"/>
            <a:ext cx="6623050" cy="3725863"/>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100" spc="80" dirty="0">
                <a:latin typeface="ＭＳ Ｐゴシック" panose="020B0600070205080204" pitchFamily="50" charset="-128"/>
                <a:ea typeface="ＭＳ Ｐゴシック" panose="020B0600070205080204" pitchFamily="50" charset="-128"/>
              </a:rPr>
              <a:t>所得税や住民税は、何歳から納めるようになるのでしょうか？</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a:t>
            </a:r>
            <a:r>
              <a:rPr lang="ja-JP" altLang="en-US" sz="1100" b="1" spc="80" dirty="0">
                <a:latin typeface="ＭＳ Ｐゴシック" panose="020B0600070205080204" pitchFamily="50" charset="-128"/>
                <a:ea typeface="ＭＳ Ｐゴシック" panose="020B0600070205080204" pitchFamily="50" charset="-128"/>
              </a:rPr>
              <a:t>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spc="80" dirty="0">
                <a:latin typeface="ＭＳ Ｐゴシック" panose="020B0600070205080204" pitchFamily="50" charset="-128"/>
                <a:ea typeface="ＭＳ Ｐゴシック" panose="020B0600070205080204" pitchFamily="50" charset="-128"/>
              </a:rPr>
              <a:t>　　①</a:t>
            </a:r>
            <a:r>
              <a:rPr lang="en-US" altLang="ja-JP" sz="1100" spc="80" dirty="0">
                <a:latin typeface="ＭＳ Ｐゴシック" panose="020B0600070205080204" pitchFamily="50" charset="-128"/>
                <a:ea typeface="ＭＳ Ｐゴシック" panose="020B0600070205080204" pitchFamily="50" charset="-128"/>
              </a:rPr>
              <a:t>18</a:t>
            </a:r>
            <a:r>
              <a:rPr lang="ja-JP" altLang="en-US" sz="1100" spc="80" dirty="0">
                <a:latin typeface="ＭＳ Ｐゴシック" panose="020B0600070205080204" pitchFamily="50" charset="-128"/>
                <a:ea typeface="ＭＳ Ｐゴシック" panose="020B0600070205080204" pitchFamily="50" charset="-128"/>
              </a:rPr>
              <a:t>歳　　②</a:t>
            </a:r>
            <a:r>
              <a:rPr lang="en-US" altLang="ja-JP" sz="1100" spc="80" dirty="0">
                <a:latin typeface="ＭＳ Ｐゴシック" panose="020B0600070205080204" pitchFamily="50" charset="-128"/>
                <a:ea typeface="ＭＳ Ｐゴシック" panose="020B0600070205080204" pitchFamily="50" charset="-128"/>
              </a:rPr>
              <a:t>20</a:t>
            </a:r>
            <a:r>
              <a:rPr lang="ja-JP" altLang="en-US" sz="1100" spc="80" dirty="0">
                <a:latin typeface="ＭＳ Ｐゴシック" panose="020B0600070205080204" pitchFamily="50" charset="-128"/>
                <a:ea typeface="ＭＳ Ｐゴシック" panose="020B0600070205080204" pitchFamily="50" charset="-128"/>
              </a:rPr>
              <a:t>歳　　③年齢は関係ない</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正解は、</a:t>
            </a:r>
            <a:r>
              <a:rPr lang="ja-JP" altLang="en-US" sz="1100" dirty="0">
                <a:latin typeface="ＭＳ Ｐゴシック" panose="020B0600070205080204" pitchFamily="50" charset="-128"/>
                <a:ea typeface="ＭＳ Ｐゴシック" panose="020B0600070205080204" pitchFamily="50" charset="-128"/>
              </a:rPr>
              <a:t>③年齢は関係ありません。</a:t>
            </a:r>
            <a:endParaRPr lang="en-US" altLang="ja-JP" sz="110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dirty="0">
                <a:latin typeface="ＭＳ Ｐゴシック" panose="020B0600070205080204" pitchFamily="50" charset="-128"/>
                <a:ea typeface="ＭＳ Ｐゴシック" panose="020B0600070205080204" pitchFamily="50" charset="-128"/>
              </a:rPr>
              <a:t>　　芸能人などのように子どもであっても収入があれば税金を納めています。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extLst>
      <p:ext uri="{BB962C8B-B14F-4D97-AF65-F5344CB8AC3E}">
        <p14:creationId xmlns:p14="http://schemas.microsoft.com/office/powerpoint/2010/main" val="173168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に質問します。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「税金」って聞いたことありますか？</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この中で「税金」を払ったことのある人はいますか？</a:t>
            </a:r>
          </a:p>
          <a:p>
            <a:r>
              <a:rPr kumimoji="1" lang="ja-JP" altLang="ja-JP" sz="1200" kern="1200" dirty="0">
                <a:solidFill>
                  <a:schemeClr val="tx1"/>
                </a:solidFill>
                <a:effectLst/>
                <a:latin typeface="+mn-ea"/>
                <a:ea typeface="+mn-ea"/>
              </a:rPr>
              <a:t>払ったことのある人は手をあげてください。</a:t>
            </a:r>
            <a:r>
              <a:rPr kumimoji="1" lang="ja-JP" altLang="en-US" sz="1200" kern="1200" dirty="0">
                <a:solidFill>
                  <a:schemeClr val="tx1"/>
                </a:solidFill>
                <a:effectLst/>
                <a:latin typeface="+mn-ea"/>
                <a:ea typeface="+mn-ea"/>
              </a:rPr>
              <a:t>ありがとうございます。</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では</a:t>
            </a:r>
            <a:r>
              <a:rPr kumimoji="1" lang="ja-JP" altLang="ja-JP" sz="1200" kern="1200" dirty="0">
                <a:solidFill>
                  <a:schemeClr val="tx1"/>
                </a:solidFill>
                <a:effectLst/>
                <a:latin typeface="+mn-ea"/>
                <a:ea typeface="+mn-ea"/>
              </a:rPr>
              <a:t>どんな「税金」を払ったことがありますか？</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何人か聞いてみる</a:t>
            </a:r>
            <a:r>
              <a:rPr kumimoji="1" lang="en-US" altLang="ja-JP" sz="1200" kern="1200" dirty="0">
                <a:solidFill>
                  <a:schemeClr val="tx1"/>
                </a:solidFill>
                <a:effectLst/>
                <a:latin typeface="+mn-ea"/>
                <a:ea typeface="+mn-ea"/>
              </a:rPr>
              <a:t>)</a:t>
            </a:r>
          </a:p>
          <a:p>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買い物をした時に払っていますね。</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そう、</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ja-JP" sz="1200" kern="1200" dirty="0">
                <a:solidFill>
                  <a:schemeClr val="tx1"/>
                </a:solidFill>
                <a:effectLst/>
                <a:latin typeface="+mn-ea"/>
                <a:ea typeface="+mn-ea"/>
              </a:rPr>
              <a:t>消費税ですね。みんな買い物をしたら消費税を払っていますね。</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3</a:t>
            </a:fld>
            <a:endParaRPr lang="en-US" altLang="ja-JP"/>
          </a:p>
        </p:txBody>
      </p:sp>
    </p:spTree>
    <p:extLst>
      <p:ext uri="{BB962C8B-B14F-4D97-AF65-F5344CB8AC3E}">
        <p14:creationId xmlns:p14="http://schemas.microsoft.com/office/powerpoint/2010/main" val="24299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ところでその消費税は何パーセントか知っていますか？</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消費税は平成元年に導入されました。はじめは</a:t>
            </a:r>
            <a:r>
              <a:rPr kumimoji="1" lang="en-US" altLang="ja-JP" sz="1200" kern="1200" dirty="0">
                <a:solidFill>
                  <a:schemeClr val="tx1"/>
                </a:solidFill>
                <a:effectLst/>
                <a:latin typeface="+mn-ea"/>
                <a:ea typeface="+mn-ea"/>
              </a:rPr>
              <a:t>3</a:t>
            </a:r>
            <a:r>
              <a:rPr kumimoji="1" lang="ja-JP" altLang="en-US" sz="1200" kern="1200" dirty="0">
                <a:solidFill>
                  <a:schemeClr val="tx1"/>
                </a:solidFill>
                <a:effectLst/>
                <a:latin typeface="+mn-ea"/>
                <a:ea typeface="+mn-ea"/>
              </a:rPr>
              <a:t>パーセントでしたが、現在</a:t>
            </a:r>
            <a:r>
              <a:rPr kumimoji="1" lang="en-US" altLang="ja-JP" sz="1200" kern="1200" dirty="0">
                <a:solidFill>
                  <a:schemeClr val="tx1"/>
                </a:solidFill>
                <a:effectLst/>
                <a:latin typeface="+mn-ea"/>
                <a:ea typeface="+mn-ea"/>
              </a:rPr>
              <a:t>10</a:t>
            </a:r>
            <a:r>
              <a:rPr kumimoji="1" lang="ja-JP" altLang="en-US" sz="1200" kern="1200" dirty="0">
                <a:solidFill>
                  <a:schemeClr val="tx1"/>
                </a:solidFill>
                <a:effectLst/>
                <a:latin typeface="+mn-ea"/>
                <a:ea typeface="+mn-ea"/>
              </a:rPr>
              <a:t>パーセントの税率になっています。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飲食料品には</a:t>
            </a:r>
            <a:r>
              <a:rPr kumimoji="1" lang="en-US" altLang="ja-JP" sz="1200" kern="1200" dirty="0">
                <a:solidFill>
                  <a:schemeClr val="tx1"/>
                </a:solidFill>
                <a:effectLst/>
                <a:latin typeface="+mn-ea"/>
                <a:ea typeface="+mn-ea"/>
              </a:rPr>
              <a:t>8</a:t>
            </a:r>
            <a:r>
              <a:rPr kumimoji="1" lang="ja-JP" altLang="en-US" sz="1200" kern="1200" dirty="0">
                <a:solidFill>
                  <a:schemeClr val="tx1"/>
                </a:solidFill>
                <a:effectLst/>
                <a:latin typeface="+mn-ea"/>
                <a:ea typeface="+mn-ea"/>
              </a:rPr>
              <a:t>パーセントの軽減税率がかかっています。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買い物をしたら、レシートをよく見てみてください。</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区分されて税金が計算されています。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4</a:t>
            </a:fld>
            <a:endParaRPr lang="en-US" altLang="ja-JP"/>
          </a:p>
        </p:txBody>
      </p:sp>
    </p:spTree>
    <p:extLst>
      <p:ext uri="{BB962C8B-B14F-4D97-AF65-F5344CB8AC3E}">
        <p14:creationId xmlns:p14="http://schemas.microsoft.com/office/powerpoint/2010/main" val="312123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5</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ja-JP" altLang="en-US" spc="79" dirty="0">
                <a:latin typeface="+mn-ea"/>
                <a:ea typeface="+mn-ea"/>
              </a:rPr>
              <a:t>皆さんにとって、消費税の</a:t>
            </a:r>
            <a:r>
              <a:rPr lang="en-US" altLang="ja-JP" spc="79" dirty="0">
                <a:latin typeface="+mn-ea"/>
                <a:ea typeface="+mn-ea"/>
              </a:rPr>
              <a:t>10</a:t>
            </a:r>
            <a:r>
              <a:rPr lang="ja-JP" altLang="en-US" spc="79" dirty="0">
                <a:latin typeface="+mn-ea"/>
                <a:ea typeface="+mn-ea"/>
              </a:rPr>
              <a:t>％は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高いですか？低いですか？</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高いと感じる人、手をあげてください。</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低いと感じる人、手をあげてください。　ありがとうございました。</a:t>
            </a:r>
          </a:p>
          <a:p>
            <a:pPr eaLnBrk="1" hangingPunct="1">
              <a:lnSpc>
                <a:spcPts val="1400"/>
              </a:lnSpc>
              <a:spcBef>
                <a:spcPts val="0"/>
              </a:spcBef>
              <a:defRPr/>
            </a:pPr>
            <a:r>
              <a:rPr lang="ja-JP" altLang="en-US" b="0" spc="79" dirty="0">
                <a:latin typeface="+mn-ea"/>
                <a:ea typeface="+mn-ea"/>
              </a:rPr>
              <a:t>では</a:t>
            </a:r>
            <a:r>
              <a:rPr lang="ja-JP" altLang="en-US" spc="79" dirty="0">
                <a:latin typeface="+mn-ea"/>
                <a:ea typeface="+mn-ea"/>
              </a:rPr>
              <a:t>、日本の消費税の税率</a:t>
            </a:r>
            <a:r>
              <a:rPr lang="en-US" altLang="ja-JP" spc="79" dirty="0">
                <a:latin typeface="+mn-ea"/>
                <a:ea typeface="+mn-ea"/>
              </a:rPr>
              <a:t>10</a:t>
            </a:r>
            <a:r>
              <a:rPr lang="ja-JP" altLang="en-US" spc="79" dirty="0">
                <a:latin typeface="+mn-ea"/>
                <a:ea typeface="+mn-ea"/>
              </a:rPr>
              <a:t>％は、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世界の国と比べて高いでしょうか？それとも低いでしょうか？　　</a:t>
            </a:r>
            <a:r>
              <a:rPr lang="ja-JP" altLang="en-US" b="1" spc="79" dirty="0">
                <a:latin typeface="+mn-ea"/>
                <a:ea typeface="+mn-ea"/>
              </a:rPr>
              <a:t>　</a:t>
            </a:r>
            <a:endParaRPr lang="en-US" altLang="ja-JP" b="1"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dirty="0">
                <a:latin typeface="+mn-ea"/>
                <a:ea typeface="+mn-ea"/>
              </a:rPr>
              <a:t>消費税のような税金のある国は、世界中で</a:t>
            </a:r>
            <a:r>
              <a:rPr lang="en-US" altLang="ja-JP" dirty="0">
                <a:latin typeface="+mn-ea"/>
                <a:ea typeface="+mn-ea"/>
              </a:rPr>
              <a:t>150</a:t>
            </a:r>
            <a:r>
              <a:rPr lang="ja-JP" altLang="en-US" dirty="0">
                <a:latin typeface="+mn-ea"/>
                <a:ea typeface="+mn-ea"/>
              </a:rPr>
              <a:t>か国以上ありますが、</a:t>
            </a:r>
            <a:r>
              <a:rPr lang="en-US" altLang="ja-JP" dirty="0">
                <a:latin typeface="+mn-ea"/>
                <a:ea typeface="+mn-ea"/>
              </a:rPr>
              <a:t>20</a:t>
            </a:r>
            <a:r>
              <a:rPr lang="ja-JP" altLang="en-US" dirty="0">
                <a:latin typeface="+mn-ea"/>
                <a:ea typeface="+mn-ea"/>
              </a:rPr>
              <a:t>パーセントを超える国は珍しくなく、日本の消費税は低い方だそうです。</a:t>
            </a:r>
            <a:endParaRPr lang="en-US" altLang="ja-JP"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dirty="0">
              <a:latin typeface="+mn-ea"/>
              <a:ea typeface="+mn-ea"/>
            </a:endParaRPr>
          </a:p>
          <a:p>
            <a:pPr eaLnBrk="1" hangingPunct="1">
              <a:lnSpc>
                <a:spcPts val="1400"/>
              </a:lnSpc>
              <a:spcBef>
                <a:spcPts val="0"/>
              </a:spcBef>
              <a:defRPr/>
            </a:pPr>
            <a:endParaRPr lang="ja-JP" altLang="en-US" b="1" spc="79" dirty="0">
              <a:latin typeface="+mn-ea"/>
              <a:ea typeface="+mn-ea"/>
            </a:endParaRPr>
          </a:p>
          <a:p>
            <a:pPr eaLnBrk="1" hangingPunct="1">
              <a:lnSpc>
                <a:spcPts val="1400"/>
              </a:lnSpc>
              <a:spcBef>
                <a:spcPts val="0"/>
              </a:spcBef>
              <a:defRPr/>
            </a:pPr>
            <a:r>
              <a:rPr lang="ja-JP" altLang="en-US" spc="79" dirty="0">
                <a:latin typeface="+mn-ea"/>
                <a:ea typeface="+mn-ea"/>
              </a:rPr>
              <a:t>　</a:t>
            </a:r>
          </a:p>
        </p:txBody>
      </p:sp>
    </p:spTree>
    <p:extLst>
      <p:ext uri="{BB962C8B-B14F-4D97-AF65-F5344CB8AC3E}">
        <p14:creationId xmlns:p14="http://schemas.microsoft.com/office/powerpoint/2010/main" val="147533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6</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ja-JP" altLang="en-US" spc="79" dirty="0">
                <a:latin typeface="+mn-ea"/>
                <a:ea typeface="+mn-ea"/>
              </a:rPr>
              <a:t>負担の大きいヨーロッパでは税率が高い分、医療や介護などの福祉サービスが充実しています。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消費税が</a:t>
            </a:r>
            <a:r>
              <a:rPr lang="en-US" altLang="ja-JP" spc="79" dirty="0">
                <a:latin typeface="+mn-ea"/>
                <a:ea typeface="+mn-ea"/>
              </a:rPr>
              <a:t>25</a:t>
            </a:r>
            <a:r>
              <a:rPr lang="ja-JP" altLang="en-US" spc="79" dirty="0">
                <a:latin typeface="+mn-ea"/>
                <a:ea typeface="+mn-ea"/>
              </a:rPr>
              <a:t>パーセントのデンマークでは、大学までの教育費は無料ですし、医療費も無料です。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en-US" altLang="ja-JP" spc="79" dirty="0">
                <a:latin typeface="+mn-ea"/>
                <a:ea typeface="+mn-ea"/>
              </a:rPr>
              <a:t>  </a:t>
            </a:r>
            <a:r>
              <a:rPr lang="ja-JP" altLang="en-US" spc="79" dirty="0">
                <a:latin typeface="+mn-ea"/>
                <a:ea typeface="+mn-ea"/>
              </a:rPr>
              <a:t>こういった、医療や介護、年金などに使われる税金を「社会保障費」というのですが、消費税が</a:t>
            </a:r>
            <a:r>
              <a:rPr lang="en-US" altLang="ja-JP" spc="79" dirty="0">
                <a:latin typeface="+mn-ea"/>
                <a:ea typeface="+mn-ea"/>
              </a:rPr>
              <a:t>10</a:t>
            </a:r>
            <a:r>
              <a:rPr lang="ja-JP" altLang="en-US" spc="79" dirty="0">
                <a:latin typeface="+mn-ea"/>
                <a:ea typeface="+mn-ea"/>
              </a:rPr>
              <a:t>％になることで増えた税金は、社会保障の充実や、子育て支援のためのお金に充てられます。</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ただ単に税率が低いからいいとか高いから悪いとかではなく、どれだけの負担でどれだけの保障を受けるか、そのバランスを考える必要があります。</a:t>
            </a:r>
            <a:endParaRPr lang="en-US" altLang="ja-JP"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ja-JP" altLang="en-US" spc="79" dirty="0">
              <a:latin typeface="+mn-ea"/>
              <a:ea typeface="+mn-ea"/>
            </a:endParaRPr>
          </a:p>
        </p:txBody>
      </p:sp>
    </p:spTree>
    <p:extLst>
      <p:ext uri="{BB962C8B-B14F-4D97-AF65-F5344CB8AC3E}">
        <p14:creationId xmlns:p14="http://schemas.microsoft.com/office/powerpoint/2010/main" val="42803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8038466-F831-4C23-B1CE-7E58B7AE7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7B11B10-763E-4ADB-845C-008193728933}" type="slidenum">
              <a:rPr lang="en-US" altLang="ja-JP" sz="1300">
                <a:ea typeface="ＭＳ Ｐゴシック" panose="020B0600070205080204" pitchFamily="50" charset="-128"/>
              </a:rPr>
              <a:pPr>
                <a:spcBef>
                  <a:spcPct val="0"/>
                </a:spcBef>
              </a:pPr>
              <a:t>7</a:t>
            </a:fld>
            <a:endParaRPr lang="en-US" altLang="ja-JP" sz="1300">
              <a:ea typeface="ＭＳ Ｐゴシック" panose="020B0600070205080204" pitchFamily="50" charset="-128"/>
            </a:endParaRPr>
          </a:p>
        </p:txBody>
      </p:sp>
      <p:sp>
        <p:nvSpPr>
          <p:cNvPr id="13315" name="Rectangle 2">
            <a:extLst>
              <a:ext uri="{FF2B5EF4-FFF2-40B4-BE49-F238E27FC236}">
                <a16:creationId xmlns:a16="http://schemas.microsoft.com/office/drawing/2014/main" id="{2EF0A1F7-2A80-4528-A583-7508AFAD3DE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8E3CE9D-D921-48FA-AEDF-64BD35E198D4}"/>
              </a:ext>
            </a:extLst>
          </p:cNvPr>
          <p:cNvSpPr>
            <a:spLocks noGrp="1" noChangeArrowheads="1"/>
          </p:cNvSpPr>
          <p:nvPr>
            <p:ph type="body" idx="1"/>
          </p:nvPr>
        </p:nvSpPr>
        <p:spPr>
          <a:xfrm>
            <a:off x="666750" y="4752975"/>
            <a:ext cx="5672138" cy="5080000"/>
          </a:xfrm>
          <a:ln/>
        </p:spPr>
        <p:txBody>
          <a:bodyPr/>
          <a:lstStyle/>
          <a:p>
            <a:pPr eaLnBrk="1" hangingPunct="1">
              <a:lnSpc>
                <a:spcPts val="1510"/>
              </a:lnSpc>
              <a:spcBef>
                <a:spcPts val="0"/>
              </a:spcBef>
              <a:defRPr/>
            </a:pPr>
            <a:r>
              <a:rPr lang="ja-JP" altLang="en-US" sz="1200" spc="80" dirty="0">
                <a:latin typeface="+mn-ea"/>
                <a:ea typeface="+mn-ea"/>
              </a:rPr>
              <a:t>ではここでクイズです。　</a:t>
            </a:r>
            <a:endParaRPr lang="en-US" altLang="ja-JP"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皆さんは、いつから税金の制度があるか、知っていますか？　</a:t>
            </a:r>
            <a:endParaRPr lang="ja-JP" altLang="en-US"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①弥生時代　　②飛鳥時代　　③江戸時代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正解は、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　②「飛鳥時代」です。　</a:t>
            </a:r>
            <a:endParaRPr lang="ja-JP" altLang="en-US" sz="1200" b="1" spc="80" dirty="0">
              <a:latin typeface="+mn-ea"/>
              <a:ea typeface="+mn-ea"/>
            </a:endParaRPr>
          </a:p>
          <a:p>
            <a:pPr eaLnBrk="1" hangingPunct="1">
              <a:lnSpc>
                <a:spcPts val="1510"/>
              </a:lnSpc>
              <a:spcBef>
                <a:spcPts val="0"/>
              </a:spcBef>
              <a:defRPr/>
            </a:pPr>
            <a:r>
              <a:rPr lang="ja-JP" altLang="en-US" sz="1200" spc="80" dirty="0">
                <a:latin typeface="+mn-ea"/>
                <a:ea typeface="+mn-ea"/>
              </a:rPr>
              <a:t>３世紀初めの弥生時代に邪馬台国という国があり、卑弥呼が国を治めていた弥生の時代から、税はあったといわれていますが、制度として仕組みが出来たのは飛鳥時代です。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弥生時代は</a:t>
            </a:r>
            <a:r>
              <a:rPr lang="ja-JP" altLang="en-US" sz="1200" spc="80" dirty="0">
                <a:latin typeface="+mn-ea"/>
                <a:ea typeface="+mn-ea"/>
              </a:rPr>
              <a:t>税として食べ物が集められていたそうです。</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その後、飛鳥時代に行なわれた「大化の改新」（</a:t>
            </a:r>
            <a:r>
              <a:rPr lang="en-US" altLang="ja-JP" sz="1200" spc="80" dirty="0">
                <a:latin typeface="+mn-ea"/>
                <a:ea typeface="+mn-ea"/>
              </a:rPr>
              <a:t>645</a:t>
            </a:r>
            <a:r>
              <a:rPr lang="ja-JP" altLang="en-US" sz="1200" spc="80" dirty="0">
                <a:latin typeface="+mn-ea"/>
                <a:ea typeface="+mn-ea"/>
              </a:rPr>
              <a:t>年）という政治の改革によって、土地や人々は国家のものとなり、農民が国に納める税の制度も統一されました。農作物だけでなく、</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布や絹も税として納められるようになりました。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その後、室町時代から江戸時代にかけて、税の中心は、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農業をしている人たちの年貢となりました。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でも、年貢は、収穫のよい年、悪い年によって納められる量に違いが出てしまっていました。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そこで明治時代以降、できるだけ同じ量の税を毎年集められるよう、年貢中心のしくみから収穫に関係ない仕組みに変わっていきました。</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今ある税の仕組みができていったのです。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sz="1200" spc="80" dirty="0">
              <a:latin typeface="+mn-ea"/>
              <a:ea typeface="+mn-ea"/>
            </a:endParaRPr>
          </a:p>
        </p:txBody>
      </p:sp>
    </p:spTree>
    <p:extLst>
      <p:ext uri="{BB962C8B-B14F-4D97-AF65-F5344CB8AC3E}">
        <p14:creationId xmlns:p14="http://schemas.microsoft.com/office/powerpoint/2010/main" val="140218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ts val="1400"/>
              </a:lnSpc>
              <a:spcBef>
                <a:spcPts val="0"/>
              </a:spcBef>
              <a:spcAft>
                <a:spcPct val="0"/>
              </a:spcAft>
              <a:buClrTx/>
              <a:buSzTx/>
              <a:buFontTx/>
              <a:buNone/>
              <a:tabLst/>
              <a:defRPr/>
            </a:pPr>
            <a:r>
              <a:rPr lang="ja-JP" altLang="en-US" spc="79" dirty="0">
                <a:latin typeface="+mn-ea"/>
                <a:ea typeface="+mn-ea"/>
              </a:rPr>
              <a:t>では代表的な税金を紹介しましょう。　</a:t>
            </a:r>
            <a:endParaRPr lang="en-US" altLang="ja-JP" spc="79" dirty="0">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働いてお金をもら</a:t>
            </a:r>
            <a:r>
              <a:rPr kumimoji="1" lang="ja-JP" altLang="en-US" kern="1200" dirty="0">
                <a:solidFill>
                  <a:schemeClr val="tx1"/>
                </a:solidFill>
                <a:effectLst/>
                <a:latin typeface="+mn-ea"/>
                <a:ea typeface="+mn-ea"/>
              </a:rPr>
              <a:t>っている人は、</a:t>
            </a:r>
            <a:r>
              <a:rPr kumimoji="1" lang="ja-JP" altLang="ja-JP" kern="1200" dirty="0">
                <a:solidFill>
                  <a:schemeClr val="tx1"/>
                </a:solidFill>
                <a:effectLst/>
                <a:latin typeface="+mn-ea"/>
                <a:ea typeface="+mn-ea"/>
              </a:rPr>
              <a:t>そのもらったお金の中から「所得税」</a:t>
            </a:r>
            <a:r>
              <a:rPr kumimoji="1" lang="ja-JP" altLang="en-US" kern="1200" dirty="0">
                <a:solidFill>
                  <a:schemeClr val="tx1"/>
                </a:solidFill>
                <a:effectLst/>
                <a:latin typeface="+mn-ea"/>
                <a:ea typeface="+mn-ea"/>
              </a:rPr>
              <a:t>や「住民税」</a:t>
            </a:r>
            <a:r>
              <a:rPr kumimoji="1" lang="ja-JP" altLang="ja-JP" kern="1200" dirty="0">
                <a:solidFill>
                  <a:schemeClr val="tx1"/>
                </a:solidFill>
                <a:effectLst/>
                <a:latin typeface="+mn-ea"/>
                <a:ea typeface="+mn-ea"/>
              </a:rPr>
              <a:t>という税金を納めます。</a:t>
            </a:r>
            <a:endParaRPr kumimoji="1" lang="en-US" altLang="ja-JP" kern="1200" dirty="0">
              <a:solidFill>
                <a:schemeClr val="tx1"/>
              </a:solidFill>
              <a:effectLst/>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en-US" kern="1200" dirty="0">
                <a:solidFill>
                  <a:schemeClr val="tx1"/>
                </a:solidFill>
                <a:effectLst/>
                <a:latin typeface="+mn-ea"/>
                <a:ea typeface="+mn-ea"/>
              </a:rPr>
              <a:t>みなさん</a:t>
            </a:r>
            <a:r>
              <a:rPr kumimoji="1" lang="ja-JP" altLang="ja-JP" kern="1200" dirty="0">
                <a:solidFill>
                  <a:schemeClr val="tx1"/>
                </a:solidFill>
                <a:effectLst/>
                <a:latin typeface="+mn-ea"/>
                <a:ea typeface="+mn-ea"/>
              </a:rPr>
              <a:t>の先生</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毎月給料をもらっていますが、その中から</a:t>
            </a:r>
            <a:r>
              <a:rPr kumimoji="1" lang="ja-JP" altLang="en-US" kern="1200" dirty="0">
                <a:solidFill>
                  <a:schemeClr val="tx1"/>
                </a:solidFill>
                <a:effectLst/>
                <a:latin typeface="+mn-ea"/>
                <a:ea typeface="+mn-ea"/>
              </a:rPr>
              <a:t>それらの税金を納めて</a:t>
            </a:r>
            <a:r>
              <a:rPr kumimoji="1" lang="ja-JP" altLang="ja-JP" kern="1200" dirty="0">
                <a:solidFill>
                  <a:schemeClr val="tx1"/>
                </a:solidFill>
                <a:effectLst/>
                <a:latin typeface="+mn-ea"/>
                <a:ea typeface="+mn-ea"/>
              </a:rPr>
              <a:t>います。</a:t>
            </a:r>
            <a:endParaRPr kumimoji="1" lang="en-US"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他にも、</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お酒</a:t>
            </a:r>
            <a:r>
              <a:rPr kumimoji="1" lang="ja-JP" altLang="en-US" kern="1200" dirty="0">
                <a:solidFill>
                  <a:schemeClr val="tx1"/>
                </a:solidFill>
                <a:effectLst/>
                <a:latin typeface="+mn-ea"/>
                <a:ea typeface="+mn-ea"/>
              </a:rPr>
              <a:t>には「酒税」という税金が、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dirty="0">
                <a:solidFill>
                  <a:schemeClr val="tx1"/>
                </a:solidFill>
                <a:effectLst/>
                <a:latin typeface="+mn-ea"/>
                <a:ea typeface="+mn-ea"/>
              </a:rPr>
              <a:t>たばこには「たばこ税」という税金が、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自動車に</a:t>
            </a:r>
            <a:r>
              <a:rPr kumimoji="1" lang="ja-JP" altLang="en-US" kern="1200" dirty="0">
                <a:solidFill>
                  <a:schemeClr val="tx1"/>
                </a:solidFill>
                <a:effectLst/>
                <a:latin typeface="+mn-ea"/>
                <a:ea typeface="+mn-ea"/>
              </a:rPr>
              <a:t>は「自動車税」という</a:t>
            </a:r>
            <a:r>
              <a:rPr kumimoji="1" lang="ja-JP" altLang="ja-JP" kern="1200" dirty="0">
                <a:solidFill>
                  <a:schemeClr val="tx1"/>
                </a:solidFill>
                <a:effectLst/>
                <a:latin typeface="+mn-ea"/>
                <a:ea typeface="+mn-ea"/>
              </a:rPr>
              <a:t>税金がかか</a:t>
            </a:r>
            <a:r>
              <a:rPr kumimoji="1" lang="ja-JP" altLang="en-US" kern="1200" dirty="0">
                <a:solidFill>
                  <a:schemeClr val="tx1"/>
                </a:solidFill>
                <a:effectLst/>
                <a:latin typeface="+mn-ea"/>
                <a:ea typeface="+mn-ea"/>
              </a:rPr>
              <a:t>っています。</a:t>
            </a:r>
            <a:endParaRPr kumimoji="1" lang="en-US" altLang="ja-JP"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会社も、もうけがでると、そこから「法人税」という税金を納めています。</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　</a:t>
            </a:r>
            <a:r>
              <a:rPr kumimoji="1" lang="ja-JP" altLang="en-US" sz="1200" kern="1200" dirty="0">
                <a:solidFill>
                  <a:schemeClr val="tx1"/>
                </a:solidFill>
                <a:effectLst/>
                <a:latin typeface="+mn-ea"/>
                <a:ea typeface="+mn-ea"/>
              </a:rPr>
              <a:t>ガソリンには揮発油税がかかっています。</a:t>
            </a:r>
            <a:endParaRPr kumimoji="1" lang="ja-JP"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　</a:t>
            </a:r>
          </a:p>
          <a:p>
            <a:pPr eaLnBrk="1" hangingPunct="1">
              <a:lnSpc>
                <a:spcPts val="1400"/>
              </a:lnSpc>
              <a:spcBef>
                <a:spcPts val="0"/>
              </a:spcBef>
              <a:defRPr/>
            </a:pPr>
            <a:endParaRPr lang="ja-JP" altLang="en-US" spc="79" dirty="0">
              <a:solidFill>
                <a:srgbClr val="000000"/>
              </a:solidFill>
              <a:latin typeface="ＭＳ Ｐ明朝" panose="02020600040205080304" pitchFamily="18" charset="-128"/>
              <a:ea typeface="ＭＳ Ｐ明朝" panose="02020600040205080304"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8</a:t>
            </a:fld>
            <a:endParaRPr lang="en-US" altLang="ja-JP"/>
          </a:p>
        </p:txBody>
      </p:sp>
    </p:spTree>
    <p:extLst>
      <p:ext uri="{BB962C8B-B14F-4D97-AF65-F5344CB8AC3E}">
        <p14:creationId xmlns:p14="http://schemas.microsoft.com/office/powerpoint/2010/main" val="41578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他にも家や土地には固定資産税という税金がかかります。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また、ゴルフに行くと、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ゴルフ場利用税がかかります。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旅行などに行って、温泉に入ったことはありますか？</a:t>
            </a:r>
            <a:endParaRPr kumimoji="1" lang="en-US" altLang="ja-JP" dirty="0">
              <a:latin typeface="+mn-ea"/>
              <a:ea typeface="+mn-ea"/>
            </a:endParaRPr>
          </a:p>
          <a:p>
            <a:r>
              <a:rPr kumimoji="1" lang="ja-JP" altLang="en-US" dirty="0">
                <a:latin typeface="+mn-ea"/>
                <a:ea typeface="+mn-ea"/>
              </a:rPr>
              <a:t>温泉を利用すると、</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入湯税という税金がかかります。</a:t>
            </a:r>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9</a:t>
            </a:fld>
            <a:endParaRPr lang="en-US" altLang="ja-JP"/>
          </a:p>
        </p:txBody>
      </p:sp>
    </p:spTree>
    <p:extLst>
      <p:ext uri="{BB962C8B-B14F-4D97-AF65-F5344CB8AC3E}">
        <p14:creationId xmlns:p14="http://schemas.microsoft.com/office/powerpoint/2010/main" val="1950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9BD24-FD59-4077-BC0D-35D5CFEC97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225940-58E2-4C6C-BA7E-122A4C4CE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82715F-A969-4F92-8EED-7B6DC294C9D2}"/>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6A0A1A60-F06F-413B-AD12-D5D986B949B8}"/>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2CD078BB-6B2F-4F82-92AE-1A5B8DDF9728}"/>
              </a:ext>
            </a:extLst>
          </p:cNvPr>
          <p:cNvSpPr>
            <a:spLocks noGrp="1"/>
          </p:cNvSpPr>
          <p:nvPr>
            <p:ph type="sldNum" sz="quarter" idx="12"/>
          </p:nvPr>
        </p:nvSpPr>
        <p:spPr/>
        <p:txBody>
          <a:bodyPr/>
          <a:lstStyle/>
          <a:p>
            <a:pPr>
              <a:defRPr/>
            </a:pPr>
            <a:fld id="{4449F113-174A-44F6-B1AA-1539256D890F}" type="slidenum">
              <a:rPr lang="en-US" altLang="ja-JP" smtClean="0"/>
              <a:pPr>
                <a:defRPr/>
              </a:pPr>
              <a:t>‹#›</a:t>
            </a:fld>
            <a:endParaRPr lang="en-US" altLang="ja-JP"/>
          </a:p>
        </p:txBody>
      </p:sp>
    </p:spTree>
    <p:extLst>
      <p:ext uri="{BB962C8B-B14F-4D97-AF65-F5344CB8AC3E}">
        <p14:creationId xmlns:p14="http://schemas.microsoft.com/office/powerpoint/2010/main" val="183480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C3FCBE-CBC0-4C57-BB94-B5564E38662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565945-B23C-48D0-86EF-9DEE2938305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1CC7E-2AE5-4326-8441-E3336C31D01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31214E4-9999-4E0D-845B-6093D6C9A125}"/>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F3399369-FF03-4BBB-A3CD-3AB02CB06A19}"/>
              </a:ext>
            </a:extLst>
          </p:cNvPr>
          <p:cNvSpPr>
            <a:spLocks noGrp="1"/>
          </p:cNvSpPr>
          <p:nvPr>
            <p:ph type="sldNum" sz="quarter" idx="12"/>
          </p:nvPr>
        </p:nvSpPr>
        <p:spPr/>
        <p:txBody>
          <a:bodyPr/>
          <a:lstStyle/>
          <a:p>
            <a:pPr>
              <a:defRPr/>
            </a:pPr>
            <a:fld id="{7BCD0B2F-B210-4064-885C-829586FF7341}" type="slidenum">
              <a:rPr lang="en-US" altLang="ja-JP" smtClean="0"/>
              <a:pPr>
                <a:defRPr/>
              </a:pPr>
              <a:t>‹#›</a:t>
            </a:fld>
            <a:endParaRPr lang="en-US" altLang="ja-JP"/>
          </a:p>
        </p:txBody>
      </p:sp>
    </p:spTree>
    <p:extLst>
      <p:ext uri="{BB962C8B-B14F-4D97-AF65-F5344CB8AC3E}">
        <p14:creationId xmlns:p14="http://schemas.microsoft.com/office/powerpoint/2010/main" val="23486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EA731D-2DC8-42CF-8718-90769F84D6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08CB70-D997-45DC-A933-E63CE3D477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6B3C1-ED9E-48B5-9EC3-53D2195CDF4A}"/>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5C9150C6-8BF4-4397-ABB1-92DE74A0B7B1}"/>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4DE82F1C-896C-4A6A-9C1A-D17A9167AC36}"/>
              </a:ext>
            </a:extLst>
          </p:cNvPr>
          <p:cNvSpPr>
            <a:spLocks noGrp="1"/>
          </p:cNvSpPr>
          <p:nvPr>
            <p:ph type="sldNum" sz="quarter" idx="12"/>
          </p:nvPr>
        </p:nvSpPr>
        <p:spPr/>
        <p:txBody>
          <a:body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101338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CE17B-A1A6-4E5C-8802-52FD9D70895F}" type="slidenum">
              <a:rPr lang="en-US" altLang="ja-JP"/>
              <a:pPr>
                <a:defRPr/>
              </a:pPr>
              <a:t>‹#›</a:t>
            </a:fld>
            <a:endParaRPr lang="en-US" altLang="ja-JP"/>
          </a:p>
        </p:txBody>
      </p:sp>
    </p:spTree>
    <p:extLst>
      <p:ext uri="{BB962C8B-B14F-4D97-AF65-F5344CB8AC3E}">
        <p14:creationId xmlns:p14="http://schemas.microsoft.com/office/powerpoint/2010/main" val="185944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C07BFA3-1F5E-4694-92EE-2807FD8AB0F7}" type="slidenum">
              <a:rPr lang="en-US" altLang="ja-JP"/>
              <a:pPr>
                <a:defRPr/>
              </a:pPr>
              <a:t>‹#›</a:t>
            </a:fld>
            <a:endParaRPr lang="en-US" altLang="ja-JP"/>
          </a:p>
        </p:txBody>
      </p:sp>
    </p:spTree>
    <p:extLst>
      <p:ext uri="{BB962C8B-B14F-4D97-AF65-F5344CB8AC3E}">
        <p14:creationId xmlns:p14="http://schemas.microsoft.com/office/powerpoint/2010/main" val="17003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678D0-75AD-4BE5-8E9A-E302A8A76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E25655-CD60-4FEB-AB9B-30C08CA2C4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533D13-9933-4C65-88F3-36515739C86F}"/>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353DAFAF-DEA0-4364-9695-918745C447CA}"/>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9AE9354A-1C84-40C8-8491-F4E5EDED67C2}"/>
              </a:ext>
            </a:extLst>
          </p:cNvPr>
          <p:cNvSpPr>
            <a:spLocks noGrp="1"/>
          </p:cNvSpPr>
          <p:nvPr>
            <p:ph type="sldNum" sz="quarter" idx="12"/>
          </p:nvPr>
        </p:nvSpPr>
        <p:spPr/>
        <p:txBody>
          <a:bodyPr/>
          <a:lstStyle/>
          <a:p>
            <a:pPr>
              <a:defRPr/>
            </a:pPr>
            <a:fld id="{79C727F1-A7CB-422B-9970-8D04C71B9749}" type="slidenum">
              <a:rPr lang="en-US" altLang="ja-JP" smtClean="0"/>
              <a:pPr>
                <a:defRPr/>
              </a:pPr>
              <a:t>‹#›</a:t>
            </a:fld>
            <a:endParaRPr lang="en-US" altLang="ja-JP"/>
          </a:p>
        </p:txBody>
      </p:sp>
    </p:spTree>
    <p:extLst>
      <p:ext uri="{BB962C8B-B14F-4D97-AF65-F5344CB8AC3E}">
        <p14:creationId xmlns:p14="http://schemas.microsoft.com/office/powerpoint/2010/main" val="8998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040A6-2703-448B-B77E-86CE3E3430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B9C1C7-EB7A-4BEC-9CFB-BFE99E6AE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275EF6C-AE59-43F8-A72D-3BF503FF3FA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FEE58A4D-9E59-4388-8617-90DB327CE064}"/>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76E9569B-7F8E-4085-A294-09903B28BB3B}"/>
              </a:ext>
            </a:extLst>
          </p:cNvPr>
          <p:cNvSpPr>
            <a:spLocks noGrp="1"/>
          </p:cNvSpPr>
          <p:nvPr>
            <p:ph type="sldNum" sz="quarter" idx="12"/>
          </p:nvPr>
        </p:nvSpPr>
        <p:spPr/>
        <p:txBody>
          <a:bodyPr/>
          <a:lstStyle/>
          <a:p>
            <a:pPr>
              <a:defRPr/>
            </a:pPr>
            <a:fld id="{449042B8-6177-4850-9E97-94D7E8E5C980}" type="slidenum">
              <a:rPr lang="en-US" altLang="ja-JP" smtClean="0"/>
              <a:pPr>
                <a:defRPr/>
              </a:pPr>
              <a:t>‹#›</a:t>
            </a:fld>
            <a:endParaRPr lang="en-US" altLang="ja-JP"/>
          </a:p>
        </p:txBody>
      </p:sp>
    </p:spTree>
    <p:extLst>
      <p:ext uri="{BB962C8B-B14F-4D97-AF65-F5344CB8AC3E}">
        <p14:creationId xmlns:p14="http://schemas.microsoft.com/office/powerpoint/2010/main" val="10327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C2FF8-8A49-45F2-8B90-FDA15640F88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251950-BB3C-4E5E-A0C4-B5AC3EBD19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CCCB8BE-3012-4BD8-A414-BEFEF7C608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4B8C4-4876-4CA7-8132-FE81685AB54B}"/>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B4D4281F-6923-44AD-A629-7F370E3C1C64}"/>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FB9D412-89A4-4343-A63A-E5B140CE9CA2}"/>
              </a:ext>
            </a:extLst>
          </p:cNvPr>
          <p:cNvSpPr>
            <a:spLocks noGrp="1"/>
          </p:cNvSpPr>
          <p:nvPr>
            <p:ph type="sldNum" sz="quarter" idx="12"/>
          </p:nvPr>
        </p:nvSpPr>
        <p:spPr/>
        <p:txBody>
          <a:bodyPr/>
          <a:lstStyle/>
          <a:p>
            <a:pPr>
              <a:defRPr/>
            </a:pPr>
            <a:fld id="{021BAD83-7380-4229-BA7F-F23D771BAA02}" type="slidenum">
              <a:rPr lang="en-US" altLang="ja-JP" smtClean="0"/>
              <a:pPr>
                <a:defRPr/>
              </a:pPr>
              <a:t>‹#›</a:t>
            </a:fld>
            <a:endParaRPr lang="en-US" altLang="ja-JP"/>
          </a:p>
        </p:txBody>
      </p:sp>
    </p:spTree>
    <p:extLst>
      <p:ext uri="{BB962C8B-B14F-4D97-AF65-F5344CB8AC3E}">
        <p14:creationId xmlns:p14="http://schemas.microsoft.com/office/powerpoint/2010/main" val="7530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F6D7E-4898-4506-B75B-7CB54CF65C7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3E7D1-53AB-4FBA-9F1E-48E7CA0D5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372C39-0367-407F-8E5D-38A6E84A62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954235-0341-4E69-A920-FD1C606A3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B9B95D-50F2-4A2A-88E0-9A6CF9BC88A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661F1A-8C61-47C9-A711-535649B32AF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2FAF4BA3-3559-4988-AFA9-2D24C38EB175}"/>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13B96205-BE7B-4451-8A1D-0F291A640F03}"/>
              </a:ext>
            </a:extLst>
          </p:cNvPr>
          <p:cNvSpPr>
            <a:spLocks noGrp="1"/>
          </p:cNvSpPr>
          <p:nvPr>
            <p:ph type="sldNum" sz="quarter" idx="12"/>
          </p:nvPr>
        </p:nvSpPr>
        <p:spPr/>
        <p:txBody>
          <a:bodyPr/>
          <a:lstStyle/>
          <a:p>
            <a:pPr>
              <a:defRPr/>
            </a:pPr>
            <a:fld id="{2AF097AB-B238-48E5-ACF9-ECE31E5F7B23}" type="slidenum">
              <a:rPr lang="en-US" altLang="ja-JP" smtClean="0"/>
              <a:pPr>
                <a:defRPr/>
              </a:pPr>
              <a:t>‹#›</a:t>
            </a:fld>
            <a:endParaRPr lang="en-US" altLang="ja-JP"/>
          </a:p>
        </p:txBody>
      </p:sp>
    </p:spTree>
    <p:extLst>
      <p:ext uri="{BB962C8B-B14F-4D97-AF65-F5344CB8AC3E}">
        <p14:creationId xmlns:p14="http://schemas.microsoft.com/office/powerpoint/2010/main" val="327004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EE4DD-4E4F-4F12-A24C-30A45013E8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564041-FC50-428B-A13A-02E1A1CB094C}"/>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A42DA9AB-532D-4946-B420-B3BFE0F2A5D1}"/>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E3375978-E677-4FF7-85F7-81BCFD9AF052}"/>
              </a:ext>
            </a:extLst>
          </p:cNvPr>
          <p:cNvSpPr>
            <a:spLocks noGrp="1"/>
          </p:cNvSpPr>
          <p:nvPr>
            <p:ph type="sldNum" sz="quarter" idx="12"/>
          </p:nvPr>
        </p:nvSpPr>
        <p:spPr/>
        <p:txBody>
          <a:bodyPr/>
          <a:lstStyle/>
          <a:p>
            <a:pPr>
              <a:defRPr/>
            </a:pPr>
            <a:fld id="{4203DEB8-9C44-4A1D-9DD9-2CD856982D52}" type="slidenum">
              <a:rPr lang="en-US" altLang="ja-JP" smtClean="0"/>
              <a:pPr>
                <a:defRPr/>
              </a:pPr>
              <a:t>‹#›</a:t>
            </a:fld>
            <a:endParaRPr lang="en-US" altLang="ja-JP"/>
          </a:p>
        </p:txBody>
      </p:sp>
    </p:spTree>
    <p:extLst>
      <p:ext uri="{BB962C8B-B14F-4D97-AF65-F5344CB8AC3E}">
        <p14:creationId xmlns:p14="http://schemas.microsoft.com/office/powerpoint/2010/main" val="33864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68DF391-B850-4537-82F4-B56F7F9A06F4}"/>
              </a:ext>
            </a:extLst>
          </p:cNvPr>
          <p:cNvSpPr>
            <a:spLocks noGrp="1"/>
          </p:cNvSpPr>
          <p:nvPr>
            <p:ph type="dt" sz="half" idx="10"/>
          </p:nvPr>
        </p:nvSpPr>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E88EA15D-C00F-4EE9-BE35-F908A9892AA0}"/>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04477E6B-1E30-41C5-83E1-5CB27B7FEDB2}"/>
              </a:ext>
            </a:extLst>
          </p:cNvPr>
          <p:cNvSpPr>
            <a:spLocks noGrp="1"/>
          </p:cNvSpPr>
          <p:nvPr>
            <p:ph type="sldNum" sz="quarter" idx="12"/>
          </p:nvPr>
        </p:nvSpPr>
        <p:spPr/>
        <p:txBody>
          <a:bodyPr/>
          <a:lstStyle/>
          <a:p>
            <a:pPr>
              <a:defRPr/>
            </a:pPr>
            <a:fld id="{1E9712F3-D676-4F15-99E1-0345599CB9C5}" type="slidenum">
              <a:rPr lang="en-US" altLang="ja-JP" smtClean="0"/>
              <a:pPr>
                <a:defRPr/>
              </a:pPr>
              <a:t>‹#›</a:t>
            </a:fld>
            <a:endParaRPr lang="en-US" altLang="ja-JP"/>
          </a:p>
        </p:txBody>
      </p:sp>
    </p:spTree>
    <p:extLst>
      <p:ext uri="{BB962C8B-B14F-4D97-AF65-F5344CB8AC3E}">
        <p14:creationId xmlns:p14="http://schemas.microsoft.com/office/powerpoint/2010/main" val="211042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FD02B-8A9F-4D6E-9A69-330FCCFABF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E9B605-3152-4DC4-8B94-D9F4E3004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B0838F-3066-46B9-9F59-6261FEEA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9E8E19-6EA0-4D8C-AEDA-25BD6792B223}"/>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D1F9AD27-673F-4A3E-93B7-C8288BFB66E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1631244-909B-4217-B3AC-DBFD2ABEF4B8}"/>
              </a:ext>
            </a:extLst>
          </p:cNvPr>
          <p:cNvSpPr>
            <a:spLocks noGrp="1"/>
          </p:cNvSpPr>
          <p:nvPr>
            <p:ph type="sldNum" sz="quarter" idx="12"/>
          </p:nvPr>
        </p:nvSpPr>
        <p:spPr/>
        <p:txBody>
          <a:bodyPr/>
          <a:lstStyle/>
          <a:p>
            <a:pPr>
              <a:defRPr/>
            </a:pPr>
            <a:fld id="{48DD19C5-C13E-4E01-9C6F-CAB5F7692BBE}" type="slidenum">
              <a:rPr lang="en-US" altLang="ja-JP" smtClean="0"/>
              <a:pPr>
                <a:defRPr/>
              </a:pPr>
              <a:t>‹#›</a:t>
            </a:fld>
            <a:endParaRPr lang="en-US" altLang="ja-JP"/>
          </a:p>
        </p:txBody>
      </p:sp>
    </p:spTree>
    <p:extLst>
      <p:ext uri="{BB962C8B-B14F-4D97-AF65-F5344CB8AC3E}">
        <p14:creationId xmlns:p14="http://schemas.microsoft.com/office/powerpoint/2010/main" val="76373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08322-4C6F-410E-843B-3BA6B2006F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89D516-0A0E-4FAF-AA6E-595BA6A50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5E96CF-7D82-4B70-BDA2-0F65A8178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85CA20-E591-4B72-873E-75D2B7C3C960}"/>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C30373B0-9C30-4958-8936-4C4BD999B595}"/>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B3423C40-CBB2-473C-AAEB-5CDC254A67DF}"/>
              </a:ext>
            </a:extLst>
          </p:cNvPr>
          <p:cNvSpPr>
            <a:spLocks noGrp="1"/>
          </p:cNvSpPr>
          <p:nvPr>
            <p:ph type="sldNum" sz="quarter" idx="12"/>
          </p:nvPr>
        </p:nvSpPr>
        <p:spPr/>
        <p:txBody>
          <a:bodyPr/>
          <a:lstStyle/>
          <a:p>
            <a:pPr>
              <a:defRPr/>
            </a:pPr>
            <a:fld id="{CE1AD657-0059-415F-87E8-3868A75E1CCB}" type="slidenum">
              <a:rPr lang="en-US" altLang="ja-JP" smtClean="0"/>
              <a:pPr>
                <a:defRPr/>
              </a:pPr>
              <a:t>‹#›</a:t>
            </a:fld>
            <a:endParaRPr lang="en-US" altLang="ja-JP"/>
          </a:p>
        </p:txBody>
      </p:sp>
    </p:spTree>
    <p:extLst>
      <p:ext uri="{BB962C8B-B14F-4D97-AF65-F5344CB8AC3E}">
        <p14:creationId xmlns:p14="http://schemas.microsoft.com/office/powerpoint/2010/main" val="32405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A236AC-5787-4611-8609-A8D901250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396CAF-6894-4A77-9F20-FE89261F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46A27-A38E-407C-96A3-0675EFDAE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A3F50E2-B74E-4313-AFA4-6714BAF23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AC749171-6654-4475-A562-26403A4A1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35874473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4.xml"/><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52.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51.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notesSlide" Target="../notesSlides/notesSlide15.xml"/><Relationship Id="rId12" Type="http://schemas.openxmlformats.org/officeDocument/2006/relationships/image" Target="../media/image58.png"/><Relationship Id="rId2" Type="http://schemas.microsoft.com/office/2007/relationships/media" Target="../media/media1.mp3"/><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slideLayout" Target="../slideLayouts/slideLayout12.xml"/><Relationship Id="rId11" Type="http://schemas.openxmlformats.org/officeDocument/2006/relationships/image" Target="../media/image57.png"/><Relationship Id="rId5" Type="http://schemas.openxmlformats.org/officeDocument/2006/relationships/audio" Target="../media/media2.mp3"/><Relationship Id="rId15" Type="http://schemas.openxmlformats.org/officeDocument/2006/relationships/image" Target="../media/image22.png"/><Relationship Id="rId10" Type="http://schemas.openxmlformats.org/officeDocument/2006/relationships/image" Target="../media/image14.png"/><Relationship Id="rId4" Type="http://schemas.microsoft.com/office/2007/relationships/media" Target="../media/media2.mp3"/><Relationship Id="rId9" Type="http://schemas.openxmlformats.org/officeDocument/2006/relationships/image" Target="../media/image13.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2.png"/><Relationship Id="rId5" Type="http://schemas.openxmlformats.org/officeDocument/2006/relationships/image" Target="../media/image61.png"/><Relationship Id="rId10" Type="http://schemas.openxmlformats.org/officeDocument/2006/relationships/image" Target="../media/image21.png"/><Relationship Id="rId4" Type="http://schemas.openxmlformats.org/officeDocument/2006/relationships/image" Target="../media/image60.jpe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8.jpeg"/><Relationship Id="rId5" Type="http://schemas.openxmlformats.org/officeDocument/2006/relationships/image" Target="../media/image66.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55.png"/><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52.png"/><Relationship Id="rId11" Type="http://schemas.openxmlformats.org/officeDocument/2006/relationships/image" Target="../media/image53.png"/><Relationship Id="rId5" Type="http://schemas.openxmlformats.org/officeDocument/2006/relationships/image" Target="../media/image70.png"/><Relationship Id="rId10"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72.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5.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58.png"/><Relationship Id="rId4" Type="http://schemas.openxmlformats.org/officeDocument/2006/relationships/image" Target="../media/image76.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2.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3.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1.pn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16.png"/><Relationship Id="rId17" Type="http://schemas.openxmlformats.org/officeDocument/2006/relationships/image" Target="../media/image3.png"/><Relationship Id="rId2" Type="http://schemas.microsoft.com/office/2007/relationships/media" Target="../media/media1.mp3"/><Relationship Id="rId16" Type="http://schemas.openxmlformats.org/officeDocument/2006/relationships/image" Target="../media/image20.jpeg"/><Relationship Id="rId20" Type="http://schemas.openxmlformats.org/officeDocument/2006/relationships/image" Target="../media/image7.png"/><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15.gif"/><Relationship Id="rId5" Type="http://schemas.openxmlformats.org/officeDocument/2006/relationships/audio" Target="../media/media2.mp3"/><Relationship Id="rId15" Type="http://schemas.openxmlformats.org/officeDocument/2006/relationships/image" Target="../media/image19.gif"/><Relationship Id="rId10" Type="http://schemas.openxmlformats.org/officeDocument/2006/relationships/image" Target="../media/image14.png"/><Relationship Id="rId19" Type="http://schemas.openxmlformats.org/officeDocument/2006/relationships/image" Target="../media/image22.png"/><Relationship Id="rId4" Type="http://schemas.microsoft.com/office/2007/relationships/media" Target="../media/media2.mp3"/><Relationship Id="rId9" Type="http://schemas.openxmlformats.org/officeDocument/2006/relationships/image" Target="../media/image13.pn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notesSlide" Target="../notesSlides/notesSlide8.xm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9.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8473" y="151448"/>
            <a:ext cx="9201149" cy="658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2801901" y="3316290"/>
            <a:ext cx="693409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700" b="1" dirty="0">
                <a:solidFill>
                  <a:schemeClr val="accent1">
                    <a:lumMod val="75000"/>
                  </a:schemeClr>
                </a:solidFill>
                <a:ea typeface="HGPｺﾞｼｯｸE" panose="020B0900000000000000" pitchFamily="50" charset="-128"/>
              </a:rPr>
              <a:t>わたしたち</a:t>
            </a:r>
            <a:r>
              <a:rPr lang="ja-JP" altLang="en-US" sz="5400" b="1" dirty="0">
                <a:solidFill>
                  <a:schemeClr val="accent1">
                    <a:lumMod val="75000"/>
                  </a:schemeClr>
                </a:solidFill>
                <a:ea typeface="HGPｺﾞｼｯｸE" panose="020B0900000000000000" pitchFamily="50" charset="-128"/>
              </a:rPr>
              <a:t>のくらしと税</a:t>
            </a:r>
          </a:p>
        </p:txBody>
      </p:sp>
      <p:sp>
        <p:nvSpPr>
          <p:cNvPr id="6" name="Text Box 9">
            <a:extLst>
              <a:ext uri="{FF2B5EF4-FFF2-40B4-BE49-F238E27FC236}">
                <a16:creationId xmlns:a16="http://schemas.microsoft.com/office/drawing/2014/main" id="{8903BC9E-99A7-46FC-9312-5663021E9E4D}"/>
              </a:ext>
            </a:extLst>
          </p:cNvPr>
          <p:cNvSpPr txBox="1">
            <a:spLocks noChangeAspect="1" noChangeArrowheads="1"/>
          </p:cNvSpPr>
          <p:nvPr/>
        </p:nvSpPr>
        <p:spPr bwMode="auto">
          <a:xfrm>
            <a:off x="4776009" y="388554"/>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dirty="0">
                <a:latin typeface="HG丸ｺﾞｼｯｸM-PRO" panose="020F0600000000000000" pitchFamily="50" charset="-128"/>
                <a:ea typeface="HG丸ｺﾞｼｯｸM-PRO" panose="020F0600000000000000" pitchFamily="50" charset="-128"/>
              </a:rPr>
              <a:t>令 和 ５ 年 度 版</a:t>
            </a:r>
          </a:p>
        </p:txBody>
      </p:sp>
      <p:sp>
        <p:nvSpPr>
          <p:cNvPr id="7" name="サブタイトル 2">
            <a:extLst>
              <a:ext uri="{FF2B5EF4-FFF2-40B4-BE49-F238E27FC236}">
                <a16:creationId xmlns:a16="http://schemas.microsoft.com/office/drawing/2014/main" id="{6316D312-13D2-403C-9CDB-380933F0DA4A}"/>
              </a:ext>
            </a:extLst>
          </p:cNvPr>
          <p:cNvSpPr txBox="1">
            <a:spLocks/>
          </p:cNvSpPr>
          <p:nvPr/>
        </p:nvSpPr>
        <p:spPr>
          <a:xfrm>
            <a:off x="3892836" y="5348447"/>
            <a:ext cx="5693183" cy="467314"/>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a:t>
            </a:r>
            <a:r>
              <a:rPr lang="en-US" altLang="ja-JP" sz="2000" dirty="0">
                <a:latin typeface="HG丸ｺﾞｼｯｸM-PRO" panose="020F0600000000000000" pitchFamily="50" charset="-128"/>
                <a:ea typeface="HG丸ｺﾞｼｯｸM-PRO" panose="020F0600000000000000" pitchFamily="50" charset="-128"/>
              </a:rPr>
              <a:t>2023</a:t>
            </a:r>
            <a:endParaRPr lang="ja-JP" altLang="en-US" sz="20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386016" y="2408071"/>
            <a:ext cx="2787318" cy="3591370"/>
            <a:chOff x="2136776" y="2643188"/>
            <a:chExt cx="2549524" cy="3591370"/>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5"/>
              <a:ext cx="2519363" cy="948183"/>
              <a:chOff x="567" y="3611"/>
              <a:chExt cx="2358" cy="789"/>
            </a:xfrm>
          </p:grpSpPr>
          <p:sp>
            <p:nvSpPr>
              <p:cNvPr id="13327" name="AutoShape 6"/>
              <p:cNvSpPr>
                <a:spLocks noChangeArrowheads="1"/>
              </p:cNvSpPr>
              <p:nvPr/>
            </p:nvSpPr>
            <p:spPr bwMode="auto">
              <a:xfrm>
                <a:off x="657" y="3801"/>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953"/>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649289" y="3875266"/>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599209" y="510754"/>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pic>
        <p:nvPicPr>
          <p:cNvPr id="2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166124" y="4754626"/>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05486" y="185316"/>
            <a:ext cx="609600" cy="609600"/>
          </a:xfrm>
          <a:prstGeom prst="rect">
            <a:avLst/>
          </a:prstGeom>
        </p:spPr>
      </p:pic>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9543" y="1101612"/>
            <a:ext cx="2800350" cy="2800350"/>
          </a:xfrm>
          <a:prstGeom prst="rect">
            <a:avLst/>
          </a:prstGeom>
        </p:spPr>
      </p:pic>
      <p:sp>
        <p:nvSpPr>
          <p:cNvPr id="7" name="テキスト ボックス 6"/>
          <p:cNvSpPr txBox="1"/>
          <p:nvPr/>
        </p:nvSpPr>
        <p:spPr>
          <a:xfrm>
            <a:off x="5605279" y="2239459"/>
            <a:ext cx="390713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sp>
        <p:nvSpPr>
          <p:cNvPr id="28" name="AutoShape 30"/>
          <p:cNvSpPr>
            <a:spLocks noChangeArrowheads="1"/>
          </p:cNvSpPr>
          <p:nvPr/>
        </p:nvSpPr>
        <p:spPr bwMode="auto">
          <a:xfrm>
            <a:off x="789094" y="794916"/>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Tree>
    <p:extLst>
      <p:ext uri="{BB962C8B-B14F-4D97-AF65-F5344CB8AC3E}">
        <p14:creationId xmlns:p14="http://schemas.microsoft.com/office/powerpoint/2010/main" val="32590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80">
                                          <p:stCondLst>
                                            <p:cond delay="0"/>
                                          </p:stCondLst>
                                        </p:cTn>
                                        <p:tgtEl>
                                          <p:spTgt spid="28"/>
                                        </p:tgtEl>
                                      </p:cBhvr>
                                    </p:animEffect>
                                    <p:anim calcmode="lin" valueType="num">
                                      <p:cBhvr>
                                        <p:cTn id="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9" dur="26">
                                          <p:stCondLst>
                                            <p:cond delay="650"/>
                                          </p:stCondLst>
                                        </p:cTn>
                                        <p:tgtEl>
                                          <p:spTgt spid="28"/>
                                        </p:tgtEl>
                                      </p:cBhvr>
                                      <p:to x="100000" y="60000"/>
                                    </p:animScale>
                                    <p:animScale>
                                      <p:cBhvr>
                                        <p:cTn id="30" dur="166" decel="50000">
                                          <p:stCondLst>
                                            <p:cond delay="676"/>
                                          </p:stCondLst>
                                        </p:cTn>
                                        <p:tgtEl>
                                          <p:spTgt spid="28"/>
                                        </p:tgtEl>
                                      </p:cBhvr>
                                      <p:to x="100000" y="100000"/>
                                    </p:animScale>
                                    <p:animScale>
                                      <p:cBhvr>
                                        <p:cTn id="31" dur="26">
                                          <p:stCondLst>
                                            <p:cond delay="1312"/>
                                          </p:stCondLst>
                                        </p:cTn>
                                        <p:tgtEl>
                                          <p:spTgt spid="28"/>
                                        </p:tgtEl>
                                      </p:cBhvr>
                                      <p:to x="100000" y="80000"/>
                                    </p:animScale>
                                    <p:animScale>
                                      <p:cBhvr>
                                        <p:cTn id="32" dur="166" decel="50000">
                                          <p:stCondLst>
                                            <p:cond delay="1338"/>
                                          </p:stCondLst>
                                        </p:cTn>
                                        <p:tgtEl>
                                          <p:spTgt spid="28"/>
                                        </p:tgtEl>
                                      </p:cBhvr>
                                      <p:to x="100000" y="100000"/>
                                    </p:animScale>
                                    <p:animScale>
                                      <p:cBhvr>
                                        <p:cTn id="33" dur="26">
                                          <p:stCondLst>
                                            <p:cond delay="1642"/>
                                          </p:stCondLst>
                                        </p:cTn>
                                        <p:tgtEl>
                                          <p:spTgt spid="28"/>
                                        </p:tgtEl>
                                      </p:cBhvr>
                                      <p:to x="100000" y="90000"/>
                                    </p:animScale>
                                    <p:animScale>
                                      <p:cBhvr>
                                        <p:cTn id="34" dur="166" decel="50000">
                                          <p:stCondLst>
                                            <p:cond delay="1668"/>
                                          </p:stCondLst>
                                        </p:cTn>
                                        <p:tgtEl>
                                          <p:spTgt spid="28"/>
                                        </p:tgtEl>
                                      </p:cBhvr>
                                      <p:to x="100000" y="100000"/>
                                    </p:animScale>
                                    <p:animScale>
                                      <p:cBhvr>
                                        <p:cTn id="35" dur="26">
                                          <p:stCondLst>
                                            <p:cond delay="1808"/>
                                          </p:stCondLst>
                                        </p:cTn>
                                        <p:tgtEl>
                                          <p:spTgt spid="28"/>
                                        </p:tgtEl>
                                      </p:cBhvr>
                                      <p:to x="100000" y="95000"/>
                                    </p:animScale>
                                    <p:animScale>
                                      <p:cBhvr>
                                        <p:cTn id="36" dur="166" decel="50000">
                                          <p:stCondLst>
                                            <p:cond delay="1834"/>
                                          </p:stCondLst>
                                        </p:cTn>
                                        <p:tgtEl>
                                          <p:spTgt spid="28"/>
                                        </p:tgtEl>
                                      </p:cBhvr>
                                      <p:to x="100000" y="100000"/>
                                    </p:animScale>
                                  </p:childTnLst>
                                </p:cTn>
                              </p:par>
                              <p:par>
                                <p:cTn id="37" presetID="1" presetClass="mediacall" presetSubtype="0" fill="hold" nodeType="withEffect">
                                  <p:stCondLst>
                                    <p:cond delay="0"/>
                                  </p:stCondLst>
                                  <p:childTnLst>
                                    <p:cmd type="call" cmd="playFrom(0.0)">
                                      <p:cBhvr>
                                        <p:cTn id="38" dur="1724"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8732"/>
                                        </p:tgtEl>
                                        <p:attrNameLst>
                                          <p:attrName>style.visibility</p:attrName>
                                        </p:attrNameLst>
                                      </p:cBhvr>
                                      <p:to>
                                        <p:strVal val="visible"/>
                                      </p:to>
                                    </p:set>
                                    <p:anim calcmode="lin" valueType="num">
                                      <p:cBhvr>
                                        <p:cTn id="47" dur="250" fill="hold"/>
                                        <p:tgtEl>
                                          <p:spTgt spid="28732"/>
                                        </p:tgtEl>
                                        <p:attrNameLst>
                                          <p:attrName>ppt_w</p:attrName>
                                        </p:attrNameLst>
                                      </p:cBhvr>
                                      <p:tavLst>
                                        <p:tav tm="0">
                                          <p:val>
                                            <p:fltVal val="0"/>
                                          </p:val>
                                        </p:tav>
                                        <p:tav tm="100000">
                                          <p:val>
                                            <p:strVal val="#ppt_w"/>
                                          </p:val>
                                        </p:tav>
                                      </p:tavLst>
                                    </p:anim>
                                    <p:anim calcmode="lin" valueType="num">
                                      <p:cBhvr>
                                        <p:cTn id="48" dur="250" fill="hold"/>
                                        <p:tgtEl>
                                          <p:spTgt spid="28732"/>
                                        </p:tgtEl>
                                        <p:attrNameLst>
                                          <p:attrName>ppt_h</p:attrName>
                                        </p:attrNameLst>
                                      </p:cBhvr>
                                      <p:tavLst>
                                        <p:tav tm="0">
                                          <p:val>
                                            <p:fltVal val="0"/>
                                          </p:val>
                                        </p:tav>
                                        <p:tav tm="100000">
                                          <p:val>
                                            <p:strVal val="#ppt_h"/>
                                          </p:val>
                                        </p:tav>
                                      </p:tavLst>
                                    </p:anim>
                                  </p:childTnLst>
                                </p:cTn>
                              </p:par>
                              <p:par>
                                <p:cTn id="49" presetID="1" presetClass="mediacall" presetSubtype="0" fill="hold" nodeType="withEffect">
                                  <p:stCondLst>
                                    <p:cond delay="0"/>
                                  </p:stCondLst>
                                  <p:childTnLst>
                                    <p:cmd type="call" cmd="playFrom(0.0)">
                                      <p:cBhvr>
                                        <p:cTn id="50" dur="1776" fill="hold"/>
                                        <p:tgtEl>
                                          <p:spTgt spid="27"/>
                                        </p:tgtEl>
                                      </p:cBhvr>
                                    </p:cmd>
                                  </p:childTnLst>
                                </p:cTn>
                              </p:par>
                              <p:par>
                                <p:cTn id="51" presetID="3" presetClass="entr" presetSubtype="10" fill="hold" grpId="0" nodeType="withEffect">
                                  <p:stCondLst>
                                    <p:cond delay="0"/>
                                  </p:stCondLst>
                                  <p:childTnLst>
                                    <p:set>
                                      <p:cBhvr>
                                        <p:cTn id="52" dur="1" fill="hold">
                                          <p:stCondLst>
                                            <p:cond delay="0"/>
                                          </p:stCondLst>
                                        </p:cTn>
                                        <p:tgtEl>
                                          <p:spTgt spid="128022"/>
                                        </p:tgtEl>
                                        <p:attrNameLst>
                                          <p:attrName>style.visibility</p:attrName>
                                        </p:attrNameLst>
                                      </p:cBhvr>
                                      <p:to>
                                        <p:strVal val="visible"/>
                                      </p:to>
                                    </p:set>
                                    <p:animEffect transition="in" filter="blinds(horizontal)">
                                      <p:cBhvr>
                                        <p:cTn id="53" dur="500"/>
                                        <p:tgtEl>
                                          <p:spTgt spid="12802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6" fill="hold" display="0">
                  <p:stCondLst>
                    <p:cond delay="indefinite"/>
                  </p:stCondLst>
                  <p:endCondLst>
                    <p:cond evt="onStopAudio" delay="0">
                      <p:tgtEl>
                        <p:sldTgt/>
                      </p:tgtEl>
                    </p:cond>
                  </p:endCondLst>
                </p:cTn>
                <p:tgtEl>
                  <p:spTgt spid="26"/>
                </p:tgtEl>
              </p:cMediaNode>
            </p:audio>
            <p:audio>
              <p:cMediaNode vol="80000">
                <p:cTn id="67"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タイトル 1"/>
          <p:cNvSpPr>
            <a:spLocks noGrp="1"/>
          </p:cNvSpPr>
          <p:nvPr>
            <p:ph type="title"/>
          </p:nvPr>
        </p:nvSpPr>
        <p:spPr>
          <a:xfrm>
            <a:off x="1981200" y="274639"/>
            <a:ext cx="8218488" cy="104933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 アニメを見よう ～</a:t>
            </a:r>
          </a:p>
        </p:txBody>
      </p:sp>
      <p:sp>
        <p:nvSpPr>
          <p:cNvPr id="17412" name="正方形/長方形 2"/>
          <p:cNvSpPr>
            <a:spLocks noChangeArrowheads="1"/>
          </p:cNvSpPr>
          <p:nvPr/>
        </p:nvSpPr>
        <p:spPr bwMode="auto">
          <a:xfrm>
            <a:off x="2457451" y="1257986"/>
            <a:ext cx="62341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a:spcBef>
                <a:spcPct val="0"/>
              </a:spcBef>
              <a:buNone/>
            </a:pP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マリンとヤマト</a:t>
            </a:r>
            <a:br>
              <a:rPr lang="en-US" altLang="ja-JP" sz="5400" dirty="0">
                <a:solidFill>
                  <a:srgbClr val="FF0066"/>
                </a:solidFill>
                <a:latin typeface="HGP創英角ﾎﾟｯﾌﾟ体" panose="040B0A00000000000000" pitchFamily="50" charset="-128"/>
                <a:ea typeface="HGP創英角ﾎﾟｯﾌﾟ体" panose="040B0A00000000000000" pitchFamily="50" charset="-128"/>
              </a:rPr>
            </a:b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　不思議な日曜日</a:t>
            </a:r>
            <a:endParaRPr lang="ja-JP" altLang="en-US" sz="5400" dirty="0">
              <a:ea typeface="HGP創英角ﾎﾟｯﾌﾟ体" panose="040B0A00000000000000" pitchFamily="50" charset="-128"/>
            </a:endParaRPr>
          </a:p>
        </p:txBody>
      </p:sp>
      <p:sp>
        <p:nvSpPr>
          <p:cNvPr id="17413" name="正方形/長方形 3"/>
          <p:cNvSpPr>
            <a:spLocks noChangeArrowheads="1"/>
          </p:cNvSpPr>
          <p:nvPr/>
        </p:nvSpPr>
        <p:spPr bwMode="auto">
          <a:xfrm>
            <a:off x="3752851" y="3429001"/>
            <a:ext cx="457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dirty="0">
                <a:solidFill>
                  <a:srgbClr val="0070C0"/>
                </a:solidFill>
                <a:latin typeface="HG丸ｺﾞｼｯｸM-PRO" panose="020F0600000000000000" pitchFamily="50" charset="-128"/>
                <a:ea typeface="HG丸ｺﾞｼｯｸM-PRO" panose="020F0600000000000000" pitchFamily="50" charset="-128"/>
              </a:rPr>
              <a:t>税金がない世界は？</a:t>
            </a:r>
          </a:p>
        </p:txBody>
      </p:sp>
      <p:pic>
        <p:nvPicPr>
          <p:cNvPr id="10" name="図 9"/>
          <p:cNvPicPr/>
          <p:nvPr/>
        </p:nvPicPr>
        <p:blipFill>
          <a:blip r:embed="rId3"/>
          <a:srcRect/>
          <a:stretch>
            <a:fillRect/>
          </a:stretch>
        </p:blipFill>
        <p:spPr bwMode="auto">
          <a:xfrm>
            <a:off x="2457451" y="4453220"/>
            <a:ext cx="1693863" cy="11509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図 10"/>
          <p:cNvPicPr/>
          <p:nvPr/>
        </p:nvPicPr>
        <p:blipFill>
          <a:blip r:embed="rId4"/>
          <a:srcRect/>
          <a:stretch>
            <a:fillRect/>
          </a:stretch>
        </p:blipFill>
        <p:spPr bwMode="auto">
          <a:xfrm>
            <a:off x="7351744" y="4441838"/>
            <a:ext cx="1728787" cy="123825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7416" name="図 4" descr="img2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72108">
            <a:off x="8523289" y="842964"/>
            <a:ext cx="1730375" cy="2447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68966" y="6121756"/>
            <a:ext cx="3183885"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アニメ</a:t>
            </a:r>
            <a:r>
              <a:rPr lang="ja-JP" altLang="ja-JP" sz="2400" dirty="0">
                <a:latin typeface="HG丸ｺﾞｼｯｸM-PRO" panose="020F0600000000000000" pitchFamily="50" charset="-128"/>
                <a:ea typeface="HG丸ｺﾞｼｯｸM-PRO" panose="020F0600000000000000" pitchFamily="50" charset="-128"/>
              </a:rPr>
              <a:t>上映（</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７</a:t>
            </a:r>
            <a:r>
              <a:rPr lang="ja-JP" altLang="ja-JP" sz="2400" dirty="0">
                <a:latin typeface="HG丸ｺﾞｼｯｸM-PRO" panose="020F0600000000000000" pitchFamily="50" charset="-128"/>
                <a:ea typeface="HG丸ｺﾞｼｯｸM-PRO" panose="020F0600000000000000" pitchFamily="50" charset="-128"/>
              </a:rPr>
              <a:t>分）</a:t>
            </a:r>
            <a:endParaRPr lang="ja-JP"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1100"/>
                                  </p:stCondLst>
                                  <p:iterate type="lt">
                                    <p:tmPct val="10000"/>
                                  </p:iterate>
                                  <p:childTnLst>
                                    <p:animMotion origin="layout" path="M 0.0 0.0 L 0.0 -0.07213" pathEditMode="relative" ptsTypes="">
                                      <p:cBhvr>
                                        <p:cTn id="6" dur="250" accel="50000" decel="50000" autoRev="1" fill="hold">
                                          <p:stCondLst>
                                            <p:cond delay="0"/>
                                          </p:stCondLst>
                                        </p:cTn>
                                        <p:tgtEl>
                                          <p:spTgt spid="17411"/>
                                        </p:tgtEl>
                                        <p:attrNameLst>
                                          <p:attrName>ppt_x</p:attrName>
                                          <p:attrName>ppt_y</p:attrName>
                                        </p:attrNameLst>
                                      </p:cBhvr>
                                    </p:animMotion>
                                    <p:animRot by="1500000">
                                      <p:cBhvr>
                                        <p:cTn id="7" dur="125" fill="hold">
                                          <p:stCondLst>
                                            <p:cond delay="0"/>
                                          </p:stCondLst>
                                        </p:cTn>
                                        <p:tgtEl>
                                          <p:spTgt spid="17411"/>
                                        </p:tgtEl>
                                        <p:attrNameLst>
                                          <p:attrName>r</p:attrName>
                                        </p:attrNameLst>
                                      </p:cBhvr>
                                    </p:animRot>
                                    <p:animRot by="-1500000">
                                      <p:cBhvr>
                                        <p:cTn id="8" dur="125" fill="hold">
                                          <p:stCondLst>
                                            <p:cond delay="125"/>
                                          </p:stCondLst>
                                        </p:cTn>
                                        <p:tgtEl>
                                          <p:spTgt spid="17411"/>
                                        </p:tgtEl>
                                        <p:attrNameLst>
                                          <p:attrName>r</p:attrName>
                                        </p:attrNameLst>
                                      </p:cBhvr>
                                    </p:animRot>
                                    <p:animRot by="-1500000">
                                      <p:cBhvr>
                                        <p:cTn id="9" dur="125" fill="hold">
                                          <p:stCondLst>
                                            <p:cond delay="250"/>
                                          </p:stCondLst>
                                        </p:cTn>
                                        <p:tgtEl>
                                          <p:spTgt spid="17411"/>
                                        </p:tgtEl>
                                        <p:attrNameLst>
                                          <p:attrName>r</p:attrName>
                                        </p:attrNameLst>
                                      </p:cBhvr>
                                    </p:animRot>
                                    <p:animRot by="1500000">
                                      <p:cBhvr>
                                        <p:cTn id="10" dur="125" fill="hold">
                                          <p:stCondLst>
                                            <p:cond delay="375"/>
                                          </p:stCondLst>
                                        </p:cTn>
                                        <p:tgtEl>
                                          <p:spTgt spid="174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0E503-111B-4048-892A-1986F62FC008}"/>
              </a:ext>
            </a:extLst>
          </p:cNvPr>
          <p:cNvSpPr>
            <a:spLocks noGrp="1"/>
          </p:cNvSpPr>
          <p:nvPr>
            <p:ph type="title"/>
          </p:nvPr>
        </p:nvSpPr>
        <p:spPr>
          <a:xfrm>
            <a:off x="640085" y="4522156"/>
            <a:ext cx="6244191" cy="1363215"/>
          </a:xfrm>
        </p:spPr>
        <p:txBody>
          <a:bodyPr vert="horz" lIns="91440" tIns="45720" rIns="91440" bIns="45720" rtlCol="0" anchor="t">
            <a:normAutofit/>
          </a:bodyPr>
          <a:lstStyle/>
          <a:p>
            <a:r>
              <a:rPr kumimoji="1" lang="ja-JP" altLang="en-US" kern="1200">
                <a:solidFill>
                  <a:schemeClr val="tx1"/>
                </a:solidFill>
                <a:latin typeface="+mj-lt"/>
                <a:ea typeface="+mj-ea"/>
                <a:cs typeface="+mj-cs"/>
              </a:rPr>
              <a:t>税金がなくなると何が変わった？</a:t>
            </a:r>
            <a:endParaRPr kumimoji="1" lang="en-US" altLang="ja-JP" kern="1200">
              <a:solidFill>
                <a:schemeClr val="tx1"/>
              </a:solidFill>
              <a:latin typeface="+mj-lt"/>
              <a:ea typeface="+mj-ea"/>
              <a:cs typeface="+mj-cs"/>
            </a:endParaRPr>
          </a:p>
        </p:txBody>
      </p:sp>
      <p:sp>
        <p:nvSpPr>
          <p:cNvPr id="20" name="Freeform: Shape 22">
            <a:extLst>
              <a:ext uri="{FF2B5EF4-FFF2-40B4-BE49-F238E27FC236}">
                <a16:creationId xmlns:a16="http://schemas.microsoft.com/office/drawing/2014/main" id="{0C498D70-E3F3-491D-AD66-F47DEC81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図 3" descr="座る, 大きい, 立つ, ブルー が含まれている画像&#10;&#10;自動的に生成された説明">
            <a:extLst>
              <a:ext uri="{FF2B5EF4-FFF2-40B4-BE49-F238E27FC236}">
                <a16:creationId xmlns:a16="http://schemas.microsoft.com/office/drawing/2014/main" id="{2E67E65E-A120-481B-9A8A-8C56D67F8476}"/>
              </a:ext>
            </a:extLst>
          </p:cNvPr>
          <p:cNvPicPr/>
          <p:nvPr/>
        </p:nvPicPr>
        <p:blipFill rotWithShape="1">
          <a:blip r:embed="rId3" cstate="print">
            <a:extLst>
              <a:ext uri="{28A0092B-C50C-407E-A947-70E740481C1C}">
                <a14:useLocalDpi xmlns:a14="http://schemas.microsoft.com/office/drawing/2010/main" val="0"/>
              </a:ext>
            </a:extLst>
          </a:blip>
          <a:srcRect l="22388" r="34751" b="-3"/>
          <a:stretch/>
        </p:blipFill>
        <p:spPr bwMode="auto">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4">
            <a:extLst>
              <a:ext uri="{FF2B5EF4-FFF2-40B4-BE49-F238E27FC236}">
                <a16:creationId xmlns:a16="http://schemas.microsoft.com/office/drawing/2014/main" id="{593AFE2C-42B2-4C01-B3C4-EFFC4FA6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図 5">
            <a:extLst>
              <a:ext uri="{FF2B5EF4-FFF2-40B4-BE49-F238E27FC236}">
                <a16:creationId xmlns:a16="http://schemas.microsoft.com/office/drawing/2014/main" id="{463ABAFB-2764-42D6-887D-A77129D1D1AC}"/>
              </a:ext>
            </a:extLst>
          </p:cNvPr>
          <p:cNvPicPr/>
          <p:nvPr/>
        </p:nvPicPr>
        <p:blipFill rotWithShape="1">
          <a:blip r:embed="rId4">
            <a:extLst>
              <a:ext uri="{28A0092B-C50C-407E-A947-70E740481C1C}">
                <a14:useLocalDpi xmlns:a14="http://schemas.microsoft.com/office/drawing/2010/main" val="0"/>
              </a:ext>
            </a:extLst>
          </a:blip>
          <a:srcRect l="11176" r="12322" b="-3"/>
          <a:stretch/>
        </p:blipFill>
        <p:spPr bwMode="auto">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6">
            <a:extLst>
              <a:ext uri="{FF2B5EF4-FFF2-40B4-BE49-F238E27FC236}">
                <a16:creationId xmlns:a16="http://schemas.microsoft.com/office/drawing/2014/main" id="{59C1EA7D-CC54-4A0A-B26F-2D24CAF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descr="グラフィカル ユーザー インターフェイス&#10;&#10;中程度の精度で自動的に生成された説明">
            <a:extLst>
              <a:ext uri="{FF2B5EF4-FFF2-40B4-BE49-F238E27FC236}">
                <a16:creationId xmlns:a16="http://schemas.microsoft.com/office/drawing/2014/main" id="{3848AE23-9D98-404E-A2C0-5D0875A7B034}"/>
              </a:ext>
            </a:extLst>
          </p:cNvPr>
          <p:cNvPicPr/>
          <p:nvPr/>
        </p:nvPicPr>
        <p:blipFill rotWithShape="1">
          <a:blip r:embed="rId5">
            <a:extLst>
              <a:ext uri="{28A0092B-C50C-407E-A947-70E740481C1C}">
                <a14:useLocalDpi xmlns:a14="http://schemas.microsoft.com/office/drawing/2010/main" val="0"/>
              </a:ext>
            </a:extLst>
          </a:blip>
          <a:srcRect l="8562" r="14689" b="1"/>
          <a:stretch/>
        </p:blipFill>
        <p:spPr bwMode="auto">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8">
            <a:extLst>
              <a:ext uri="{FF2B5EF4-FFF2-40B4-BE49-F238E27FC236}">
                <a16:creationId xmlns:a16="http://schemas.microsoft.com/office/drawing/2014/main" id="{8791BC3C-724D-4C71-96CA-E85CE9C86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図 6" descr="レンガの壁の家&#10;&#10;低い精度で自動的に生成された説明">
            <a:extLst>
              <a:ext uri="{FF2B5EF4-FFF2-40B4-BE49-F238E27FC236}">
                <a16:creationId xmlns:a16="http://schemas.microsoft.com/office/drawing/2014/main" id="{B3FAC6BD-7E8A-406F-A782-287FDB4E3D3E}"/>
              </a:ext>
            </a:extLst>
          </p:cNvPr>
          <p:cNvPicPr/>
          <p:nvPr/>
        </p:nvPicPr>
        <p:blipFill rotWithShape="1">
          <a:blip r:embed="rId6">
            <a:extLst>
              <a:ext uri="{28A0092B-C50C-407E-A947-70E740481C1C}">
                <a14:useLocalDpi xmlns:a14="http://schemas.microsoft.com/office/drawing/2010/main" val="0"/>
              </a:ext>
            </a:extLst>
          </a:blip>
          <a:srcRect l="9435" r="13816" b="1"/>
          <a:stretch/>
        </p:blipFill>
        <p:spPr bwMode="auto">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30">
            <a:extLst>
              <a:ext uri="{FF2B5EF4-FFF2-40B4-BE49-F238E27FC236}">
                <a16:creationId xmlns:a16="http://schemas.microsoft.com/office/drawing/2014/main" id="{6F813F29-DA0C-4A27-95C9-47F5D069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A1CC8438-D63E-4584-8A1A-E2F39BD1E4FB}"/>
              </a:ext>
            </a:extLst>
          </p:cNvPr>
          <p:cNvPicPr/>
          <p:nvPr/>
        </p:nvPicPr>
        <p:blipFill rotWithShape="1">
          <a:blip r:embed="rId7">
            <a:extLst>
              <a:ext uri="{28A0092B-C50C-407E-A947-70E740481C1C}">
                <a14:useLocalDpi xmlns:a14="http://schemas.microsoft.com/office/drawing/2010/main" val="0"/>
              </a:ext>
            </a:extLst>
          </a:blip>
          <a:srcRect l="15208" r="8289" b="-3"/>
          <a:stretch/>
        </p:blipFill>
        <p:spPr bwMode="auto">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Shape 32">
            <a:extLst>
              <a:ext uri="{FF2B5EF4-FFF2-40B4-BE49-F238E27FC236}">
                <a16:creationId xmlns:a16="http://schemas.microsoft.com/office/drawing/2014/main" id="{39F66804-1CC4-4C70-B440-D0033952B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図 7" descr="記号, 立つ, 男, テーブル が含まれている画像&#10;&#10;自動的に生成された説明">
            <a:extLst>
              <a:ext uri="{FF2B5EF4-FFF2-40B4-BE49-F238E27FC236}">
                <a16:creationId xmlns:a16="http://schemas.microsoft.com/office/drawing/2014/main" id="{4A99F76F-5FCC-44DA-A98B-CCD8A34D3AC8}"/>
              </a:ext>
            </a:extLst>
          </p:cNvPr>
          <p:cNvPicPr/>
          <p:nvPr/>
        </p:nvPicPr>
        <p:blipFill rotWithShape="1">
          <a:blip r:embed="rId8">
            <a:extLst>
              <a:ext uri="{28A0092B-C50C-407E-A947-70E740481C1C}">
                <a14:useLocalDpi xmlns:a14="http://schemas.microsoft.com/office/drawing/2010/main" val="0"/>
              </a:ext>
            </a:extLst>
          </a:blip>
          <a:srcRect l="9772" r="47368" b="-3"/>
          <a:stretch/>
        </p:blipFill>
        <p:spPr bwMode="auto">
          <a:xfrm>
            <a:off x="10593636" y="348428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414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2000"/>
                                        <p:tgtEl>
                                          <p:spTgt spid="5"/>
                                        </p:tgtEl>
                                      </p:cBhvr>
                                    </p:animEffect>
                                  </p:childTnLst>
                                </p:cTn>
                              </p:par>
                              <p:par>
                                <p:cTn id="14" presetID="14" presetClass="entr" presetSubtype="1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20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0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484811" y="119792"/>
            <a:ext cx="11628000" cy="6618415"/>
            <a:chOff x="484811" y="119792"/>
            <a:chExt cx="11628000" cy="6618415"/>
          </a:xfrm>
        </p:grpSpPr>
        <p:grpSp>
          <p:nvGrpSpPr>
            <p:cNvPr id="5" name="グループ化 4"/>
            <p:cNvGrpSpPr/>
            <p:nvPr/>
          </p:nvGrpSpPr>
          <p:grpSpPr>
            <a:xfrm>
              <a:off x="484811" y="119792"/>
              <a:ext cx="11628000" cy="6618415"/>
              <a:chOff x="359382" y="115331"/>
              <a:chExt cx="11628000" cy="6618415"/>
            </a:xfrm>
          </p:grpSpPr>
          <p:sp>
            <p:nvSpPr>
              <p:cNvPr id="28" name="角丸四角形 27"/>
              <p:cNvSpPr/>
              <p:nvPr/>
            </p:nvSpPr>
            <p:spPr>
              <a:xfrm>
                <a:off x="489392" y="115331"/>
                <a:ext cx="11305256" cy="6467640"/>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03396" y="263227"/>
                <a:ext cx="11089232" cy="6409707"/>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59382" y="5949974"/>
                <a:ext cx="11628000" cy="783772"/>
                <a:chOff x="359382" y="5949974"/>
                <a:chExt cx="11628000" cy="783772"/>
              </a:xfrm>
            </p:grpSpPr>
            <p:grpSp>
              <p:nvGrpSpPr>
                <p:cNvPr id="31" name="グループ化 30"/>
                <p:cNvGrpSpPr/>
                <p:nvPr/>
              </p:nvGrpSpPr>
              <p:grpSpPr>
                <a:xfrm>
                  <a:off x="9922440" y="5949974"/>
                  <a:ext cx="1008112" cy="576064"/>
                  <a:chOff x="9984432" y="5661248"/>
                  <a:chExt cx="1008112" cy="576064"/>
                </a:xfrm>
              </p:grpSpPr>
              <p:sp>
                <p:nvSpPr>
                  <p:cNvPr id="36" name="角丸四角形 35"/>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片側の 2 つの角を切り取った四角形 36"/>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1384484" y="638202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28700" y="6382022"/>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521840" y="6382022"/>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p:cNvSpPr/>
                <p:nvPr/>
              </p:nvSpPr>
              <p:spPr>
                <a:xfrm rot="10800000">
                  <a:off x="359382" y="6526602"/>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1750" name="正方形/長方形 6"/>
            <p:cNvSpPr>
              <a:spLocks noChangeArrowheads="1"/>
            </p:cNvSpPr>
            <p:nvPr/>
          </p:nvSpPr>
          <p:spPr bwMode="auto">
            <a:xfrm>
              <a:off x="5300328" y="965316"/>
              <a:ext cx="1342210" cy="5555607"/>
            </a:xfrm>
            <a:prstGeom prst="rect">
              <a:avLst/>
            </a:prstGeom>
            <a:solidFill>
              <a:srgbClr val="74E53B"/>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火事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学費</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ゴミ</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道路</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信号</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けが人</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公園</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交番</a:t>
              </a:r>
            </a:p>
          </p:txBody>
        </p:sp>
        <p:grpSp>
          <p:nvGrpSpPr>
            <p:cNvPr id="46" name="グループ化 45"/>
            <p:cNvGrpSpPr/>
            <p:nvPr/>
          </p:nvGrpSpPr>
          <p:grpSpPr>
            <a:xfrm>
              <a:off x="6976029" y="263227"/>
              <a:ext cx="3681717" cy="817890"/>
              <a:chOff x="6976029" y="263227"/>
              <a:chExt cx="3681717" cy="817890"/>
            </a:xfrm>
          </p:grpSpPr>
          <p:sp>
            <p:nvSpPr>
              <p:cNvPr id="45" name="正方形/長方形 44"/>
              <p:cNvSpPr/>
              <p:nvPr/>
            </p:nvSpPr>
            <p:spPr>
              <a:xfrm>
                <a:off x="6976029" y="404975"/>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077051" y="263227"/>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税金がないとき</a:t>
                </a:r>
              </a:p>
            </p:txBody>
          </p:sp>
        </p:grpSp>
        <p:grpSp>
          <p:nvGrpSpPr>
            <p:cNvPr id="44" name="グループ化 43"/>
            <p:cNvGrpSpPr/>
            <p:nvPr/>
          </p:nvGrpSpPr>
          <p:grpSpPr>
            <a:xfrm>
              <a:off x="1232579" y="270486"/>
              <a:ext cx="3681717" cy="817890"/>
              <a:chOff x="1232579" y="270486"/>
              <a:chExt cx="3681717" cy="817890"/>
            </a:xfrm>
          </p:grpSpPr>
          <p:sp>
            <p:nvSpPr>
              <p:cNvPr id="8" name="正方形/長方形 7"/>
              <p:cNvSpPr/>
              <p:nvPr/>
            </p:nvSpPr>
            <p:spPr>
              <a:xfrm>
                <a:off x="1232579" y="401311"/>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bwMode="auto">
              <a:xfrm>
                <a:off x="1336992" y="270486"/>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税金があるとき</a:t>
                </a:r>
              </a:p>
            </p:txBody>
          </p:sp>
        </p:grpSp>
      </p:grpSp>
      <p:sp>
        <p:nvSpPr>
          <p:cNvPr id="6" name="正方形/長方形 5"/>
          <p:cNvSpPr/>
          <p:nvPr/>
        </p:nvSpPr>
        <p:spPr bwMode="auto">
          <a:xfrm>
            <a:off x="6413499" y="1089480"/>
            <a:ext cx="4795069" cy="5527139"/>
          </a:xfrm>
          <a:prstGeom prst="rect">
            <a:avLst/>
          </a:prstGeom>
          <a:noFill/>
          <a:ln w="9525" cap="flat" cmpd="sng" algn="ctr">
            <a:noFill/>
            <a:prstDash val="solid"/>
            <a:round/>
            <a:headEnd type="none" w="med" len="med"/>
            <a:tailEnd type="none" w="med" len="med"/>
          </a:ln>
          <a:effectLst/>
        </p:spPr>
        <p:txBody>
          <a:bodyPr/>
          <a:lstStyle/>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火を消すのに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授業料を</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自分で払う</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道に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放りっぱなし</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通行料がいる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信号機がなく</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危険</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救急車には</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壊れたまま</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公園がなくなる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利用料がいる</a:t>
            </a:r>
          </a:p>
        </p:txBody>
      </p:sp>
      <p:sp>
        <p:nvSpPr>
          <p:cNvPr id="31749" name="正方形/長方形 4"/>
          <p:cNvSpPr>
            <a:spLocks noChangeArrowheads="1"/>
          </p:cNvSpPr>
          <p:nvPr/>
        </p:nvSpPr>
        <p:spPr bwMode="auto">
          <a:xfrm>
            <a:off x="734297" y="1089480"/>
            <a:ext cx="4576821" cy="5527139"/>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火を消してもらえる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授業料がいらない</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ゴミを集めてくれる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交通ルールが守られる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救急車が来てくれる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修理・点検してくれる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警察官が助けてくれる</a:t>
            </a:r>
          </a:p>
        </p:txBody>
      </p:sp>
    </p:spTree>
    <p:custDataLst>
      <p:tags r:id="rId1"/>
    </p:custDataLst>
    <p:extLst>
      <p:ext uri="{BB962C8B-B14F-4D97-AF65-F5344CB8AC3E}">
        <p14:creationId xmlns:p14="http://schemas.microsoft.com/office/powerpoint/2010/main" val="118858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9">
                                            <p:txEl>
                                              <p:pRg st="1" end="1"/>
                                            </p:txEl>
                                          </p:spTgt>
                                        </p:tgtEl>
                                        <p:attrNameLst>
                                          <p:attrName>style.visibility</p:attrName>
                                        </p:attrNameLst>
                                      </p:cBhvr>
                                      <p:to>
                                        <p:strVal val="visible"/>
                                      </p:to>
                                    </p:set>
                                    <p:animEffect transition="in" filter="fade">
                                      <p:cBhvr>
                                        <p:cTn id="17" dur="500"/>
                                        <p:tgtEl>
                                          <p:spTgt spid="317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9">
                                            <p:txEl>
                                              <p:pRg st="2" end="2"/>
                                            </p:txEl>
                                          </p:spTgt>
                                        </p:tgtEl>
                                        <p:attrNameLst>
                                          <p:attrName>style.visibility</p:attrName>
                                        </p:attrNameLst>
                                      </p:cBhvr>
                                      <p:to>
                                        <p:strVal val="visible"/>
                                      </p:to>
                                    </p:set>
                                    <p:animEffect transition="in" filter="fade">
                                      <p:cBhvr>
                                        <p:cTn id="27" dur="500"/>
                                        <p:tgtEl>
                                          <p:spTgt spid="317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9">
                                            <p:txEl>
                                              <p:pRg st="3" end="3"/>
                                            </p:txEl>
                                          </p:spTgt>
                                        </p:tgtEl>
                                        <p:attrNameLst>
                                          <p:attrName>style.visibility</p:attrName>
                                        </p:attrNameLst>
                                      </p:cBhvr>
                                      <p:to>
                                        <p:strVal val="visible"/>
                                      </p:to>
                                    </p:set>
                                    <p:animEffect transition="in" filter="fade">
                                      <p:cBhvr>
                                        <p:cTn id="37" dur="500"/>
                                        <p:tgtEl>
                                          <p:spTgt spid="3174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9">
                                            <p:txEl>
                                              <p:pRg st="4" end="4"/>
                                            </p:txEl>
                                          </p:spTgt>
                                        </p:tgtEl>
                                        <p:attrNameLst>
                                          <p:attrName>style.visibility</p:attrName>
                                        </p:attrNameLst>
                                      </p:cBhvr>
                                      <p:to>
                                        <p:strVal val="visible"/>
                                      </p:to>
                                    </p:set>
                                    <p:animEffect transition="in" filter="fade">
                                      <p:cBhvr>
                                        <p:cTn id="47" dur="500"/>
                                        <p:tgtEl>
                                          <p:spTgt spid="317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49">
                                            <p:txEl>
                                              <p:pRg st="5" end="5"/>
                                            </p:txEl>
                                          </p:spTgt>
                                        </p:tgtEl>
                                        <p:attrNameLst>
                                          <p:attrName>style.visibility</p:attrName>
                                        </p:attrNameLst>
                                      </p:cBhvr>
                                      <p:to>
                                        <p:strVal val="visible"/>
                                      </p:to>
                                    </p:set>
                                    <p:animEffect transition="in" filter="fade">
                                      <p:cBhvr>
                                        <p:cTn id="57" dur="500"/>
                                        <p:tgtEl>
                                          <p:spTgt spid="3174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749">
                                            <p:txEl>
                                              <p:pRg st="6" end="6"/>
                                            </p:txEl>
                                          </p:spTgt>
                                        </p:tgtEl>
                                        <p:attrNameLst>
                                          <p:attrName>style.visibility</p:attrName>
                                        </p:attrNameLst>
                                      </p:cBhvr>
                                      <p:to>
                                        <p:strVal val="visible"/>
                                      </p:to>
                                    </p:set>
                                    <p:animEffect transition="in" filter="fade">
                                      <p:cBhvr>
                                        <p:cTn id="67" dur="500"/>
                                        <p:tgtEl>
                                          <p:spTgt spid="3174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749">
                                            <p:txEl>
                                              <p:pRg st="7" end="7"/>
                                            </p:txEl>
                                          </p:spTgt>
                                        </p:tgtEl>
                                        <p:attrNameLst>
                                          <p:attrName>style.visibility</p:attrName>
                                        </p:attrNameLst>
                                      </p:cBhvr>
                                      <p:to>
                                        <p:strVal val="visible"/>
                                      </p:to>
                                    </p:set>
                                    <p:animEffect transition="in" filter="fade">
                                      <p:cBhvr>
                                        <p:cTn id="77" dur="500"/>
                                        <p:tgtEl>
                                          <p:spTgt spid="3174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749">
                                            <p:txEl>
                                              <p:pRg st="8" end="8"/>
                                            </p:txEl>
                                          </p:spTgt>
                                        </p:tgtEl>
                                        <p:attrNameLst>
                                          <p:attrName>style.visibility</p:attrName>
                                        </p:attrNameLst>
                                      </p:cBhvr>
                                      <p:to>
                                        <p:strVal val="visible"/>
                                      </p:to>
                                    </p:set>
                                    <p:animEffect transition="in" filter="fade">
                                      <p:cBhvr>
                                        <p:cTn id="87" dur="500"/>
                                        <p:tgtEl>
                                          <p:spTgt spid="31749">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a:extLst>
              <a:ext uri="{FF2B5EF4-FFF2-40B4-BE49-F238E27FC236}">
                <a16:creationId xmlns:a16="http://schemas.microsoft.com/office/drawing/2014/main" id="{D8368B3A-AD3E-43D6-A033-5B1595B584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6964" y="50561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04" y="3422101"/>
            <a:ext cx="2183527" cy="301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708879" y="4732285"/>
            <a:ext cx="122398" cy="163822"/>
          </a:xfrm>
          <a:prstGeom prst="rect">
            <a:avLst/>
          </a:prstGeom>
          <a:solidFill>
            <a:srgbClr val="FE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Group 52"/>
          <p:cNvGrpSpPr>
            <a:grpSpLocks/>
          </p:cNvGrpSpPr>
          <p:nvPr/>
        </p:nvGrpSpPr>
        <p:grpSpPr bwMode="auto">
          <a:xfrm>
            <a:off x="7823303" y="216746"/>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医療</a:t>
              </a:r>
            </a:p>
          </p:txBody>
        </p:sp>
      </p:grpSp>
      <p:grpSp>
        <p:nvGrpSpPr>
          <p:cNvPr id="9" name="グループ化 29"/>
          <p:cNvGrpSpPr>
            <a:grpSpLocks noChangeAspect="1"/>
          </p:cNvGrpSpPr>
          <p:nvPr/>
        </p:nvGrpSpPr>
        <p:grpSpPr bwMode="auto">
          <a:xfrm>
            <a:off x="4872274" y="4317646"/>
            <a:ext cx="2525712" cy="2541588"/>
            <a:chOff x="2786050" y="4214817"/>
            <a:chExt cx="2500330" cy="2516421"/>
          </a:xfrm>
        </p:grpSpPr>
        <p:pic>
          <p:nvPicPr>
            <p:cNvPr id="34827" name="Picture 9" descr="A2_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7"/>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ごみ処理費用</a:t>
              </a:r>
            </a:p>
          </p:txBody>
        </p:sp>
      </p:grpSp>
      <p:grpSp>
        <p:nvGrpSpPr>
          <p:cNvPr id="14" name="グループ化 13"/>
          <p:cNvGrpSpPr/>
          <p:nvPr/>
        </p:nvGrpSpPr>
        <p:grpSpPr>
          <a:xfrm>
            <a:off x="8020260" y="4102479"/>
            <a:ext cx="2352438" cy="2742997"/>
            <a:chOff x="6958990" y="4102479"/>
            <a:chExt cx="2352438" cy="2742997"/>
          </a:xfrm>
        </p:grpSpPr>
        <p:pic>
          <p:nvPicPr>
            <p:cNvPr id="3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10880"/>
            <a:stretch/>
          </p:blipFill>
          <p:spPr bwMode="auto">
            <a:xfrm>
              <a:off x="6958990" y="4102479"/>
              <a:ext cx="2352438" cy="23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7823303" y="6337205"/>
              <a:ext cx="664529"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警察</a:t>
              </a:r>
            </a:p>
          </p:txBody>
        </p:sp>
      </p:grpSp>
      <p:grpSp>
        <p:nvGrpSpPr>
          <p:cNvPr id="5" name="Group 45"/>
          <p:cNvGrpSpPr>
            <a:grpSpLocks noChangeAspect="1"/>
          </p:cNvGrpSpPr>
          <p:nvPr/>
        </p:nvGrpSpPr>
        <p:grpSpPr bwMode="auto">
          <a:xfrm>
            <a:off x="8698659" y="2302843"/>
            <a:ext cx="3048333" cy="2001046"/>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9"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4C68FD67-7470-4772-8DE9-F29423861908}"/>
              </a:ext>
            </a:extLst>
          </p:cNvPr>
          <p:cNvGrpSpPr/>
          <p:nvPr/>
        </p:nvGrpSpPr>
        <p:grpSpPr>
          <a:xfrm>
            <a:off x="1196882" y="4755448"/>
            <a:ext cx="51701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7" name="図 36">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8" name="グループ化 37">
            <a:extLst>
              <a:ext uri="{FF2B5EF4-FFF2-40B4-BE49-F238E27FC236}">
                <a16:creationId xmlns:a16="http://schemas.microsoft.com/office/drawing/2014/main" id="{4C68FD67-7470-4772-8DE9-F29423861908}"/>
              </a:ext>
            </a:extLst>
          </p:cNvPr>
          <p:cNvGrpSpPr/>
          <p:nvPr/>
        </p:nvGrpSpPr>
        <p:grpSpPr>
          <a:xfrm>
            <a:off x="1395574" y="4750650"/>
            <a:ext cx="517014" cy="393905"/>
            <a:chOff x="1445136" y="4806745"/>
            <a:chExt cx="517014" cy="393905"/>
          </a:xfrm>
        </p:grpSpPr>
        <p:pic>
          <p:nvPicPr>
            <p:cNvPr id="39" name="図 38">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0" name="図 39">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1" name="グループ化 40">
            <a:extLst>
              <a:ext uri="{FF2B5EF4-FFF2-40B4-BE49-F238E27FC236}">
                <a16:creationId xmlns:a16="http://schemas.microsoft.com/office/drawing/2014/main" id="{4C68FD67-7470-4772-8DE9-F29423861908}"/>
              </a:ext>
            </a:extLst>
          </p:cNvPr>
          <p:cNvGrpSpPr/>
          <p:nvPr/>
        </p:nvGrpSpPr>
        <p:grpSpPr>
          <a:xfrm>
            <a:off x="1322355" y="4801834"/>
            <a:ext cx="517014" cy="393905"/>
            <a:chOff x="1445136" y="4806745"/>
            <a:chExt cx="517014" cy="393905"/>
          </a:xfrm>
        </p:grpSpPr>
        <p:pic>
          <p:nvPicPr>
            <p:cNvPr id="42" name="図 41">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3" name="図 42">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4" name="グループ化 43">
            <a:extLst>
              <a:ext uri="{FF2B5EF4-FFF2-40B4-BE49-F238E27FC236}">
                <a16:creationId xmlns:a16="http://schemas.microsoft.com/office/drawing/2014/main" id="{4C68FD67-7470-4772-8DE9-F29423861908}"/>
              </a:ext>
            </a:extLst>
          </p:cNvPr>
          <p:cNvGrpSpPr/>
          <p:nvPr/>
        </p:nvGrpSpPr>
        <p:grpSpPr>
          <a:xfrm>
            <a:off x="1212951" y="4784832"/>
            <a:ext cx="517014" cy="393905"/>
            <a:chOff x="1445136" y="4806745"/>
            <a:chExt cx="517014" cy="393905"/>
          </a:xfrm>
        </p:grpSpPr>
        <p:pic>
          <p:nvPicPr>
            <p:cNvPr id="45" name="図 44">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6" name="図 45">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7" name="グループ化 46">
            <a:extLst>
              <a:ext uri="{FF2B5EF4-FFF2-40B4-BE49-F238E27FC236}">
                <a16:creationId xmlns:a16="http://schemas.microsoft.com/office/drawing/2014/main" id="{4C68FD67-7470-4772-8DE9-F29423861908}"/>
              </a:ext>
            </a:extLst>
          </p:cNvPr>
          <p:cNvGrpSpPr/>
          <p:nvPr/>
        </p:nvGrpSpPr>
        <p:grpSpPr>
          <a:xfrm>
            <a:off x="1115638" y="4811664"/>
            <a:ext cx="617021" cy="392971"/>
            <a:chOff x="1445136" y="4806745"/>
            <a:chExt cx="617021" cy="392971"/>
          </a:xfrm>
        </p:grpSpPr>
        <p:pic>
          <p:nvPicPr>
            <p:cNvPr id="48" name="図 47">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545143" y="4894339"/>
              <a:ext cx="517014" cy="305377"/>
            </a:xfrm>
            <a:prstGeom prst="rect">
              <a:avLst/>
            </a:prstGeom>
            <a:noFill/>
            <a:ln>
              <a:noFill/>
            </a:ln>
          </p:spPr>
        </p:pic>
        <p:pic>
          <p:nvPicPr>
            <p:cNvPr id="49" name="図 48">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sp>
        <p:nvSpPr>
          <p:cNvPr id="50" name="正方形/長方形 49"/>
          <p:cNvSpPr/>
          <p:nvPr/>
        </p:nvSpPr>
        <p:spPr>
          <a:xfrm>
            <a:off x="9754" y="6400540"/>
            <a:ext cx="4682692" cy="369332"/>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「わたしたちのくらしと税」の</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7</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pic>
        <p:nvPicPr>
          <p:cNvPr id="51" name="Picture 5">
            <a:extLst>
              <a:ext uri="{FF2B5EF4-FFF2-40B4-BE49-F238E27FC236}">
                <a16:creationId xmlns:a16="http://schemas.microsoft.com/office/drawing/2014/main" id="{00B916FD-BD75-40B4-94E1-7F6053B4863E}"/>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392306" y="160337"/>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3329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ppt_w"/>
                                          </p:val>
                                        </p:tav>
                                        <p:tav tm="100000">
                                          <p:val>
                                            <p:strVal val="#ppt_w"/>
                                          </p:val>
                                        </p:tav>
                                      </p:tavLst>
                                    </p:anim>
                                    <p:anim calcmode="lin" valueType="num">
                                      <p:cBhvr>
                                        <p:cTn id="8" dur="500" fill="hold"/>
                                        <p:tgtEl>
                                          <p:spTgt spid="5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strVal val="4*#ppt_w"/>
                                          </p:val>
                                        </p:tav>
                                        <p:tav tm="100000">
                                          <p:val>
                                            <p:strVal val="#ppt_w"/>
                                          </p:val>
                                        </p:tav>
                                      </p:tavLst>
                                    </p:anim>
                                    <p:anim calcmode="lin" valueType="num">
                                      <p:cBhvr>
                                        <p:cTn id="14" dur="500" fill="hold"/>
                                        <p:tgtEl>
                                          <p:spTgt spid="5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ppt_w"/>
                                          </p:val>
                                        </p:tav>
                                        <p:tav tm="100000">
                                          <p:val>
                                            <p:strVal val="#ppt_w"/>
                                          </p:val>
                                        </p:tav>
                                      </p:tavLst>
                                    </p:anim>
                                    <p:anim calcmode="lin" valueType="num">
                                      <p:cBhvr>
                                        <p:cTn id="2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4*#ppt_w"/>
                                          </p:val>
                                        </p:tav>
                                        <p:tav tm="100000">
                                          <p:val>
                                            <p:strVal val="#ppt_w"/>
                                          </p:val>
                                        </p:tav>
                                      </p:tavLst>
                                    </p:anim>
                                    <p:anim calcmode="lin" valueType="num">
                                      <p:cBhvr>
                                        <p:cTn id="26"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500"/>
                            </p:stCondLst>
                            <p:childTnLst>
                              <p:par>
                                <p:cTn id="38" presetID="42" presetClass="path" presetSubtype="0" accel="50000" decel="50000" fill="hold" nodeType="afterEffect">
                                  <p:stCondLst>
                                    <p:cond delay="0"/>
                                  </p:stCondLst>
                                  <p:childTnLst>
                                    <p:animMotion origin="layout" path="M -1.45833E-6 -2.96296E-6 L -0.30456 0.00047 " pathEditMode="relative" rAng="0" ptsTypes="AA">
                                      <p:cBhvr>
                                        <p:cTn id="39" dur="2000" fill="hold"/>
                                        <p:tgtEl>
                                          <p:spTgt spid="5"/>
                                        </p:tgtEl>
                                        <p:attrNameLst>
                                          <p:attrName>ppt_x</p:attrName>
                                          <p:attrName>ppt_y</p:attrName>
                                        </p:attrNameLst>
                                      </p:cBhvr>
                                      <p:rCtr x="-15234" y="23"/>
                                    </p:animMotion>
                                  </p:childTnLst>
                                </p:cTn>
                              </p:par>
                              <p:par>
                                <p:cTn id="40" presetID="6" presetClass="emph" presetSubtype="0" fill="hold" nodeType="withEffect">
                                  <p:stCondLst>
                                    <p:cond delay="2000"/>
                                  </p:stCondLst>
                                  <p:childTnLst>
                                    <p:animScale>
                                      <p:cBhvr>
                                        <p:cTn id="4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424782" y="2014840"/>
            <a:ext cx="2849562" cy="1063625"/>
            <a:chOff x="684213" y="2852738"/>
            <a:chExt cx="2519362" cy="900112"/>
          </a:xfrm>
        </p:grpSpPr>
        <p:sp>
          <p:nvSpPr>
            <p:cNvPr id="36887" name="AutoShape 7"/>
            <p:cNvSpPr>
              <a:spLocks noChangeArrowheads="1"/>
            </p:cNvSpPr>
            <p:nvPr/>
          </p:nvSpPr>
          <p:spPr bwMode="auto">
            <a:xfrm>
              <a:off x="780372" y="2960896"/>
              <a:ext cx="2304000" cy="667058"/>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約 ２０万円</a:t>
              </a:r>
            </a:p>
          </p:txBody>
        </p:sp>
        <p:pic>
          <p:nvPicPr>
            <p:cNvPr id="36888" name="Picture 8"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3"/>
          <p:cNvGrpSpPr>
            <a:grpSpLocks/>
          </p:cNvGrpSpPr>
          <p:nvPr/>
        </p:nvGrpSpPr>
        <p:grpSpPr bwMode="auto">
          <a:xfrm>
            <a:off x="1465369" y="3542458"/>
            <a:ext cx="2849562" cy="1004887"/>
            <a:chOff x="684213" y="4076700"/>
            <a:chExt cx="2519362" cy="900113"/>
          </a:xfrm>
        </p:grpSpPr>
        <p:sp>
          <p:nvSpPr>
            <p:cNvPr id="36884" name="AutoShape 15"/>
            <p:cNvSpPr>
              <a:spLocks noChangeArrowheads="1"/>
            </p:cNvSpPr>
            <p:nvPr/>
          </p:nvSpPr>
          <p:spPr bwMode="auto">
            <a:xfrm>
              <a:off x="781399" y="4161124"/>
              <a:ext cx="2304000" cy="667059"/>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②</a:t>
              </a:r>
              <a:r>
                <a:rPr lang="ja-JP" altLang="en-US" sz="2400" dirty="0">
                  <a:latin typeface="HG丸ｺﾞｼｯｸM-PRO" panose="020F0600000000000000" pitchFamily="50" charset="-128"/>
                  <a:ea typeface="HG丸ｺﾞｼｯｸM-PRO" panose="020F0600000000000000" pitchFamily="50" charset="-128"/>
                </a:rPr>
                <a:t> 約 ５６万円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5" name="Picture 16"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7"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26"/>
          <p:cNvGrpSpPr>
            <a:grpSpLocks/>
          </p:cNvGrpSpPr>
          <p:nvPr/>
        </p:nvGrpSpPr>
        <p:grpSpPr bwMode="auto">
          <a:xfrm>
            <a:off x="1465369" y="5012088"/>
            <a:ext cx="2849562" cy="1119188"/>
            <a:chOff x="684213" y="5229225"/>
            <a:chExt cx="2519362" cy="900113"/>
          </a:xfrm>
        </p:grpSpPr>
        <p:sp>
          <p:nvSpPr>
            <p:cNvPr id="36881" name="AutoShape 11"/>
            <p:cNvSpPr>
              <a:spLocks noChangeArrowheads="1"/>
            </p:cNvSpPr>
            <p:nvPr/>
          </p:nvSpPr>
          <p:spPr bwMode="auto">
            <a:xfrm>
              <a:off x="780372" y="5338585"/>
              <a:ext cx="2304000" cy="612973"/>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③</a:t>
              </a:r>
              <a:r>
                <a:rPr lang="ja-JP" altLang="en-US" sz="2400" dirty="0">
                  <a:latin typeface="HG丸ｺﾞｼｯｸM-PRO" panose="020F0600000000000000" pitchFamily="50" charset="-128"/>
                  <a:ea typeface="HG丸ｺﾞｼｯｸM-PRO" panose="020F0600000000000000" pitchFamily="50" charset="-128"/>
                </a:rPr>
                <a:t> 約 ９３万円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2" name="Picture 12"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3"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p:cNvSpPr>
            <a:spLocks noChangeArrowheads="1"/>
          </p:cNvSpPr>
          <p:nvPr/>
        </p:nvSpPr>
        <p:spPr bwMode="auto">
          <a:xfrm>
            <a:off x="761348" y="5065603"/>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2"/>
          <p:cNvGrpSpPr>
            <a:grpSpLocks/>
          </p:cNvGrpSpPr>
          <p:nvPr/>
        </p:nvGrpSpPr>
        <p:grpSpPr bwMode="auto">
          <a:xfrm>
            <a:off x="1411750" y="562566"/>
            <a:ext cx="8878825" cy="1031296"/>
            <a:chOff x="642938" y="1476953"/>
            <a:chExt cx="8135937" cy="1031297"/>
          </a:xfrm>
        </p:grpSpPr>
        <p:sp>
          <p:nvSpPr>
            <p:cNvPr id="36877" name="AutoShape 42"/>
            <p:cNvSpPr>
              <a:spLocks noChangeArrowheads="1"/>
            </p:cNvSpPr>
            <p:nvPr/>
          </p:nvSpPr>
          <p:spPr bwMode="auto">
            <a:xfrm>
              <a:off x="642938" y="1500173"/>
              <a:ext cx="8135937" cy="100807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36878" name="AutoShape 43"/>
            <p:cNvSpPr>
              <a:spLocks noChangeArrowheads="1"/>
            </p:cNvSpPr>
            <p:nvPr/>
          </p:nvSpPr>
          <p:spPr bwMode="auto">
            <a:xfrm>
              <a:off x="969406" y="1664506"/>
              <a:ext cx="993692" cy="62974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36879" name="Rectangle 44"/>
            <p:cNvSpPr>
              <a:spLocks noChangeArrowheads="1"/>
            </p:cNvSpPr>
            <p:nvPr/>
          </p:nvSpPr>
          <p:spPr bwMode="auto">
            <a:xfrm>
              <a:off x="2302407" y="1476953"/>
              <a:ext cx="6281741"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小学生１人当たり１年間でどれくらい税金が使われているかな？</a:t>
              </a:r>
            </a:p>
          </p:txBody>
        </p:sp>
      </p:grpSp>
      <p:grpSp>
        <p:nvGrpSpPr>
          <p:cNvPr id="6" name="グループ化 24"/>
          <p:cNvGrpSpPr>
            <a:grpSpLocks/>
          </p:cNvGrpSpPr>
          <p:nvPr/>
        </p:nvGrpSpPr>
        <p:grpSpPr bwMode="auto">
          <a:xfrm>
            <a:off x="4583342" y="3492769"/>
            <a:ext cx="5175450" cy="2016611"/>
            <a:chOff x="3500438" y="3071812"/>
            <a:chExt cx="5176018" cy="2750840"/>
          </a:xfrm>
        </p:grpSpPr>
        <p:sp>
          <p:nvSpPr>
            <p:cNvPr id="36874" name="AutoShape 57"/>
            <p:cNvSpPr>
              <a:spLocks noChangeArrowheads="1"/>
            </p:cNvSpPr>
            <p:nvPr/>
          </p:nvSpPr>
          <p:spPr bwMode="auto">
            <a:xfrm>
              <a:off x="3500438" y="3071812"/>
              <a:ext cx="5176018" cy="2744788"/>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ja-JP" altLang="en-US" sz="2400" dirty="0">
                  <a:ea typeface="AR丸ゴシック体M"/>
                </a:rPr>
                <a:t>　</a:t>
              </a:r>
            </a:p>
            <a:p>
              <a:pPr eaLnBrk="1" hangingPunct="1">
                <a:lnSpc>
                  <a:spcPts val="44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ja-JP" altLang="en-US" sz="2300" dirty="0">
                <a:latin typeface="HG丸ｺﾞｼｯｸM-PRO" panose="020F0600000000000000" pitchFamily="50" charset="-128"/>
                <a:ea typeface="HG丸ｺﾞｼｯｸM-PRO" panose="020F0600000000000000" pitchFamily="50" charset="-128"/>
              </a:endParaRPr>
            </a:p>
          </p:txBody>
        </p:sp>
        <p:sp>
          <p:nvSpPr>
            <p:cNvPr id="36876" name="テキスト ボックス 23"/>
            <p:cNvSpPr txBox="1">
              <a:spLocks noChangeArrowheads="1"/>
            </p:cNvSpPr>
            <p:nvPr/>
          </p:nvSpPr>
          <p:spPr bwMode="auto">
            <a:xfrm>
              <a:off x="3526599" y="3177691"/>
              <a:ext cx="5149857" cy="264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2400" dirty="0">
                  <a:latin typeface="HG丸ｺﾞｼｯｸM-PRO" panose="020F0600000000000000" pitchFamily="50" charset="-128"/>
                  <a:ea typeface="HG丸ｺﾞｼｯｸM-PRO" panose="020F0600000000000000" pitchFamily="50" charset="-128"/>
                </a:rPr>
                <a:t>正解は、３番の</a:t>
              </a:r>
              <a:r>
                <a:rPr lang="ja-JP" altLang="en-US" sz="2400">
                  <a:latin typeface="HG丸ｺﾞｼｯｸM-PRO" panose="020F0600000000000000" pitchFamily="50" charset="-128"/>
                  <a:ea typeface="HG丸ｺﾞｼｯｸM-PRO" panose="020F0600000000000000" pitchFamily="50" charset="-128"/>
                </a:rPr>
                <a:t>約９３万</a:t>
              </a:r>
              <a:r>
                <a:rPr lang="ja-JP" altLang="ja-JP" sz="2400">
                  <a:latin typeface="HG丸ｺﾞｼｯｸM-PRO" panose="020F0600000000000000" pitchFamily="50" charset="-128"/>
                  <a:ea typeface="HG丸ｺﾞｼｯｸM-PRO" panose="020F0600000000000000" pitchFamily="50" charset="-128"/>
                </a:rPr>
                <a:t>円</a:t>
              </a:r>
              <a:r>
                <a:rPr lang="ja-JP" altLang="ja-JP" sz="2400" dirty="0">
                  <a:latin typeface="HG丸ｺﾞｼｯｸM-PRO" panose="020F0600000000000000" pitchFamily="50" charset="-128"/>
                  <a:ea typeface="HG丸ｺﾞｼｯｸM-PRO" panose="020F0600000000000000" pitchFamily="50" charset="-128"/>
                </a:rPr>
                <a:t>です。</a:t>
              </a: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１か月あたり、約</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万８千円になります。</a:t>
              </a:r>
            </a:p>
            <a:p>
              <a:pPr eaLnBrk="1" hangingPunct="1">
                <a:spcBef>
                  <a:spcPct val="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grpSp>
      <p:sp>
        <p:nvSpPr>
          <p:cNvPr id="27" name="テキスト ボックス 23"/>
          <p:cNvSpPr txBox="1">
            <a:spLocks noChangeArrowheads="1"/>
          </p:cNvSpPr>
          <p:nvPr/>
        </p:nvSpPr>
        <p:spPr bwMode="auto">
          <a:xfrm>
            <a:off x="6104832" y="1833901"/>
            <a:ext cx="3181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solidFill>
                  <a:srgbClr val="FF0000"/>
                </a:solidFill>
                <a:latin typeface="BIZ UDPゴシック" panose="020B0400000000000000" pitchFamily="50" charset="-128"/>
                <a:ea typeface="BIZ UDPゴシック" panose="020B0400000000000000" pitchFamily="50" charset="-128"/>
              </a:rPr>
              <a:t>　</a:t>
            </a:r>
            <a:r>
              <a:rPr lang="ja-JP" altLang="en-US" sz="4800" b="1" dirty="0">
                <a:solidFill>
                  <a:srgbClr val="FF0000"/>
                </a:solidFill>
                <a:latin typeface="BIZ UDPゴシック" panose="020B0400000000000000" pitchFamily="50" charset="-128"/>
                <a:ea typeface="BIZ UDPゴシック" panose="020B0400000000000000" pitchFamily="50" charset="-128"/>
              </a:rPr>
              <a:t>教育費</a:t>
            </a:r>
          </a:p>
        </p:txBody>
      </p:sp>
      <p:pic>
        <p:nvPicPr>
          <p:cNvPr id="2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2000" y="1500020"/>
            <a:ext cx="1211645" cy="21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067" y="1406149"/>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8940054" y="4233833"/>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グループ化 32">
            <a:extLst>
              <a:ext uri="{FF2B5EF4-FFF2-40B4-BE49-F238E27FC236}">
                <a16:creationId xmlns:a16="http://schemas.microsoft.com/office/drawing/2014/main" id="{4C68FD67-7470-4772-8DE9-F29423861908}"/>
              </a:ext>
            </a:extLst>
          </p:cNvPr>
          <p:cNvGrpSpPr/>
          <p:nvPr/>
        </p:nvGrpSpPr>
        <p:grpSpPr>
          <a:xfrm flipH="1">
            <a:off x="10002945" y="5483154"/>
            <a:ext cx="52759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5" name="図 34">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36" name="グループ化 35">
            <a:extLst>
              <a:ext uri="{FF2B5EF4-FFF2-40B4-BE49-F238E27FC236}">
                <a16:creationId xmlns:a16="http://schemas.microsoft.com/office/drawing/2014/main" id="{4C68FD67-7470-4772-8DE9-F29423861908}"/>
              </a:ext>
            </a:extLst>
          </p:cNvPr>
          <p:cNvGrpSpPr/>
          <p:nvPr/>
        </p:nvGrpSpPr>
        <p:grpSpPr>
          <a:xfrm flipH="1">
            <a:off x="12770815" y="5084237"/>
            <a:ext cx="527594" cy="393905"/>
            <a:chOff x="1445136" y="4806745"/>
            <a:chExt cx="517014" cy="393905"/>
          </a:xfrm>
        </p:grpSpPr>
        <p:pic>
          <p:nvPicPr>
            <p:cNvPr id="37" name="図 36">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8" name="図 37">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39" name="グループ化 38">
            <a:extLst>
              <a:ext uri="{FF2B5EF4-FFF2-40B4-BE49-F238E27FC236}">
                <a16:creationId xmlns:a16="http://schemas.microsoft.com/office/drawing/2014/main" id="{4C68FD67-7470-4772-8DE9-F29423861908}"/>
              </a:ext>
            </a:extLst>
          </p:cNvPr>
          <p:cNvGrpSpPr/>
          <p:nvPr/>
        </p:nvGrpSpPr>
        <p:grpSpPr>
          <a:xfrm flipH="1">
            <a:off x="12843381" y="5912210"/>
            <a:ext cx="527594" cy="393905"/>
            <a:chOff x="1445136" y="4806745"/>
            <a:chExt cx="517014" cy="393905"/>
          </a:xfrm>
        </p:grpSpPr>
        <p:pic>
          <p:nvPicPr>
            <p:cNvPr id="40" name="図 39">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1" name="図 40">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42" name="グループ化 41">
            <a:extLst>
              <a:ext uri="{FF2B5EF4-FFF2-40B4-BE49-F238E27FC236}">
                <a16:creationId xmlns:a16="http://schemas.microsoft.com/office/drawing/2014/main" id="{4C68FD67-7470-4772-8DE9-F29423861908}"/>
              </a:ext>
            </a:extLst>
          </p:cNvPr>
          <p:cNvGrpSpPr/>
          <p:nvPr/>
        </p:nvGrpSpPr>
        <p:grpSpPr>
          <a:xfrm flipH="1">
            <a:off x="12637903" y="5515660"/>
            <a:ext cx="527594" cy="393905"/>
            <a:chOff x="1445136" y="4806745"/>
            <a:chExt cx="517014" cy="393905"/>
          </a:xfrm>
        </p:grpSpPr>
        <p:pic>
          <p:nvPicPr>
            <p:cNvPr id="43" name="図 42">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4" name="図 43">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pic>
        <p:nvPicPr>
          <p:cNvPr id="45"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2460696" y="296043"/>
            <a:ext cx="812338" cy="812338"/>
          </a:xfrm>
          <a:prstGeom prst="rect">
            <a:avLst/>
          </a:prstGeom>
        </p:spPr>
      </p:pic>
      <p:pic>
        <p:nvPicPr>
          <p:cNvPr id="47"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2810286" y="2872709"/>
            <a:ext cx="609600" cy="609600"/>
          </a:xfrm>
          <a:prstGeom prst="rect">
            <a:avLst/>
          </a:prstGeom>
        </p:spPr>
      </p:pic>
      <p:grpSp>
        <p:nvGrpSpPr>
          <p:cNvPr id="48" name="グループ化 47">
            <a:extLst>
              <a:ext uri="{FF2B5EF4-FFF2-40B4-BE49-F238E27FC236}">
                <a16:creationId xmlns:a16="http://schemas.microsoft.com/office/drawing/2014/main" id="{C937494F-3E88-41A6-A413-2C8CB37D1E82}"/>
              </a:ext>
            </a:extLst>
          </p:cNvPr>
          <p:cNvGrpSpPr/>
          <p:nvPr/>
        </p:nvGrpSpPr>
        <p:grpSpPr>
          <a:xfrm flipH="1">
            <a:off x="12345981" y="4752033"/>
            <a:ext cx="527594" cy="393905"/>
            <a:chOff x="1445136" y="4806745"/>
            <a:chExt cx="517014" cy="393905"/>
          </a:xfrm>
        </p:grpSpPr>
        <p:pic>
          <p:nvPicPr>
            <p:cNvPr id="49" name="図 48">
              <a:extLst>
                <a:ext uri="{FF2B5EF4-FFF2-40B4-BE49-F238E27FC236}">
                  <a16:creationId xmlns:a16="http://schemas.microsoft.com/office/drawing/2014/main" id="{046E0EA8-3DA3-448A-A325-E591347B3C5E}"/>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50" name="図 49">
              <a:extLst>
                <a:ext uri="{FF2B5EF4-FFF2-40B4-BE49-F238E27FC236}">
                  <a16:creationId xmlns:a16="http://schemas.microsoft.com/office/drawing/2014/main" id="{D14D59A8-4CE3-4B06-A100-8A89B4ED1303}"/>
                </a:ext>
              </a:extLst>
            </p:cNvPr>
            <p:cNvPicPr>
              <a:picLocks noChangeAspect="1"/>
            </p:cNvPicPr>
            <p:nvPr/>
          </p:nvPicPr>
          <p:blipFill>
            <a:blip r:embed="rId15"/>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241259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 presetClass="exit" presetSubtype="0" fill="hold" nodeType="withEffect">
                                  <p:stCondLst>
                                    <p:cond delay="0"/>
                                  </p:stCondLst>
                                  <p:childTnLst>
                                    <p:set>
                                      <p:cBhvr>
                                        <p:cTn id="17" dur="1" fill="hold">
                                          <p:stCondLst>
                                            <p:cond delay="0"/>
                                          </p:stCondLst>
                                        </p:cTn>
                                        <p:tgtEl>
                                          <p:spTgt spid="33"/>
                                        </p:tgtEl>
                                        <p:attrNameLst>
                                          <p:attrName>style.visibility</p:attrName>
                                        </p:attrNameLst>
                                      </p:cBhvr>
                                      <p:to>
                                        <p:strVal val="hidden"/>
                                      </p:to>
                                    </p:se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1500"/>
                            </p:stCondLst>
                            <p:childTnLst>
                              <p:par>
                                <p:cTn id="22" presetID="1" presetClass="exit" presetSubtype="0" fill="hold" nodeType="afterEffect">
                                  <p:stCondLst>
                                    <p:cond delay="400"/>
                                  </p:stCondLst>
                                  <p:childTnLst>
                                    <p:set>
                                      <p:cBhvr>
                                        <p:cTn id="23" dur="1" fill="hold">
                                          <p:stCondLst>
                                            <p:cond delay="0"/>
                                          </p:stCondLst>
                                        </p:cTn>
                                        <p:tgtEl>
                                          <p:spTgt spid="33"/>
                                        </p:tgtEl>
                                        <p:attrNameLst>
                                          <p:attrName>style.visibility</p:attrName>
                                        </p:attrNameLst>
                                      </p:cBhvr>
                                      <p:to>
                                        <p:strVal val="hidden"/>
                                      </p:to>
                                    </p:set>
                                  </p:childTnLst>
                                </p:cTn>
                              </p:par>
                            </p:childTnLst>
                          </p:cTn>
                        </p:par>
                        <p:par>
                          <p:cTn id="24" fill="hold">
                            <p:stCondLst>
                              <p:cond delay="1900"/>
                            </p:stCondLst>
                            <p:childTnLst>
                              <p:par>
                                <p:cTn id="25" presetID="1" presetClass="entr" presetSubtype="0" fill="hold" nodeType="afterEffect">
                                  <p:stCondLst>
                                    <p:cond delay="70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724" fill="hold"/>
                                        <p:tgtEl>
                                          <p:spTgt spid="45"/>
                                        </p:tgtEl>
                                      </p:cBhvr>
                                    </p:cmd>
                                  </p:childTnLst>
                                </p:cTn>
                              </p:par>
                              <p:par>
                                <p:cTn id="31" presetID="26"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par>
                                <p:cTn id="52" presetID="3" presetClass="entr" presetSubtype="1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par>
                                <p:cTn id="55" presetID="3" presetClass="entr" presetSubtype="1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8732"/>
                                        </p:tgtEl>
                                        <p:attrNameLst>
                                          <p:attrName>style.visibility</p:attrName>
                                        </p:attrNameLst>
                                      </p:cBhvr>
                                      <p:to>
                                        <p:strVal val="visible"/>
                                      </p:to>
                                    </p:set>
                                    <p:animEffect transition="in" filter="wipe(down)">
                                      <p:cBhvr>
                                        <p:cTn id="62" dur="580">
                                          <p:stCondLst>
                                            <p:cond delay="0"/>
                                          </p:stCondLst>
                                        </p:cTn>
                                        <p:tgtEl>
                                          <p:spTgt spid="28732"/>
                                        </p:tgtEl>
                                      </p:cBhvr>
                                    </p:animEffect>
                                    <p:anim calcmode="lin" valueType="num">
                                      <p:cBhvr>
                                        <p:cTn id="63"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8" dur="26">
                                          <p:stCondLst>
                                            <p:cond delay="650"/>
                                          </p:stCondLst>
                                        </p:cTn>
                                        <p:tgtEl>
                                          <p:spTgt spid="28732"/>
                                        </p:tgtEl>
                                      </p:cBhvr>
                                      <p:to x="100000" y="60000"/>
                                    </p:animScale>
                                    <p:animScale>
                                      <p:cBhvr>
                                        <p:cTn id="69" dur="166" decel="50000">
                                          <p:stCondLst>
                                            <p:cond delay="676"/>
                                          </p:stCondLst>
                                        </p:cTn>
                                        <p:tgtEl>
                                          <p:spTgt spid="28732"/>
                                        </p:tgtEl>
                                      </p:cBhvr>
                                      <p:to x="100000" y="100000"/>
                                    </p:animScale>
                                    <p:animScale>
                                      <p:cBhvr>
                                        <p:cTn id="70" dur="26">
                                          <p:stCondLst>
                                            <p:cond delay="1312"/>
                                          </p:stCondLst>
                                        </p:cTn>
                                        <p:tgtEl>
                                          <p:spTgt spid="28732"/>
                                        </p:tgtEl>
                                      </p:cBhvr>
                                      <p:to x="100000" y="80000"/>
                                    </p:animScale>
                                    <p:animScale>
                                      <p:cBhvr>
                                        <p:cTn id="71" dur="166" decel="50000">
                                          <p:stCondLst>
                                            <p:cond delay="1338"/>
                                          </p:stCondLst>
                                        </p:cTn>
                                        <p:tgtEl>
                                          <p:spTgt spid="28732"/>
                                        </p:tgtEl>
                                      </p:cBhvr>
                                      <p:to x="100000" y="100000"/>
                                    </p:animScale>
                                    <p:animScale>
                                      <p:cBhvr>
                                        <p:cTn id="72" dur="26">
                                          <p:stCondLst>
                                            <p:cond delay="1642"/>
                                          </p:stCondLst>
                                        </p:cTn>
                                        <p:tgtEl>
                                          <p:spTgt spid="28732"/>
                                        </p:tgtEl>
                                      </p:cBhvr>
                                      <p:to x="100000" y="90000"/>
                                    </p:animScale>
                                    <p:animScale>
                                      <p:cBhvr>
                                        <p:cTn id="73" dur="166" decel="50000">
                                          <p:stCondLst>
                                            <p:cond delay="1668"/>
                                          </p:stCondLst>
                                        </p:cTn>
                                        <p:tgtEl>
                                          <p:spTgt spid="28732"/>
                                        </p:tgtEl>
                                      </p:cBhvr>
                                      <p:to x="100000" y="100000"/>
                                    </p:animScale>
                                    <p:animScale>
                                      <p:cBhvr>
                                        <p:cTn id="74" dur="26">
                                          <p:stCondLst>
                                            <p:cond delay="1808"/>
                                          </p:stCondLst>
                                        </p:cTn>
                                        <p:tgtEl>
                                          <p:spTgt spid="28732"/>
                                        </p:tgtEl>
                                      </p:cBhvr>
                                      <p:to x="100000" y="95000"/>
                                    </p:animScale>
                                    <p:animScale>
                                      <p:cBhvr>
                                        <p:cTn id="75" dur="166" decel="50000">
                                          <p:stCondLst>
                                            <p:cond delay="1834"/>
                                          </p:stCondLst>
                                        </p:cTn>
                                        <p:tgtEl>
                                          <p:spTgt spid="28732"/>
                                        </p:tgtEl>
                                      </p:cBhvr>
                                      <p:to x="100000" y="100000"/>
                                    </p:animScale>
                                  </p:childTnLst>
                                </p:cTn>
                              </p:par>
                              <p:par>
                                <p:cTn id="76" presetID="1" presetClass="mediacall" presetSubtype="0" fill="hold" nodeType="withEffect">
                                  <p:stCondLst>
                                    <p:cond delay="0"/>
                                  </p:stCondLst>
                                  <p:childTnLst>
                                    <p:cmd type="call" cmd="playFrom(0.0)">
                                      <p:cBhvr>
                                        <p:cTn id="77" dur="1776" fill="hold"/>
                                        <p:tgtEl>
                                          <p:spTgt spid="47"/>
                                        </p:tgtEl>
                                      </p:cBhvr>
                                    </p:cmd>
                                  </p:childTnLst>
                                </p:cTn>
                              </p:par>
                              <p:par>
                                <p:cTn id="78" presetID="1" presetClass="exit" presetSubtype="0" fill="hold" nodeType="withEffect">
                                  <p:stCondLst>
                                    <p:cond delay="700"/>
                                  </p:stCondLst>
                                  <p:childTnLst>
                                    <p:set>
                                      <p:cBhvr>
                                        <p:cTn id="79" dur="1" fill="hold">
                                          <p:stCondLst>
                                            <p:cond delay="0"/>
                                          </p:stCondLst>
                                        </p:cTn>
                                        <p:tgtEl>
                                          <p:spTgt spid="33"/>
                                        </p:tgtEl>
                                        <p:attrNameLst>
                                          <p:attrName>style.visibility</p:attrName>
                                        </p:attrNameLst>
                                      </p:cBhvr>
                                      <p:to>
                                        <p:strVal val="hidden"/>
                                      </p:to>
                                    </p:set>
                                  </p:childTnLst>
                                </p:cTn>
                              </p:par>
                              <p:par>
                                <p:cTn id="80" presetID="1" presetClass="entr" presetSubtype="0" fill="hold" nodeType="withEffect">
                                  <p:stCondLst>
                                    <p:cond delay="130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xit" presetSubtype="0" fill="hold" nodeType="withEffect">
                                  <p:stCondLst>
                                    <p:cond delay="1800"/>
                                  </p:stCondLst>
                                  <p:childTnLst>
                                    <p:set>
                                      <p:cBhvr>
                                        <p:cTn id="83" dur="1" fill="hold">
                                          <p:stCondLst>
                                            <p:cond delay="0"/>
                                          </p:stCondLst>
                                        </p:cTn>
                                        <p:tgtEl>
                                          <p:spTgt spid="33"/>
                                        </p:tgtEl>
                                        <p:attrNameLst>
                                          <p:attrName>style.visibility</p:attrName>
                                        </p:attrNameLst>
                                      </p:cBhvr>
                                      <p:to>
                                        <p:strVal val="hidden"/>
                                      </p:to>
                                    </p:set>
                                  </p:childTnLst>
                                </p:cTn>
                              </p:par>
                            </p:childTnLst>
                          </p:cTn>
                        </p:par>
                        <p:par>
                          <p:cTn id="84" fill="hold">
                            <p:stCondLst>
                              <p:cond delay="2000"/>
                            </p:stCondLst>
                            <p:childTnLst>
                              <p:par>
                                <p:cTn id="85" presetID="1" presetClass="entr" presetSubtype="0" fill="hold" nodeType="afterEffect">
                                  <p:stCondLst>
                                    <p:cond delay="200"/>
                                  </p:stCondLst>
                                  <p:childTnLst>
                                    <p:set>
                                      <p:cBhvr>
                                        <p:cTn id="86" dur="1" fill="hold">
                                          <p:stCondLst>
                                            <p:cond delay="0"/>
                                          </p:stCondLst>
                                        </p:cTn>
                                        <p:tgtEl>
                                          <p:spTgt spid="33"/>
                                        </p:tgtEl>
                                        <p:attrNameLst>
                                          <p:attrName>style.visibility</p:attrName>
                                        </p:attrNameLst>
                                      </p:cBhvr>
                                      <p:to>
                                        <p:strVal val="visible"/>
                                      </p:to>
                                    </p:set>
                                  </p:childTnLst>
                                </p:cTn>
                              </p:par>
                            </p:childTnLst>
                          </p:cTn>
                        </p:par>
                        <p:par>
                          <p:cTn id="87" fill="hold">
                            <p:stCondLst>
                              <p:cond delay="2200"/>
                            </p:stCondLst>
                            <p:childTnLst>
                              <p:par>
                                <p:cTn id="88" presetID="1" presetClass="exit" presetSubtype="0" fill="hold" nodeType="afterEffect">
                                  <p:stCondLst>
                                    <p:cond delay="500"/>
                                  </p:stCondLst>
                                  <p:childTnLst>
                                    <p:set>
                                      <p:cBhvr>
                                        <p:cTn id="89" dur="1" fill="hold">
                                          <p:stCondLst>
                                            <p:cond delay="0"/>
                                          </p:stCondLst>
                                        </p:cTn>
                                        <p:tgtEl>
                                          <p:spTgt spid="33"/>
                                        </p:tgtEl>
                                        <p:attrNameLst>
                                          <p:attrName>style.visibility</p:attrName>
                                        </p:attrNameLst>
                                      </p:cBhvr>
                                      <p:to>
                                        <p:strVal val="hidden"/>
                                      </p:to>
                                    </p:set>
                                  </p:childTnLst>
                                </p:cTn>
                              </p:par>
                            </p:childTnLst>
                          </p:cTn>
                        </p:par>
                        <p:par>
                          <p:cTn id="90" fill="hold">
                            <p:stCondLst>
                              <p:cond delay="2700"/>
                            </p:stCondLst>
                            <p:childTnLst>
                              <p:par>
                                <p:cTn id="91" presetID="1" presetClass="entr" presetSubtype="0" fill="hold" nodeType="afterEffect">
                                  <p:stCondLst>
                                    <p:cond delay="500"/>
                                  </p:stCondLst>
                                  <p:childTnLst>
                                    <p:set>
                                      <p:cBhvr>
                                        <p:cTn id="92" dur="1" fill="hold">
                                          <p:stCondLst>
                                            <p:cond delay="0"/>
                                          </p:stCondLst>
                                        </p:cTn>
                                        <p:tgtEl>
                                          <p:spTgt spid="33"/>
                                        </p:tgtEl>
                                        <p:attrNameLst>
                                          <p:attrName>style.visibility</p:attrName>
                                        </p:attrNameLst>
                                      </p:cBhvr>
                                      <p:to>
                                        <p:strVal val="visible"/>
                                      </p:to>
                                    </p:set>
                                  </p:childTnLst>
                                </p:cTn>
                              </p:par>
                              <p:par>
                                <p:cTn id="93" presetID="16" presetClass="entr" presetSubtype="21" fill="hold" nodeType="with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barn(inVertical)">
                                      <p:cBhvr>
                                        <p:cTn id="95"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6" fill="hold" display="0">
                  <p:stCondLst>
                    <p:cond delay="indefinite"/>
                  </p:stCondLst>
                  <p:endCondLst>
                    <p:cond evt="onStopAudio" delay="0">
                      <p:tgtEl>
                        <p:sldTgt/>
                      </p:tgtEl>
                    </p:cond>
                  </p:endCondLst>
                </p:cTn>
                <p:tgtEl>
                  <p:spTgt spid="45"/>
                </p:tgtEl>
              </p:cMediaNode>
            </p:audio>
            <p:audio>
              <p:cMediaNode vol="80000">
                <p:cTn id="97" fill="hold" display="0">
                  <p:stCondLst>
                    <p:cond delay="indefinite"/>
                  </p:stCondLst>
                  <p:endCondLst>
                    <p:cond evt="onStopAudio" delay="0">
                      <p:tgtEl>
                        <p:sldTgt/>
                      </p:tgtEl>
                    </p:cond>
                  </p:endCondLst>
                </p:cTn>
                <p:tgtEl>
                  <p:spTgt spid="47"/>
                </p:tgtEl>
              </p:cMediaNode>
            </p:audio>
          </p:childTnLst>
        </p:cTn>
      </p:par>
    </p:tnLst>
    <p:bldLst>
      <p:bldP spid="2873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832886" y="45389"/>
            <a:ext cx="9623731" cy="6539817"/>
            <a:chOff x="140" y="123"/>
            <a:chExt cx="5569" cy="3954"/>
          </a:xfrm>
          <a:noFill/>
        </p:grpSpPr>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 y="2132"/>
              <a:ext cx="120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t="16226" r="1768" b="5024"/>
            <a:stretch/>
          </p:blipFill>
          <p:spPr bwMode="auto">
            <a:xfrm>
              <a:off x="140" y="687"/>
              <a:ext cx="5569" cy="3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111" y="123"/>
              <a:ext cx="936" cy="4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latin typeface="HG丸ｺﾞｼｯｸM-PRO" panose="020F0600000000000000" pitchFamily="50" charset="-128"/>
                  <a:ea typeface="HG丸ｺﾞｼｯｸM-PRO" panose="020F0600000000000000" pitchFamily="50" charset="-128"/>
                </a:rPr>
                <a:t>教育費</a:t>
              </a:r>
            </a:p>
          </p:txBody>
        </p:sp>
        <p:sp>
          <p:nvSpPr>
            <p:cNvPr id="14347" name="Text Box 18"/>
            <p:cNvSpPr txBox="1">
              <a:spLocks noChangeArrowheads="1"/>
            </p:cNvSpPr>
            <p:nvPr/>
          </p:nvSpPr>
          <p:spPr bwMode="auto">
            <a:xfrm>
              <a:off x="2554" y="919"/>
              <a:ext cx="2030"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pic>
          <p:nvPicPr>
            <p:cNvPr id="1434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 y="2024"/>
              <a:ext cx="712" cy="15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 y="1706"/>
              <a:ext cx="644" cy="1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7" y="1480"/>
              <a:ext cx="701" cy="2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2245" y="1259"/>
              <a:ext cx="2607" cy="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国や地方が負担する年間教育費（令和元年度）</a:t>
              </a:r>
            </a:p>
          </p:txBody>
        </p:sp>
        <p:sp>
          <p:nvSpPr>
            <p:cNvPr id="14353" name="Text Box 21"/>
            <p:cNvSpPr txBox="1">
              <a:spLocks noChangeArrowheads="1"/>
            </p:cNvSpPr>
            <p:nvPr/>
          </p:nvSpPr>
          <p:spPr bwMode="auto">
            <a:xfrm>
              <a:off x="2910" y="1480"/>
              <a:ext cx="1376" cy="2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grpSp>
      <p:sp>
        <p:nvSpPr>
          <p:cNvPr id="14" name="正方形/長方形 13"/>
          <p:cNvSpPr/>
          <p:nvPr/>
        </p:nvSpPr>
        <p:spPr>
          <a:xfrm>
            <a:off x="2730055" y="4429780"/>
            <a:ext cx="937071" cy="78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clrChange>
              <a:clrFrom>
                <a:srgbClr val="FFFFFF"/>
              </a:clrFrom>
              <a:clrTo>
                <a:srgbClr val="FFFFFF">
                  <a:alpha val="0"/>
                </a:srgbClr>
              </a:clrTo>
            </a:clrChange>
          </a:blip>
          <a:stretch>
            <a:fillRect/>
          </a:stretch>
        </p:blipFill>
        <p:spPr>
          <a:xfrm>
            <a:off x="2191381" y="3523807"/>
            <a:ext cx="2133600" cy="2619375"/>
          </a:xfrm>
          <a:prstGeom prst="rect">
            <a:avLst/>
          </a:prstGeom>
        </p:spPr>
      </p:pic>
      <p:sp>
        <p:nvSpPr>
          <p:cNvPr id="24588" name="Text Box 12"/>
          <p:cNvSpPr txBox="1">
            <a:spLocks noChangeArrowheads="1"/>
          </p:cNvSpPr>
          <p:nvPr/>
        </p:nvSpPr>
        <p:spPr bwMode="auto">
          <a:xfrm>
            <a:off x="4353428" y="5626383"/>
            <a:ext cx="1483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8</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6198016" y="5607506"/>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109</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7960021" y="5626383"/>
            <a:ext cx="1858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101</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6</a:t>
            </a:r>
            <a:r>
              <a:rPr lang="ja-JP" altLang="en-US" sz="1800" dirty="0">
                <a:latin typeface="HGPｺﾞｼｯｸE" panose="020B0900000000000000" pitchFamily="50" charset="-128"/>
                <a:ea typeface="HGPｺﾞｼｯｸE" panose="020B0900000000000000" pitchFamily="50" charset="-128"/>
              </a:rPr>
              <a:t>千円</a:t>
            </a:r>
          </a:p>
        </p:txBody>
      </p:sp>
      <p:grpSp>
        <p:nvGrpSpPr>
          <p:cNvPr id="3" name="Group 17"/>
          <p:cNvGrpSpPr>
            <a:grpSpLocks/>
          </p:cNvGrpSpPr>
          <p:nvPr/>
        </p:nvGrpSpPr>
        <p:grpSpPr bwMode="auto">
          <a:xfrm>
            <a:off x="1471613" y="1281114"/>
            <a:ext cx="2195513" cy="1804987"/>
            <a:chOff x="-9" y="2077"/>
            <a:chExt cx="1383" cy="1137"/>
          </a:xfrm>
        </p:grpSpPr>
        <p:pic>
          <p:nvPicPr>
            <p:cNvPr id="1434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 y="2077"/>
              <a:ext cx="1383"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58" y="2388"/>
              <a:ext cx="104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22" name="Rectangle 46">
            <a:extLst>
              <a:ext uri="{FF2B5EF4-FFF2-40B4-BE49-F238E27FC236}">
                <a16:creationId xmlns:a16="http://schemas.microsoft.com/office/drawing/2014/main" id="{7DFBE018-1309-443E-9C4A-881F3A93484E}"/>
              </a:ext>
            </a:extLst>
          </p:cNvPr>
          <p:cNvSpPr txBox="1">
            <a:spLocks noChangeArrowheads="1"/>
          </p:cNvSpPr>
          <p:nvPr/>
        </p:nvSpPr>
        <p:spPr>
          <a:xfrm>
            <a:off x="1950054" y="292253"/>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ja-JP" altLang="en-US" sz="3200" dirty="0">
                <a:latin typeface="HG丸ｺﾞｼｯｸM-PRO" pitchFamily="50" charset="-128"/>
                <a:ea typeface="HG丸ｺﾞｼｯｸM-PRO" pitchFamily="50" charset="-128"/>
                <a:cs typeface="+mn-cs"/>
              </a:rPr>
              <a:t>教育費　（令和元年度）</a:t>
            </a:r>
            <a:endParaRPr lang="ja-JP" altLang="en-US" sz="2400" dirty="0">
              <a:latin typeface="HG丸ｺﾞｼｯｸM-PRO" panose="020F0600000000000000" pitchFamily="50" charset="-128"/>
              <a:ea typeface="HG丸ｺﾞｼｯｸM-PRO" panose="020F0600000000000000" pitchFamily="50" charset="-128"/>
              <a:cs typeface="+mn-cs"/>
            </a:endParaRPr>
          </a:p>
        </p:txBody>
      </p:sp>
      <p:sp>
        <p:nvSpPr>
          <p:cNvPr id="2" name="正方形/長方形 1"/>
          <p:cNvSpPr/>
          <p:nvPr/>
        </p:nvSpPr>
        <p:spPr>
          <a:xfrm>
            <a:off x="9754" y="6400540"/>
            <a:ext cx="4339650" cy="369332"/>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「わたしたちのくらしと税」の</a:t>
            </a:r>
            <a:r>
              <a:rPr lang="ja-JP" altLang="en-US" dirty="0">
                <a:latin typeface="HG丸ｺﾞｼｯｸM-PRO" panose="020F0600000000000000" pitchFamily="50" charset="-128"/>
                <a:ea typeface="HG丸ｺﾞｼｯｸM-PRO" panose="020F0600000000000000" pitchFamily="50" charset="-128"/>
              </a:rPr>
              <a:t>９</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grpSp>
        <p:nvGrpSpPr>
          <p:cNvPr id="28" name="グループ化 27">
            <a:extLst>
              <a:ext uri="{FF2B5EF4-FFF2-40B4-BE49-F238E27FC236}">
                <a16:creationId xmlns:a16="http://schemas.microsoft.com/office/drawing/2014/main" id="{4C68FD67-7470-4772-8DE9-F29423861908}"/>
              </a:ext>
            </a:extLst>
          </p:cNvPr>
          <p:cNvGrpSpPr/>
          <p:nvPr/>
        </p:nvGrpSpPr>
        <p:grpSpPr>
          <a:xfrm>
            <a:off x="2895599" y="4841346"/>
            <a:ext cx="517014" cy="393905"/>
            <a:chOff x="1445136" y="4806745"/>
            <a:chExt cx="517014" cy="393905"/>
          </a:xfrm>
        </p:grpSpPr>
        <p:pic>
          <p:nvPicPr>
            <p:cNvPr id="29" name="図 28">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1" name="グループ化 30">
            <a:extLst>
              <a:ext uri="{FF2B5EF4-FFF2-40B4-BE49-F238E27FC236}">
                <a16:creationId xmlns:a16="http://schemas.microsoft.com/office/drawing/2014/main" id="{4C68FD67-7470-4772-8DE9-F29423861908}"/>
              </a:ext>
            </a:extLst>
          </p:cNvPr>
          <p:cNvGrpSpPr/>
          <p:nvPr/>
        </p:nvGrpSpPr>
        <p:grpSpPr>
          <a:xfrm>
            <a:off x="2895599" y="4836826"/>
            <a:ext cx="517014" cy="393905"/>
            <a:chOff x="1445136" y="4806745"/>
            <a:chExt cx="517014" cy="393905"/>
          </a:xfrm>
        </p:grpSpPr>
        <p:pic>
          <p:nvPicPr>
            <p:cNvPr id="32" name="図 31">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3" name="図 32">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4" name="グループ化 33">
            <a:extLst>
              <a:ext uri="{FF2B5EF4-FFF2-40B4-BE49-F238E27FC236}">
                <a16:creationId xmlns:a16="http://schemas.microsoft.com/office/drawing/2014/main" id="{4C68FD67-7470-4772-8DE9-F29423861908}"/>
              </a:ext>
            </a:extLst>
          </p:cNvPr>
          <p:cNvGrpSpPr/>
          <p:nvPr/>
        </p:nvGrpSpPr>
        <p:grpSpPr>
          <a:xfrm>
            <a:off x="2902924" y="4836826"/>
            <a:ext cx="517014" cy="393905"/>
            <a:chOff x="1445136" y="4806745"/>
            <a:chExt cx="517014" cy="393905"/>
          </a:xfrm>
        </p:grpSpPr>
        <p:pic>
          <p:nvPicPr>
            <p:cNvPr id="35" name="図 34">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6" name="図 35">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sp>
        <p:nvSpPr>
          <p:cNvPr id="8" name="角丸四角形吹き出し 7"/>
          <p:cNvSpPr/>
          <p:nvPr/>
        </p:nvSpPr>
        <p:spPr>
          <a:xfrm>
            <a:off x="4037512" y="1362391"/>
            <a:ext cx="6167958" cy="2007877"/>
          </a:xfrm>
          <a:prstGeom prst="wedgeRoundRectCallout">
            <a:avLst>
              <a:gd name="adj1" fmla="val -51912"/>
              <a:gd name="adj2" fmla="val 1114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1188</a:t>
            </a:r>
            <a:r>
              <a:rPr kumimoji="1" lang="ja-JP" altLang="en-US" sz="3600" b="1" dirty="0">
                <a:solidFill>
                  <a:schemeClr val="tx1"/>
                </a:solidFill>
              </a:rPr>
              <a:t>万</a:t>
            </a:r>
            <a:r>
              <a:rPr kumimoji="1" lang="en-US" altLang="ja-JP" sz="3600" b="1" dirty="0">
                <a:solidFill>
                  <a:schemeClr val="tx1"/>
                </a:solidFill>
              </a:rPr>
              <a:t>9</a:t>
            </a:r>
            <a:r>
              <a:rPr kumimoji="1" lang="ja-JP" altLang="en-US" sz="3600" b="1" dirty="0">
                <a:solidFill>
                  <a:schemeClr val="tx1"/>
                </a:solidFill>
              </a:rPr>
              <a:t>千円！</a:t>
            </a:r>
          </a:p>
        </p:txBody>
      </p:sp>
      <p:pic>
        <p:nvPicPr>
          <p:cNvPr id="38" name="図 37">
            <a:extLst>
              <a:ext uri="{FF2B5EF4-FFF2-40B4-BE49-F238E27FC236}">
                <a16:creationId xmlns:a16="http://schemas.microsoft.com/office/drawing/2014/main" id="{D7568BE0-B321-4828-BD49-857799CE8F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3011" y="3043370"/>
            <a:ext cx="607720" cy="598612"/>
          </a:xfrm>
          <a:prstGeom prst="rect">
            <a:avLst/>
          </a:prstGeom>
        </p:spPr>
      </p:pic>
    </p:spTree>
    <p:extLst>
      <p:ext uri="{BB962C8B-B14F-4D97-AF65-F5344CB8AC3E}">
        <p14:creationId xmlns:p14="http://schemas.microsoft.com/office/powerpoint/2010/main" val="81775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89"/>
                                        </p:tgtEl>
                                        <p:attrNameLst>
                                          <p:attrName>style.visibility</p:attrName>
                                        </p:attrNameLst>
                                      </p:cBhvr>
                                      <p:to>
                                        <p:strVal val="visible"/>
                                      </p:to>
                                    </p:set>
                                    <p:anim calcmode="lin" valueType="num">
                                      <p:cBhvr>
                                        <p:cTn id="11" dur="500" fill="hold"/>
                                        <p:tgtEl>
                                          <p:spTgt spid="24589"/>
                                        </p:tgtEl>
                                        <p:attrNameLst>
                                          <p:attrName>ppt_w</p:attrName>
                                        </p:attrNameLst>
                                      </p:cBhvr>
                                      <p:tavLst>
                                        <p:tav tm="0">
                                          <p:val>
                                            <p:fltVal val="0"/>
                                          </p:val>
                                        </p:tav>
                                        <p:tav tm="100000">
                                          <p:val>
                                            <p:strVal val="#ppt_w"/>
                                          </p:val>
                                        </p:tav>
                                      </p:tavLst>
                                    </p:anim>
                                    <p:anim calcmode="lin" valueType="num">
                                      <p:cBhvr>
                                        <p:cTn id="12" dur="500" fill="hold"/>
                                        <p:tgtEl>
                                          <p:spTgt spid="2458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90"/>
                                        </p:tgtEl>
                                        <p:attrNameLst>
                                          <p:attrName>style.visibility</p:attrName>
                                        </p:attrNameLst>
                                      </p:cBhvr>
                                      <p:to>
                                        <p:strVal val="visible"/>
                                      </p:to>
                                    </p:set>
                                    <p:anim calcmode="lin" valueType="num">
                                      <p:cBhvr>
                                        <p:cTn id="15" dur="500" fill="hold"/>
                                        <p:tgtEl>
                                          <p:spTgt spid="24590"/>
                                        </p:tgtEl>
                                        <p:attrNameLst>
                                          <p:attrName>ppt_w</p:attrName>
                                        </p:attrNameLst>
                                      </p:cBhvr>
                                      <p:tavLst>
                                        <p:tav tm="0">
                                          <p:val>
                                            <p:fltVal val="0"/>
                                          </p:val>
                                        </p:tav>
                                        <p:tav tm="100000">
                                          <p:val>
                                            <p:strVal val="#ppt_w"/>
                                          </p:val>
                                        </p:tav>
                                      </p:tavLst>
                                    </p:anim>
                                    <p:anim calcmode="lin" valueType="num">
                                      <p:cBhvr>
                                        <p:cTn id="16"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P spid="24590"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p:nvPr/>
        </p:nvPicPr>
        <p:blipFill rotWithShape="1">
          <a:blip r:embed="rId4">
            <a:extLst>
              <a:ext uri="{28A0092B-C50C-407E-A947-70E740481C1C}">
                <a14:useLocalDpi xmlns:a14="http://schemas.microsoft.com/office/drawing/2010/main" val="0"/>
              </a:ext>
            </a:extLst>
          </a:blip>
          <a:srcRect l="21329" t="5882" r="24246"/>
          <a:stretch/>
        </p:blipFill>
        <p:spPr bwMode="auto">
          <a:xfrm>
            <a:off x="1915694" y="1586281"/>
            <a:ext cx="2664296" cy="2664296"/>
          </a:xfrm>
          <a:prstGeom prst="rect">
            <a:avLst/>
          </a:prstGeom>
          <a:noFill/>
          <a:ln>
            <a:noFill/>
          </a:ln>
          <a:extLst>
            <a:ext uri="{53640926-AAD7-44D8-BBD7-CCE9431645EC}">
              <a14:shadowObscured xmlns:a14="http://schemas.microsoft.com/office/drawing/2010/main"/>
            </a:ext>
          </a:extLst>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851" y="6164505"/>
            <a:ext cx="497728" cy="49772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827663"/>
            <a:ext cx="537569" cy="537569"/>
          </a:xfrm>
          <a:prstGeom prst="rect">
            <a:avLst/>
          </a:prstGeom>
        </p:spPr>
      </p:pic>
      <p:pic>
        <p:nvPicPr>
          <p:cNvPr id="40" name="図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505612"/>
            <a:ext cx="505231" cy="531465"/>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948" y="5210347"/>
            <a:ext cx="514324" cy="514324"/>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998" y="4866748"/>
            <a:ext cx="506636" cy="506636"/>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225" y="4533034"/>
            <a:ext cx="532213" cy="532213"/>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310" y="4201893"/>
            <a:ext cx="534878" cy="534878"/>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240" y="3839687"/>
            <a:ext cx="575033" cy="575033"/>
          </a:xfrm>
          <a:prstGeom prst="rect">
            <a:avLst/>
          </a:prstGeom>
        </p:spPr>
      </p:pic>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202" y="3490805"/>
            <a:ext cx="558986" cy="558986"/>
          </a:xfrm>
          <a:prstGeom prst="rect">
            <a:avLst/>
          </a:prstGeom>
        </p:spPr>
      </p:pic>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567" y="3136028"/>
            <a:ext cx="561148" cy="561148"/>
          </a:xfrm>
          <a:prstGeom prst="rect">
            <a:avLst/>
          </a:prstGeom>
        </p:spPr>
      </p:pic>
      <p:sp>
        <p:nvSpPr>
          <p:cNvPr id="22" name="Rectangle 46">
            <a:extLst>
              <a:ext uri="{FF2B5EF4-FFF2-40B4-BE49-F238E27FC236}">
                <a16:creationId xmlns:a16="http://schemas.microsoft.com/office/drawing/2014/main" id="{CFFE9CC4-7F4B-4AB8-957C-A56ADF813344}"/>
              </a:ext>
            </a:extLst>
          </p:cNvPr>
          <p:cNvSpPr txBox="1">
            <a:spLocks noChangeArrowheads="1"/>
          </p:cNvSpPr>
          <p:nvPr/>
        </p:nvSpPr>
        <p:spPr>
          <a:xfrm>
            <a:off x="2041337" y="319884"/>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en-US" altLang="ja-JP" sz="3200" dirty="0">
                <a:latin typeface="HG丸ｺﾞｼｯｸM-PRO" panose="020F0600000000000000" pitchFamily="50" charset="-128"/>
                <a:ea typeface="HG丸ｺﾞｼｯｸM-PRO" panose="020F0600000000000000" pitchFamily="50" charset="-128"/>
                <a:cs typeface="+mn-cs"/>
              </a:rPr>
              <a:t>1</a:t>
            </a:r>
            <a:r>
              <a:rPr lang="ja-JP" altLang="en-US" sz="3200" dirty="0">
                <a:latin typeface="HG丸ｺﾞｼｯｸM-PRO" panose="020F0600000000000000" pitchFamily="50" charset="-128"/>
                <a:ea typeface="HG丸ｺﾞｼｯｸM-PRO" panose="020F0600000000000000" pitchFamily="50" charset="-128"/>
                <a:cs typeface="+mn-cs"/>
              </a:rPr>
              <a:t>億円ってどれくらい？</a:t>
            </a:r>
            <a:endParaRPr lang="ja-JP" altLang="en-US" sz="2400" dirty="0">
              <a:latin typeface="HG丸ｺﾞｼｯｸM-PRO" panose="020F0600000000000000" pitchFamily="50" charset="-128"/>
              <a:ea typeface="HG丸ｺﾞｼｯｸM-PRO" panose="020F0600000000000000" pitchFamily="50" charset="-128"/>
              <a:cs typeface="+mn-cs"/>
            </a:endParaRPr>
          </a:p>
        </p:txBody>
      </p:sp>
      <p:pic>
        <p:nvPicPr>
          <p:cNvPr id="20" name="図 19">
            <a:extLst>
              <a:ext uri="{FF2B5EF4-FFF2-40B4-BE49-F238E27FC236}">
                <a16:creationId xmlns:a16="http://schemas.microsoft.com/office/drawing/2014/main" id="{D7568BE0-B321-4828-BD49-857799CE8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6053" y="4632119"/>
            <a:ext cx="1739892" cy="1713817"/>
          </a:xfrm>
          <a:prstGeom prst="rect">
            <a:avLst/>
          </a:prstGeom>
        </p:spPr>
      </p:pic>
      <p:sp>
        <p:nvSpPr>
          <p:cNvPr id="2" name="右中かっこ 1">
            <a:extLst>
              <a:ext uri="{FF2B5EF4-FFF2-40B4-BE49-F238E27FC236}">
                <a16:creationId xmlns:a16="http://schemas.microsoft.com/office/drawing/2014/main" id="{A19DB868-20AB-4DC8-BE23-507A08730E18}"/>
              </a:ext>
            </a:extLst>
          </p:cNvPr>
          <p:cNvSpPr/>
          <p:nvPr/>
        </p:nvSpPr>
        <p:spPr>
          <a:xfrm>
            <a:off x="3359696" y="4869159"/>
            <a:ext cx="144016" cy="101512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42163AB-E10E-4C2D-BB6F-A24573FC4828}"/>
              </a:ext>
            </a:extLst>
          </p:cNvPr>
          <p:cNvSpPr txBox="1"/>
          <p:nvPr/>
        </p:nvSpPr>
        <p:spPr>
          <a:xfrm>
            <a:off x="3917998" y="5090113"/>
            <a:ext cx="2505392" cy="830997"/>
          </a:xfrm>
          <a:prstGeom prst="rect">
            <a:avLst/>
          </a:prstGeom>
          <a:noFill/>
        </p:spPr>
        <p:txBody>
          <a:bodyPr wrap="square" rtlCol="0">
            <a:spAutoFit/>
          </a:bodyPr>
          <a:lstStyle/>
          <a:p>
            <a:r>
              <a:rPr lang="en-US" altLang="ja-JP" sz="2400" b="1" dirty="0"/>
              <a:t>1000</a:t>
            </a:r>
            <a:r>
              <a:rPr lang="ja-JP" altLang="en-US" sz="2400" b="1" dirty="0"/>
              <a:t>万円は</a:t>
            </a:r>
            <a:endParaRPr lang="en-US" altLang="ja-JP" sz="2400" b="1" dirty="0"/>
          </a:p>
          <a:p>
            <a:r>
              <a:rPr lang="ja-JP" altLang="en-US" sz="2400" b="1" dirty="0"/>
              <a:t>約</a:t>
            </a:r>
            <a:r>
              <a:rPr lang="en-US" altLang="ja-JP" sz="2400" b="1" dirty="0"/>
              <a:t>10</a:t>
            </a:r>
            <a:r>
              <a:rPr lang="ja-JP" altLang="en-US" sz="2400" b="1" dirty="0"/>
              <a:t>センチ</a:t>
            </a:r>
            <a:endParaRPr kumimoji="1" lang="ja-JP" altLang="en-US" sz="2400" b="1" dirty="0"/>
          </a:p>
        </p:txBody>
      </p:sp>
      <p:pic>
        <p:nvPicPr>
          <p:cNvPr id="27" name="Picture 1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967435" y="1285660"/>
            <a:ext cx="3514077" cy="554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2"/>
          <p:cNvSpPr>
            <a:spLocks noChangeArrowheads="1"/>
          </p:cNvSpPr>
          <p:nvPr/>
        </p:nvSpPr>
        <p:spPr bwMode="auto">
          <a:xfrm>
            <a:off x="4326366" y="2153998"/>
            <a:ext cx="4444883" cy="100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333333"/>
                </a:solidFill>
                <a:latin typeface="HG丸ｺﾞｼｯｸM-PRO" panose="020F0600000000000000" pitchFamily="50" charset="-128"/>
                <a:ea typeface="HG丸ｺﾞｼｯｸM-PRO" panose="020F0600000000000000" pitchFamily="50" charset="-128"/>
              </a:rPr>
              <a:t>１億円は約</a:t>
            </a:r>
            <a:r>
              <a:rPr lang="en-US" altLang="ja-JP" sz="2800" b="1" dirty="0">
                <a:solidFill>
                  <a:srgbClr val="333333"/>
                </a:solidFill>
                <a:latin typeface="HG丸ｺﾞｼｯｸM-PRO" panose="020F0600000000000000" pitchFamily="50" charset="-128"/>
                <a:ea typeface="HG丸ｺﾞｼｯｸM-PRO" panose="020F0600000000000000" pitchFamily="50" charset="-128"/>
              </a:rPr>
              <a:t>1</a:t>
            </a:r>
            <a:r>
              <a:rPr lang="ja-JP" altLang="en-US" sz="2800" b="1" dirty="0">
                <a:solidFill>
                  <a:srgbClr val="333333"/>
                </a:solidFill>
                <a:latin typeface="HG丸ｺﾞｼｯｸM-PRO" panose="020F0600000000000000" pitchFamily="50" charset="-128"/>
                <a:ea typeface="HG丸ｺﾞｼｯｸM-PRO" panose="020F0600000000000000" pitchFamily="50" charset="-128"/>
              </a:rPr>
              <a:t>メートル！</a:t>
            </a:r>
          </a:p>
        </p:txBody>
      </p:sp>
    </p:spTree>
    <p:custDataLst>
      <p:tags r:id="rId1"/>
    </p:custDataLst>
    <p:extLst>
      <p:ext uri="{BB962C8B-B14F-4D97-AF65-F5344CB8AC3E}">
        <p14:creationId xmlns:p14="http://schemas.microsoft.com/office/powerpoint/2010/main" val="3595677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700"/>
                                        <p:tgtEl>
                                          <p:spTgt spid="30"/>
                                        </p:tgtEl>
                                      </p:cBhvr>
                                    </p:animEffect>
                                    <p:anim calcmode="lin" valueType="num">
                                      <p:cBhvr>
                                        <p:cTn id="8" dur="1700" fill="hold"/>
                                        <p:tgtEl>
                                          <p:spTgt spid="30"/>
                                        </p:tgtEl>
                                        <p:attrNameLst>
                                          <p:attrName>ppt_w</p:attrName>
                                        </p:attrNameLst>
                                      </p:cBhvr>
                                      <p:tavLst>
                                        <p:tav tm="0" fmla="#ppt_w*sin(2.5*pi*$)">
                                          <p:val>
                                            <p:fltVal val="0"/>
                                          </p:val>
                                        </p:tav>
                                        <p:tav tm="100000">
                                          <p:val>
                                            <p:fltVal val="1"/>
                                          </p:val>
                                        </p:tav>
                                      </p:tavLst>
                                    </p:anim>
                                    <p:anim calcmode="lin" valueType="num">
                                      <p:cBhvr>
                                        <p:cTn id="9" dur="17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800"/>
                            </p:stCondLst>
                            <p:childTnLst>
                              <p:par>
                                <p:cTn id="22" presetID="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800" fill="hold"/>
                                        <p:tgtEl>
                                          <p:spTgt spid="8"/>
                                        </p:tgtEl>
                                        <p:attrNameLst>
                                          <p:attrName>ppt_x</p:attrName>
                                        </p:attrNameLst>
                                      </p:cBhvr>
                                      <p:tavLst>
                                        <p:tav tm="0">
                                          <p:val>
                                            <p:strVal val="#ppt_x"/>
                                          </p:val>
                                        </p:tav>
                                        <p:tav tm="100000">
                                          <p:val>
                                            <p:strVal val="#ppt_x"/>
                                          </p:val>
                                        </p:tav>
                                      </p:tavLst>
                                    </p:anim>
                                    <p:anim calcmode="lin" valueType="num">
                                      <p:cBhvr additive="base">
                                        <p:cTn id="30" dur="8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3100"/>
                            </p:stCondLst>
                            <p:childTnLst>
                              <p:par>
                                <p:cTn id="32" presetID="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700" fill="hold"/>
                                        <p:tgtEl>
                                          <p:spTgt spid="40"/>
                                        </p:tgtEl>
                                        <p:attrNameLst>
                                          <p:attrName>ppt_x</p:attrName>
                                        </p:attrNameLst>
                                      </p:cBhvr>
                                      <p:tavLst>
                                        <p:tav tm="0">
                                          <p:val>
                                            <p:strVal val="#ppt_x"/>
                                          </p:val>
                                        </p:tav>
                                        <p:tav tm="100000">
                                          <p:val>
                                            <p:strVal val="#ppt_x"/>
                                          </p:val>
                                        </p:tav>
                                      </p:tavLst>
                                    </p:anim>
                                    <p:anim calcmode="lin" valueType="num">
                                      <p:cBhvr additive="base">
                                        <p:cTn id="35" dur="7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38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00" fill="hold"/>
                                        <p:tgtEl>
                                          <p:spTgt spid="39"/>
                                        </p:tgtEl>
                                        <p:attrNameLst>
                                          <p:attrName>ppt_x</p:attrName>
                                        </p:attrNameLst>
                                      </p:cBhvr>
                                      <p:tavLst>
                                        <p:tav tm="0">
                                          <p:val>
                                            <p:strVal val="#ppt_x"/>
                                          </p:val>
                                        </p:tav>
                                        <p:tav tm="100000">
                                          <p:val>
                                            <p:strVal val="#ppt_x"/>
                                          </p:val>
                                        </p:tav>
                                      </p:tavLst>
                                    </p:anim>
                                    <p:anim calcmode="lin" valueType="num">
                                      <p:cBhvr additive="base">
                                        <p:cTn id="40" dur="7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600" fill="hold"/>
                                        <p:tgtEl>
                                          <p:spTgt spid="41"/>
                                        </p:tgtEl>
                                        <p:attrNameLst>
                                          <p:attrName>ppt_x</p:attrName>
                                        </p:attrNameLst>
                                      </p:cBhvr>
                                      <p:tavLst>
                                        <p:tav tm="0">
                                          <p:val>
                                            <p:strVal val="#ppt_x"/>
                                          </p:val>
                                        </p:tav>
                                        <p:tav tm="100000">
                                          <p:val>
                                            <p:strVal val="#ppt_x"/>
                                          </p:val>
                                        </p:tav>
                                      </p:tavLst>
                                    </p:anim>
                                    <p:anim calcmode="lin" valueType="num">
                                      <p:cBhvr additive="base">
                                        <p:cTn id="45" dur="6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5100"/>
                            </p:stCondLst>
                            <p:childTnLst>
                              <p:par>
                                <p:cTn id="47" presetID="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5600"/>
                            </p:stCondLst>
                            <p:childTnLst>
                              <p:par>
                                <p:cTn id="52" presetID="2" presetClass="entr" presetSubtype="4"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6100"/>
                            </p:stCondLst>
                            <p:childTnLst>
                              <p:par>
                                <p:cTn id="57" presetID="2" presetClass="entr" presetSubtype="4"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6600"/>
                            </p:stCondLst>
                            <p:childTnLst>
                              <p:par>
                                <p:cTn id="62" presetID="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7100"/>
                            </p:stCondLst>
                            <p:childTnLst>
                              <p:par>
                                <p:cTn id="67" presetID="2" presetClass="entr" presetSubtype="4"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7600"/>
                            </p:stCondLst>
                            <p:childTnLst>
                              <p:par>
                                <p:cTn id="72" presetID="53" presetClass="entr" presetSubtype="16" fill="hold" grpId="0" nodeType="afterEffect">
                                  <p:stCondLst>
                                    <p:cond delay="0"/>
                                  </p:stCondLst>
                                  <p:childTnLst>
                                    <p:set>
                                      <p:cBhvr>
                                        <p:cTn id="73" dur="1" fill="hold">
                                          <p:stCondLst>
                                            <p:cond delay="0"/>
                                          </p:stCondLst>
                                        </p:cTn>
                                        <p:tgtEl>
                                          <p:spTgt spid="38915"/>
                                        </p:tgtEl>
                                        <p:attrNameLst>
                                          <p:attrName>style.visibility</p:attrName>
                                        </p:attrNameLst>
                                      </p:cBhvr>
                                      <p:to>
                                        <p:strVal val="visible"/>
                                      </p:to>
                                    </p:set>
                                    <p:anim calcmode="lin" valueType="num">
                                      <p:cBhvr>
                                        <p:cTn id="74" dur="500" fill="hold"/>
                                        <p:tgtEl>
                                          <p:spTgt spid="38915"/>
                                        </p:tgtEl>
                                        <p:attrNameLst>
                                          <p:attrName>ppt_w</p:attrName>
                                        </p:attrNameLst>
                                      </p:cBhvr>
                                      <p:tavLst>
                                        <p:tav tm="0">
                                          <p:val>
                                            <p:fltVal val="0"/>
                                          </p:val>
                                        </p:tav>
                                        <p:tav tm="100000">
                                          <p:val>
                                            <p:strVal val="#ppt_w"/>
                                          </p:val>
                                        </p:tav>
                                      </p:tavLst>
                                    </p:anim>
                                    <p:anim calcmode="lin" valueType="num">
                                      <p:cBhvr>
                                        <p:cTn id="75" dur="500" fill="hold"/>
                                        <p:tgtEl>
                                          <p:spTgt spid="38915"/>
                                        </p:tgtEl>
                                        <p:attrNameLst>
                                          <p:attrName>ppt_h</p:attrName>
                                        </p:attrNameLst>
                                      </p:cBhvr>
                                      <p:tavLst>
                                        <p:tav tm="0">
                                          <p:val>
                                            <p:fltVal val="0"/>
                                          </p:val>
                                        </p:tav>
                                        <p:tav tm="100000">
                                          <p:val>
                                            <p:strVal val="#ppt_h"/>
                                          </p:val>
                                        </p:tav>
                                      </p:tavLst>
                                    </p:anim>
                                    <p:animEffect transition="in" filter="fade">
                                      <p:cBhvr>
                                        <p:cTn id="76"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89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919288" y="252413"/>
            <a:ext cx="3632200" cy="2366962"/>
            <a:chOff x="395288" y="251774"/>
            <a:chExt cx="3631525" cy="2367915"/>
          </a:xfrm>
        </p:grpSpPr>
        <p:grpSp>
          <p:nvGrpSpPr>
            <p:cNvPr id="34839" name="Group 43"/>
            <p:cNvGrpSpPr>
              <a:grpSpLocks/>
            </p:cNvGrpSpPr>
            <p:nvPr/>
          </p:nvGrpSpPr>
          <p:grpSpPr bwMode="auto">
            <a:xfrm>
              <a:off x="395288" y="404813"/>
              <a:ext cx="2089150" cy="1871662"/>
              <a:chOff x="249" y="255"/>
              <a:chExt cx="1316" cy="1179"/>
            </a:xfrm>
          </p:grpSpPr>
          <p:sp>
            <p:nvSpPr>
              <p:cNvPr id="34841" name="Rectangle 21"/>
              <p:cNvSpPr>
                <a:spLocks noChangeArrowheads="1"/>
              </p:cNvSpPr>
              <p:nvPr/>
            </p:nvSpPr>
            <p:spPr bwMode="auto">
              <a:xfrm>
                <a:off x="612" y="1117"/>
                <a:ext cx="72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消防車</a:t>
                </a:r>
              </a:p>
            </p:txBody>
          </p:sp>
          <p:pic>
            <p:nvPicPr>
              <p:cNvPr id="34842" name="Picture 9" descr="AQNO_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55"/>
                <a:ext cx="1316"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40" name="Picture 30" descr="消防士ｋ"/>
            <p:cNvPicPr>
              <a:picLocks noChangeAspect="1" noChangeArrowheads="1"/>
            </p:cNvPicPr>
            <p:nvPr/>
          </p:nvPicPr>
          <p:blipFill>
            <a:blip r:embed="rId5">
              <a:clrChange>
                <a:clrFrom>
                  <a:srgbClr val="FF7F7F"/>
                </a:clrFrom>
                <a:clrTo>
                  <a:srgbClr val="FF7F7F">
                    <a:alpha val="0"/>
                  </a:srgbClr>
                </a:clrTo>
              </a:clrChange>
              <a:extLst>
                <a:ext uri="{28A0092B-C50C-407E-A947-70E740481C1C}">
                  <a14:useLocalDpi xmlns:a14="http://schemas.microsoft.com/office/drawing/2010/main" val="0"/>
                </a:ext>
              </a:extLst>
            </a:blip>
            <a:srcRect r="7547"/>
            <a:stretch>
              <a:fillRect/>
            </a:stretch>
          </p:blipFill>
          <p:spPr bwMode="auto">
            <a:xfrm rot="-120000">
              <a:off x="2326786" y="251774"/>
              <a:ext cx="1700027" cy="23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2"/>
          <p:cNvGrpSpPr>
            <a:grpSpLocks/>
          </p:cNvGrpSpPr>
          <p:nvPr/>
        </p:nvGrpSpPr>
        <p:grpSpPr bwMode="auto">
          <a:xfrm>
            <a:off x="8024813" y="285751"/>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医療</a:t>
              </a:r>
            </a:p>
          </p:txBody>
        </p:sp>
      </p:grpSp>
      <p:grpSp>
        <p:nvGrpSpPr>
          <p:cNvPr id="5" name="Group 45"/>
          <p:cNvGrpSpPr>
            <a:grpSpLocks noChangeAspect="1"/>
          </p:cNvGrpSpPr>
          <p:nvPr/>
        </p:nvGrpSpPr>
        <p:grpSpPr bwMode="auto">
          <a:xfrm>
            <a:off x="8936045" y="2816677"/>
            <a:ext cx="2097087" cy="1906587"/>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7"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1"/>
          <p:cNvGrpSpPr>
            <a:grpSpLocks/>
          </p:cNvGrpSpPr>
          <p:nvPr/>
        </p:nvGrpSpPr>
        <p:grpSpPr bwMode="auto">
          <a:xfrm>
            <a:off x="5566931" y="718961"/>
            <a:ext cx="2268537" cy="1557338"/>
            <a:chOff x="2653" y="436"/>
            <a:chExt cx="1429" cy="981"/>
          </a:xfrm>
        </p:grpSpPr>
        <p:pic>
          <p:nvPicPr>
            <p:cNvPr id="34833" name="Picture 11" descr="AQNO_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 y="436"/>
              <a:ext cx="1429"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50"/>
            <p:cNvSpPr>
              <a:spLocks noChangeArrowheads="1"/>
            </p:cNvSpPr>
            <p:nvPr/>
          </p:nvSpPr>
          <p:spPr bwMode="auto">
            <a:xfrm>
              <a:off x="2970" y="1117"/>
              <a:ext cx="72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救急車</a:t>
              </a:r>
            </a:p>
          </p:txBody>
        </p:sp>
      </p:grpSp>
      <p:grpSp>
        <p:nvGrpSpPr>
          <p:cNvPr id="7" name="グループ化 26"/>
          <p:cNvGrpSpPr>
            <a:grpSpLocks/>
          </p:cNvGrpSpPr>
          <p:nvPr/>
        </p:nvGrpSpPr>
        <p:grpSpPr bwMode="auto">
          <a:xfrm>
            <a:off x="7297769" y="4283076"/>
            <a:ext cx="3063875" cy="2430462"/>
            <a:chOff x="5165725" y="4581525"/>
            <a:chExt cx="3063888" cy="2430477"/>
          </a:xfrm>
        </p:grpSpPr>
        <p:pic>
          <p:nvPicPr>
            <p:cNvPr id="34829" name="Picture 37" descr="警察官ｋ2"/>
            <p:cNvPicPr>
              <a:picLocks noChangeAspect="1" noChangeArrowheads="1"/>
            </p:cNvPicPr>
            <p:nvPr/>
          </p:nvPicPr>
          <p:blipFill>
            <a:blip r:embed="rId9">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5165725" y="4581525"/>
              <a:ext cx="192722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0" name="Group 46"/>
            <p:cNvGrpSpPr>
              <a:grpSpLocks/>
            </p:cNvGrpSpPr>
            <p:nvPr/>
          </p:nvGrpSpPr>
          <p:grpSpPr bwMode="auto">
            <a:xfrm>
              <a:off x="6429388" y="5500702"/>
              <a:ext cx="1800225" cy="1511300"/>
              <a:chOff x="4422" y="3294"/>
              <a:chExt cx="1134" cy="952"/>
            </a:xfrm>
          </p:grpSpPr>
          <p:pic>
            <p:nvPicPr>
              <p:cNvPr id="34831" name="Picture 10" descr="AQNO_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 y="3294"/>
                <a:ext cx="1134"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Rectangle 23"/>
              <p:cNvSpPr>
                <a:spLocks noChangeArrowheads="1"/>
              </p:cNvSpPr>
              <p:nvPr/>
            </p:nvSpPr>
            <p:spPr bwMode="auto">
              <a:xfrm>
                <a:off x="4695" y="3929"/>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パトカー</a:t>
                </a:r>
              </a:p>
            </p:txBody>
          </p:sp>
        </p:grpSp>
      </p:grpSp>
      <p:grpSp>
        <p:nvGrpSpPr>
          <p:cNvPr id="9" name="グループ化 29"/>
          <p:cNvGrpSpPr>
            <a:grpSpLocks noChangeAspect="1"/>
          </p:cNvGrpSpPr>
          <p:nvPr/>
        </p:nvGrpSpPr>
        <p:grpSpPr bwMode="auto">
          <a:xfrm>
            <a:off x="4188285" y="4346945"/>
            <a:ext cx="2525712" cy="2541587"/>
            <a:chOff x="2786050" y="4214818"/>
            <a:chExt cx="2500330" cy="2516420"/>
          </a:xfrm>
        </p:grpSpPr>
        <p:pic>
          <p:nvPicPr>
            <p:cNvPr id="34827" name="Picture 9" descr="A2_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8"/>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ごみ処理費用</a:t>
              </a:r>
            </a:p>
          </p:txBody>
        </p:sp>
      </p:grpSp>
      <p:sp>
        <p:nvSpPr>
          <p:cNvPr id="30" name="円形吹き出し 22">
            <a:extLst>
              <a:ext uri="{FF2B5EF4-FFF2-40B4-BE49-F238E27FC236}">
                <a16:creationId xmlns:a16="http://schemas.microsoft.com/office/drawing/2014/main" id="{A910A003-6E9A-4A5A-B857-CB90178B705C}"/>
              </a:ext>
            </a:extLst>
          </p:cNvPr>
          <p:cNvSpPr/>
          <p:nvPr/>
        </p:nvSpPr>
        <p:spPr bwMode="auto">
          <a:xfrm>
            <a:off x="2326541" y="2108917"/>
            <a:ext cx="3364570" cy="1995096"/>
          </a:xfrm>
          <a:prstGeom prst="wedgeEllipseCallout">
            <a:avLst>
              <a:gd name="adj1" fmla="val -36512"/>
              <a:gd name="adj2" fmla="val 62500"/>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税金なんて、</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ないほうがいい？</a:t>
            </a:r>
          </a:p>
        </p:txBody>
      </p:sp>
      <p:sp>
        <p:nvSpPr>
          <p:cNvPr id="31" name="円形吹き出し 23">
            <a:extLst>
              <a:ext uri="{FF2B5EF4-FFF2-40B4-BE49-F238E27FC236}">
                <a16:creationId xmlns:a16="http://schemas.microsoft.com/office/drawing/2014/main" id="{428AB983-C79F-41F6-946A-E80B846D3126}"/>
              </a:ext>
            </a:extLst>
          </p:cNvPr>
          <p:cNvSpPr/>
          <p:nvPr/>
        </p:nvSpPr>
        <p:spPr bwMode="auto">
          <a:xfrm>
            <a:off x="4772057" y="3399331"/>
            <a:ext cx="3088563" cy="1995096"/>
          </a:xfrm>
          <a:prstGeom prst="wedgeEllipseCallout">
            <a:avLst>
              <a:gd name="adj1" fmla="val -88254"/>
              <a:gd name="adj2" fmla="val 17549"/>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税金が</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あるほうがいい？</a:t>
            </a:r>
          </a:p>
        </p:txBody>
      </p:sp>
      <p:pic>
        <p:nvPicPr>
          <p:cNvPr id="2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276" y="3399331"/>
            <a:ext cx="2213287" cy="30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グループ化 31">
            <a:extLst>
              <a:ext uri="{FF2B5EF4-FFF2-40B4-BE49-F238E27FC236}">
                <a16:creationId xmlns:a16="http://schemas.microsoft.com/office/drawing/2014/main" id="{4C68FD67-7470-4772-8DE9-F29423861908}"/>
              </a:ext>
            </a:extLst>
          </p:cNvPr>
          <p:cNvGrpSpPr/>
          <p:nvPr/>
        </p:nvGrpSpPr>
        <p:grpSpPr>
          <a:xfrm>
            <a:off x="1552034" y="4808342"/>
            <a:ext cx="517014" cy="393905"/>
            <a:chOff x="1445136" y="4806745"/>
            <a:chExt cx="517014" cy="393905"/>
          </a:xfrm>
        </p:grpSpPr>
        <p:pic>
          <p:nvPicPr>
            <p:cNvPr id="33" name="図 32">
              <a:extLst>
                <a:ext uri="{FF2B5EF4-FFF2-40B4-BE49-F238E27FC236}">
                  <a16:creationId xmlns:a16="http://schemas.microsoft.com/office/drawing/2014/main" id="{10FC176B-6DC5-4AAB-9CCF-583AC71A9E48}"/>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4" name="図 33">
              <a:extLst>
                <a:ext uri="{FF2B5EF4-FFF2-40B4-BE49-F238E27FC236}">
                  <a16:creationId xmlns:a16="http://schemas.microsoft.com/office/drawing/2014/main" id="{CDB37DA9-5E45-47E1-B9D6-7874310BE57F}"/>
                </a:ext>
              </a:extLst>
            </p:cNvPr>
            <p:cNvPicPr>
              <a:picLocks noChangeAspect="1"/>
            </p:cNvPicPr>
            <p:nvPr/>
          </p:nvPicPr>
          <p:blipFill>
            <a:blip r:embed="rId14"/>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43987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6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1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4">
            <a:extLst>
              <a:ext uri="{28A0092B-C50C-407E-A947-70E740481C1C}">
                <a14:useLocalDpi xmlns:a14="http://schemas.microsoft.com/office/drawing/2010/main" val="0"/>
              </a:ext>
            </a:extLst>
          </a:blip>
          <a:stretch>
            <a:fillRect/>
          </a:stretch>
        </p:blipFill>
        <p:spPr>
          <a:xfrm>
            <a:off x="2730056" y="1225837"/>
            <a:ext cx="6487094" cy="5383656"/>
          </a:xfrm>
          <a:prstGeom prst="rect">
            <a:avLst/>
          </a:prstGeom>
        </p:spPr>
      </p:pic>
      <p:sp>
        <p:nvSpPr>
          <p:cNvPr id="5" name="AutoShape 2"/>
          <p:cNvSpPr txBox="1">
            <a:spLocks noChangeArrowheads="1"/>
          </p:cNvSpPr>
          <p:nvPr/>
        </p:nvSpPr>
        <p:spPr bwMode="auto">
          <a:xfrm>
            <a:off x="526891" y="369050"/>
            <a:ext cx="11383014" cy="1225837"/>
          </a:xfrm>
          <a:prstGeom prst="ellipseRibbon2">
            <a:avLst>
              <a:gd name="adj1" fmla="val 19940"/>
              <a:gd name="adj2" fmla="val 72259"/>
              <a:gd name="adj3" fmla="val 14519"/>
            </a:avLst>
          </a:prstGeom>
          <a:solidFill>
            <a:srgbClr val="00B0F0"/>
          </a:solidFill>
          <a:ln>
            <a:solidFill>
              <a:srgbClr val="0070C0"/>
            </a:solidFill>
            <a:round/>
            <a:headEnd type="none" w="med" len="med"/>
            <a:tailEnd type="none" w="med" len="med"/>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3200" b="1" kern="0" dirty="0">
                <a:solidFill>
                  <a:schemeClr val="bg1"/>
                </a:solidFill>
                <a:latin typeface="HG丸ｺﾞｼｯｸM-PRO" panose="020F0600000000000000" pitchFamily="50" charset="-128"/>
                <a:ea typeface="HG丸ｺﾞｼｯｸM-PRO" panose="020F0600000000000000" pitchFamily="50" charset="-128"/>
              </a:rPr>
              <a:t>税金はみんなから集める</a:t>
            </a: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会 費 </a:t>
            </a:r>
          </a:p>
        </p:txBody>
      </p:sp>
    </p:spTree>
    <p:custDataLst>
      <p:tags r:id="rId1"/>
    </p:custDataLst>
    <p:extLst>
      <p:ext uri="{BB962C8B-B14F-4D97-AF65-F5344CB8AC3E}">
        <p14:creationId xmlns:p14="http://schemas.microsoft.com/office/powerpoint/2010/main" val="221810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59382" y="193174"/>
            <a:ext cx="11628000" cy="6112364"/>
            <a:chOff x="390378" y="332656"/>
            <a:chExt cx="11628000" cy="6112364"/>
          </a:xfrm>
        </p:grpSpPr>
        <p:sp>
          <p:nvSpPr>
            <p:cNvPr id="10" name="角丸四角形 9"/>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9953436" y="5661248"/>
              <a:ext cx="1008112" cy="576064"/>
              <a:chOff x="9984432" y="5661248"/>
              <a:chExt cx="1008112" cy="576064"/>
            </a:xfrm>
          </p:grpSpPr>
          <p:sp>
            <p:nvSpPr>
              <p:cNvPr id="17" name="角丸四角形 16"/>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片側の 2 つの角を切り取った四角形 15"/>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2208213" y="23145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chemeClr val="bg1"/>
                </a:solidFill>
                <a:latin typeface="HG丸ｺﾞｼｯｸM-PRO" panose="020F0600000000000000" pitchFamily="50" charset="-128"/>
                <a:ea typeface="HG丸ｺﾞｼｯｸM-PRO" panose="020F0600000000000000" pitchFamily="50" charset="-128"/>
              </a:rPr>
              <a:t>「税金の大切さを知る」</a:t>
            </a:r>
          </a:p>
        </p:txBody>
      </p:sp>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99" y="3784601"/>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タイトル 1"/>
          <p:cNvSpPr>
            <a:spLocks noGrp="1"/>
          </p:cNvSpPr>
          <p:nvPr>
            <p:ph type="title"/>
          </p:nvPr>
        </p:nvSpPr>
        <p:spPr>
          <a:xfrm>
            <a:off x="1343472" y="989013"/>
            <a:ext cx="4395292" cy="1325563"/>
          </a:xfrm>
        </p:spPr>
        <p:txBody>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今日のめあて</a:t>
            </a:r>
          </a:p>
        </p:txBody>
      </p:sp>
      <p:sp>
        <p:nvSpPr>
          <p:cNvPr id="8" name="吹き出し: 角を丸めた四角形 4"/>
          <p:cNvSpPr/>
          <p:nvPr/>
        </p:nvSpPr>
        <p:spPr bwMode="auto">
          <a:xfrm>
            <a:off x="3091336" y="3797794"/>
            <a:ext cx="5349748" cy="1726739"/>
          </a:xfrm>
          <a:prstGeom prst="wedgeRoundRectCallout">
            <a:avLst>
              <a:gd name="adj1" fmla="val -59619"/>
              <a:gd name="adj2" fmla="val 30463"/>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ja-JP" sz="2800" dirty="0">
                <a:solidFill>
                  <a:srgbClr val="0070C0"/>
                </a:solidFill>
                <a:latin typeface="HG丸ｺﾞｼｯｸM-PRO" panose="020F0600000000000000" pitchFamily="50" charset="-128"/>
                <a:ea typeface="HG丸ｺﾞｼｯｸM-PRO" panose="020F0600000000000000" pitchFamily="50" charset="-128"/>
              </a:rPr>
              <a:t>一緒に勉強していき</a:t>
            </a:r>
            <a:r>
              <a:rPr lang="ja-JP" altLang="en-US" sz="2800" dirty="0">
                <a:solidFill>
                  <a:srgbClr val="0070C0"/>
                </a:solidFill>
                <a:latin typeface="HG丸ｺﾞｼｯｸM-PRO" panose="020F0600000000000000" pitchFamily="50" charset="-128"/>
                <a:ea typeface="HG丸ｺﾞｼｯｸM-PRO" panose="020F0600000000000000" pitchFamily="50" charset="-128"/>
              </a:rPr>
              <a:t>ましょう！</a:t>
            </a:r>
            <a:endParaRPr lang="ja-JP" altLang="ja-JP" sz="2800" dirty="0">
              <a:solidFill>
                <a:srgbClr val="0070C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311558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anim calcmode="lin" valueType="num">
                                      <p:cBhvr>
                                        <p:cTn id="11" dur="1000" fill="hold"/>
                                        <p:tgtEl>
                                          <p:spTgt spid="6146"/>
                                        </p:tgtEl>
                                        <p:attrNameLst>
                                          <p:attrName>ppt_x</p:attrName>
                                        </p:attrNameLst>
                                      </p:cBhvr>
                                      <p:tavLst>
                                        <p:tav tm="0">
                                          <p:val>
                                            <p:strVal val="#ppt_x"/>
                                          </p:val>
                                        </p:tav>
                                        <p:tav tm="100000">
                                          <p:val>
                                            <p:strVal val="#ppt_x"/>
                                          </p:val>
                                        </p:tav>
                                      </p:tavLst>
                                    </p:anim>
                                    <p:anim calcmode="lin" valueType="num">
                                      <p:cBhvr>
                                        <p:cTn id="12" dur="1000" fill="hold"/>
                                        <p:tgtEl>
                                          <p:spTgt spid="614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4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ももいろ2">
            <a:extLst>
              <a:ext uri="{FF2B5EF4-FFF2-40B4-BE49-F238E27FC236}">
                <a16:creationId xmlns:a16="http://schemas.microsoft.com/office/drawing/2014/main" id="{A1F04907-5317-41B5-A890-EFDB3AC65156}"/>
              </a:ext>
            </a:extLst>
          </p:cNvPr>
          <p:cNvSpPr/>
          <p:nvPr/>
        </p:nvSpPr>
        <p:spPr>
          <a:xfrm>
            <a:off x="3176238" y="2134189"/>
            <a:ext cx="4983515" cy="3438159"/>
          </a:xfrm>
          <a:custGeom>
            <a:avLst/>
            <a:gdLst>
              <a:gd name="connsiteX0" fmla="*/ 0 w 3837635"/>
              <a:gd name="connsiteY0" fmla="*/ 1357162 h 2714324"/>
              <a:gd name="connsiteX1" fmla="*/ 1918818 w 3837635"/>
              <a:gd name="connsiteY1" fmla="*/ 0 h 2714324"/>
              <a:gd name="connsiteX2" fmla="*/ 3837636 w 3837635"/>
              <a:gd name="connsiteY2" fmla="*/ 1357162 h 2714324"/>
              <a:gd name="connsiteX3" fmla="*/ 1918818 w 3837635"/>
              <a:gd name="connsiteY3" fmla="*/ 2714324 h 2714324"/>
              <a:gd name="connsiteX4" fmla="*/ 0 w 3837635"/>
              <a:gd name="connsiteY4" fmla="*/ 1357162 h 2714324"/>
              <a:gd name="connsiteX0" fmla="*/ 247776 w 4085412"/>
              <a:gd name="connsiteY0" fmla="*/ 1502305 h 2859467"/>
              <a:gd name="connsiteX1" fmla="*/ 729679 w 4085412"/>
              <a:gd name="connsiteY1" fmla="*/ 0 h 2859467"/>
              <a:gd name="connsiteX2" fmla="*/ 4085412 w 4085412"/>
              <a:gd name="connsiteY2" fmla="*/ 1502305 h 2859467"/>
              <a:gd name="connsiteX3" fmla="*/ 2166594 w 4085412"/>
              <a:gd name="connsiteY3" fmla="*/ 2859467 h 2859467"/>
              <a:gd name="connsiteX4" fmla="*/ 247776 w 4085412"/>
              <a:gd name="connsiteY4" fmla="*/ 1502305 h 285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12" h="2859467">
                <a:moveTo>
                  <a:pt x="247776" y="1502305"/>
                </a:moveTo>
                <a:cubicBezTo>
                  <a:pt x="8290" y="1025727"/>
                  <a:pt x="-330055" y="0"/>
                  <a:pt x="729679" y="0"/>
                </a:cubicBezTo>
                <a:cubicBezTo>
                  <a:pt x="1789413" y="0"/>
                  <a:pt x="4085412" y="752765"/>
                  <a:pt x="4085412" y="1502305"/>
                </a:cubicBezTo>
                <a:cubicBezTo>
                  <a:pt x="4085412" y="2251845"/>
                  <a:pt x="3226328" y="2859467"/>
                  <a:pt x="2166594" y="2859467"/>
                </a:cubicBezTo>
                <a:cubicBezTo>
                  <a:pt x="1106860" y="2859467"/>
                  <a:pt x="487262" y="1978883"/>
                  <a:pt x="247776" y="1502305"/>
                </a:cubicBezTo>
                <a:close/>
              </a:path>
            </a:pathLst>
          </a:custGeom>
          <a:solidFill>
            <a:srgbClr val="FFCCFF">
              <a:alpha val="2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2" name="みどり2">
            <a:extLst>
              <a:ext uri="{FF2B5EF4-FFF2-40B4-BE49-F238E27FC236}">
                <a16:creationId xmlns:a16="http://schemas.microsoft.com/office/drawing/2014/main" id="{F8F7A0C3-BE78-49A8-806B-413A3A07BAFF}"/>
              </a:ext>
            </a:extLst>
          </p:cNvPr>
          <p:cNvSpPr/>
          <p:nvPr/>
        </p:nvSpPr>
        <p:spPr>
          <a:xfrm>
            <a:off x="870249" y="4558598"/>
            <a:ext cx="8007929" cy="3581553"/>
          </a:xfrm>
          <a:prstGeom prst="ellipse">
            <a:avLst/>
          </a:prstGeom>
          <a:solidFill>
            <a:schemeClr val="accent6">
              <a:lumMod val="20000"/>
              <a:lumOff val="80000"/>
              <a:alpha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3" name="きいろ3">
            <a:extLst>
              <a:ext uri="{FF2B5EF4-FFF2-40B4-BE49-F238E27FC236}">
                <a16:creationId xmlns:a16="http://schemas.microsoft.com/office/drawing/2014/main" id="{7A4AA9D9-F635-4588-83AA-FD410AD3AEA2}"/>
              </a:ext>
            </a:extLst>
          </p:cNvPr>
          <p:cNvSpPr/>
          <p:nvPr/>
        </p:nvSpPr>
        <p:spPr>
          <a:xfrm>
            <a:off x="10071180" y="4253759"/>
            <a:ext cx="3529890" cy="4769766"/>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9" name="みずいろ2">
            <a:extLst>
              <a:ext uri="{FF2B5EF4-FFF2-40B4-BE49-F238E27FC236}">
                <a16:creationId xmlns:a16="http://schemas.microsoft.com/office/drawing/2014/main" id="{8F43AA94-E5C4-43AC-9860-2FFBF97C62BD}"/>
              </a:ext>
            </a:extLst>
          </p:cNvPr>
          <p:cNvSpPr/>
          <p:nvPr/>
        </p:nvSpPr>
        <p:spPr>
          <a:xfrm>
            <a:off x="-851968" y="213683"/>
            <a:ext cx="2485355" cy="2621576"/>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0" name="きいろ2">
            <a:extLst>
              <a:ext uri="{FF2B5EF4-FFF2-40B4-BE49-F238E27FC236}">
                <a16:creationId xmlns:a16="http://schemas.microsoft.com/office/drawing/2014/main" id="{82919D71-B941-4CE3-BEBA-0CB9EF754BBB}"/>
              </a:ext>
            </a:extLst>
          </p:cNvPr>
          <p:cNvSpPr/>
          <p:nvPr/>
        </p:nvSpPr>
        <p:spPr>
          <a:xfrm>
            <a:off x="-1894344" y="-1357162"/>
            <a:ext cx="5450343" cy="2714324"/>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nvGrpSpPr>
          <p:cNvPr id="8" name="模様">
            <a:extLst>
              <a:ext uri="{FF2B5EF4-FFF2-40B4-BE49-F238E27FC236}">
                <a16:creationId xmlns:a16="http://schemas.microsoft.com/office/drawing/2014/main" id="{5358CAD4-8B2C-4CB9-A697-1B163CB85DFB}"/>
              </a:ext>
            </a:extLst>
          </p:cNvPr>
          <p:cNvGrpSpPr/>
          <p:nvPr/>
        </p:nvGrpSpPr>
        <p:grpSpPr>
          <a:xfrm>
            <a:off x="8187720" y="627275"/>
            <a:ext cx="3277327" cy="3760461"/>
            <a:chOff x="8244214" y="539015"/>
            <a:chExt cx="3277327" cy="3760461"/>
          </a:xfrm>
        </p:grpSpPr>
        <p:sp>
          <p:nvSpPr>
            <p:cNvPr id="34" name="ももいろ">
              <a:extLst>
                <a:ext uri="{FF2B5EF4-FFF2-40B4-BE49-F238E27FC236}">
                  <a16:creationId xmlns:a16="http://schemas.microsoft.com/office/drawing/2014/main" id="{7BDF2637-1738-4AFC-977C-A5AB543D901B}"/>
                </a:ext>
              </a:extLst>
            </p:cNvPr>
            <p:cNvSpPr/>
            <p:nvPr/>
          </p:nvSpPr>
          <p:spPr>
            <a:xfrm>
              <a:off x="9696960" y="2751693"/>
              <a:ext cx="1145278" cy="1179369"/>
            </a:xfrm>
            <a:prstGeom prst="ellipse">
              <a:avLst/>
            </a:prstGeom>
            <a:solidFill>
              <a:srgbClr val="FFCCFF">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きいろ">
              <a:extLst>
                <a:ext uri="{FF2B5EF4-FFF2-40B4-BE49-F238E27FC236}">
                  <a16:creationId xmlns:a16="http://schemas.microsoft.com/office/drawing/2014/main" id="{363C3B83-BFAF-4506-A32D-37BFE5745026}"/>
                </a:ext>
              </a:extLst>
            </p:cNvPr>
            <p:cNvSpPr/>
            <p:nvPr/>
          </p:nvSpPr>
          <p:spPr>
            <a:xfrm>
              <a:off x="8864969" y="539015"/>
              <a:ext cx="2656572" cy="2714324"/>
            </a:xfrm>
            <a:prstGeom prst="ellipse">
              <a:avLst/>
            </a:prstGeom>
            <a:solidFill>
              <a:srgbClr val="FFF5D9">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1" name="みずいろ">
              <a:extLst>
                <a:ext uri="{FF2B5EF4-FFF2-40B4-BE49-F238E27FC236}">
                  <a16:creationId xmlns:a16="http://schemas.microsoft.com/office/drawing/2014/main" id="{DC46894C-D91B-4C14-9920-DD915929DC46}"/>
                </a:ext>
              </a:extLst>
            </p:cNvPr>
            <p:cNvSpPr/>
            <p:nvPr/>
          </p:nvSpPr>
          <p:spPr>
            <a:xfrm>
              <a:off x="8244214" y="1957027"/>
              <a:ext cx="1826966" cy="1756465"/>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8" name="みどり">
              <a:extLst>
                <a:ext uri="{FF2B5EF4-FFF2-40B4-BE49-F238E27FC236}">
                  <a16:creationId xmlns:a16="http://schemas.microsoft.com/office/drawing/2014/main" id="{C60105BE-3789-4287-8AE1-B0F13242A632}"/>
                </a:ext>
              </a:extLst>
            </p:cNvPr>
            <p:cNvSpPr/>
            <p:nvPr/>
          </p:nvSpPr>
          <p:spPr>
            <a:xfrm>
              <a:off x="8779577" y="2823702"/>
              <a:ext cx="1492713" cy="1475774"/>
            </a:xfrm>
            <a:prstGeom prst="ellipse">
              <a:avLst/>
            </a:prstGeom>
            <a:solidFill>
              <a:schemeClr val="accent6">
                <a:lumMod val="20000"/>
                <a:lumOff val="80000"/>
                <a:alpha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grpSp>
      <p:pic>
        <p:nvPicPr>
          <p:cNvPr id="48" name="ワン吉">
            <a:extLst>
              <a:ext uri="{FF2B5EF4-FFF2-40B4-BE49-F238E27FC236}">
                <a16:creationId xmlns:a16="http://schemas.microsoft.com/office/drawing/2014/main" id="{290FDAE7-EF0C-4D68-9BCE-3E58E9CA1ADA}"/>
              </a:ext>
            </a:extLst>
          </p:cNvPr>
          <p:cNvPicPr>
            <a:picLocks noChangeAspect="1"/>
          </p:cNvPicPr>
          <p:nvPr/>
        </p:nvPicPr>
        <p:blipFill>
          <a:blip r:embed="rId3"/>
          <a:stretch>
            <a:fillRect/>
          </a:stretch>
        </p:blipFill>
        <p:spPr>
          <a:xfrm>
            <a:off x="4147352" y="613846"/>
            <a:ext cx="2621837" cy="3734702"/>
          </a:xfrm>
          <a:prstGeom prst="rect">
            <a:avLst/>
          </a:prstGeom>
        </p:spPr>
      </p:pic>
      <p:pic>
        <p:nvPicPr>
          <p:cNvPr id="50" name="にゃあ子">
            <a:extLst>
              <a:ext uri="{FF2B5EF4-FFF2-40B4-BE49-F238E27FC236}">
                <a16:creationId xmlns:a16="http://schemas.microsoft.com/office/drawing/2014/main" id="{7AFC5C54-0710-4DFD-A2A1-E504C9D288C6}"/>
              </a:ext>
            </a:extLst>
          </p:cNvPr>
          <p:cNvPicPr>
            <a:picLocks noChangeAspect="1"/>
          </p:cNvPicPr>
          <p:nvPr/>
        </p:nvPicPr>
        <p:blipFill>
          <a:blip r:embed="rId4"/>
          <a:stretch>
            <a:fillRect/>
          </a:stretch>
        </p:blipFill>
        <p:spPr>
          <a:xfrm>
            <a:off x="1362873" y="552647"/>
            <a:ext cx="2591162" cy="3705742"/>
          </a:xfrm>
          <a:prstGeom prst="rect">
            <a:avLst/>
          </a:prstGeom>
        </p:spPr>
      </p:pic>
      <p:pic>
        <p:nvPicPr>
          <p:cNvPr id="43" name="図 42" descr="ロゴ&#10;&#10;自動的に生成された説明" hidden="1">
            <a:extLst>
              <a:ext uri="{FF2B5EF4-FFF2-40B4-BE49-F238E27FC236}">
                <a16:creationId xmlns:a16="http://schemas.microsoft.com/office/drawing/2014/main" id="{B4A0C734-1BCF-44CF-B5D5-1E3A3522A3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4920" y="4472421"/>
            <a:ext cx="2364440" cy="1978864"/>
          </a:xfrm>
          <a:prstGeom prst="rect">
            <a:avLst/>
          </a:prstGeom>
        </p:spPr>
      </p:pic>
      <p:pic>
        <p:nvPicPr>
          <p:cNvPr id="4" name="図 3">
            <a:extLst>
              <a:ext uri="{FF2B5EF4-FFF2-40B4-BE49-F238E27FC236}">
                <a16:creationId xmlns:a16="http://schemas.microsoft.com/office/drawing/2014/main" id="{97F26BE9-180B-4DDA-AA7C-8A7835F55DEE}"/>
              </a:ext>
            </a:extLst>
          </p:cNvPr>
          <p:cNvPicPr>
            <a:picLocks noChangeAspect="1"/>
          </p:cNvPicPr>
          <p:nvPr/>
        </p:nvPicPr>
        <p:blipFill>
          <a:blip r:embed="rId6"/>
          <a:stretch>
            <a:fillRect/>
          </a:stretch>
        </p:blipFill>
        <p:spPr>
          <a:xfrm>
            <a:off x="9144425" y="3713492"/>
            <a:ext cx="2177326" cy="2769716"/>
          </a:xfrm>
          <a:prstGeom prst="rect">
            <a:avLst/>
          </a:prstGeom>
        </p:spPr>
      </p:pic>
      <p:grpSp>
        <p:nvGrpSpPr>
          <p:cNvPr id="20" name="タイトル"/>
          <p:cNvGrpSpPr/>
          <p:nvPr/>
        </p:nvGrpSpPr>
        <p:grpSpPr>
          <a:xfrm>
            <a:off x="4487852" y="1128926"/>
            <a:ext cx="10418216" cy="1569660"/>
            <a:chOff x="1728000" y="1440000"/>
            <a:chExt cx="8629059" cy="1569660"/>
          </a:xfrm>
        </p:grpSpPr>
        <p:sp>
          <p:nvSpPr>
            <p:cNvPr id="21" name="テキスト ボックス 20"/>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a:t>
              </a:r>
            </a:p>
          </p:txBody>
        </p:sp>
        <p:sp>
          <p:nvSpPr>
            <p:cNvPr id="22" name="テキスト ボックス 21"/>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くらしと税</a:t>
              </a:r>
            </a:p>
          </p:txBody>
        </p:sp>
        <p:sp>
          <p:nvSpPr>
            <p:cNvPr id="23" name="テキスト ボックス 22"/>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a:t>
              </a:r>
            </a:p>
          </p:txBody>
        </p:sp>
      </p:grpSp>
      <p:sp>
        <p:nvSpPr>
          <p:cNvPr id="3" name="テキスト ボックス 2"/>
          <p:cNvSpPr txBox="1"/>
          <p:nvPr/>
        </p:nvSpPr>
        <p:spPr>
          <a:xfrm>
            <a:off x="4260030" y="7957726"/>
            <a:ext cx="2753955" cy="369332"/>
          </a:xfrm>
          <a:prstGeom prst="rect">
            <a:avLst/>
          </a:prstGeom>
          <a:noFill/>
        </p:spPr>
        <p:txBody>
          <a:bodyPr wrap="square" rtlCol="0">
            <a:spAutoFit/>
          </a:bodyPr>
          <a:lstStyle/>
          <a:p>
            <a:r>
              <a:rPr lang="ja-JP" altLang="en-US" dirty="0"/>
              <a:t>ダミー</a:t>
            </a:r>
            <a:endParaRPr kumimoji="1" lang="ja-JP" altLang="en-US" dirty="0"/>
          </a:p>
        </p:txBody>
      </p:sp>
      <p:sp>
        <p:nvSpPr>
          <p:cNvPr id="24" name="雲形吹き出し 3">
            <a:extLst>
              <a:ext uri="{FF2B5EF4-FFF2-40B4-BE49-F238E27FC236}">
                <a16:creationId xmlns:a16="http://schemas.microsoft.com/office/drawing/2014/main" id="{99E39BF6-4DE4-4978-AD15-7A3AADDD18DF}"/>
              </a:ext>
            </a:extLst>
          </p:cNvPr>
          <p:cNvSpPr>
            <a:spLocks noChangeArrowheads="1"/>
          </p:cNvSpPr>
          <p:nvPr/>
        </p:nvSpPr>
        <p:spPr bwMode="auto">
          <a:xfrm>
            <a:off x="773464" y="4163388"/>
            <a:ext cx="7520033" cy="1701712"/>
          </a:xfrm>
          <a:prstGeom prst="cloudCallout">
            <a:avLst>
              <a:gd name="adj1" fmla="val -13239"/>
              <a:gd name="adj2" fmla="val -93880"/>
            </a:avLst>
          </a:prstGeom>
          <a:solidFill>
            <a:schemeClr val="accent1"/>
          </a:solidFill>
          <a:ln w="9525" algn="ctr">
            <a:solidFill>
              <a:schemeClr val="tx1"/>
            </a:solidFill>
            <a:round/>
            <a:headEnd/>
            <a:tailEnd/>
          </a:ln>
        </p:spPr>
        <p:txBody>
          <a:bodyPr>
            <a:scene3d>
              <a:camera prst="orthographicFront"/>
              <a:lightRig rig="threePt" dir="t"/>
            </a:scene3d>
            <a:sp3d extrusionH="57150">
              <a:extrusionClr>
                <a:schemeClr val="bg1"/>
              </a:extrusionClr>
            </a:sp3d>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学校や学校にある備品は</a:t>
            </a:r>
            <a:r>
              <a:rPr lang="ja-JP" altLang="en-US" sz="2800" b="1" dirty="0">
                <a:ln w="3175">
                  <a:solidFill>
                    <a:schemeClr val="bg1"/>
                  </a:solidFill>
                </a:ln>
                <a:solidFill>
                  <a:srgbClr val="FF0000"/>
                </a:solidFill>
                <a:latin typeface="HG丸ｺﾞｼｯｸM-PRO" panose="020F0600000000000000" pitchFamily="50" charset="-128"/>
                <a:ea typeface="HG丸ｺﾞｼｯｸM-PRO" panose="020F0600000000000000" pitchFamily="50" charset="-128"/>
              </a:rPr>
              <a:t>大切</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に使ってね！</a:t>
            </a:r>
          </a:p>
        </p:txBody>
      </p:sp>
      <p:sp>
        <p:nvSpPr>
          <p:cNvPr id="25" name="スライド番号プレースホルダー 1">
            <a:extLst>
              <a:ext uri="{FF2B5EF4-FFF2-40B4-BE49-F238E27FC236}">
                <a16:creationId xmlns:a16="http://schemas.microsoft.com/office/drawing/2014/main" id="{0D45C18D-8E25-4A51-B5FD-8FC7A2FE36F8}"/>
              </a:ext>
            </a:extLst>
          </p:cNvPr>
          <p:cNvSpPr txBox="1">
            <a:spLocks/>
          </p:cNvSpPr>
          <p:nvPr/>
        </p:nvSpPr>
        <p:spPr bwMode="auto">
          <a:xfrm>
            <a:off x="3201795" y="5811644"/>
            <a:ext cx="5867399" cy="90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4" tIns="47568" rIns="95154" bIns="47568" anchor="ctr"/>
          <a:lstStyle>
            <a:lvl1pPr defTabSz="9509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4663" indent="-17463" defTabSz="9509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0913" indent="-36513" defTabSz="9509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27163" indent="-55563"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01825" indent="-73025"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90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62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734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306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この資料は、財務省ＨＰ内資料を参考とし、表現などは簡易にしています。</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改正等によって今後内容に変更がある場合もあります。</a:t>
            </a:r>
            <a:r>
              <a:rPr lang="en-US" altLang="ja-JP" sz="1400" dirty="0">
                <a:latin typeface="Meiryo UI" panose="020B0604030504040204" pitchFamily="50" charset="-128"/>
                <a:ea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B60DA1D9-38C1-4E54-9BA0-D1B6908046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722213" y="1083274"/>
            <a:ext cx="3021453" cy="3709374"/>
          </a:xfrm>
          <a:prstGeom prst="rect">
            <a:avLst/>
          </a:prstGeom>
        </p:spPr>
      </p:pic>
      <p:grpSp>
        <p:nvGrpSpPr>
          <p:cNvPr id="36" name="グループ化 35">
            <a:extLst>
              <a:ext uri="{FF2B5EF4-FFF2-40B4-BE49-F238E27FC236}">
                <a16:creationId xmlns:a16="http://schemas.microsoft.com/office/drawing/2014/main" id="{AAC1F85B-0F32-47EB-A63C-D077C06BEC38}"/>
              </a:ext>
            </a:extLst>
          </p:cNvPr>
          <p:cNvGrpSpPr/>
          <p:nvPr/>
        </p:nvGrpSpPr>
        <p:grpSpPr>
          <a:xfrm>
            <a:off x="14676114" y="3019339"/>
            <a:ext cx="612000" cy="468000"/>
            <a:chOff x="1445136" y="4806745"/>
            <a:chExt cx="517014" cy="393905"/>
          </a:xfrm>
        </p:grpSpPr>
        <p:pic>
          <p:nvPicPr>
            <p:cNvPr id="37" name="図 36">
              <a:extLst>
                <a:ext uri="{FF2B5EF4-FFF2-40B4-BE49-F238E27FC236}">
                  <a16:creationId xmlns:a16="http://schemas.microsoft.com/office/drawing/2014/main" id="{49D1A761-844C-4022-B719-C26832CB6C6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8" name="図 37">
              <a:extLst>
                <a:ext uri="{FF2B5EF4-FFF2-40B4-BE49-F238E27FC236}">
                  <a16:creationId xmlns:a16="http://schemas.microsoft.com/office/drawing/2014/main" id="{92D51D43-C32E-471A-BAEC-08395CF34CDF}"/>
                </a:ext>
              </a:extLst>
            </p:cNvPr>
            <p:cNvPicPr>
              <a:picLocks noChangeAspect="1"/>
            </p:cNvPicPr>
            <p:nvPr/>
          </p:nvPicPr>
          <p:blipFill>
            <a:blip r:embed="rId9"/>
            <a:stretch>
              <a:fillRect/>
            </a:stretch>
          </p:blipFill>
          <p:spPr>
            <a:xfrm>
              <a:off x="1445136" y="4806745"/>
              <a:ext cx="57150" cy="95250"/>
            </a:xfrm>
            <a:prstGeom prst="rect">
              <a:avLst/>
            </a:prstGeom>
          </p:spPr>
        </p:pic>
      </p:grpSp>
      <p:pic>
        <p:nvPicPr>
          <p:cNvPr id="40" name="Picture 7">
            <a:extLst>
              <a:ext uri="{FF2B5EF4-FFF2-40B4-BE49-F238E27FC236}">
                <a16:creationId xmlns:a16="http://schemas.microsoft.com/office/drawing/2014/main" id="{9F5E8658-3234-43D3-B99A-7BB9C03FB8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54507" y="3270250"/>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77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1000"/>
                                        <p:tgtEl>
                                          <p:spTgt spid="20"/>
                                        </p:tgtEl>
                                      </p:cBhvr>
                                    </p:animEffect>
                                  </p:childTnLst>
                                </p:cTn>
                              </p:par>
                              <p:par>
                                <p:cTn id="11" presetID="37" presetClass="entr" presetSubtype="0" fill="hold" nodeType="withEffect">
                                  <p:stCondLst>
                                    <p:cond delay="5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900" decel="100000" fill="hold"/>
                                        <p:tgtEl>
                                          <p:spTgt spid="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600"/>
                                        <p:tgtEl>
                                          <p:spTgt spid="24"/>
                                        </p:tgtEl>
                                      </p:cBhvr>
                                    </p:animEffect>
                                    <p:anim calcmode="lin" valueType="num">
                                      <p:cBhvr>
                                        <p:cTn id="27" dur="600" fill="hold"/>
                                        <p:tgtEl>
                                          <p:spTgt spid="24"/>
                                        </p:tgtEl>
                                        <p:attrNameLst>
                                          <p:attrName>ppt_x</p:attrName>
                                        </p:attrNameLst>
                                      </p:cBhvr>
                                      <p:tavLst>
                                        <p:tav tm="0">
                                          <p:val>
                                            <p:strVal val="#ppt_x"/>
                                          </p:val>
                                        </p:tav>
                                        <p:tav tm="100000">
                                          <p:val>
                                            <p:strVal val="#ppt_x"/>
                                          </p:val>
                                        </p:tav>
                                      </p:tavLst>
                                    </p:anim>
                                    <p:anim calcmode="lin" valueType="num">
                                      <p:cBhvr>
                                        <p:cTn id="28" dur="6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6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3100"/>
                            </p:stCondLst>
                            <p:childTnLst>
                              <p:par>
                                <p:cTn id="34" presetID="42" presetClass="entr" presetSubtype="0" fill="hold" grpId="0" nodeType="afterEffect">
                                  <p:stCondLst>
                                    <p:cond delay="1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71028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3" name="AutoShape 43">
            <a:extLst>
              <a:ext uri="{FF2B5EF4-FFF2-40B4-BE49-F238E27FC236}">
                <a16:creationId xmlns:a16="http://schemas.microsoft.com/office/drawing/2014/main" id="{314EBBCF-5A76-41DD-88CC-BC309DBDAFC5}"/>
              </a:ext>
            </a:extLst>
          </p:cNvPr>
          <p:cNvSpPr>
            <a:spLocks noChangeArrowheads="1"/>
          </p:cNvSpPr>
          <p:nvPr/>
        </p:nvSpPr>
        <p:spPr bwMode="auto">
          <a:xfrm>
            <a:off x="2381251" y="797443"/>
            <a:ext cx="1079498" cy="645594"/>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chemeClr val="bg1"/>
                </a:solidFill>
                <a:ea typeface="HG丸ｺﾞｼｯｸM-PRO" panose="020F0600000000000000" pitchFamily="50" charset="-128"/>
              </a:rPr>
              <a:t>問題</a:t>
            </a: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700925" y="538111"/>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現在ドイツで実際にある税金は？</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166938" y="2143126"/>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190577" y="3016788"/>
              <a:ext cx="1714512" cy="5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err="1">
                  <a:latin typeface="HG丸ｺﾞｼｯｸM-PRO" panose="020F0600000000000000" pitchFamily="50" charset="-128"/>
                  <a:ea typeface="HG丸ｺﾞｼｯｸM-PRO" panose="020F0600000000000000" pitchFamily="50" charset="-128"/>
                </a:rPr>
                <a:t>ぎゅうばぜい</a:t>
              </a:r>
              <a:endParaRPr lang="en-US" altLang="ja-JP" sz="12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牛馬税</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2166938" y="3571876"/>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149445" y="4193143"/>
              <a:ext cx="1714512" cy="5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いぬぜい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犬　税</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2208213" y="4836577"/>
            <a:ext cx="2519362" cy="1292759"/>
            <a:chOff x="684213" y="5159768"/>
            <a:chExt cx="2519362" cy="969570"/>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20859" y="5159768"/>
              <a:ext cx="1714512" cy="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ねこぜい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猫　税</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341082" y="3637975"/>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飼っている犬の頭数によって、課税されます。町の清掃費用などに使われますが、犬税があることで安易に犬を飼う人が減り、しっかりと飼育されるようになりました。</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日本でも昭和</a:t>
              </a:r>
              <a:r>
                <a:rPr lang="en-US" altLang="ja-JP" sz="2300" dirty="0">
                  <a:latin typeface="HG丸ｺﾞｼｯｸM-PRO" panose="020F0600000000000000" pitchFamily="50" charset="-128"/>
                  <a:ea typeface="HG丸ｺﾞｼｯｸM-PRO" panose="020F0600000000000000" pitchFamily="50" charset="-128"/>
                </a:rPr>
                <a:t>57</a:t>
              </a:r>
              <a:r>
                <a:rPr lang="ja-JP" altLang="en-US" sz="2300" dirty="0">
                  <a:latin typeface="HG丸ｺﾞｼｯｸM-PRO" panose="020F0600000000000000" pitchFamily="50" charset="-128"/>
                  <a:ea typeface="HG丸ｺﾞｼｯｸM-PRO" panose="020F0600000000000000" pitchFamily="50" charset="-128"/>
                </a:rPr>
                <a:t>年まで</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ありました。</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5462079" y="2995677"/>
              <a:ext cx="1601883" cy="2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せいそうひよう</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7063962" y="3528941"/>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あんい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11487" y="479527"/>
            <a:ext cx="812338" cy="812338"/>
          </a:xfrm>
          <a:prstGeom prst="rect">
            <a:avLst/>
          </a:prstGeom>
        </p:spPr>
      </p:pic>
      <p:grpSp>
        <p:nvGrpSpPr>
          <p:cNvPr id="28" name="グループ化 27">
            <a:extLst>
              <a:ext uri="{FF2B5EF4-FFF2-40B4-BE49-F238E27FC236}">
                <a16:creationId xmlns:a16="http://schemas.microsoft.com/office/drawing/2014/main" id="{4C68FD67-7470-4772-8DE9-F29423861908}"/>
              </a:ext>
            </a:extLst>
          </p:cNvPr>
          <p:cNvGrpSpPr/>
          <p:nvPr/>
        </p:nvGrpSpPr>
        <p:grpSpPr>
          <a:xfrm flipH="1">
            <a:off x="9715803" y="5593030"/>
            <a:ext cx="527594" cy="390496"/>
            <a:chOff x="1445136" y="4806745"/>
            <a:chExt cx="517014" cy="390496"/>
          </a:xfrm>
        </p:grpSpPr>
        <p:pic>
          <p:nvPicPr>
            <p:cNvPr id="29" name="図 2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1864"/>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pic>
        <p:nvPicPr>
          <p:cNvPr id="31"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4154536" y="2898590"/>
            <a:ext cx="609600" cy="609600"/>
          </a:xfrm>
          <a:prstGeom prst="rect">
            <a:avLst/>
          </a:prstGeom>
        </p:spPr>
      </p:pic>
    </p:spTree>
    <p:extLst>
      <p:ext uri="{BB962C8B-B14F-4D97-AF65-F5344CB8AC3E}">
        <p14:creationId xmlns:p14="http://schemas.microsoft.com/office/powerpoint/2010/main" val="179982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3"/>
                                        </p:tgtEl>
                                        <p:attrNameLst>
                                          <p:attrName>style.visibility</p:attrName>
                                        </p:attrNameLst>
                                      </p:cBhvr>
                                      <p:to>
                                        <p:strVal val="visible"/>
                                      </p:to>
                                    </p:set>
                                    <p:animEffect transition="in" filter="wipe(down)">
                                      <p:cBhvr>
                                        <p:cTn id="9" dur="580">
                                          <p:stCondLst>
                                            <p:cond delay="0"/>
                                          </p:stCondLst>
                                        </p:cTn>
                                        <p:tgtEl>
                                          <p:spTgt spid="30763"/>
                                        </p:tgtEl>
                                      </p:cBhvr>
                                    </p:animEffect>
                                    <p:anim calcmode="lin" valueType="num">
                                      <p:cBhvr>
                                        <p:cTn id="10" dur="1822" tmFilter="0,0; 0.14,0.36; 0.43,0.73; 0.71,0.91; 1.0,1.0">
                                          <p:stCondLst>
                                            <p:cond delay="0"/>
                                          </p:stCondLst>
                                        </p:cTn>
                                        <p:tgtEl>
                                          <p:spTgt spid="307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3"/>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3"/>
                                        </p:tgtEl>
                                      </p:cBhvr>
                                      <p:to x="100000" y="60000"/>
                                    </p:animScale>
                                    <p:animScale>
                                      <p:cBhvr>
                                        <p:cTn id="16" dur="166" decel="50000">
                                          <p:stCondLst>
                                            <p:cond delay="676"/>
                                          </p:stCondLst>
                                        </p:cTn>
                                        <p:tgtEl>
                                          <p:spTgt spid="30763"/>
                                        </p:tgtEl>
                                      </p:cBhvr>
                                      <p:to x="100000" y="100000"/>
                                    </p:animScale>
                                    <p:animScale>
                                      <p:cBhvr>
                                        <p:cTn id="17" dur="26">
                                          <p:stCondLst>
                                            <p:cond delay="1312"/>
                                          </p:stCondLst>
                                        </p:cTn>
                                        <p:tgtEl>
                                          <p:spTgt spid="30763"/>
                                        </p:tgtEl>
                                      </p:cBhvr>
                                      <p:to x="100000" y="80000"/>
                                    </p:animScale>
                                    <p:animScale>
                                      <p:cBhvr>
                                        <p:cTn id="18" dur="166" decel="50000">
                                          <p:stCondLst>
                                            <p:cond delay="1338"/>
                                          </p:stCondLst>
                                        </p:cTn>
                                        <p:tgtEl>
                                          <p:spTgt spid="30763"/>
                                        </p:tgtEl>
                                      </p:cBhvr>
                                      <p:to x="100000" y="100000"/>
                                    </p:animScale>
                                    <p:animScale>
                                      <p:cBhvr>
                                        <p:cTn id="19" dur="26">
                                          <p:stCondLst>
                                            <p:cond delay="1642"/>
                                          </p:stCondLst>
                                        </p:cTn>
                                        <p:tgtEl>
                                          <p:spTgt spid="30763"/>
                                        </p:tgtEl>
                                      </p:cBhvr>
                                      <p:to x="100000" y="90000"/>
                                    </p:animScale>
                                    <p:animScale>
                                      <p:cBhvr>
                                        <p:cTn id="20" dur="166" decel="50000">
                                          <p:stCondLst>
                                            <p:cond delay="1668"/>
                                          </p:stCondLst>
                                        </p:cTn>
                                        <p:tgtEl>
                                          <p:spTgt spid="30763"/>
                                        </p:tgtEl>
                                      </p:cBhvr>
                                      <p:to x="100000" y="100000"/>
                                    </p:animScale>
                                    <p:animScale>
                                      <p:cBhvr>
                                        <p:cTn id="21" dur="26">
                                          <p:stCondLst>
                                            <p:cond delay="1808"/>
                                          </p:stCondLst>
                                        </p:cTn>
                                        <p:tgtEl>
                                          <p:spTgt spid="30763"/>
                                        </p:tgtEl>
                                      </p:cBhvr>
                                      <p:to x="100000" y="95000"/>
                                    </p:animScale>
                                    <p:animScale>
                                      <p:cBhvr>
                                        <p:cTn id="22" dur="166" decel="50000">
                                          <p:stCondLst>
                                            <p:cond delay="1834"/>
                                          </p:stCondLst>
                                        </p:cTn>
                                        <p:tgtEl>
                                          <p:spTgt spid="3076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2"/>
                                        </p:tgtEl>
                                        <p:attrNameLst>
                                          <p:attrName>style.visibility</p:attrName>
                                        </p:attrNameLst>
                                      </p:cBhvr>
                                      <p:to>
                                        <p:strVal val="visible"/>
                                      </p:to>
                                    </p:set>
                                    <p:animEffect transition="in" filter="wipe(down)">
                                      <p:cBhvr>
                                        <p:cTn id="25" dur="580">
                                          <p:stCondLst>
                                            <p:cond delay="0"/>
                                          </p:stCondLst>
                                        </p:cTn>
                                        <p:tgtEl>
                                          <p:spTgt spid="30762"/>
                                        </p:tgtEl>
                                      </p:cBhvr>
                                    </p:animEffect>
                                    <p:anim calcmode="lin" valueType="num">
                                      <p:cBhvr>
                                        <p:cTn id="26"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2"/>
                                        </p:tgtEl>
                                      </p:cBhvr>
                                      <p:to x="100000" y="60000"/>
                                    </p:animScale>
                                    <p:animScale>
                                      <p:cBhvr>
                                        <p:cTn id="32" dur="166" decel="50000">
                                          <p:stCondLst>
                                            <p:cond delay="676"/>
                                          </p:stCondLst>
                                        </p:cTn>
                                        <p:tgtEl>
                                          <p:spTgt spid="30762"/>
                                        </p:tgtEl>
                                      </p:cBhvr>
                                      <p:to x="100000" y="100000"/>
                                    </p:animScale>
                                    <p:animScale>
                                      <p:cBhvr>
                                        <p:cTn id="33" dur="26">
                                          <p:stCondLst>
                                            <p:cond delay="1312"/>
                                          </p:stCondLst>
                                        </p:cTn>
                                        <p:tgtEl>
                                          <p:spTgt spid="30762"/>
                                        </p:tgtEl>
                                      </p:cBhvr>
                                      <p:to x="100000" y="80000"/>
                                    </p:animScale>
                                    <p:animScale>
                                      <p:cBhvr>
                                        <p:cTn id="34" dur="166" decel="50000">
                                          <p:stCondLst>
                                            <p:cond delay="1338"/>
                                          </p:stCondLst>
                                        </p:cTn>
                                        <p:tgtEl>
                                          <p:spTgt spid="30762"/>
                                        </p:tgtEl>
                                      </p:cBhvr>
                                      <p:to x="100000" y="100000"/>
                                    </p:animScale>
                                    <p:animScale>
                                      <p:cBhvr>
                                        <p:cTn id="35" dur="26">
                                          <p:stCondLst>
                                            <p:cond delay="1642"/>
                                          </p:stCondLst>
                                        </p:cTn>
                                        <p:tgtEl>
                                          <p:spTgt spid="30762"/>
                                        </p:tgtEl>
                                      </p:cBhvr>
                                      <p:to x="100000" y="90000"/>
                                    </p:animScale>
                                    <p:animScale>
                                      <p:cBhvr>
                                        <p:cTn id="36" dur="166" decel="50000">
                                          <p:stCondLst>
                                            <p:cond delay="1668"/>
                                          </p:stCondLst>
                                        </p:cTn>
                                        <p:tgtEl>
                                          <p:spTgt spid="30762"/>
                                        </p:tgtEl>
                                      </p:cBhvr>
                                      <p:to x="100000" y="100000"/>
                                    </p:animScale>
                                    <p:animScale>
                                      <p:cBhvr>
                                        <p:cTn id="37" dur="26">
                                          <p:stCondLst>
                                            <p:cond delay="1808"/>
                                          </p:stCondLst>
                                        </p:cTn>
                                        <p:tgtEl>
                                          <p:spTgt spid="30762"/>
                                        </p:tgtEl>
                                      </p:cBhvr>
                                      <p:to x="100000" y="95000"/>
                                    </p:animScale>
                                    <p:animScale>
                                      <p:cBhvr>
                                        <p:cTn id="38" dur="166" decel="50000">
                                          <p:stCondLst>
                                            <p:cond delay="1834"/>
                                          </p:stCondLst>
                                        </p:cTn>
                                        <p:tgtEl>
                                          <p:spTgt spid="307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764"/>
                                        </p:tgtEl>
                                        <p:attrNameLst>
                                          <p:attrName>style.visibility</p:attrName>
                                        </p:attrNameLst>
                                      </p:cBhvr>
                                      <p:to>
                                        <p:strVal val="visible"/>
                                      </p:to>
                                    </p:set>
                                    <p:animEffect transition="in" filter="wipe(down)">
                                      <p:cBhvr>
                                        <p:cTn id="41" dur="580">
                                          <p:stCondLst>
                                            <p:cond delay="0"/>
                                          </p:stCondLst>
                                        </p:cTn>
                                        <p:tgtEl>
                                          <p:spTgt spid="30764"/>
                                        </p:tgtEl>
                                      </p:cBhvr>
                                    </p:animEffect>
                                    <p:anim calcmode="lin" valueType="num">
                                      <p:cBhvr>
                                        <p:cTn id="42"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64"/>
                                        </p:tgtEl>
                                      </p:cBhvr>
                                      <p:to x="100000" y="60000"/>
                                    </p:animScale>
                                    <p:animScale>
                                      <p:cBhvr>
                                        <p:cTn id="48" dur="166" decel="50000">
                                          <p:stCondLst>
                                            <p:cond delay="676"/>
                                          </p:stCondLst>
                                        </p:cTn>
                                        <p:tgtEl>
                                          <p:spTgt spid="30764"/>
                                        </p:tgtEl>
                                      </p:cBhvr>
                                      <p:to x="100000" y="100000"/>
                                    </p:animScale>
                                    <p:animScale>
                                      <p:cBhvr>
                                        <p:cTn id="49" dur="26">
                                          <p:stCondLst>
                                            <p:cond delay="1312"/>
                                          </p:stCondLst>
                                        </p:cTn>
                                        <p:tgtEl>
                                          <p:spTgt spid="30764"/>
                                        </p:tgtEl>
                                      </p:cBhvr>
                                      <p:to x="100000" y="80000"/>
                                    </p:animScale>
                                    <p:animScale>
                                      <p:cBhvr>
                                        <p:cTn id="50" dur="166" decel="50000">
                                          <p:stCondLst>
                                            <p:cond delay="1338"/>
                                          </p:stCondLst>
                                        </p:cTn>
                                        <p:tgtEl>
                                          <p:spTgt spid="30764"/>
                                        </p:tgtEl>
                                      </p:cBhvr>
                                      <p:to x="100000" y="100000"/>
                                    </p:animScale>
                                    <p:animScale>
                                      <p:cBhvr>
                                        <p:cTn id="51" dur="26">
                                          <p:stCondLst>
                                            <p:cond delay="1642"/>
                                          </p:stCondLst>
                                        </p:cTn>
                                        <p:tgtEl>
                                          <p:spTgt spid="30764"/>
                                        </p:tgtEl>
                                      </p:cBhvr>
                                      <p:to x="100000" y="90000"/>
                                    </p:animScale>
                                    <p:animScale>
                                      <p:cBhvr>
                                        <p:cTn id="52" dur="166" decel="50000">
                                          <p:stCondLst>
                                            <p:cond delay="1668"/>
                                          </p:stCondLst>
                                        </p:cTn>
                                        <p:tgtEl>
                                          <p:spTgt spid="30764"/>
                                        </p:tgtEl>
                                      </p:cBhvr>
                                      <p:to x="100000" y="100000"/>
                                    </p:animScale>
                                    <p:animScale>
                                      <p:cBhvr>
                                        <p:cTn id="53" dur="26">
                                          <p:stCondLst>
                                            <p:cond delay="1808"/>
                                          </p:stCondLst>
                                        </p:cTn>
                                        <p:tgtEl>
                                          <p:spTgt spid="30764"/>
                                        </p:tgtEl>
                                      </p:cBhvr>
                                      <p:to x="100000" y="95000"/>
                                    </p:animScale>
                                    <p:animScale>
                                      <p:cBhvr>
                                        <p:cTn id="54" dur="166" decel="50000">
                                          <p:stCondLst>
                                            <p:cond delay="1834"/>
                                          </p:stCondLst>
                                        </p:cTn>
                                        <p:tgtEl>
                                          <p:spTgt spid="30764"/>
                                        </p:tgtEl>
                                      </p:cBhvr>
                                      <p:to x="100000" y="100000"/>
                                    </p:animScale>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28"/>
                                        </p:tgtEl>
                                        <p:attrNameLst>
                                          <p:attrName>style.visibility</p:attrName>
                                        </p:attrNameLst>
                                      </p:cBhvr>
                                      <p:to>
                                        <p:strVal val="hidden"/>
                                      </p:to>
                                    </p:set>
                                  </p:childTnLst>
                                </p:cTn>
                              </p:par>
                            </p:childTnLst>
                          </p:cTn>
                        </p:par>
                        <p:par>
                          <p:cTn id="58" fill="hold">
                            <p:stCondLst>
                              <p:cond delay="2000"/>
                            </p:stCondLst>
                            <p:childTnLst>
                              <p:par>
                                <p:cTn id="59" presetID="1" presetClass="entr" presetSubtype="0" fill="hold" nodeType="afterEffect">
                                  <p:stCondLst>
                                    <p:cond delay="50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2500"/>
                            </p:stCondLst>
                            <p:childTnLst>
                              <p:par>
                                <p:cTn id="62" presetID="1" presetClass="exit" presetSubtype="0" fill="hold" nodeType="afterEffect">
                                  <p:stCondLst>
                                    <p:cond delay="500"/>
                                  </p:stCondLst>
                                  <p:childTnLst>
                                    <p:set>
                                      <p:cBhvr>
                                        <p:cTn id="63" dur="1" fill="hold">
                                          <p:stCondLst>
                                            <p:cond delay="0"/>
                                          </p:stCondLst>
                                        </p:cTn>
                                        <p:tgtEl>
                                          <p:spTgt spid="28"/>
                                        </p:tgtEl>
                                        <p:attrNameLst>
                                          <p:attrName>style.visibility</p:attrName>
                                        </p:attrNameLst>
                                      </p:cBhvr>
                                      <p:to>
                                        <p:strVal val="hidden"/>
                                      </p:to>
                                    </p:set>
                                  </p:childTnLst>
                                </p:cTn>
                              </p:par>
                            </p:childTnLst>
                          </p:cTn>
                        </p:par>
                        <p:par>
                          <p:cTn id="64" fill="hold">
                            <p:stCondLst>
                              <p:cond delay="3000"/>
                            </p:stCondLst>
                            <p:childTnLst>
                              <p:par>
                                <p:cTn id="65" presetID="1" presetClass="entr" presetSubtype="0" fill="hold" nodeType="afterEffect">
                                  <p:stCondLst>
                                    <p:cond delay="50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linds(horizontal)">
                                      <p:cBhvr>
                                        <p:cTn id="71" dur="500"/>
                                        <p:tgtEl>
                                          <p:spTgt spid="2"/>
                                        </p:tgtEl>
                                      </p:cBhvr>
                                    </p:animEffect>
                                  </p:childTnLst>
                                </p:cTn>
                              </p:par>
                              <p:par>
                                <p:cTn id="72" presetID="3" presetClass="entr" presetSubtype="1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blinds(horizontal)">
                                      <p:cBhvr>
                                        <p:cTn id="74" dur="500"/>
                                        <p:tgtEl>
                                          <p:spTgt spid="3"/>
                                        </p:tgtEl>
                                      </p:cBhvr>
                                    </p:animEffect>
                                  </p:childTnLst>
                                </p:cTn>
                              </p:par>
                              <p:par>
                                <p:cTn id="75" presetID="3" presetClass="entr" presetSubtype="1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linds(horizontal)">
                                      <p:cBhvr>
                                        <p:cTn id="77" dur="500"/>
                                        <p:tgtEl>
                                          <p:spTgt spid="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28732"/>
                                        </p:tgtEl>
                                        <p:attrNameLst>
                                          <p:attrName>style.visibility</p:attrName>
                                        </p:attrNameLst>
                                      </p:cBhvr>
                                      <p:to>
                                        <p:strVal val="visible"/>
                                      </p:to>
                                    </p:set>
                                    <p:anim calcmode="lin" valueType="num">
                                      <p:cBhvr>
                                        <p:cTn id="82" dur="250" fill="hold"/>
                                        <p:tgtEl>
                                          <p:spTgt spid="28732"/>
                                        </p:tgtEl>
                                        <p:attrNameLst>
                                          <p:attrName>ppt_w</p:attrName>
                                        </p:attrNameLst>
                                      </p:cBhvr>
                                      <p:tavLst>
                                        <p:tav tm="0">
                                          <p:val>
                                            <p:fltVal val="0"/>
                                          </p:val>
                                        </p:tav>
                                        <p:tav tm="100000">
                                          <p:val>
                                            <p:strVal val="#ppt_w"/>
                                          </p:val>
                                        </p:tav>
                                      </p:tavLst>
                                    </p:anim>
                                    <p:anim calcmode="lin" valueType="num">
                                      <p:cBhvr>
                                        <p:cTn id="83" dur="250" fill="hold"/>
                                        <p:tgtEl>
                                          <p:spTgt spid="28732"/>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776" fill="hold"/>
                                        <p:tgtEl>
                                          <p:spTgt spid="31"/>
                                        </p:tgtEl>
                                      </p:cBhvr>
                                    </p:cmd>
                                  </p:childTnLst>
                                </p:cTn>
                              </p:par>
                            </p:childTnLst>
                          </p:cTn>
                        </p:par>
                        <p:par>
                          <p:cTn id="86" fill="hold">
                            <p:stCondLst>
                              <p:cond delay="1776"/>
                            </p:stCondLst>
                            <p:childTnLst>
                              <p:par>
                                <p:cTn id="87" presetID="23" presetClass="entr" presetSubtype="16" fill="hold" nodeType="afterEffect">
                                  <p:stCondLst>
                                    <p:cond delay="0"/>
                                  </p:stCondLst>
                                  <p:childTnLst>
                                    <p:set>
                                      <p:cBhvr>
                                        <p:cTn id="88" dur="1" fill="hold">
                                          <p:stCondLst>
                                            <p:cond delay="0"/>
                                          </p:stCondLst>
                                        </p:cTn>
                                        <p:tgtEl>
                                          <p:spTgt spid="28732"/>
                                        </p:tgtEl>
                                        <p:attrNameLst>
                                          <p:attrName>style.visibility</p:attrName>
                                        </p:attrNameLst>
                                      </p:cBhvr>
                                      <p:to>
                                        <p:strVal val="visible"/>
                                      </p:to>
                                    </p:set>
                                    <p:anim calcmode="lin" valueType="num">
                                      <p:cBhvr>
                                        <p:cTn id="89" dur="500" fill="hold"/>
                                        <p:tgtEl>
                                          <p:spTgt spid="28732"/>
                                        </p:tgtEl>
                                        <p:attrNameLst>
                                          <p:attrName>ppt_w</p:attrName>
                                        </p:attrNameLst>
                                      </p:cBhvr>
                                      <p:tavLst>
                                        <p:tav tm="0">
                                          <p:val>
                                            <p:fltVal val="0"/>
                                          </p:val>
                                        </p:tav>
                                        <p:tav tm="100000">
                                          <p:val>
                                            <p:strVal val="#ppt_w"/>
                                          </p:val>
                                        </p:tav>
                                      </p:tavLst>
                                    </p:anim>
                                    <p:anim calcmode="lin" valueType="num">
                                      <p:cBhvr>
                                        <p:cTn id="90" dur="500" fill="hold"/>
                                        <p:tgtEl>
                                          <p:spTgt spid="28732"/>
                                        </p:tgtEl>
                                        <p:attrNameLst>
                                          <p:attrName>ppt_h</p:attrName>
                                        </p:attrNameLst>
                                      </p:cBhvr>
                                      <p:tavLst>
                                        <p:tav tm="0">
                                          <p:val>
                                            <p:fltVal val="0"/>
                                          </p:val>
                                        </p:tav>
                                        <p:tav tm="100000">
                                          <p:val>
                                            <p:strVal val="#ppt_h"/>
                                          </p:val>
                                        </p:tav>
                                      </p:tavLst>
                                    </p:anim>
                                  </p:childTnLst>
                                </p:cTn>
                              </p:par>
                              <p:par>
                                <p:cTn id="91" presetID="3" presetClass="entr" presetSubtype="10"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blinds(horizontal)">
                                      <p:cBhvr>
                                        <p:cTn id="93" dur="500"/>
                                        <p:tgtEl>
                                          <p:spTgt spid="5"/>
                                        </p:tgtEl>
                                      </p:cBhvr>
                                    </p:animEffect>
                                  </p:childTnLst>
                                </p:cTn>
                              </p:par>
                              <p:par>
                                <p:cTn id="94" presetID="1" presetClass="exit" presetSubtype="0" fill="hold" nodeType="withEffect">
                                  <p:stCondLst>
                                    <p:cond delay="0"/>
                                  </p:stCondLst>
                                  <p:childTnLst>
                                    <p:set>
                                      <p:cBhvr>
                                        <p:cTn id="95" dur="1" fill="hold">
                                          <p:stCondLst>
                                            <p:cond delay="0"/>
                                          </p:stCondLst>
                                        </p:cTn>
                                        <p:tgtEl>
                                          <p:spTgt spid="28"/>
                                        </p:tgtEl>
                                        <p:attrNameLst>
                                          <p:attrName>style.visibility</p:attrName>
                                        </p:attrNameLst>
                                      </p:cBhvr>
                                      <p:to>
                                        <p:strVal val="hidden"/>
                                      </p:to>
                                    </p:set>
                                  </p:childTnLst>
                                </p:cTn>
                              </p:par>
                            </p:childTnLst>
                          </p:cTn>
                        </p:par>
                        <p:par>
                          <p:cTn id="96" fill="hold">
                            <p:stCondLst>
                              <p:cond delay="2276"/>
                            </p:stCondLst>
                            <p:childTnLst>
                              <p:par>
                                <p:cTn id="97" presetID="1" presetClass="entr" presetSubtype="0"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par>
                          <p:cTn id="99" fill="hold">
                            <p:stCondLst>
                              <p:cond delay="2276"/>
                            </p:stCondLst>
                            <p:childTnLst>
                              <p:par>
                                <p:cTn id="100" presetID="1" presetClass="exit" presetSubtype="0" fill="hold" nodeType="afterEffect">
                                  <p:stCondLst>
                                    <p:cond delay="550"/>
                                  </p:stCondLst>
                                  <p:childTnLst>
                                    <p:set>
                                      <p:cBhvr>
                                        <p:cTn id="101" dur="1" fill="hold">
                                          <p:stCondLst>
                                            <p:cond delay="0"/>
                                          </p:stCondLst>
                                        </p:cTn>
                                        <p:tgtEl>
                                          <p:spTgt spid="28"/>
                                        </p:tgtEl>
                                        <p:attrNameLst>
                                          <p:attrName>style.visibility</p:attrName>
                                        </p:attrNameLst>
                                      </p:cBhvr>
                                      <p:to>
                                        <p:strVal val="hidden"/>
                                      </p:to>
                                    </p:set>
                                  </p:childTnLst>
                                </p:cTn>
                              </p:par>
                            </p:childTnLst>
                          </p:cTn>
                        </p:par>
                        <p:par>
                          <p:cTn id="102" fill="hold">
                            <p:stCondLst>
                              <p:cond delay="2826"/>
                            </p:stCondLst>
                            <p:childTnLst>
                              <p:par>
                                <p:cTn id="103" presetID="1" presetClass="entr" presetSubtype="0" fill="hold" nodeType="afterEffect">
                                  <p:stCondLst>
                                    <p:cond delay="500"/>
                                  </p:stCondLst>
                                  <p:childTnLst>
                                    <p:set>
                                      <p:cBhvr>
                                        <p:cTn id="104" dur="1" fill="hold">
                                          <p:stCondLst>
                                            <p:cond delay="0"/>
                                          </p:stCondLst>
                                        </p:cTn>
                                        <p:tgtEl>
                                          <p:spTgt spid="28"/>
                                        </p:tgtEl>
                                        <p:attrNameLst>
                                          <p:attrName>style.visibility</p:attrName>
                                        </p:attrNameLst>
                                      </p:cBhvr>
                                      <p:to>
                                        <p:strVal val="visible"/>
                                      </p:to>
                                    </p:set>
                                  </p:childTnLst>
                                </p:cTn>
                              </p:par>
                            </p:childTnLst>
                          </p:cTn>
                        </p:par>
                        <p:par>
                          <p:cTn id="105" fill="hold">
                            <p:stCondLst>
                              <p:cond delay="3326"/>
                            </p:stCondLst>
                            <p:childTnLst>
                              <p:par>
                                <p:cTn id="106" presetID="1" presetClass="exit" presetSubtype="0" fill="hold" nodeType="afterEffect">
                                  <p:stCondLst>
                                    <p:cond delay="600"/>
                                  </p:stCondLst>
                                  <p:childTnLst>
                                    <p:set>
                                      <p:cBhvr>
                                        <p:cTn id="107" dur="1" fill="hold">
                                          <p:stCondLst>
                                            <p:cond delay="0"/>
                                          </p:stCondLst>
                                        </p:cTn>
                                        <p:tgtEl>
                                          <p:spTgt spid="28"/>
                                        </p:tgtEl>
                                        <p:attrNameLst>
                                          <p:attrName>style.visibility</p:attrName>
                                        </p:attrNameLst>
                                      </p:cBhvr>
                                      <p:to>
                                        <p:strVal val="hidden"/>
                                      </p:to>
                                    </p:set>
                                  </p:childTnLst>
                                </p:cTn>
                              </p:par>
                            </p:childTnLst>
                          </p:cTn>
                        </p:par>
                        <p:par>
                          <p:cTn id="108" fill="hold">
                            <p:stCondLst>
                              <p:cond delay="3926"/>
                            </p:stCondLst>
                            <p:childTnLst>
                              <p:par>
                                <p:cTn id="109" presetID="1" presetClass="entr" presetSubtype="0" fill="hold" nodeType="afterEffect">
                                  <p:stCondLst>
                                    <p:cond delay="40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1" fill="hold" display="0">
                  <p:stCondLst>
                    <p:cond delay="indefinite"/>
                  </p:stCondLst>
                  <p:endCondLst>
                    <p:cond evt="onStopAudio" delay="0">
                      <p:tgtEl>
                        <p:sldTgt/>
                      </p:tgtEl>
                    </p:cond>
                  </p:endCondLst>
                </p:cTn>
                <p:tgtEl>
                  <p:spTgt spid="26"/>
                </p:tgtEl>
              </p:cMediaNode>
            </p:audio>
            <p:audio>
              <p:cMediaNode vol="80000">
                <p:cTn id="112" fill="hold" display="0">
                  <p:stCondLst>
                    <p:cond delay="indefinite"/>
                  </p:stCondLst>
                  <p:endCondLst>
                    <p:cond evt="onStopAudio" delay="0">
                      <p:tgtEl>
                        <p:sldTgt/>
                      </p:tgtEl>
                    </p:cond>
                  </p:endCondLst>
                </p:cTn>
                <p:tgtEl>
                  <p:spTgt spid="31"/>
                </p:tgtEl>
              </p:cMediaNode>
            </p:audio>
          </p:childTnLst>
        </p:cTn>
      </p:par>
    </p:tnLst>
    <p:bldLst>
      <p:bldP spid="30762" grpId="0" animBg="1"/>
      <p:bldP spid="30763" grpId="0" animBg="1"/>
      <p:bldP spid="307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71028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3" name="AutoShape 43">
            <a:extLst>
              <a:ext uri="{FF2B5EF4-FFF2-40B4-BE49-F238E27FC236}">
                <a16:creationId xmlns:a16="http://schemas.microsoft.com/office/drawing/2014/main" id="{314EBBCF-5A76-41DD-88CC-BC309DBDAFC5}"/>
              </a:ext>
            </a:extLst>
          </p:cNvPr>
          <p:cNvSpPr>
            <a:spLocks noChangeArrowheads="1"/>
          </p:cNvSpPr>
          <p:nvPr/>
        </p:nvSpPr>
        <p:spPr bwMode="auto">
          <a:xfrm>
            <a:off x="2381251" y="797443"/>
            <a:ext cx="1079498" cy="645594"/>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chemeClr val="bg1"/>
                </a:solidFill>
                <a:ea typeface="HG丸ｺﾞｼｯｸM-PRO" panose="020F0600000000000000" pitchFamily="50" charset="-128"/>
              </a:rPr>
              <a:t>問題</a:t>
            </a: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524250" y="549275"/>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832887" y="2143125"/>
            <a:ext cx="3853414" cy="1145081"/>
            <a:chOff x="684213" y="2852738"/>
            <a:chExt cx="2519362" cy="924873"/>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223024" y="3106421"/>
              <a:ext cx="1714512" cy="67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878478" y="3569722"/>
            <a:ext cx="4153593" cy="1157318"/>
            <a:chOff x="-136436" y="4042056"/>
            <a:chExt cx="3736448" cy="934757"/>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90720" y="4161124"/>
              <a:ext cx="3172545"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②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36" y="4042056"/>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74804" y="4322993"/>
              <a:ext cx="3674816" cy="37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宝くじの当選金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979963" y="4927395"/>
            <a:ext cx="3646280" cy="1245824"/>
            <a:chOff x="-672786" y="5227883"/>
            <a:chExt cx="3876361" cy="934369"/>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672786" y="5338585"/>
              <a:ext cx="3754560"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③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785" y="5227883"/>
              <a:ext cx="291591" cy="3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9034" y="5884180"/>
              <a:ext cx="294541" cy="2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255773" y="5468874"/>
              <a:ext cx="32121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クイズの懸賞金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277533" y="5065719"/>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は、法律の規定により税金が</a:t>
              </a:r>
              <a:r>
                <a:rPr lang="ja-JP" altLang="en-US" sz="2300" dirty="0" err="1">
                  <a:latin typeface="HG丸ｺﾞｼｯｸM-PRO" panose="020F0600000000000000" pitchFamily="50" charset="-128"/>
                  <a:ea typeface="HG丸ｺﾞｼｯｸM-PRO" panose="020F0600000000000000" pitchFamily="50" charset="-128"/>
                </a:rPr>
                <a:t>か</a:t>
              </a:r>
              <a:r>
                <a:rPr lang="ja-JP" altLang="en-US" sz="2300" dirty="0">
                  <a:latin typeface="HG丸ｺﾞｼｯｸM-PRO" panose="020F0600000000000000" pitchFamily="50" charset="-128"/>
                  <a:ea typeface="HG丸ｺﾞｼｯｸM-PRO" panose="020F0600000000000000" pitchFamily="50" charset="-128"/>
                </a:rPr>
                <a:t>から</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ないようになっています。</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なお、クイズ番組などの</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賞金には、「所得税」と</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いう税金がかかり</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06774" y="661190"/>
            <a:ext cx="812338" cy="812338"/>
          </a:xfrm>
          <a:prstGeom prst="rect">
            <a:avLst/>
          </a:prstGeom>
        </p:spPr>
      </p:pic>
      <p:pic>
        <p:nvPicPr>
          <p:cNvPr id="28"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3"/>
                                        </p:tgtEl>
                                        <p:attrNameLst>
                                          <p:attrName>style.visibility</p:attrName>
                                        </p:attrNameLst>
                                      </p:cBhvr>
                                      <p:to>
                                        <p:strVal val="visible"/>
                                      </p:to>
                                    </p:set>
                                    <p:animEffect transition="in" filter="wipe(down)">
                                      <p:cBhvr>
                                        <p:cTn id="9" dur="580">
                                          <p:stCondLst>
                                            <p:cond delay="0"/>
                                          </p:stCondLst>
                                        </p:cTn>
                                        <p:tgtEl>
                                          <p:spTgt spid="30763"/>
                                        </p:tgtEl>
                                      </p:cBhvr>
                                    </p:animEffect>
                                    <p:anim calcmode="lin" valueType="num">
                                      <p:cBhvr>
                                        <p:cTn id="10" dur="1822" tmFilter="0,0; 0.14,0.36; 0.43,0.73; 0.71,0.91; 1.0,1.0">
                                          <p:stCondLst>
                                            <p:cond delay="0"/>
                                          </p:stCondLst>
                                        </p:cTn>
                                        <p:tgtEl>
                                          <p:spTgt spid="307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3"/>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3"/>
                                        </p:tgtEl>
                                      </p:cBhvr>
                                      <p:to x="100000" y="60000"/>
                                    </p:animScale>
                                    <p:animScale>
                                      <p:cBhvr>
                                        <p:cTn id="16" dur="166" decel="50000">
                                          <p:stCondLst>
                                            <p:cond delay="676"/>
                                          </p:stCondLst>
                                        </p:cTn>
                                        <p:tgtEl>
                                          <p:spTgt spid="30763"/>
                                        </p:tgtEl>
                                      </p:cBhvr>
                                      <p:to x="100000" y="100000"/>
                                    </p:animScale>
                                    <p:animScale>
                                      <p:cBhvr>
                                        <p:cTn id="17" dur="26">
                                          <p:stCondLst>
                                            <p:cond delay="1312"/>
                                          </p:stCondLst>
                                        </p:cTn>
                                        <p:tgtEl>
                                          <p:spTgt spid="30763"/>
                                        </p:tgtEl>
                                      </p:cBhvr>
                                      <p:to x="100000" y="80000"/>
                                    </p:animScale>
                                    <p:animScale>
                                      <p:cBhvr>
                                        <p:cTn id="18" dur="166" decel="50000">
                                          <p:stCondLst>
                                            <p:cond delay="1338"/>
                                          </p:stCondLst>
                                        </p:cTn>
                                        <p:tgtEl>
                                          <p:spTgt spid="30763"/>
                                        </p:tgtEl>
                                      </p:cBhvr>
                                      <p:to x="100000" y="100000"/>
                                    </p:animScale>
                                    <p:animScale>
                                      <p:cBhvr>
                                        <p:cTn id="19" dur="26">
                                          <p:stCondLst>
                                            <p:cond delay="1642"/>
                                          </p:stCondLst>
                                        </p:cTn>
                                        <p:tgtEl>
                                          <p:spTgt spid="30763"/>
                                        </p:tgtEl>
                                      </p:cBhvr>
                                      <p:to x="100000" y="90000"/>
                                    </p:animScale>
                                    <p:animScale>
                                      <p:cBhvr>
                                        <p:cTn id="20" dur="166" decel="50000">
                                          <p:stCondLst>
                                            <p:cond delay="1668"/>
                                          </p:stCondLst>
                                        </p:cTn>
                                        <p:tgtEl>
                                          <p:spTgt spid="30763"/>
                                        </p:tgtEl>
                                      </p:cBhvr>
                                      <p:to x="100000" y="100000"/>
                                    </p:animScale>
                                    <p:animScale>
                                      <p:cBhvr>
                                        <p:cTn id="21" dur="26">
                                          <p:stCondLst>
                                            <p:cond delay="1808"/>
                                          </p:stCondLst>
                                        </p:cTn>
                                        <p:tgtEl>
                                          <p:spTgt spid="30763"/>
                                        </p:tgtEl>
                                      </p:cBhvr>
                                      <p:to x="100000" y="95000"/>
                                    </p:animScale>
                                    <p:animScale>
                                      <p:cBhvr>
                                        <p:cTn id="22" dur="166" decel="50000">
                                          <p:stCondLst>
                                            <p:cond delay="1834"/>
                                          </p:stCondLst>
                                        </p:cTn>
                                        <p:tgtEl>
                                          <p:spTgt spid="3076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2"/>
                                        </p:tgtEl>
                                        <p:attrNameLst>
                                          <p:attrName>style.visibility</p:attrName>
                                        </p:attrNameLst>
                                      </p:cBhvr>
                                      <p:to>
                                        <p:strVal val="visible"/>
                                      </p:to>
                                    </p:set>
                                    <p:animEffect transition="in" filter="wipe(down)">
                                      <p:cBhvr>
                                        <p:cTn id="25" dur="580">
                                          <p:stCondLst>
                                            <p:cond delay="0"/>
                                          </p:stCondLst>
                                        </p:cTn>
                                        <p:tgtEl>
                                          <p:spTgt spid="30762"/>
                                        </p:tgtEl>
                                      </p:cBhvr>
                                    </p:animEffect>
                                    <p:anim calcmode="lin" valueType="num">
                                      <p:cBhvr>
                                        <p:cTn id="26"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2"/>
                                        </p:tgtEl>
                                      </p:cBhvr>
                                      <p:to x="100000" y="60000"/>
                                    </p:animScale>
                                    <p:animScale>
                                      <p:cBhvr>
                                        <p:cTn id="32" dur="166" decel="50000">
                                          <p:stCondLst>
                                            <p:cond delay="676"/>
                                          </p:stCondLst>
                                        </p:cTn>
                                        <p:tgtEl>
                                          <p:spTgt spid="30762"/>
                                        </p:tgtEl>
                                      </p:cBhvr>
                                      <p:to x="100000" y="100000"/>
                                    </p:animScale>
                                    <p:animScale>
                                      <p:cBhvr>
                                        <p:cTn id="33" dur="26">
                                          <p:stCondLst>
                                            <p:cond delay="1312"/>
                                          </p:stCondLst>
                                        </p:cTn>
                                        <p:tgtEl>
                                          <p:spTgt spid="30762"/>
                                        </p:tgtEl>
                                      </p:cBhvr>
                                      <p:to x="100000" y="80000"/>
                                    </p:animScale>
                                    <p:animScale>
                                      <p:cBhvr>
                                        <p:cTn id="34" dur="166" decel="50000">
                                          <p:stCondLst>
                                            <p:cond delay="1338"/>
                                          </p:stCondLst>
                                        </p:cTn>
                                        <p:tgtEl>
                                          <p:spTgt spid="30762"/>
                                        </p:tgtEl>
                                      </p:cBhvr>
                                      <p:to x="100000" y="100000"/>
                                    </p:animScale>
                                    <p:animScale>
                                      <p:cBhvr>
                                        <p:cTn id="35" dur="26">
                                          <p:stCondLst>
                                            <p:cond delay="1642"/>
                                          </p:stCondLst>
                                        </p:cTn>
                                        <p:tgtEl>
                                          <p:spTgt spid="30762"/>
                                        </p:tgtEl>
                                      </p:cBhvr>
                                      <p:to x="100000" y="90000"/>
                                    </p:animScale>
                                    <p:animScale>
                                      <p:cBhvr>
                                        <p:cTn id="36" dur="166" decel="50000">
                                          <p:stCondLst>
                                            <p:cond delay="1668"/>
                                          </p:stCondLst>
                                        </p:cTn>
                                        <p:tgtEl>
                                          <p:spTgt spid="30762"/>
                                        </p:tgtEl>
                                      </p:cBhvr>
                                      <p:to x="100000" y="100000"/>
                                    </p:animScale>
                                    <p:animScale>
                                      <p:cBhvr>
                                        <p:cTn id="37" dur="26">
                                          <p:stCondLst>
                                            <p:cond delay="1808"/>
                                          </p:stCondLst>
                                        </p:cTn>
                                        <p:tgtEl>
                                          <p:spTgt spid="30762"/>
                                        </p:tgtEl>
                                      </p:cBhvr>
                                      <p:to x="100000" y="95000"/>
                                    </p:animScale>
                                    <p:animScale>
                                      <p:cBhvr>
                                        <p:cTn id="38" dur="166" decel="50000">
                                          <p:stCondLst>
                                            <p:cond delay="1834"/>
                                          </p:stCondLst>
                                        </p:cTn>
                                        <p:tgtEl>
                                          <p:spTgt spid="307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764"/>
                                        </p:tgtEl>
                                        <p:attrNameLst>
                                          <p:attrName>style.visibility</p:attrName>
                                        </p:attrNameLst>
                                      </p:cBhvr>
                                      <p:to>
                                        <p:strVal val="visible"/>
                                      </p:to>
                                    </p:set>
                                    <p:animEffect transition="in" filter="wipe(down)">
                                      <p:cBhvr>
                                        <p:cTn id="41" dur="580">
                                          <p:stCondLst>
                                            <p:cond delay="0"/>
                                          </p:stCondLst>
                                        </p:cTn>
                                        <p:tgtEl>
                                          <p:spTgt spid="30764"/>
                                        </p:tgtEl>
                                      </p:cBhvr>
                                    </p:animEffect>
                                    <p:anim calcmode="lin" valueType="num">
                                      <p:cBhvr>
                                        <p:cTn id="42"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64"/>
                                        </p:tgtEl>
                                      </p:cBhvr>
                                      <p:to x="100000" y="60000"/>
                                    </p:animScale>
                                    <p:animScale>
                                      <p:cBhvr>
                                        <p:cTn id="48" dur="166" decel="50000">
                                          <p:stCondLst>
                                            <p:cond delay="676"/>
                                          </p:stCondLst>
                                        </p:cTn>
                                        <p:tgtEl>
                                          <p:spTgt spid="30764"/>
                                        </p:tgtEl>
                                      </p:cBhvr>
                                      <p:to x="100000" y="100000"/>
                                    </p:animScale>
                                    <p:animScale>
                                      <p:cBhvr>
                                        <p:cTn id="49" dur="26">
                                          <p:stCondLst>
                                            <p:cond delay="1312"/>
                                          </p:stCondLst>
                                        </p:cTn>
                                        <p:tgtEl>
                                          <p:spTgt spid="30764"/>
                                        </p:tgtEl>
                                      </p:cBhvr>
                                      <p:to x="100000" y="80000"/>
                                    </p:animScale>
                                    <p:animScale>
                                      <p:cBhvr>
                                        <p:cTn id="50" dur="166" decel="50000">
                                          <p:stCondLst>
                                            <p:cond delay="1338"/>
                                          </p:stCondLst>
                                        </p:cTn>
                                        <p:tgtEl>
                                          <p:spTgt spid="30764"/>
                                        </p:tgtEl>
                                      </p:cBhvr>
                                      <p:to x="100000" y="100000"/>
                                    </p:animScale>
                                    <p:animScale>
                                      <p:cBhvr>
                                        <p:cTn id="51" dur="26">
                                          <p:stCondLst>
                                            <p:cond delay="1642"/>
                                          </p:stCondLst>
                                        </p:cTn>
                                        <p:tgtEl>
                                          <p:spTgt spid="30764"/>
                                        </p:tgtEl>
                                      </p:cBhvr>
                                      <p:to x="100000" y="90000"/>
                                    </p:animScale>
                                    <p:animScale>
                                      <p:cBhvr>
                                        <p:cTn id="52" dur="166" decel="50000">
                                          <p:stCondLst>
                                            <p:cond delay="1668"/>
                                          </p:stCondLst>
                                        </p:cTn>
                                        <p:tgtEl>
                                          <p:spTgt spid="30764"/>
                                        </p:tgtEl>
                                      </p:cBhvr>
                                      <p:to x="100000" y="100000"/>
                                    </p:animScale>
                                    <p:animScale>
                                      <p:cBhvr>
                                        <p:cTn id="53" dur="26">
                                          <p:stCondLst>
                                            <p:cond delay="1808"/>
                                          </p:stCondLst>
                                        </p:cTn>
                                        <p:tgtEl>
                                          <p:spTgt spid="30764"/>
                                        </p:tgtEl>
                                      </p:cBhvr>
                                      <p:to x="100000" y="95000"/>
                                    </p:animScale>
                                    <p:animScale>
                                      <p:cBhvr>
                                        <p:cTn id="54" dur="166" decel="50000">
                                          <p:stCondLst>
                                            <p:cond delay="1834"/>
                                          </p:stCondLst>
                                        </p:cTn>
                                        <p:tgtEl>
                                          <p:spTgt spid="30764"/>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par>
                                <p:cTn id="63" presetID="3" presetClass="entr" presetSubtype="1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linds(horizontal)">
                                      <p:cBhvr>
                                        <p:cTn id="65" dur="500"/>
                                        <p:tgtEl>
                                          <p:spTgt spid="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nodeType="clickEffect">
                                  <p:stCondLst>
                                    <p:cond delay="0"/>
                                  </p:stCondLst>
                                  <p:childTnLst>
                                    <p:set>
                                      <p:cBhvr>
                                        <p:cTn id="69" dur="1" fill="hold">
                                          <p:stCondLst>
                                            <p:cond delay="0"/>
                                          </p:stCondLst>
                                        </p:cTn>
                                        <p:tgtEl>
                                          <p:spTgt spid="28732"/>
                                        </p:tgtEl>
                                        <p:attrNameLst>
                                          <p:attrName>style.visibility</p:attrName>
                                        </p:attrNameLst>
                                      </p:cBhvr>
                                      <p:to>
                                        <p:strVal val="visible"/>
                                      </p:to>
                                    </p:set>
                                    <p:anim calcmode="lin" valueType="num">
                                      <p:cBhvr>
                                        <p:cTn id="70" dur="250" fill="hold"/>
                                        <p:tgtEl>
                                          <p:spTgt spid="28732"/>
                                        </p:tgtEl>
                                        <p:attrNameLst>
                                          <p:attrName>ppt_w</p:attrName>
                                        </p:attrNameLst>
                                      </p:cBhvr>
                                      <p:tavLst>
                                        <p:tav tm="0">
                                          <p:val>
                                            <p:fltVal val="0"/>
                                          </p:val>
                                        </p:tav>
                                        <p:tav tm="100000">
                                          <p:val>
                                            <p:strVal val="#ppt_w"/>
                                          </p:val>
                                        </p:tav>
                                      </p:tavLst>
                                    </p:anim>
                                    <p:anim calcmode="lin" valueType="num">
                                      <p:cBhvr>
                                        <p:cTn id="71" dur="250" fill="hold"/>
                                        <p:tgtEl>
                                          <p:spTgt spid="28732"/>
                                        </p:tgtEl>
                                        <p:attrNameLst>
                                          <p:attrName>ppt_h</p:attrName>
                                        </p:attrNameLst>
                                      </p:cBhvr>
                                      <p:tavLst>
                                        <p:tav tm="0">
                                          <p:val>
                                            <p:fltVal val="0"/>
                                          </p:val>
                                        </p:tav>
                                        <p:tav tm="100000">
                                          <p:val>
                                            <p:strVal val="#ppt_h"/>
                                          </p:val>
                                        </p:tav>
                                      </p:tavLst>
                                    </p:anim>
                                  </p:childTnLst>
                                </p:cTn>
                              </p:par>
                              <p:par>
                                <p:cTn id="72" presetID="1" presetClass="mediacall" presetSubtype="0" fill="hold" nodeType="withEffect">
                                  <p:stCondLst>
                                    <p:cond delay="0"/>
                                  </p:stCondLst>
                                  <p:childTnLst>
                                    <p:cmd type="call" cmd="playFrom(0.0)">
                                      <p:cBhvr>
                                        <p:cTn id="73" dur="1776" fill="hold"/>
                                        <p:tgtEl>
                                          <p:spTgt spid="28"/>
                                        </p:tgtEl>
                                      </p:cBhvr>
                                    </p:cmd>
                                  </p:childTnLst>
                                </p:cTn>
                              </p:par>
                              <p:par>
                                <p:cTn id="74" presetID="3" presetClass="entr" presetSubtype="1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linds(horizontal)">
                                      <p:cBhvr>
                                        <p:cTn id="76"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7" fill="hold" display="0">
                  <p:stCondLst>
                    <p:cond delay="indefinite"/>
                  </p:stCondLst>
                  <p:endCondLst>
                    <p:cond evt="onStopAudio" delay="0">
                      <p:tgtEl>
                        <p:sldTgt/>
                      </p:tgtEl>
                    </p:cond>
                  </p:endCondLst>
                </p:cTn>
                <p:tgtEl>
                  <p:spTgt spid="26"/>
                </p:tgtEl>
              </p:cMediaNode>
            </p:audio>
            <p:audio>
              <p:cMediaNode vol="80000">
                <p:cTn id="78" fill="hold" display="0">
                  <p:stCondLst>
                    <p:cond delay="indefinite"/>
                  </p:stCondLst>
                  <p:endCondLst>
                    <p:cond evt="onStopAudio" delay="0">
                      <p:tgtEl>
                        <p:sldTgt/>
                      </p:tgtEl>
                    </p:cond>
                  </p:endCondLst>
                </p:cTn>
                <p:tgtEl>
                  <p:spTgt spid="28"/>
                </p:tgtEl>
              </p:cMediaNode>
            </p:audio>
          </p:childTnLst>
        </p:cTn>
      </p:par>
    </p:tnLst>
    <p:bldLst>
      <p:bldP spid="30762" grpId="0" animBg="1"/>
      <p:bldP spid="30763" grpId="0" animBg="1"/>
      <p:bldP spid="30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1628473" y="2357438"/>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18 </a:t>
              </a:r>
              <a:r>
                <a:rPr lang="ja-JP" altLang="en-US" sz="2400" dirty="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1689672" y="5084763"/>
            <a:ext cx="2519363" cy="900112"/>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1628473" y="371633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4872021" y="2492376"/>
            <a:ext cx="5359418" cy="2016125"/>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868936" y="5070177"/>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2024064" y="785813"/>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6" name="AutoShape 30">
            <a:extLst>
              <a:ext uri="{FF2B5EF4-FFF2-40B4-BE49-F238E27FC236}">
                <a16:creationId xmlns:a16="http://schemas.microsoft.com/office/drawing/2014/main" id="{10B2C455-B3FB-40E6-B24D-D48B519E9F43}"/>
              </a:ext>
            </a:extLst>
          </p:cNvPr>
          <p:cNvSpPr>
            <a:spLocks noChangeArrowheads="1"/>
          </p:cNvSpPr>
          <p:nvPr/>
        </p:nvSpPr>
        <p:spPr bwMode="auto">
          <a:xfrm>
            <a:off x="2330612" y="909639"/>
            <a:ext cx="1133831" cy="618441"/>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endParaRPr lang="en-US" altLang="ja-JP" sz="2800" b="1" dirty="0">
              <a:solidFill>
                <a:schemeClr val="bg1"/>
              </a:solidFill>
              <a:ea typeface="HG丸ｺﾞｼｯｸM-PRO" panose="020F0600000000000000" pitchFamily="50" charset="-128"/>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3719514" y="620713"/>
            <a:ext cx="6662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a:t>
            </a:r>
            <a:endParaRPr lang="en-US" altLang="ja-JP" sz="26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なるでしょうか？</a:t>
            </a:r>
          </a:p>
        </p:txBody>
      </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095671" y="412818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5492" y="715742"/>
            <a:ext cx="812338" cy="812338"/>
          </a:xfrm>
          <a:prstGeom prst="rect">
            <a:avLst/>
          </a:prstGeom>
        </p:spPr>
      </p:pic>
      <p:pic>
        <p:nvPicPr>
          <p:cNvPr id="23"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810286" y="2872709"/>
            <a:ext cx="609600" cy="609600"/>
          </a:xfrm>
          <a:prstGeom prst="rect">
            <a:avLst/>
          </a:prstGeom>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34825"/>
                                        </p:tgtEl>
                                        <p:attrNameLst>
                                          <p:attrName>style.visibility</p:attrName>
                                        </p:attrNameLst>
                                      </p:cBhvr>
                                      <p:to>
                                        <p:strVal val="visible"/>
                                      </p:to>
                                    </p:set>
                                    <p:animEffect transition="in" filter="wipe(down)">
                                      <p:cBhvr>
                                        <p:cTn id="9" dur="580">
                                          <p:stCondLst>
                                            <p:cond delay="0"/>
                                          </p:stCondLst>
                                        </p:cTn>
                                        <p:tgtEl>
                                          <p:spTgt spid="34825"/>
                                        </p:tgtEl>
                                      </p:cBhvr>
                                    </p:animEffect>
                                    <p:anim calcmode="lin" valueType="num">
                                      <p:cBhvr>
                                        <p:cTn id="10"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5" dur="26">
                                          <p:stCondLst>
                                            <p:cond delay="650"/>
                                          </p:stCondLst>
                                        </p:cTn>
                                        <p:tgtEl>
                                          <p:spTgt spid="34825"/>
                                        </p:tgtEl>
                                      </p:cBhvr>
                                      <p:to x="100000" y="60000"/>
                                    </p:animScale>
                                    <p:animScale>
                                      <p:cBhvr>
                                        <p:cTn id="16" dur="166" decel="50000">
                                          <p:stCondLst>
                                            <p:cond delay="676"/>
                                          </p:stCondLst>
                                        </p:cTn>
                                        <p:tgtEl>
                                          <p:spTgt spid="34825"/>
                                        </p:tgtEl>
                                      </p:cBhvr>
                                      <p:to x="100000" y="100000"/>
                                    </p:animScale>
                                    <p:animScale>
                                      <p:cBhvr>
                                        <p:cTn id="17" dur="26">
                                          <p:stCondLst>
                                            <p:cond delay="1312"/>
                                          </p:stCondLst>
                                        </p:cTn>
                                        <p:tgtEl>
                                          <p:spTgt spid="34825"/>
                                        </p:tgtEl>
                                      </p:cBhvr>
                                      <p:to x="100000" y="80000"/>
                                    </p:animScale>
                                    <p:animScale>
                                      <p:cBhvr>
                                        <p:cTn id="18" dur="166" decel="50000">
                                          <p:stCondLst>
                                            <p:cond delay="1338"/>
                                          </p:stCondLst>
                                        </p:cTn>
                                        <p:tgtEl>
                                          <p:spTgt spid="34825"/>
                                        </p:tgtEl>
                                      </p:cBhvr>
                                      <p:to x="100000" y="100000"/>
                                    </p:animScale>
                                    <p:animScale>
                                      <p:cBhvr>
                                        <p:cTn id="19" dur="26">
                                          <p:stCondLst>
                                            <p:cond delay="1642"/>
                                          </p:stCondLst>
                                        </p:cTn>
                                        <p:tgtEl>
                                          <p:spTgt spid="34825"/>
                                        </p:tgtEl>
                                      </p:cBhvr>
                                      <p:to x="100000" y="90000"/>
                                    </p:animScale>
                                    <p:animScale>
                                      <p:cBhvr>
                                        <p:cTn id="20" dur="166" decel="50000">
                                          <p:stCondLst>
                                            <p:cond delay="1668"/>
                                          </p:stCondLst>
                                        </p:cTn>
                                        <p:tgtEl>
                                          <p:spTgt spid="34825"/>
                                        </p:tgtEl>
                                      </p:cBhvr>
                                      <p:to x="100000" y="100000"/>
                                    </p:animScale>
                                    <p:animScale>
                                      <p:cBhvr>
                                        <p:cTn id="21" dur="26">
                                          <p:stCondLst>
                                            <p:cond delay="1808"/>
                                          </p:stCondLst>
                                        </p:cTn>
                                        <p:tgtEl>
                                          <p:spTgt spid="34825"/>
                                        </p:tgtEl>
                                      </p:cBhvr>
                                      <p:to x="100000" y="95000"/>
                                    </p:animScale>
                                    <p:animScale>
                                      <p:cBhvr>
                                        <p:cTn id="22" dur="166" decel="50000">
                                          <p:stCondLst>
                                            <p:cond delay="1834"/>
                                          </p:stCondLst>
                                        </p:cTn>
                                        <p:tgtEl>
                                          <p:spTgt spid="34825"/>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wipe(down)">
                                      <p:cBhvr>
                                        <p:cTn id="25" dur="580">
                                          <p:stCondLst>
                                            <p:cond delay="0"/>
                                          </p:stCondLst>
                                        </p:cTn>
                                        <p:tgtEl>
                                          <p:spTgt spid="34818"/>
                                        </p:tgtEl>
                                      </p:cBhvr>
                                    </p:animEffect>
                                    <p:anim calcmode="lin" valueType="num">
                                      <p:cBhvr>
                                        <p:cTn id="26"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18"/>
                                        </p:tgtEl>
                                      </p:cBhvr>
                                      <p:to x="100000" y="60000"/>
                                    </p:animScale>
                                    <p:animScale>
                                      <p:cBhvr>
                                        <p:cTn id="32" dur="166" decel="50000">
                                          <p:stCondLst>
                                            <p:cond delay="676"/>
                                          </p:stCondLst>
                                        </p:cTn>
                                        <p:tgtEl>
                                          <p:spTgt spid="34818"/>
                                        </p:tgtEl>
                                      </p:cBhvr>
                                      <p:to x="100000" y="100000"/>
                                    </p:animScale>
                                    <p:animScale>
                                      <p:cBhvr>
                                        <p:cTn id="33" dur="26">
                                          <p:stCondLst>
                                            <p:cond delay="1312"/>
                                          </p:stCondLst>
                                        </p:cTn>
                                        <p:tgtEl>
                                          <p:spTgt spid="34818"/>
                                        </p:tgtEl>
                                      </p:cBhvr>
                                      <p:to x="100000" y="80000"/>
                                    </p:animScale>
                                    <p:animScale>
                                      <p:cBhvr>
                                        <p:cTn id="34" dur="166" decel="50000">
                                          <p:stCondLst>
                                            <p:cond delay="1338"/>
                                          </p:stCondLst>
                                        </p:cTn>
                                        <p:tgtEl>
                                          <p:spTgt spid="34818"/>
                                        </p:tgtEl>
                                      </p:cBhvr>
                                      <p:to x="100000" y="100000"/>
                                    </p:animScale>
                                    <p:animScale>
                                      <p:cBhvr>
                                        <p:cTn id="35" dur="26">
                                          <p:stCondLst>
                                            <p:cond delay="1642"/>
                                          </p:stCondLst>
                                        </p:cTn>
                                        <p:tgtEl>
                                          <p:spTgt spid="34818"/>
                                        </p:tgtEl>
                                      </p:cBhvr>
                                      <p:to x="100000" y="90000"/>
                                    </p:animScale>
                                    <p:animScale>
                                      <p:cBhvr>
                                        <p:cTn id="36" dur="166" decel="50000">
                                          <p:stCondLst>
                                            <p:cond delay="1668"/>
                                          </p:stCondLst>
                                        </p:cTn>
                                        <p:tgtEl>
                                          <p:spTgt spid="34818"/>
                                        </p:tgtEl>
                                      </p:cBhvr>
                                      <p:to x="100000" y="100000"/>
                                    </p:animScale>
                                    <p:animScale>
                                      <p:cBhvr>
                                        <p:cTn id="37" dur="26">
                                          <p:stCondLst>
                                            <p:cond delay="1808"/>
                                          </p:stCondLst>
                                        </p:cTn>
                                        <p:tgtEl>
                                          <p:spTgt spid="34818"/>
                                        </p:tgtEl>
                                      </p:cBhvr>
                                      <p:to x="100000" y="95000"/>
                                    </p:animScale>
                                    <p:animScale>
                                      <p:cBhvr>
                                        <p:cTn id="38" dur="166" decel="50000">
                                          <p:stCondLst>
                                            <p:cond delay="1834"/>
                                          </p:stCondLst>
                                        </p:cTn>
                                        <p:tgtEl>
                                          <p:spTgt spid="3481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wipe(down)">
                                      <p:cBhvr>
                                        <p:cTn id="41" dur="580">
                                          <p:stCondLst>
                                            <p:cond delay="0"/>
                                          </p:stCondLst>
                                        </p:cTn>
                                        <p:tgtEl>
                                          <p:spTgt spid="34827"/>
                                        </p:tgtEl>
                                      </p:cBhvr>
                                    </p:animEffect>
                                    <p:anim calcmode="lin" valueType="num">
                                      <p:cBhvr>
                                        <p:cTn id="42" dur="1822" tmFilter="0,0; 0.14,0.36; 0.43,0.73; 0.71,0.91; 1.0,1.0">
                                          <p:stCondLst>
                                            <p:cond delay="0"/>
                                          </p:stCondLst>
                                        </p:cTn>
                                        <p:tgtEl>
                                          <p:spTgt spid="3482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482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482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482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4827"/>
                                        </p:tgtEl>
                                        <p:attrNameLst>
                                          <p:attrName>ppt_y</p:attrName>
                                        </p:attrNameLst>
                                      </p:cBhvr>
                                      <p:tavLst>
                                        <p:tav tm="0" fmla="#ppt_y-sin(pi*$)/81">
                                          <p:val>
                                            <p:fltVal val="0"/>
                                          </p:val>
                                        </p:tav>
                                        <p:tav tm="100000">
                                          <p:val>
                                            <p:fltVal val="1"/>
                                          </p:val>
                                        </p:tav>
                                      </p:tavLst>
                                    </p:anim>
                                    <p:animScale>
                                      <p:cBhvr>
                                        <p:cTn id="47" dur="26">
                                          <p:stCondLst>
                                            <p:cond delay="650"/>
                                          </p:stCondLst>
                                        </p:cTn>
                                        <p:tgtEl>
                                          <p:spTgt spid="34827"/>
                                        </p:tgtEl>
                                      </p:cBhvr>
                                      <p:to x="100000" y="60000"/>
                                    </p:animScale>
                                    <p:animScale>
                                      <p:cBhvr>
                                        <p:cTn id="48" dur="166" decel="50000">
                                          <p:stCondLst>
                                            <p:cond delay="676"/>
                                          </p:stCondLst>
                                        </p:cTn>
                                        <p:tgtEl>
                                          <p:spTgt spid="34827"/>
                                        </p:tgtEl>
                                      </p:cBhvr>
                                      <p:to x="100000" y="100000"/>
                                    </p:animScale>
                                    <p:animScale>
                                      <p:cBhvr>
                                        <p:cTn id="49" dur="26">
                                          <p:stCondLst>
                                            <p:cond delay="1312"/>
                                          </p:stCondLst>
                                        </p:cTn>
                                        <p:tgtEl>
                                          <p:spTgt spid="34827"/>
                                        </p:tgtEl>
                                      </p:cBhvr>
                                      <p:to x="100000" y="80000"/>
                                    </p:animScale>
                                    <p:animScale>
                                      <p:cBhvr>
                                        <p:cTn id="50" dur="166" decel="50000">
                                          <p:stCondLst>
                                            <p:cond delay="1338"/>
                                          </p:stCondLst>
                                        </p:cTn>
                                        <p:tgtEl>
                                          <p:spTgt spid="34827"/>
                                        </p:tgtEl>
                                      </p:cBhvr>
                                      <p:to x="100000" y="100000"/>
                                    </p:animScale>
                                    <p:animScale>
                                      <p:cBhvr>
                                        <p:cTn id="51" dur="26">
                                          <p:stCondLst>
                                            <p:cond delay="1642"/>
                                          </p:stCondLst>
                                        </p:cTn>
                                        <p:tgtEl>
                                          <p:spTgt spid="34827"/>
                                        </p:tgtEl>
                                      </p:cBhvr>
                                      <p:to x="100000" y="90000"/>
                                    </p:animScale>
                                    <p:animScale>
                                      <p:cBhvr>
                                        <p:cTn id="52" dur="166" decel="50000">
                                          <p:stCondLst>
                                            <p:cond delay="1668"/>
                                          </p:stCondLst>
                                        </p:cTn>
                                        <p:tgtEl>
                                          <p:spTgt spid="34827"/>
                                        </p:tgtEl>
                                      </p:cBhvr>
                                      <p:to x="100000" y="100000"/>
                                    </p:animScale>
                                    <p:animScale>
                                      <p:cBhvr>
                                        <p:cTn id="53" dur="26">
                                          <p:stCondLst>
                                            <p:cond delay="1808"/>
                                          </p:stCondLst>
                                        </p:cTn>
                                        <p:tgtEl>
                                          <p:spTgt spid="34827"/>
                                        </p:tgtEl>
                                      </p:cBhvr>
                                      <p:to x="100000" y="95000"/>
                                    </p:animScale>
                                    <p:animScale>
                                      <p:cBhvr>
                                        <p:cTn id="54" dur="166" decel="50000">
                                          <p:stCondLst>
                                            <p:cond delay="1834"/>
                                          </p:stCondLst>
                                        </p:cTn>
                                        <p:tgtEl>
                                          <p:spTgt spid="3482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4826"/>
                                        </p:tgtEl>
                                        <p:attrNameLst>
                                          <p:attrName>style.visibility</p:attrName>
                                        </p:attrNameLst>
                                      </p:cBhvr>
                                      <p:to>
                                        <p:strVal val="visible"/>
                                      </p:to>
                                    </p:set>
                                    <p:animEffect transition="in" filter="wipe(down)">
                                      <p:cBhvr>
                                        <p:cTn id="57" dur="580">
                                          <p:stCondLst>
                                            <p:cond delay="0"/>
                                          </p:stCondLst>
                                        </p:cTn>
                                        <p:tgtEl>
                                          <p:spTgt spid="34826"/>
                                        </p:tgtEl>
                                      </p:cBhvr>
                                    </p:animEffect>
                                    <p:anim calcmode="lin" valueType="num">
                                      <p:cBhvr>
                                        <p:cTn id="58" dur="1822" tmFilter="0,0; 0.14,0.36; 0.43,0.73; 0.71,0.91; 1.0,1.0">
                                          <p:stCondLst>
                                            <p:cond delay="0"/>
                                          </p:stCondLst>
                                        </p:cTn>
                                        <p:tgtEl>
                                          <p:spTgt spid="3482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482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482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482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4826"/>
                                        </p:tgtEl>
                                        <p:attrNameLst>
                                          <p:attrName>ppt_y</p:attrName>
                                        </p:attrNameLst>
                                      </p:cBhvr>
                                      <p:tavLst>
                                        <p:tav tm="0" fmla="#ppt_y-sin(pi*$)/81">
                                          <p:val>
                                            <p:fltVal val="0"/>
                                          </p:val>
                                        </p:tav>
                                        <p:tav tm="100000">
                                          <p:val>
                                            <p:fltVal val="1"/>
                                          </p:val>
                                        </p:tav>
                                      </p:tavLst>
                                    </p:anim>
                                    <p:animScale>
                                      <p:cBhvr>
                                        <p:cTn id="63" dur="26">
                                          <p:stCondLst>
                                            <p:cond delay="650"/>
                                          </p:stCondLst>
                                        </p:cTn>
                                        <p:tgtEl>
                                          <p:spTgt spid="34826"/>
                                        </p:tgtEl>
                                      </p:cBhvr>
                                      <p:to x="100000" y="60000"/>
                                    </p:animScale>
                                    <p:animScale>
                                      <p:cBhvr>
                                        <p:cTn id="64" dur="166" decel="50000">
                                          <p:stCondLst>
                                            <p:cond delay="676"/>
                                          </p:stCondLst>
                                        </p:cTn>
                                        <p:tgtEl>
                                          <p:spTgt spid="34826"/>
                                        </p:tgtEl>
                                      </p:cBhvr>
                                      <p:to x="100000" y="100000"/>
                                    </p:animScale>
                                    <p:animScale>
                                      <p:cBhvr>
                                        <p:cTn id="65" dur="26">
                                          <p:stCondLst>
                                            <p:cond delay="1312"/>
                                          </p:stCondLst>
                                        </p:cTn>
                                        <p:tgtEl>
                                          <p:spTgt spid="34826"/>
                                        </p:tgtEl>
                                      </p:cBhvr>
                                      <p:to x="100000" y="80000"/>
                                    </p:animScale>
                                    <p:animScale>
                                      <p:cBhvr>
                                        <p:cTn id="66" dur="166" decel="50000">
                                          <p:stCondLst>
                                            <p:cond delay="1338"/>
                                          </p:stCondLst>
                                        </p:cTn>
                                        <p:tgtEl>
                                          <p:spTgt spid="34826"/>
                                        </p:tgtEl>
                                      </p:cBhvr>
                                      <p:to x="100000" y="100000"/>
                                    </p:animScale>
                                    <p:animScale>
                                      <p:cBhvr>
                                        <p:cTn id="67" dur="26">
                                          <p:stCondLst>
                                            <p:cond delay="1642"/>
                                          </p:stCondLst>
                                        </p:cTn>
                                        <p:tgtEl>
                                          <p:spTgt spid="34826"/>
                                        </p:tgtEl>
                                      </p:cBhvr>
                                      <p:to x="100000" y="90000"/>
                                    </p:animScale>
                                    <p:animScale>
                                      <p:cBhvr>
                                        <p:cTn id="68" dur="166" decel="50000">
                                          <p:stCondLst>
                                            <p:cond delay="1668"/>
                                          </p:stCondLst>
                                        </p:cTn>
                                        <p:tgtEl>
                                          <p:spTgt spid="34826"/>
                                        </p:tgtEl>
                                      </p:cBhvr>
                                      <p:to x="100000" y="100000"/>
                                    </p:animScale>
                                    <p:animScale>
                                      <p:cBhvr>
                                        <p:cTn id="69" dur="26">
                                          <p:stCondLst>
                                            <p:cond delay="1808"/>
                                          </p:stCondLst>
                                        </p:cTn>
                                        <p:tgtEl>
                                          <p:spTgt spid="34826"/>
                                        </p:tgtEl>
                                      </p:cBhvr>
                                      <p:to x="100000" y="95000"/>
                                    </p:animScale>
                                    <p:animScale>
                                      <p:cBhvr>
                                        <p:cTn id="70" dur="166" decel="50000">
                                          <p:stCondLst>
                                            <p:cond delay="1834"/>
                                          </p:stCondLst>
                                        </p:cTn>
                                        <p:tgtEl>
                                          <p:spTgt spid="3482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linds(horizontal)">
                                      <p:cBhvr>
                                        <p:cTn id="75" dur="500"/>
                                        <p:tgtEl>
                                          <p:spTgt spid="2"/>
                                        </p:tgtEl>
                                      </p:cBhvr>
                                    </p:animEffect>
                                  </p:childTnLst>
                                </p:cTn>
                              </p:par>
                              <p:par>
                                <p:cTn id="76" presetID="3" presetClass="entr" presetSubtype="1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par>
                                <p:cTn id="79" presetID="3" presetClass="entr" presetSubtype="1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blinds(horizontal)">
                                      <p:cBhvr>
                                        <p:cTn id="81" dur="500"/>
                                        <p:tgtEl>
                                          <p:spTgt spid="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repeatCount="2000" fill="hold" nodeType="clickEffect">
                                  <p:stCondLst>
                                    <p:cond delay="0"/>
                                  </p:stCondLst>
                                  <p:childTnLst>
                                    <p:set>
                                      <p:cBhvr>
                                        <p:cTn id="85" dur="1" fill="hold">
                                          <p:stCondLst>
                                            <p:cond delay="0"/>
                                          </p:stCondLst>
                                        </p:cTn>
                                        <p:tgtEl>
                                          <p:spTgt spid="28732"/>
                                        </p:tgtEl>
                                        <p:attrNameLst>
                                          <p:attrName>style.visibility</p:attrName>
                                        </p:attrNameLst>
                                      </p:cBhvr>
                                      <p:to>
                                        <p:strVal val="visible"/>
                                      </p:to>
                                    </p:set>
                                    <p:anim calcmode="lin" valueType="num">
                                      <p:cBhvr>
                                        <p:cTn id="86" dur="250" fill="hold"/>
                                        <p:tgtEl>
                                          <p:spTgt spid="28732"/>
                                        </p:tgtEl>
                                        <p:attrNameLst>
                                          <p:attrName>ppt_w</p:attrName>
                                        </p:attrNameLst>
                                      </p:cBhvr>
                                      <p:tavLst>
                                        <p:tav tm="0">
                                          <p:val>
                                            <p:fltVal val="0"/>
                                          </p:val>
                                        </p:tav>
                                        <p:tav tm="100000">
                                          <p:val>
                                            <p:strVal val="#ppt_w"/>
                                          </p:val>
                                        </p:tav>
                                      </p:tavLst>
                                    </p:anim>
                                    <p:anim calcmode="lin" valueType="num">
                                      <p:cBhvr>
                                        <p:cTn id="87" dur="250" fill="hold"/>
                                        <p:tgtEl>
                                          <p:spTgt spid="28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7" name="chimes.wav"/>
                                        </p:tgtEl>
                                      </p:cMediaNode>
                                    </p:audio>
                                  </p:subTnLst>
                                </p:cTn>
                              </p:par>
                              <p:par>
                                <p:cTn id="88" presetID="3" presetClass="entr" presetSubtype="10" fill="hold" grpId="0" nodeType="withEffect">
                                  <p:stCondLst>
                                    <p:cond delay="0"/>
                                  </p:stCondLst>
                                  <p:childTnLst>
                                    <p:set>
                                      <p:cBhvr>
                                        <p:cTn id="89" dur="1" fill="hold">
                                          <p:stCondLst>
                                            <p:cond delay="0"/>
                                          </p:stCondLst>
                                        </p:cTn>
                                        <p:tgtEl>
                                          <p:spTgt spid="128022"/>
                                        </p:tgtEl>
                                        <p:attrNameLst>
                                          <p:attrName>style.visibility</p:attrName>
                                        </p:attrNameLst>
                                      </p:cBhvr>
                                      <p:to>
                                        <p:strVal val="visible"/>
                                      </p:to>
                                    </p:set>
                                    <p:animEffect transition="in" filter="blinds(horizontal)">
                                      <p:cBhvr>
                                        <p:cTn id="90" dur="500"/>
                                        <p:tgtEl>
                                          <p:spTgt spid="128022"/>
                                        </p:tgtEl>
                                      </p:cBhvr>
                                    </p:animEffect>
                                  </p:childTnLst>
                                </p:cTn>
                              </p:par>
                              <p:par>
                                <p:cTn id="91" presetID="1" presetClass="mediacall" presetSubtype="0" fill="hold" nodeType="withEffect">
                                  <p:stCondLst>
                                    <p:cond delay="0"/>
                                  </p:stCondLst>
                                  <p:childTnLst>
                                    <p:cmd type="call" cmd="playFrom(0.0)">
                                      <p:cBhvr>
                                        <p:cTn id="92" dur="177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3" fill="hold" display="0">
                  <p:stCondLst>
                    <p:cond delay="indefinite"/>
                  </p:stCondLst>
                  <p:endCondLst>
                    <p:cond evt="onStopAudio" delay="0">
                      <p:tgtEl>
                        <p:sldTgt/>
                      </p:tgtEl>
                    </p:cond>
                  </p:endCondLst>
                </p:cTn>
                <p:tgtEl>
                  <p:spTgt spid="22"/>
                </p:tgtEl>
              </p:cMediaNode>
            </p:audio>
            <p:audio>
              <p:cMediaNode vol="80000">
                <p:cTn id="94" fill="hold" display="0">
                  <p:stCondLst>
                    <p:cond delay="indefinite"/>
                  </p:stCondLst>
                  <p:endCondLst>
                    <p:cond evt="onStopAudio" delay="0">
                      <p:tgtEl>
                        <p:sldTgt/>
                      </p:tgtEl>
                    </p:cond>
                  </p:endCondLst>
                </p:cTn>
                <p:tgtEl>
                  <p:spTgt spid="23"/>
                </p:tgtEl>
              </p:cMediaNode>
            </p:audio>
          </p:childTnLst>
        </p:cTn>
      </p:par>
    </p:tnLst>
    <p:bldLst>
      <p:bldP spid="34818" grpId="0"/>
      <p:bldP spid="128022" grpId="0" animBg="1"/>
      <p:bldP spid="34825" grpId="0" animBg="1"/>
      <p:bldP spid="34826" grpId="0" animBg="1"/>
      <p:bldP spid="348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9382" y="193174"/>
            <a:ext cx="11628000" cy="6112364"/>
            <a:chOff x="390378" y="332656"/>
            <a:chExt cx="11628000" cy="6112364"/>
          </a:xfrm>
        </p:grpSpPr>
        <p:sp>
          <p:nvSpPr>
            <p:cNvPr id="12" name="角丸四角形 11"/>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9953436" y="5661248"/>
              <a:ext cx="1008112" cy="576064"/>
              <a:chOff x="9984432" y="5661248"/>
              <a:chExt cx="1008112" cy="576064"/>
            </a:xfrm>
          </p:grpSpPr>
          <p:sp>
            <p:nvSpPr>
              <p:cNvPr id="19" name="角丸四角形 18"/>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切り取った四角形 19"/>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2"/>
          <p:cNvSpPr txBox="1">
            <a:spLocks noChangeArrowheads="1"/>
          </p:cNvSpPr>
          <p:nvPr/>
        </p:nvSpPr>
        <p:spPr bwMode="auto">
          <a:xfrm>
            <a:off x="2129810" y="153117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4800" b="1" kern="0" dirty="0">
                <a:solidFill>
                  <a:schemeClr val="bg1"/>
                </a:solidFill>
                <a:latin typeface="HG丸ｺﾞｼｯｸM-PRO" panose="020F0600000000000000" pitchFamily="50" charset="-128"/>
                <a:ea typeface="HG丸ｺﾞｼｯｸM-PRO" panose="020F0600000000000000" pitchFamily="50" charset="-128"/>
              </a:rPr>
              <a:t>買い物をした時に払う税金</a:t>
            </a:r>
            <a:endParaRPr lang="en-US" altLang="ja-JP" sz="4800" b="1"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3371229" y="2950610"/>
            <a:ext cx="538090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rgbClr val="FFFF00"/>
                </a:solidFill>
                <a:latin typeface="HG丸ｺﾞｼｯｸM-PRO" panose="020F0600000000000000" pitchFamily="50" charset="-128"/>
                <a:ea typeface="HG丸ｺﾞｼｯｸM-PRO" panose="020F0600000000000000" pitchFamily="50" charset="-128"/>
              </a:rPr>
              <a:t>消費税</a:t>
            </a:r>
            <a:endParaRPr lang="en-US" altLang="ja-JP" sz="5400" b="1" kern="0"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9" name="Picture 24"/>
          <p:cNvPicPr>
            <a:picLocks noChangeAspect="1" noChangeArrowheads="1"/>
          </p:cNvPicPr>
          <p:nvPr/>
        </p:nvPicPr>
        <p:blipFill>
          <a:blip r:embed="rId5">
            <a:clrChange>
              <a:clrFrom>
                <a:srgbClr val="E3EEF9"/>
              </a:clrFrom>
              <a:clrTo>
                <a:srgbClr val="E3EEF9">
                  <a:alpha val="0"/>
                </a:srgbClr>
              </a:clrTo>
            </a:clrChange>
            <a:extLst>
              <a:ext uri="{28A0092B-C50C-407E-A947-70E740481C1C}">
                <a14:useLocalDpi xmlns:a14="http://schemas.microsoft.com/office/drawing/2010/main" val="0"/>
              </a:ext>
            </a:extLst>
          </a:blip>
          <a:srcRect/>
          <a:stretch>
            <a:fillRect/>
          </a:stretch>
        </p:blipFill>
        <p:spPr bwMode="auto">
          <a:xfrm>
            <a:off x="10246476" y="3080457"/>
            <a:ext cx="1381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吹き出し: 角を丸めた四角形 4"/>
          <p:cNvSpPr/>
          <p:nvPr/>
        </p:nvSpPr>
        <p:spPr bwMode="auto">
          <a:xfrm>
            <a:off x="1772519" y="941811"/>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「税金」って聞いたことありますか？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2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85" y="3451901"/>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吹き出し: 角を丸めた四角形 4"/>
          <p:cNvSpPr/>
          <p:nvPr/>
        </p:nvSpPr>
        <p:spPr bwMode="auto">
          <a:xfrm>
            <a:off x="1785565" y="2405405"/>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「税金」って払ったことありますか？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303177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8" presetClass="emph" presetSubtype="0" fill="hold" nodeType="withEffect">
                                  <p:stCondLst>
                                    <p:cond delay="0"/>
                                  </p:stCondLst>
                                  <p:childTnLst>
                                    <p:animRot by="21600000">
                                      <p:cBhvr>
                                        <p:cTn id="11" dur="2000" fill="hold"/>
                                        <p:tgtEl>
                                          <p:spTgt spid="9"/>
                                        </p:tgtEl>
                                        <p:attrNameLst>
                                          <p:attrName>r</p:attrName>
                                        </p:attrNameLst>
                                      </p:cBhvr>
                                    </p:animRot>
                                  </p:childTnLst>
                                </p:cTn>
                              </p:par>
                              <p:par>
                                <p:cTn id="12" presetID="14"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1000"/>
                                        <p:tgtEl>
                                          <p:spTgt spid="26"/>
                                        </p:tgtEl>
                                      </p:cBhvr>
                                    </p:animEffect>
                                    <p:set>
                                      <p:cBhvr>
                                        <p:cTn id="19" dur="1" fill="hold">
                                          <p:stCondLst>
                                            <p:cond delay="999"/>
                                          </p:stCondLst>
                                        </p:cTn>
                                        <p:tgtEl>
                                          <p:spTgt spid="26"/>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1000"/>
                                        <p:tgtEl>
                                          <p:spTgt spid="28"/>
                                        </p:tgtEl>
                                      </p:cBhvr>
                                    </p:animEffect>
                                    <p:set>
                                      <p:cBhvr>
                                        <p:cTn id="27" dur="1" fill="hold">
                                          <p:stCondLst>
                                            <p:cond delay="9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300"/>
                                        <p:tgtEl>
                                          <p:spTgt spid="7"/>
                                        </p:tgtEl>
                                      </p:cBhvr>
                                    </p:animEffect>
                                    <p:anim calcmode="lin" valueType="num">
                                      <p:cBhvr>
                                        <p:cTn id="33" dur="2300" fill="hold"/>
                                        <p:tgtEl>
                                          <p:spTgt spid="7"/>
                                        </p:tgtEl>
                                        <p:attrNameLst>
                                          <p:attrName>ppt_x</p:attrName>
                                        </p:attrNameLst>
                                      </p:cBhvr>
                                      <p:tavLst>
                                        <p:tav tm="0">
                                          <p:val>
                                            <p:strVal val="#ppt_x"/>
                                          </p:val>
                                        </p:tav>
                                        <p:tav tm="100000">
                                          <p:val>
                                            <p:strVal val="#ppt_x"/>
                                          </p:val>
                                        </p:tav>
                                      </p:tavLst>
                                    </p:anim>
                                    <p:anim calcmode="lin" valueType="num">
                                      <p:cBhvr>
                                        <p:cTn id="34" dur="23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100"/>
                                        <p:tgtEl>
                                          <p:spTgt spid="8"/>
                                        </p:tgtEl>
                                      </p:cBhvr>
                                    </p:animEffect>
                                    <p:anim calcmode="lin" valueType="num">
                                      <p:cBhvr>
                                        <p:cTn id="40" dur="2100" fill="hold"/>
                                        <p:tgtEl>
                                          <p:spTgt spid="8"/>
                                        </p:tgtEl>
                                        <p:attrNameLst>
                                          <p:attrName>ppt_x</p:attrName>
                                        </p:attrNameLst>
                                      </p:cBhvr>
                                      <p:tavLst>
                                        <p:tav tm="0">
                                          <p:val>
                                            <p:strVal val="#ppt_x"/>
                                          </p:val>
                                        </p:tav>
                                        <p:tav tm="100000">
                                          <p:val>
                                            <p:strVal val="#ppt_x"/>
                                          </p:val>
                                        </p:tav>
                                      </p:tavLst>
                                    </p:anim>
                                    <p:anim calcmode="lin" valueType="num">
                                      <p:cBhvr>
                                        <p:cTn id="41" dur="2100" fill="hold"/>
                                        <p:tgtEl>
                                          <p:spTgt spid="8"/>
                                        </p:tgtEl>
                                        <p:attrNameLst>
                                          <p:attrName>ppt_y</p:attrName>
                                        </p:attrNameLst>
                                      </p:cBhvr>
                                      <p:tavLst>
                                        <p:tav tm="0">
                                          <p:val>
                                            <p:strVal val="#ppt_y+.1"/>
                                          </p:val>
                                        </p:tav>
                                        <p:tav tm="100000">
                                          <p:val>
                                            <p:strVal val="#ppt_y"/>
                                          </p:val>
                                        </p:tav>
                                      </p:tavLst>
                                    </p:anim>
                                  </p:childTnLst>
                                </p:cTn>
                              </p:par>
                              <p:par>
                                <p:cTn id="42" presetID="45" presetClass="entr"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6" grpId="0" animBg="1"/>
      <p:bldP spid="26"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59382" y="193174"/>
            <a:ext cx="11628000" cy="6112364"/>
            <a:chOff x="390378" y="332656"/>
            <a:chExt cx="11628000" cy="6112364"/>
          </a:xfrm>
        </p:grpSpPr>
        <p:sp>
          <p:nvSpPr>
            <p:cNvPr id="17" name="角丸四角形 16"/>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9953436" y="5661248"/>
              <a:ext cx="1008112" cy="576064"/>
              <a:chOff x="9984432" y="5661248"/>
              <a:chExt cx="1008112" cy="576064"/>
            </a:xfrm>
          </p:grpSpPr>
          <p:sp>
            <p:nvSpPr>
              <p:cNvPr id="24" name="角丸四角形 23"/>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片側の 2 つの角を切り取った四角形 24"/>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切り取った四角形 22"/>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Picture 30"/>
          <p:cNvPicPr>
            <a:picLocks noChangeAspect="1" noChangeArrowheads="1"/>
          </p:cNvPicPr>
          <p:nvPr/>
        </p:nvPicPr>
        <p:blipFill rotWithShape="1">
          <a:blip r:embed="rId5">
            <a:extLst>
              <a:ext uri="{28A0092B-C50C-407E-A947-70E740481C1C}">
                <a14:useLocalDpi xmlns:a14="http://schemas.microsoft.com/office/drawing/2010/main" val="0"/>
              </a:ext>
            </a:extLst>
          </a:blip>
          <a:srcRect b="11253"/>
          <a:stretch/>
        </p:blipFill>
        <p:spPr bwMode="auto">
          <a:xfrm>
            <a:off x="10268036" y="1926355"/>
            <a:ext cx="1250950"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890351" y="1160381"/>
            <a:ext cx="8802410" cy="830997"/>
          </a:xfrm>
          <a:prstGeom prst="rect">
            <a:avLst/>
          </a:prstGeom>
        </p:spPr>
        <p:txBody>
          <a:bodyPr wrap="none">
            <a:spAutoFit/>
          </a:bodyPr>
          <a:lstStyle/>
          <a:p>
            <a:r>
              <a:rPr lang="ja-JP" altLang="en-US" sz="4800" dirty="0">
                <a:solidFill>
                  <a:schemeClr val="bg1"/>
                </a:solidFill>
                <a:latin typeface="HG丸ｺﾞｼｯｸM-PRO" panose="020F0600000000000000" pitchFamily="50" charset="-128"/>
                <a:ea typeface="HG丸ｺﾞｼｯｸM-PRO" panose="020F0600000000000000" pitchFamily="50" charset="-128"/>
              </a:rPr>
              <a:t>消費税</a:t>
            </a:r>
            <a:r>
              <a:rPr lang="ja-JP" altLang="en-US" sz="4400" dirty="0">
                <a:solidFill>
                  <a:schemeClr val="bg1"/>
                </a:solidFill>
                <a:latin typeface="HG丸ｺﾞｼｯｸM-PRO" panose="020F0600000000000000" pitchFamily="50" charset="-128"/>
                <a:ea typeface="HG丸ｺﾞｼｯｸM-PRO" panose="020F0600000000000000" pitchFamily="50" charset="-128"/>
              </a:rPr>
              <a:t>は何％か知っていますか？</a:t>
            </a:r>
            <a:endParaRPr lang="en-US" altLang="ja-JP"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096097" y="4074451"/>
            <a:ext cx="8762447" cy="793487"/>
          </a:xfrm>
          <a:prstGeom prst="rect">
            <a:avLst/>
          </a:prstGeom>
        </p:spPr>
        <p:txBody>
          <a:bodyPr wrap="square">
            <a:spAutoFit/>
          </a:bodyPr>
          <a:lstStyle/>
          <a:p>
            <a:pPr>
              <a:lnSpc>
                <a:spcPct val="150000"/>
              </a:lnSpc>
            </a:pPr>
            <a:r>
              <a:rPr lang="ja-JP" altLang="en-US" sz="3600" dirty="0">
                <a:solidFill>
                  <a:schemeClr val="bg1"/>
                </a:solidFill>
                <a:latin typeface="HG丸ｺﾞｼｯｸM-PRO" panose="020F0600000000000000" pitchFamily="50" charset="-128"/>
                <a:ea typeface="HG丸ｺﾞｼｯｸM-PRO" panose="020F0600000000000000" pitchFamily="50" charset="-128"/>
              </a:rPr>
              <a:t>飲食料品などは、軽減税率の</a:t>
            </a:r>
            <a:r>
              <a:rPr lang="en-US" altLang="ja-JP" sz="3600" dirty="0">
                <a:solidFill>
                  <a:schemeClr val="bg1"/>
                </a:solidFill>
                <a:latin typeface="HG丸ｺﾞｼｯｸM-PRO" panose="020F0600000000000000" pitchFamily="50" charset="-128"/>
                <a:ea typeface="HG丸ｺﾞｼｯｸM-PRO" panose="020F0600000000000000" pitchFamily="50" charset="-128"/>
              </a:rPr>
              <a:t>8</a:t>
            </a:r>
            <a:r>
              <a:rPr lang="ja-JP" altLang="en-US" sz="3600" dirty="0">
                <a:solidFill>
                  <a:schemeClr val="bg1"/>
                </a:solidFill>
                <a:latin typeface="HG丸ｺﾞｼｯｸM-PRO" panose="020F0600000000000000" pitchFamily="50" charset="-128"/>
                <a:ea typeface="HG丸ｺﾞｼｯｸM-PRO" panose="020F0600000000000000" pitchFamily="50" charset="-128"/>
              </a:rPr>
              <a:t>％です。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793142" y="2213282"/>
            <a:ext cx="4071247" cy="1615827"/>
          </a:xfrm>
          <a:prstGeom prst="rect">
            <a:avLst/>
          </a:prstGeom>
        </p:spPr>
        <p:txBody>
          <a:bodyPr wrap="square">
            <a:spAutoFit/>
          </a:bodyPr>
          <a:lstStyle/>
          <a:p>
            <a:pPr>
              <a:lnSpc>
                <a:spcPct val="150000"/>
              </a:lnSpc>
            </a:pPr>
            <a:r>
              <a:rPr lang="en-US" altLang="ja-JP" sz="6600" b="1" dirty="0">
                <a:solidFill>
                  <a:srgbClr val="FFFF00"/>
                </a:solidFill>
                <a:latin typeface="HG丸ｺﾞｼｯｸM-PRO" panose="020F0600000000000000" pitchFamily="50" charset="-128"/>
                <a:ea typeface="HG丸ｺﾞｼｯｸM-PRO" panose="020F0600000000000000" pitchFamily="50" charset="-128"/>
              </a:rPr>
              <a:t>10</a:t>
            </a:r>
            <a:r>
              <a:rPr lang="ja-JP" altLang="en-US" sz="6600" b="1" dirty="0">
                <a:solidFill>
                  <a:srgbClr val="FFFF00"/>
                </a:solidFill>
                <a:latin typeface="HG丸ｺﾞｼｯｸM-PRO" panose="020F0600000000000000" pitchFamily="50" charset="-128"/>
                <a:ea typeface="HG丸ｺﾞｼｯｸM-PRO" panose="020F0600000000000000" pitchFamily="50" charset="-128"/>
              </a:rPr>
              <a:t>％</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4551673" y="1203253"/>
            <a:ext cx="3007636" cy="3784535"/>
            <a:chOff x="4634517" y="1398690"/>
            <a:chExt cx="3007636" cy="3784535"/>
          </a:xfrm>
        </p:grpSpPr>
        <p:sp>
          <p:nvSpPr>
            <p:cNvPr id="13" name="正方形/長方形 12"/>
            <p:cNvSpPr/>
            <p:nvPr/>
          </p:nvSpPr>
          <p:spPr bwMode="auto">
            <a:xfrm>
              <a:off x="4634517" y="1398690"/>
              <a:ext cx="3007636" cy="378453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ts val="1600"/>
                </a:lnSpc>
                <a:spcBef>
                  <a:spcPct val="0"/>
                </a:spcBef>
                <a:spcAft>
                  <a:spcPct val="0"/>
                </a:spcAft>
                <a:buClrTx/>
                <a:buSzTx/>
                <a:buFontTx/>
                <a:buNone/>
                <a:tabLst/>
              </a:pPr>
              <a:r>
                <a:rPr lang="ja-JP" altLang="en-US" sz="2000" b="1" dirty="0">
                  <a:latin typeface="ＭＳ ゴシック" panose="020B0609070205080204" pitchFamily="49" charset="-128"/>
                  <a:ea typeface="ＭＳ ゴシック" panose="020B0609070205080204" pitchFamily="49" charset="-128"/>
                </a:rPr>
                <a:t>＜レシート＞</a:t>
              </a: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ＭＳ ゴシック" panose="020B0609070205080204" pitchFamily="49" charset="-128"/>
                  <a:ea typeface="ＭＳ ゴシック" panose="020B0609070205080204" pitchFamily="49" charset="-128"/>
                </a:rPr>
                <a:t>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生鮮 </a:t>
              </a:r>
              <a:r>
                <a:rPr lang="en-US" altLang="ja-JP" dirty="0">
                  <a:latin typeface="ＭＳ ゴシック" panose="020B0609070205080204" pitchFamily="49" charset="-128"/>
                  <a:ea typeface="ＭＳ ゴシック" panose="020B0609070205080204" pitchFamily="49" charset="-128"/>
                </a:rPr>
                <a:t>※</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1,080</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latin typeface="ＭＳ ゴシック" panose="020B0609070205080204" pitchFamily="49" charset="-128"/>
                  <a:ea typeface="ＭＳ ゴシック" panose="020B0609070205080204" pitchFamily="49" charset="-128"/>
                </a:rPr>
                <a:t>　野菜 </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　　￥　</a:t>
              </a:r>
              <a:r>
                <a:rPr lang="en-US" altLang="ja-JP" sz="1800" dirty="0">
                  <a:latin typeface="ＭＳ ゴシック" panose="020B0609070205080204" pitchFamily="49" charset="-128"/>
                  <a:ea typeface="ＭＳ ゴシック" panose="020B0609070205080204" pitchFamily="49" charset="-128"/>
                </a:rPr>
                <a:t>648</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割りばし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550</a:t>
              </a:r>
            </a:p>
            <a:p>
              <a:pPr marL="0" marR="0" indent="0" defTabSz="914400" rtl="0" eaLnBrk="1" fontAlgn="base" latinLnBrk="0" hangingPunct="1">
                <a:lnSpc>
                  <a:spcPts val="1600"/>
                </a:lnSpc>
                <a:spcBef>
                  <a:spcPct val="0"/>
                </a:spcBef>
                <a:spcAft>
                  <a:spcPct val="0"/>
                </a:spcAft>
                <a:buClrTx/>
                <a:buSzTx/>
                <a:buFontTx/>
                <a:buNone/>
                <a:tabLst/>
              </a:pPr>
              <a:endParaRPr lang="en-US" altLang="ja-JP" sz="20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小計　</a:t>
              </a:r>
              <a:r>
                <a:rPr kumimoji="1" lang="ja-JP" altLang="en-US" sz="1600" b="0" i="0" u="none" strike="noStrike" cap="none" normalizeH="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2,278</a:t>
              </a: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（内消費税等８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\128</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600" dirty="0">
                  <a:latin typeface="ＭＳ ゴシック" panose="020B0609070205080204" pitchFamily="49" charset="-128"/>
                  <a:ea typeface="ＭＳ ゴシック" panose="020B0609070205080204" pitchFamily="49" charset="-128"/>
                </a:rPr>
                <a:t>（内消費税等</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 50</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　合計　　　    　</a:t>
              </a:r>
              <a:r>
                <a:rPr lang="en-US" altLang="ja-JP" sz="2000" dirty="0">
                  <a:latin typeface="ＭＳ ゴシック" panose="020B0609070205080204" pitchFamily="49" charset="-128"/>
                  <a:ea typeface="ＭＳ ゴシック" panose="020B0609070205080204" pitchFamily="49" charset="-128"/>
                </a:rPr>
                <a:t>\2,278</a:t>
              </a:r>
            </a:p>
            <a:p>
              <a:pPr eaLnBrk="1" hangingPunct="1"/>
              <a:r>
                <a:rPr lang="ja-JP" altLang="en-US" sz="1600" dirty="0">
                  <a:latin typeface="ＭＳ ゴシック" panose="020B0609070205080204" pitchFamily="49" charset="-128"/>
                  <a:ea typeface="ＭＳ ゴシック" panose="020B0609070205080204" pitchFamily="49" charset="-128"/>
                </a:rPr>
                <a:t>　お預り　    　　</a:t>
              </a:r>
              <a:r>
                <a:rPr lang="en-US" altLang="ja-JP" sz="2000" dirty="0">
                  <a:latin typeface="ＭＳ ゴシック" panose="020B0609070205080204" pitchFamily="49" charset="-128"/>
                  <a:ea typeface="ＭＳ ゴシック" panose="020B0609070205080204" pitchFamily="49" charset="-128"/>
                </a:rPr>
                <a:t>\3,000</a:t>
              </a:r>
              <a:r>
                <a:rPr lang="ja-JP" altLang="en-US" sz="16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eaLnBrk="1" hangingPunct="1"/>
              <a:r>
                <a:rPr lang="ja-JP" altLang="en-US" sz="1600" dirty="0">
                  <a:latin typeface="ＭＳ ゴシック" panose="020B0609070205080204" pitchFamily="49" charset="-128"/>
                  <a:ea typeface="ＭＳ ゴシック" panose="020B0609070205080204" pitchFamily="49" charset="-128"/>
                </a:rPr>
                <a:t>　お釣り      </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722</a:t>
              </a:r>
            </a:p>
            <a:p>
              <a:pPr marL="0" marR="0" indent="0" defTabSz="914400" rtl="0" eaLnBrk="1" fontAlgn="base" latinLnBrk="0" hangingPunct="1">
                <a:lnSpc>
                  <a:spcPts val="16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 name="角丸四角形 13"/>
            <p:cNvSpPr/>
            <p:nvPr/>
          </p:nvSpPr>
          <p:spPr bwMode="auto">
            <a:xfrm>
              <a:off x="4711894" y="3231789"/>
              <a:ext cx="2852882" cy="49368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pic>
        <p:nvPicPr>
          <p:cNvPr id="33" name="図 32"/>
          <p:cNvPicPr>
            <a:picLocks noChangeAspect="1"/>
          </p:cNvPicPr>
          <p:nvPr/>
        </p:nvPicPr>
        <p:blipFill>
          <a:blip r:embed="rId6"/>
          <a:stretch>
            <a:fillRect/>
          </a:stretch>
        </p:blipFill>
        <p:spPr>
          <a:xfrm>
            <a:off x="717734" y="4292463"/>
            <a:ext cx="1333500" cy="1390650"/>
          </a:xfrm>
          <a:prstGeom prst="rect">
            <a:avLst/>
          </a:prstGeom>
        </p:spPr>
      </p:pic>
      <p:pic>
        <p:nvPicPr>
          <p:cNvPr id="3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15" y="1107123"/>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8775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00"/>
                                        <p:tgtEl>
                                          <p:spTgt spid="2"/>
                                        </p:tgtEl>
                                      </p:cBhvr>
                                    </p:animEffect>
                                    <p:anim calcmode="lin" valueType="num">
                                      <p:cBhvr>
                                        <p:cTn id="8" dur="1900" fill="hold"/>
                                        <p:tgtEl>
                                          <p:spTgt spid="2"/>
                                        </p:tgtEl>
                                        <p:attrNameLst>
                                          <p:attrName>ppt_x</p:attrName>
                                        </p:attrNameLst>
                                      </p:cBhvr>
                                      <p:tavLst>
                                        <p:tav tm="0">
                                          <p:val>
                                            <p:strVal val="#ppt_x"/>
                                          </p:val>
                                        </p:tav>
                                        <p:tav tm="100000">
                                          <p:val>
                                            <p:strVal val="#ppt_x"/>
                                          </p:val>
                                        </p:tav>
                                      </p:tavLst>
                                    </p:anim>
                                    <p:anim calcmode="lin" valueType="num">
                                      <p:cBhvr>
                                        <p:cTn id="9" dur="19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strVal val="#ppt_x"/>
                                          </p:val>
                                        </p:tav>
                                        <p:tav tm="100000">
                                          <p:val>
                                            <p:strVal val="#ppt_x"/>
                                          </p:val>
                                        </p:tav>
                                      </p:tavLst>
                                    </p:anim>
                                    <p:anim calcmode="lin" valueType="num">
                                      <p:cBhvr>
                                        <p:cTn id="3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9" name="AutoShape 43"/>
          <p:cNvSpPr>
            <a:spLocks noChangeArrowheads="1"/>
          </p:cNvSpPr>
          <p:nvPr/>
        </p:nvSpPr>
        <p:spPr bwMode="auto">
          <a:xfrm>
            <a:off x="1475429" y="1225836"/>
            <a:ext cx="9073007"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29698" name="Rectangle 2"/>
          <p:cNvSpPr>
            <a:spLocks noGrp="1" noChangeArrowheads="1"/>
          </p:cNvSpPr>
          <p:nvPr>
            <p:ph type="title"/>
          </p:nvPr>
        </p:nvSpPr>
        <p:spPr>
          <a:xfrm>
            <a:off x="2074414" y="1091092"/>
            <a:ext cx="8401156" cy="1150937"/>
          </a:xfrm>
        </p:spPr>
        <p:txBody>
          <a:bodyPr/>
          <a:lstStyle/>
          <a:p>
            <a:pPr algn="l" eaLnBrk="1" hangingPunct="1"/>
            <a:r>
              <a:rPr lang="ja-JP" altLang="en-US" sz="2600" dirty="0">
                <a:latin typeface="HG丸ｺﾞｼｯｸM-PRO" panose="020F0600000000000000" pitchFamily="50" charset="-128"/>
                <a:ea typeface="HG丸ｺﾞｼｯｸM-PRO" panose="020F0600000000000000" pitchFamily="50" charset="-128"/>
              </a:rPr>
              <a:t>   日本の消費税率</a:t>
            </a:r>
            <a:r>
              <a:rPr lang="en-US" altLang="ja-JP" sz="2600" dirty="0">
                <a:latin typeface="HG丸ｺﾞｼｯｸM-PRO" panose="020F0600000000000000" pitchFamily="50" charset="-128"/>
                <a:ea typeface="HG丸ｺﾞｼｯｸM-PRO" panose="020F0600000000000000" pitchFamily="50" charset="-128"/>
              </a:rPr>
              <a:t>10</a:t>
            </a:r>
            <a:r>
              <a:rPr lang="ja-JP" altLang="en-US" sz="2600" dirty="0">
                <a:latin typeface="HG丸ｺﾞｼｯｸM-PRO" panose="020F0600000000000000" pitchFamily="50" charset="-128"/>
                <a:ea typeface="HG丸ｺﾞｼｯｸM-PRO" panose="020F0600000000000000" pitchFamily="50" charset="-128"/>
              </a:rPr>
              <a:t>％は、世界の国と比べて、</a:t>
            </a:r>
            <a:br>
              <a:rPr lang="en-US" altLang="ja-JP" sz="2600" dirty="0">
                <a:latin typeface="HG丸ｺﾞｼｯｸM-PRO" panose="020F0600000000000000" pitchFamily="50" charset="-128"/>
                <a:ea typeface="HG丸ｺﾞｼｯｸM-PRO" panose="020F0600000000000000" pitchFamily="50" charset="-128"/>
              </a:rPr>
            </a:br>
            <a:r>
              <a:rPr lang="en-US" altLang="ja-JP"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高いかな、低いかな。</a:t>
            </a:r>
          </a:p>
        </p:txBody>
      </p:sp>
      <p:sp>
        <p:nvSpPr>
          <p:cNvPr id="29738" name="Rectangle 42"/>
          <p:cNvSpPr>
            <a:spLocks noChangeArrowheads="1"/>
          </p:cNvSpPr>
          <p:nvPr/>
        </p:nvSpPr>
        <p:spPr bwMode="auto">
          <a:xfrm>
            <a:off x="1678542" y="333375"/>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6" name="雲形吹き出し 5"/>
          <p:cNvSpPr/>
          <p:nvPr/>
        </p:nvSpPr>
        <p:spPr>
          <a:xfrm>
            <a:off x="158143" y="3454387"/>
            <a:ext cx="2423447" cy="1628430"/>
          </a:xfrm>
          <a:prstGeom prst="cloudCallout">
            <a:avLst>
              <a:gd name="adj1" fmla="val 24315"/>
              <a:gd name="adj2" fmla="val 6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HG丸ｺﾞｼｯｸM-PRO" panose="020F0600000000000000" pitchFamily="50" charset="-128"/>
                <a:ea typeface="HG丸ｺﾞｼｯｸM-PRO" panose="020F0600000000000000" pitchFamily="50" charset="-128"/>
              </a:rPr>
              <a:t>10</a:t>
            </a:r>
            <a:r>
              <a:rPr lang="ja-JP" altLang="en-US" sz="2800" dirty="0">
                <a:solidFill>
                  <a:schemeClr val="tx1"/>
                </a:solidFill>
                <a:latin typeface="HG丸ｺﾞｼｯｸM-PRO" panose="020F0600000000000000" pitchFamily="50" charset="-128"/>
                <a:ea typeface="HG丸ｺﾞｼｯｸM-PRO" panose="020F0600000000000000" pitchFamily="50" charset="-128"/>
              </a:rPr>
              <a:t>％は高い？</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14"/>
          <p:cNvSpPr/>
          <p:nvPr/>
        </p:nvSpPr>
        <p:spPr>
          <a:xfrm>
            <a:off x="10024941" y="64971"/>
            <a:ext cx="2099227" cy="1601589"/>
          </a:xfrm>
          <a:prstGeom prst="cloudCallout">
            <a:avLst>
              <a:gd name="adj1" fmla="val -9483"/>
              <a:gd name="adj2" fmla="val 651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低い？</a:t>
            </a:r>
          </a:p>
        </p:txBody>
      </p:sp>
      <p:pic>
        <p:nvPicPr>
          <p:cNvPr id="1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810286" y="1985059"/>
            <a:ext cx="609600" cy="609600"/>
          </a:xfrm>
          <a:prstGeom prst="rect">
            <a:avLst/>
          </a:prstGeom>
        </p:spPr>
      </p:pic>
      <p:pic>
        <p:nvPicPr>
          <p:cNvPr id="2" name="図 1">
            <a:extLst>
              <a:ext uri="{FF2B5EF4-FFF2-40B4-BE49-F238E27FC236}">
                <a16:creationId xmlns:a16="http://schemas.microsoft.com/office/drawing/2014/main" id="{263C4FEB-712F-4686-8F14-2D7258868171}"/>
              </a:ext>
            </a:extLst>
          </p:cNvPr>
          <p:cNvPicPr>
            <a:picLocks noChangeAspect="1"/>
          </p:cNvPicPr>
          <p:nvPr/>
        </p:nvPicPr>
        <p:blipFill rotWithShape="1">
          <a:blip r:embed="rId7"/>
          <a:srcRect b="29300"/>
          <a:stretch/>
        </p:blipFill>
        <p:spPr>
          <a:xfrm>
            <a:off x="3113668" y="3111976"/>
            <a:ext cx="7878252" cy="3621770"/>
          </a:xfrm>
          <a:prstGeom prst="rect">
            <a:avLst/>
          </a:prstGeom>
        </p:spPr>
      </p:pic>
      <p:pic>
        <p:nvPicPr>
          <p:cNvPr id="14" name="図 13"/>
          <p:cNvPicPr>
            <a:picLocks noChangeAspect="1"/>
          </p:cNvPicPr>
          <p:nvPr/>
        </p:nvPicPr>
        <p:blipFill rotWithShape="1">
          <a:blip r:embed="rId8"/>
          <a:srcRect b="75776"/>
          <a:stretch/>
        </p:blipFill>
        <p:spPr>
          <a:xfrm>
            <a:off x="906225" y="2143821"/>
            <a:ext cx="10773136" cy="1036185"/>
          </a:xfrm>
          <a:prstGeom prst="rect">
            <a:avLst/>
          </a:prstGeom>
        </p:spPr>
      </p:pic>
      <p:pic>
        <p:nvPicPr>
          <p:cNvPr id="16" name="Picture 30"/>
          <p:cNvPicPr>
            <a:picLocks noChangeAspect="1" noChangeArrowheads="1"/>
          </p:cNvPicPr>
          <p:nvPr/>
        </p:nvPicPr>
        <p:blipFill rotWithShape="1">
          <a:blip r:embed="rId9">
            <a:extLst>
              <a:ext uri="{28A0092B-C50C-407E-A947-70E740481C1C}">
                <a14:useLocalDpi xmlns:a14="http://schemas.microsoft.com/office/drawing/2010/main" val="0"/>
              </a:ext>
            </a:extLst>
          </a:blip>
          <a:srcRect b="11253"/>
          <a:stretch/>
        </p:blipFill>
        <p:spPr bwMode="auto">
          <a:xfrm flipH="1">
            <a:off x="1886335" y="4689493"/>
            <a:ext cx="1227333"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10"/>
          <a:stretch>
            <a:fillRect/>
          </a:stretch>
        </p:blipFill>
        <p:spPr>
          <a:xfrm flipH="1">
            <a:off x="10548436" y="1990326"/>
            <a:ext cx="1339730" cy="1390650"/>
          </a:xfrm>
          <a:prstGeom prst="rect">
            <a:avLst/>
          </a:prstGeom>
        </p:spPr>
      </p:pic>
    </p:spTree>
    <p:custDataLst>
      <p:tags r:id="rId1"/>
    </p:custDataLst>
    <p:extLst>
      <p:ext uri="{BB962C8B-B14F-4D97-AF65-F5344CB8AC3E}">
        <p14:creationId xmlns:p14="http://schemas.microsoft.com/office/powerpoint/2010/main" val="357314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300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32" presetClass="emph" presetSubtype="0" repeatCount="3000" fill="hold" grpId="1"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29698"/>
                                        </p:tgtEl>
                                        <p:attrNameLst>
                                          <p:attrName>style.visibility</p:attrName>
                                        </p:attrNameLst>
                                      </p:cBhvr>
                                      <p:to>
                                        <p:strVal val="visible"/>
                                      </p:to>
                                    </p:set>
                                    <p:animEffect transition="in" filter="wipe(down)">
                                      <p:cBhvr>
                                        <p:cTn id="31" dur="580">
                                          <p:stCondLst>
                                            <p:cond delay="0"/>
                                          </p:stCondLst>
                                        </p:cTn>
                                        <p:tgtEl>
                                          <p:spTgt spid="29698"/>
                                        </p:tgtEl>
                                      </p:cBhvr>
                                    </p:animEffect>
                                    <p:anim calcmode="lin" valueType="num">
                                      <p:cBhvr>
                                        <p:cTn id="32"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37" dur="26">
                                          <p:stCondLst>
                                            <p:cond delay="650"/>
                                          </p:stCondLst>
                                        </p:cTn>
                                        <p:tgtEl>
                                          <p:spTgt spid="29698"/>
                                        </p:tgtEl>
                                      </p:cBhvr>
                                      <p:to x="100000" y="60000"/>
                                    </p:animScale>
                                    <p:animScale>
                                      <p:cBhvr>
                                        <p:cTn id="38" dur="166" decel="50000">
                                          <p:stCondLst>
                                            <p:cond delay="676"/>
                                          </p:stCondLst>
                                        </p:cTn>
                                        <p:tgtEl>
                                          <p:spTgt spid="29698"/>
                                        </p:tgtEl>
                                      </p:cBhvr>
                                      <p:to x="100000" y="100000"/>
                                    </p:animScale>
                                    <p:animScale>
                                      <p:cBhvr>
                                        <p:cTn id="39" dur="26">
                                          <p:stCondLst>
                                            <p:cond delay="1312"/>
                                          </p:stCondLst>
                                        </p:cTn>
                                        <p:tgtEl>
                                          <p:spTgt spid="29698"/>
                                        </p:tgtEl>
                                      </p:cBhvr>
                                      <p:to x="100000" y="80000"/>
                                    </p:animScale>
                                    <p:animScale>
                                      <p:cBhvr>
                                        <p:cTn id="40" dur="166" decel="50000">
                                          <p:stCondLst>
                                            <p:cond delay="1338"/>
                                          </p:stCondLst>
                                        </p:cTn>
                                        <p:tgtEl>
                                          <p:spTgt spid="29698"/>
                                        </p:tgtEl>
                                      </p:cBhvr>
                                      <p:to x="100000" y="100000"/>
                                    </p:animScale>
                                    <p:animScale>
                                      <p:cBhvr>
                                        <p:cTn id="41" dur="26">
                                          <p:stCondLst>
                                            <p:cond delay="1642"/>
                                          </p:stCondLst>
                                        </p:cTn>
                                        <p:tgtEl>
                                          <p:spTgt spid="29698"/>
                                        </p:tgtEl>
                                      </p:cBhvr>
                                      <p:to x="100000" y="90000"/>
                                    </p:animScale>
                                    <p:animScale>
                                      <p:cBhvr>
                                        <p:cTn id="42" dur="166" decel="50000">
                                          <p:stCondLst>
                                            <p:cond delay="1668"/>
                                          </p:stCondLst>
                                        </p:cTn>
                                        <p:tgtEl>
                                          <p:spTgt spid="29698"/>
                                        </p:tgtEl>
                                      </p:cBhvr>
                                      <p:to x="100000" y="100000"/>
                                    </p:animScale>
                                    <p:animScale>
                                      <p:cBhvr>
                                        <p:cTn id="43" dur="26">
                                          <p:stCondLst>
                                            <p:cond delay="1808"/>
                                          </p:stCondLst>
                                        </p:cTn>
                                        <p:tgtEl>
                                          <p:spTgt spid="29698"/>
                                        </p:tgtEl>
                                      </p:cBhvr>
                                      <p:to x="100000" y="95000"/>
                                    </p:animScale>
                                    <p:animScale>
                                      <p:cBhvr>
                                        <p:cTn id="44" dur="166" decel="50000">
                                          <p:stCondLst>
                                            <p:cond delay="1834"/>
                                          </p:stCondLst>
                                        </p:cTn>
                                        <p:tgtEl>
                                          <p:spTgt spid="29698"/>
                                        </p:tgtEl>
                                      </p:cBhvr>
                                      <p:to x="100000" y="100000"/>
                                    </p:animScale>
                                  </p:childTnLst>
                                </p:cTn>
                              </p:par>
                              <p:par>
                                <p:cTn id="45" presetID="1" presetClass="mediacall" presetSubtype="0" fill="hold" nodeType="withEffect">
                                  <p:stCondLst>
                                    <p:cond delay="0"/>
                                  </p:stCondLst>
                                  <p:childTnLst>
                                    <p:cmd type="call" cmd="playFrom(0.0)">
                                      <p:cBhvr>
                                        <p:cTn id="46" dur="1724" fill="hold"/>
                                        <p:tgtEl>
                                          <p:spTgt spid="11"/>
                                        </p:tgtEl>
                                      </p:cBhvr>
                                    </p:cmd>
                                  </p:childTnLst>
                                </p:cTn>
                              </p:par>
                              <p:par>
                                <p:cTn id="47" presetID="26" presetClass="entr" presetSubtype="0" fill="hold" grpId="0" nodeType="withEffect">
                                  <p:stCondLst>
                                    <p:cond delay="0"/>
                                  </p:stCondLst>
                                  <p:childTnLst>
                                    <p:set>
                                      <p:cBhvr>
                                        <p:cTn id="48" dur="1" fill="hold">
                                          <p:stCondLst>
                                            <p:cond delay="0"/>
                                          </p:stCondLst>
                                        </p:cTn>
                                        <p:tgtEl>
                                          <p:spTgt spid="29739"/>
                                        </p:tgtEl>
                                        <p:attrNameLst>
                                          <p:attrName>style.visibility</p:attrName>
                                        </p:attrNameLst>
                                      </p:cBhvr>
                                      <p:to>
                                        <p:strVal val="visible"/>
                                      </p:to>
                                    </p:set>
                                    <p:animEffect transition="in" filter="wipe(down)">
                                      <p:cBhvr>
                                        <p:cTn id="49" dur="609">
                                          <p:stCondLst>
                                            <p:cond delay="0"/>
                                          </p:stCondLst>
                                        </p:cTn>
                                        <p:tgtEl>
                                          <p:spTgt spid="29739"/>
                                        </p:tgtEl>
                                      </p:cBhvr>
                                    </p:animEffect>
                                    <p:anim calcmode="lin" valueType="num">
                                      <p:cBhvr>
                                        <p:cTn id="50" dur="1913" tmFilter="0,0; 0.14,0.36; 0.43,0.73; 0.71,0.91; 1.0,1.0">
                                          <p:stCondLst>
                                            <p:cond delay="0"/>
                                          </p:stCondLst>
                                        </p:cTn>
                                        <p:tgtEl>
                                          <p:spTgt spid="29739"/>
                                        </p:tgtEl>
                                        <p:attrNameLst>
                                          <p:attrName>ppt_x</p:attrName>
                                        </p:attrNameLst>
                                      </p:cBhvr>
                                      <p:tavLst>
                                        <p:tav tm="0">
                                          <p:val>
                                            <p:strVal val="#ppt_x-0.25"/>
                                          </p:val>
                                        </p:tav>
                                        <p:tav tm="100000">
                                          <p:val>
                                            <p:strVal val="#ppt_x"/>
                                          </p:val>
                                        </p:tav>
                                      </p:tavLst>
                                    </p:anim>
                                    <p:anim calcmode="lin" valueType="num">
                                      <p:cBhvr>
                                        <p:cTn id="51" dur="697" tmFilter="0.0,0.0; 0.25,0.07; 0.50,0.2; 0.75,0.467; 1.0,1.0">
                                          <p:stCondLst>
                                            <p:cond delay="0"/>
                                          </p:stCondLst>
                                        </p:cTn>
                                        <p:tgtEl>
                                          <p:spTgt spid="29739"/>
                                        </p:tgtEl>
                                        <p:attrNameLst>
                                          <p:attrName>ppt_y</p:attrName>
                                        </p:attrNameLst>
                                      </p:cBhvr>
                                      <p:tavLst>
                                        <p:tav tm="0" fmla="#ppt_y-sin(pi*$)/3">
                                          <p:val>
                                            <p:fltVal val="0.5"/>
                                          </p:val>
                                        </p:tav>
                                        <p:tav tm="100000">
                                          <p:val>
                                            <p:fltVal val="1"/>
                                          </p:val>
                                        </p:tav>
                                      </p:tavLst>
                                    </p:anim>
                                    <p:anim calcmode="lin" valueType="num">
                                      <p:cBhvr>
                                        <p:cTn id="52" dur="697" tmFilter="0, 0; 0.125,0.2665; 0.25,0.4; 0.375,0.465; 0.5,0.5;  0.625,0.535; 0.75,0.6; 0.875,0.7335; 1,1">
                                          <p:stCondLst>
                                            <p:cond delay="697"/>
                                          </p:stCondLst>
                                        </p:cTn>
                                        <p:tgtEl>
                                          <p:spTgt spid="29739"/>
                                        </p:tgtEl>
                                        <p:attrNameLst>
                                          <p:attrName>ppt_y</p:attrName>
                                        </p:attrNameLst>
                                      </p:cBhvr>
                                      <p:tavLst>
                                        <p:tav tm="0" fmla="#ppt_y-sin(pi*$)/9">
                                          <p:val>
                                            <p:fltVal val="0"/>
                                          </p:val>
                                        </p:tav>
                                        <p:tav tm="100000">
                                          <p:val>
                                            <p:fltVal val="1"/>
                                          </p:val>
                                        </p:tav>
                                      </p:tavLst>
                                    </p:anim>
                                    <p:anim calcmode="lin" valueType="num">
                                      <p:cBhvr>
                                        <p:cTn id="53" dur="349" tmFilter="0, 0; 0.125,0.2665; 0.25,0.4; 0.375,0.465; 0.5,0.5;  0.625,0.535; 0.75,0.6; 0.875,0.7335; 1,1">
                                          <p:stCondLst>
                                            <p:cond delay="1390"/>
                                          </p:stCondLst>
                                        </p:cTn>
                                        <p:tgtEl>
                                          <p:spTgt spid="29739"/>
                                        </p:tgtEl>
                                        <p:attrNameLst>
                                          <p:attrName>ppt_y</p:attrName>
                                        </p:attrNameLst>
                                      </p:cBhvr>
                                      <p:tavLst>
                                        <p:tav tm="0" fmla="#ppt_y-sin(pi*$)/27">
                                          <p:val>
                                            <p:fltVal val="0"/>
                                          </p:val>
                                        </p:tav>
                                        <p:tav tm="100000">
                                          <p:val>
                                            <p:fltVal val="1"/>
                                          </p:val>
                                        </p:tav>
                                      </p:tavLst>
                                    </p:anim>
                                    <p:anim calcmode="lin" valueType="num">
                                      <p:cBhvr>
                                        <p:cTn id="54" dur="172" tmFilter="0, 0; 0.125,0.2665; 0.25,0.4; 0.375,0.465; 0.5,0.5;  0.625,0.535; 0.75,0.6; 0.875,0.7335; 1,1">
                                          <p:stCondLst>
                                            <p:cond delay="1739"/>
                                          </p:stCondLst>
                                        </p:cTn>
                                        <p:tgtEl>
                                          <p:spTgt spid="29739"/>
                                        </p:tgtEl>
                                        <p:attrNameLst>
                                          <p:attrName>ppt_y</p:attrName>
                                        </p:attrNameLst>
                                      </p:cBhvr>
                                      <p:tavLst>
                                        <p:tav tm="0" fmla="#ppt_y-sin(pi*$)/81">
                                          <p:val>
                                            <p:fltVal val="0"/>
                                          </p:val>
                                        </p:tav>
                                        <p:tav tm="100000">
                                          <p:val>
                                            <p:fltVal val="1"/>
                                          </p:val>
                                        </p:tav>
                                      </p:tavLst>
                                    </p:anim>
                                    <p:animScale>
                                      <p:cBhvr>
                                        <p:cTn id="55" dur="27">
                                          <p:stCondLst>
                                            <p:cond delay="683"/>
                                          </p:stCondLst>
                                        </p:cTn>
                                        <p:tgtEl>
                                          <p:spTgt spid="29739"/>
                                        </p:tgtEl>
                                      </p:cBhvr>
                                      <p:to x="100000" y="60000"/>
                                    </p:animScale>
                                    <p:animScale>
                                      <p:cBhvr>
                                        <p:cTn id="56" dur="174" decel="50000">
                                          <p:stCondLst>
                                            <p:cond delay="710"/>
                                          </p:stCondLst>
                                        </p:cTn>
                                        <p:tgtEl>
                                          <p:spTgt spid="29739"/>
                                        </p:tgtEl>
                                      </p:cBhvr>
                                      <p:to x="100000" y="100000"/>
                                    </p:animScale>
                                    <p:animScale>
                                      <p:cBhvr>
                                        <p:cTn id="57" dur="27">
                                          <p:stCondLst>
                                            <p:cond delay="1378"/>
                                          </p:stCondLst>
                                        </p:cTn>
                                        <p:tgtEl>
                                          <p:spTgt spid="29739"/>
                                        </p:tgtEl>
                                      </p:cBhvr>
                                      <p:to x="100000" y="80000"/>
                                    </p:animScale>
                                    <p:animScale>
                                      <p:cBhvr>
                                        <p:cTn id="58" dur="174" decel="50000">
                                          <p:stCondLst>
                                            <p:cond delay="1405"/>
                                          </p:stCondLst>
                                        </p:cTn>
                                        <p:tgtEl>
                                          <p:spTgt spid="29739"/>
                                        </p:tgtEl>
                                      </p:cBhvr>
                                      <p:to x="100000" y="100000"/>
                                    </p:animScale>
                                    <p:animScale>
                                      <p:cBhvr>
                                        <p:cTn id="59" dur="27">
                                          <p:stCondLst>
                                            <p:cond delay="1724"/>
                                          </p:stCondLst>
                                        </p:cTn>
                                        <p:tgtEl>
                                          <p:spTgt spid="29739"/>
                                        </p:tgtEl>
                                      </p:cBhvr>
                                      <p:to x="100000" y="90000"/>
                                    </p:animScale>
                                    <p:animScale>
                                      <p:cBhvr>
                                        <p:cTn id="60" dur="174" decel="50000">
                                          <p:stCondLst>
                                            <p:cond delay="1751"/>
                                          </p:stCondLst>
                                        </p:cTn>
                                        <p:tgtEl>
                                          <p:spTgt spid="29739"/>
                                        </p:tgtEl>
                                      </p:cBhvr>
                                      <p:to x="100000" y="100000"/>
                                    </p:animScale>
                                    <p:animScale>
                                      <p:cBhvr>
                                        <p:cTn id="61" dur="27">
                                          <p:stCondLst>
                                            <p:cond delay="1898"/>
                                          </p:stCondLst>
                                        </p:cTn>
                                        <p:tgtEl>
                                          <p:spTgt spid="29739"/>
                                        </p:tgtEl>
                                      </p:cBhvr>
                                      <p:to x="100000" y="95000"/>
                                    </p:animScale>
                                    <p:animScale>
                                      <p:cBhvr>
                                        <p:cTn id="62" dur="174" decel="50000">
                                          <p:stCondLst>
                                            <p:cond delay="1926"/>
                                          </p:stCondLst>
                                        </p:cTn>
                                        <p:tgtEl>
                                          <p:spTgt spid="29739"/>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par>
                                <p:cTn id="68" presetID="10"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1" fill="hold" display="0">
                  <p:stCondLst>
                    <p:cond delay="indefinite"/>
                  </p:stCondLst>
                  <p:endCondLst>
                    <p:cond evt="onStopAudio" delay="0">
                      <p:tgtEl>
                        <p:sldTgt/>
                      </p:tgtEl>
                    </p:cond>
                  </p:endCondLst>
                </p:cTn>
                <p:tgtEl>
                  <p:spTgt spid="11"/>
                </p:tgtEl>
              </p:cMediaNode>
            </p:audio>
          </p:childTnLst>
        </p:cTn>
      </p:par>
    </p:tnLst>
    <p:bldLst>
      <p:bldP spid="29739" grpId="0" animBg="1"/>
      <p:bldP spid="29698" grpId="0"/>
      <p:bldP spid="6" grpId="0" animBg="1"/>
      <p:bldP spid="6"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2"/>
          <p:cNvSpPr>
            <a:spLocks noChangeArrowheads="1"/>
          </p:cNvSpPr>
          <p:nvPr/>
        </p:nvSpPr>
        <p:spPr bwMode="auto">
          <a:xfrm>
            <a:off x="1900136" y="384472"/>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11" name="正方形/長方形 10"/>
          <p:cNvSpPr/>
          <p:nvPr/>
        </p:nvSpPr>
        <p:spPr>
          <a:xfrm>
            <a:off x="1016483" y="148582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消費税が</a:t>
            </a:r>
            <a:r>
              <a:rPr lang="en-US" altLang="ja-JP" sz="2200" spc="79" dirty="0">
                <a:latin typeface="HG丸ｺﾞｼｯｸM-PRO" panose="020F0600000000000000" pitchFamily="50" charset="-128"/>
                <a:ea typeface="HG丸ｺﾞｼｯｸM-PRO" panose="020F0600000000000000" pitchFamily="50" charset="-128"/>
              </a:rPr>
              <a:t>25</a:t>
            </a:r>
            <a:r>
              <a:rPr lang="ja-JP" altLang="en-US" sz="2200" spc="79" dirty="0">
                <a:latin typeface="HG丸ｺﾞｼｯｸM-PRO" panose="020F0600000000000000" pitchFamily="50" charset="-128"/>
                <a:ea typeface="HG丸ｺﾞｼｯｸM-PRO" panose="020F0600000000000000" pitchFamily="50" charset="-128"/>
              </a:rPr>
              <a:t>パーセントのデンマークでは、大学までの教育費は無料ですし、医療費もかかりません。</a:t>
            </a:r>
            <a:endParaRPr lang="en-US" altLang="ja-JP" sz="2200" spc="79"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963646" y="144529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負担の大きいヨーロッパでは税率が高い分、医療や介護などの福祉サービスが充実しています。</a:t>
            </a:r>
            <a:endParaRPr lang="en-US" altLang="ja-JP" sz="2200" spc="79"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CD3F3539-4BB4-40D2-A0B0-85F7AFE11D4A}"/>
              </a:ext>
            </a:extLst>
          </p:cNvPr>
          <p:cNvPicPr>
            <a:picLocks noChangeAspect="1"/>
          </p:cNvPicPr>
          <p:nvPr/>
        </p:nvPicPr>
        <p:blipFill rotWithShape="1">
          <a:blip r:embed="rId4"/>
          <a:srcRect b="29300"/>
          <a:stretch/>
        </p:blipFill>
        <p:spPr>
          <a:xfrm>
            <a:off x="1900136" y="2277712"/>
            <a:ext cx="9241021" cy="4248259"/>
          </a:xfrm>
          <a:prstGeom prst="rect">
            <a:avLst/>
          </a:prstGeom>
        </p:spPr>
      </p:pic>
      <p:pic>
        <p:nvPicPr>
          <p:cNvPr id="2" name="図 1"/>
          <p:cNvPicPr>
            <a:picLocks noChangeAspect="1"/>
          </p:cNvPicPr>
          <p:nvPr/>
        </p:nvPicPr>
        <p:blipFill>
          <a:blip r:embed="rId5"/>
          <a:stretch>
            <a:fillRect/>
          </a:stretch>
        </p:blipFill>
        <p:spPr>
          <a:xfrm>
            <a:off x="3844703" y="1855702"/>
            <a:ext cx="1837563" cy="2430084"/>
          </a:xfrm>
          <a:prstGeom prst="rect">
            <a:avLst/>
          </a:prstGeom>
        </p:spPr>
      </p:pic>
      <p:pic>
        <p:nvPicPr>
          <p:cNvPr id="1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4216"/>
          <a:stretch/>
        </p:blipFill>
        <p:spPr bwMode="auto">
          <a:xfrm>
            <a:off x="6660284" y="1870548"/>
            <a:ext cx="1783987" cy="219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2585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2"/>
                                        </p:tgtEl>
                                      </p:cBhvr>
                                    </p:animEffect>
                                    <p:anim calcmode="lin" valueType="num">
                                      <p:cBhvr>
                                        <p:cTn id="24" dur="1000"/>
                                        <p:tgtEl>
                                          <p:spTgt spid="12"/>
                                        </p:tgtEl>
                                        <p:attrNameLst>
                                          <p:attrName>ppt_x</p:attrName>
                                        </p:attrNameLst>
                                      </p:cBhvr>
                                      <p:tavLst>
                                        <p:tav tm="0">
                                          <p:val>
                                            <p:strVal val="ppt_x"/>
                                          </p:val>
                                        </p:tav>
                                        <p:tav tm="100000">
                                          <p:val>
                                            <p:strVal val="ppt_x"/>
                                          </p:val>
                                        </p:tav>
                                      </p:tavLst>
                                    </p:anim>
                                    <p:anim calcmode="lin" valueType="num">
                                      <p:cBhvr>
                                        <p:cTn id="25" dur="1000"/>
                                        <p:tgtEl>
                                          <p:spTgt spid="12"/>
                                        </p:tgtEl>
                                        <p:attrNameLst>
                                          <p:attrName>ppt_y</p:attrName>
                                        </p:attrNameLst>
                                      </p:cBhvr>
                                      <p:tavLst>
                                        <p:tav tm="0">
                                          <p:val>
                                            <p:strVal val="ppt_y"/>
                                          </p:val>
                                        </p:tav>
                                        <p:tav tm="100000">
                                          <p:val>
                                            <p:strVal val="ppt_y+.1"/>
                                          </p:val>
                                        </p:tav>
                                      </p:tavLst>
                                    </p:anim>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4" name="AutoShape 64">
            <a:extLst>
              <a:ext uri="{FF2B5EF4-FFF2-40B4-BE49-F238E27FC236}">
                <a16:creationId xmlns:a16="http://schemas.microsoft.com/office/drawing/2014/main" id="{E3E72D9D-50D5-4FDC-9D88-43A1BFCA4DC1}"/>
              </a:ext>
            </a:extLst>
          </p:cNvPr>
          <p:cNvSpPr>
            <a:spLocks noChangeArrowheads="1"/>
          </p:cNvSpPr>
          <p:nvPr/>
        </p:nvSpPr>
        <p:spPr bwMode="auto">
          <a:xfrm>
            <a:off x="1703512" y="738002"/>
            <a:ext cx="7862391"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　　いつから税の制度があるのかな？</a:t>
            </a:r>
          </a:p>
        </p:txBody>
      </p:sp>
      <p:sp>
        <p:nvSpPr>
          <p:cNvPr id="5182" name="AutoShape 62">
            <a:extLst>
              <a:ext uri="{FF2B5EF4-FFF2-40B4-BE49-F238E27FC236}">
                <a16:creationId xmlns:a16="http://schemas.microsoft.com/office/drawing/2014/main" id="{7692B2CE-5243-4A42-986D-0B319343CCDD}"/>
              </a:ext>
            </a:extLst>
          </p:cNvPr>
          <p:cNvSpPr>
            <a:spLocks noChangeArrowheads="1"/>
          </p:cNvSpPr>
          <p:nvPr/>
        </p:nvSpPr>
        <p:spPr bwMode="auto">
          <a:xfrm>
            <a:off x="1919537" y="882464"/>
            <a:ext cx="1008111" cy="55276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grpSp>
        <p:nvGrpSpPr>
          <p:cNvPr id="2" name="Group 35">
            <a:extLst>
              <a:ext uri="{FF2B5EF4-FFF2-40B4-BE49-F238E27FC236}">
                <a16:creationId xmlns:a16="http://schemas.microsoft.com/office/drawing/2014/main" id="{FD79DF23-12BA-4B27-AF21-D899BAD1488F}"/>
              </a:ext>
            </a:extLst>
          </p:cNvPr>
          <p:cNvGrpSpPr>
            <a:grpSpLocks/>
          </p:cNvGrpSpPr>
          <p:nvPr/>
        </p:nvGrpSpPr>
        <p:grpSpPr bwMode="auto">
          <a:xfrm>
            <a:off x="1703512" y="2453672"/>
            <a:ext cx="2520950" cy="900113"/>
            <a:chOff x="794" y="1706"/>
            <a:chExt cx="2358" cy="749"/>
          </a:xfrm>
        </p:grpSpPr>
        <p:sp>
          <p:nvSpPr>
            <p:cNvPr id="12305" name="AutoShape 3">
              <a:extLst>
                <a:ext uri="{FF2B5EF4-FFF2-40B4-BE49-F238E27FC236}">
                  <a16:creationId xmlns:a16="http://schemas.microsoft.com/office/drawing/2014/main" id="{E78FD4DC-956E-466F-B676-C2BB3B9CB80F}"/>
                </a:ext>
              </a:extLst>
            </p:cNvPr>
            <p:cNvSpPr>
              <a:spLocks noChangeArrowheads="1"/>
            </p:cNvSpPr>
            <p:nvPr/>
          </p:nvSpPr>
          <p:spPr bwMode="auto">
            <a:xfrm>
              <a:off x="884" y="1796"/>
              <a:ext cx="2154" cy="599"/>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dirty="0">
                  <a:latin typeface="HG丸ｺﾞｼｯｸM-PRO" panose="020F0600000000000000" pitchFamily="50" charset="-128"/>
                  <a:ea typeface="HG丸ｺﾞｼｯｸM-PRO" panose="020F0600000000000000" pitchFamily="50" charset="-128"/>
                </a:rPr>
                <a:t>① </a:t>
              </a:r>
              <a:r>
                <a:rPr lang="ja-JP" altLang="en-US" sz="2800" dirty="0">
                  <a:latin typeface="HG丸ｺﾞｼｯｸM-PRO" panose="020F0600000000000000" pitchFamily="50" charset="-128"/>
                  <a:ea typeface="HG丸ｺﾞｼｯｸM-PRO" panose="020F0600000000000000" pitchFamily="50" charset="-128"/>
                </a:rPr>
                <a:t>弥生時代</a:t>
              </a:r>
            </a:p>
          </p:txBody>
        </p:sp>
        <p:pic>
          <p:nvPicPr>
            <p:cNvPr id="12306" name="Picture 14" descr="AQAA_023">
              <a:extLst>
                <a:ext uri="{FF2B5EF4-FFF2-40B4-BE49-F238E27FC236}">
                  <a16:creationId xmlns:a16="http://schemas.microsoft.com/office/drawing/2014/main" id="{6EB1B6EB-F271-4EA6-B7FD-FEA03093E4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5" descr="AQAA_023">
              <a:extLst>
                <a:ext uri="{FF2B5EF4-FFF2-40B4-BE49-F238E27FC236}">
                  <a16:creationId xmlns:a16="http://schemas.microsoft.com/office/drawing/2014/main" id="{E2EEB3EF-E437-4235-80C6-329427568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6">
            <a:extLst>
              <a:ext uri="{FF2B5EF4-FFF2-40B4-BE49-F238E27FC236}">
                <a16:creationId xmlns:a16="http://schemas.microsoft.com/office/drawing/2014/main" id="{4EFA18EA-794B-40D5-A85B-64607AE8EBB9}"/>
              </a:ext>
            </a:extLst>
          </p:cNvPr>
          <p:cNvGrpSpPr>
            <a:grpSpLocks/>
          </p:cNvGrpSpPr>
          <p:nvPr/>
        </p:nvGrpSpPr>
        <p:grpSpPr bwMode="auto">
          <a:xfrm>
            <a:off x="1697088" y="3717278"/>
            <a:ext cx="2519362" cy="900112"/>
            <a:chOff x="793" y="2818"/>
            <a:chExt cx="2359" cy="725"/>
          </a:xfrm>
        </p:grpSpPr>
        <p:sp>
          <p:nvSpPr>
            <p:cNvPr id="12302" name="AutoShape 19">
              <a:extLst>
                <a:ext uri="{FF2B5EF4-FFF2-40B4-BE49-F238E27FC236}">
                  <a16:creationId xmlns:a16="http://schemas.microsoft.com/office/drawing/2014/main" id="{A5D02E7D-5D09-4E39-93AE-5A9912FE137A}"/>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② </a:t>
              </a:r>
              <a:r>
                <a:rPr lang="ja-JP" altLang="en-US" sz="2800">
                  <a:latin typeface="HG丸ｺﾞｼｯｸM-PRO" panose="020F0600000000000000" pitchFamily="50" charset="-128"/>
                  <a:ea typeface="HG丸ｺﾞｼｯｸM-PRO" panose="020F0600000000000000" pitchFamily="50" charset="-128"/>
                </a:rPr>
                <a:t>飛鳥時代</a:t>
              </a:r>
            </a:p>
          </p:txBody>
        </p:sp>
        <p:pic>
          <p:nvPicPr>
            <p:cNvPr id="12303" name="Picture 20" descr="AQAA_027">
              <a:extLst>
                <a:ext uri="{FF2B5EF4-FFF2-40B4-BE49-F238E27FC236}">
                  <a16:creationId xmlns:a16="http://schemas.microsoft.com/office/drawing/2014/main" id="{5A5FB52C-E852-44A4-B87E-B05BB49731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7" descr="AQAA_027">
              <a:extLst>
                <a:ext uri="{FF2B5EF4-FFF2-40B4-BE49-F238E27FC236}">
                  <a16:creationId xmlns:a16="http://schemas.microsoft.com/office/drawing/2014/main" id="{FE5EA0AE-4BCA-4CDE-9C65-CDC3E4DEE7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a:extLst>
              <a:ext uri="{FF2B5EF4-FFF2-40B4-BE49-F238E27FC236}">
                <a16:creationId xmlns:a16="http://schemas.microsoft.com/office/drawing/2014/main" id="{F639A124-CE27-41EF-B7F7-38C4BCC4679B}"/>
              </a:ext>
            </a:extLst>
          </p:cNvPr>
          <p:cNvSpPr>
            <a:spLocks noChangeArrowheads="1"/>
          </p:cNvSpPr>
          <p:nvPr/>
        </p:nvSpPr>
        <p:spPr bwMode="auto">
          <a:xfrm>
            <a:off x="849033" y="3726785"/>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4" name="Group 18">
            <a:extLst>
              <a:ext uri="{FF2B5EF4-FFF2-40B4-BE49-F238E27FC236}">
                <a16:creationId xmlns:a16="http://schemas.microsoft.com/office/drawing/2014/main" id="{A035073D-18CA-48D0-ACCD-EF01C7EC2AF9}"/>
              </a:ext>
            </a:extLst>
          </p:cNvPr>
          <p:cNvGrpSpPr>
            <a:grpSpLocks/>
          </p:cNvGrpSpPr>
          <p:nvPr/>
        </p:nvGrpSpPr>
        <p:grpSpPr bwMode="auto">
          <a:xfrm>
            <a:off x="1739237" y="4958969"/>
            <a:ext cx="2519363" cy="1042987"/>
            <a:chOff x="567" y="3611"/>
            <a:chExt cx="2358" cy="749"/>
          </a:xfrm>
        </p:grpSpPr>
        <p:sp>
          <p:nvSpPr>
            <p:cNvPr id="12299" name="AutoShape 6">
              <a:extLst>
                <a:ext uri="{FF2B5EF4-FFF2-40B4-BE49-F238E27FC236}">
                  <a16:creationId xmlns:a16="http://schemas.microsoft.com/office/drawing/2014/main" id="{CB4A552C-DE9E-413D-9123-3FABE7CC73C0}"/>
                </a:ext>
              </a:extLst>
            </p:cNvPr>
            <p:cNvSpPr>
              <a:spLocks noChangeArrowheads="1"/>
            </p:cNvSpPr>
            <p:nvPr/>
          </p:nvSpPr>
          <p:spPr bwMode="auto">
            <a:xfrm>
              <a:off x="657" y="3702"/>
              <a:ext cx="2156" cy="51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800">
                  <a:latin typeface="HG丸ｺﾞｼｯｸM-PRO" panose="020F0600000000000000" pitchFamily="50" charset="-128"/>
                  <a:ea typeface="HG丸ｺﾞｼｯｸM-PRO" panose="020F0600000000000000" pitchFamily="50" charset="-128"/>
                </a:rPr>
                <a:t>③</a:t>
              </a:r>
              <a:r>
                <a:rPr lang="en-US" altLang="ja-JP" sz="280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江戸時代</a:t>
              </a:r>
            </a:p>
          </p:txBody>
        </p:sp>
        <p:pic>
          <p:nvPicPr>
            <p:cNvPr id="12300" name="Picture 11" descr="AQAA_026">
              <a:extLst>
                <a:ext uri="{FF2B5EF4-FFF2-40B4-BE49-F238E27FC236}">
                  <a16:creationId xmlns:a16="http://schemas.microsoft.com/office/drawing/2014/main" id="{2ED1F5D1-0AC7-46E6-907B-BAA965A6469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AQAA_026">
              <a:extLst>
                <a:ext uri="{FF2B5EF4-FFF2-40B4-BE49-F238E27FC236}">
                  <a16:creationId xmlns:a16="http://schemas.microsoft.com/office/drawing/2014/main" id="{77606809-A150-48D9-B0B5-96CC18EA78A6}"/>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91" name="AutoShape 57">
            <a:extLst>
              <a:ext uri="{FF2B5EF4-FFF2-40B4-BE49-F238E27FC236}">
                <a16:creationId xmlns:a16="http://schemas.microsoft.com/office/drawing/2014/main" id="{D2682237-AA90-4602-8A63-9BBF92976BBB}"/>
              </a:ext>
            </a:extLst>
          </p:cNvPr>
          <p:cNvSpPr>
            <a:spLocks noChangeArrowheads="1"/>
          </p:cNvSpPr>
          <p:nvPr/>
        </p:nvSpPr>
        <p:spPr bwMode="auto">
          <a:xfrm>
            <a:off x="4846574" y="2153213"/>
            <a:ext cx="4965540" cy="30436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30000"/>
              </a:lnSpc>
              <a:spcBef>
                <a:spcPct val="0"/>
              </a:spcBef>
              <a:buFontTx/>
              <a:buNone/>
            </a:pPr>
            <a:r>
              <a:rPr lang="en-US" altLang="ja-JP" sz="2400" dirty="0">
                <a:ea typeface="AR丸ゴシック体M"/>
              </a:rPr>
              <a:t> </a:t>
            </a:r>
            <a:r>
              <a:rPr lang="ja-JP" altLang="en-US" sz="2400" dirty="0">
                <a:ea typeface="AR丸ゴシック体M"/>
              </a:rPr>
              <a:t>　</a:t>
            </a:r>
          </a:p>
          <a:p>
            <a:pPr>
              <a:spcBef>
                <a:spcPct val="0"/>
              </a:spcBef>
              <a:buNone/>
            </a:pPr>
            <a:r>
              <a:rPr lang="ja-JP" altLang="en-US" sz="2400" spc="80" dirty="0">
                <a:latin typeface="HG丸ｺﾞｼｯｸM-PRO" panose="020F0600000000000000" pitchFamily="50" charset="-128"/>
                <a:ea typeface="HG丸ｺﾞｼｯｸM-PRO" panose="020F0600000000000000" pitchFamily="50" charset="-128"/>
              </a:rPr>
              <a:t>　正解は、②「飛鳥時代」です</a:t>
            </a:r>
            <a:r>
              <a:rPr lang="ja-JP" altLang="en-US" sz="2400" spc="80" dirty="0">
                <a:latin typeface="ＭＳ Ｐ明朝" panose="02020600040205080304" pitchFamily="18" charset="-128"/>
                <a:ea typeface="ＭＳ Ｐ明朝" panose="02020600040205080304" pitchFamily="18" charset="-128"/>
              </a:rPr>
              <a:t>。</a:t>
            </a:r>
            <a:endParaRPr lang="en-US" altLang="ja-JP" sz="2400" spc="80" dirty="0">
              <a:latin typeface="ＭＳ Ｐ明朝" panose="02020600040205080304" pitchFamily="18" charset="-128"/>
              <a:ea typeface="ＭＳ Ｐ明朝" panose="02020600040205080304" pitchFamily="18" charset="-128"/>
            </a:endParaRPr>
          </a:p>
          <a:p>
            <a:pPr>
              <a:spcBef>
                <a:spcPct val="0"/>
              </a:spcBef>
              <a:buNone/>
            </a:pPr>
            <a:r>
              <a:rPr lang="ja-JP" altLang="en-US" sz="2400" spc="80" dirty="0">
                <a:latin typeface="ＭＳ Ｐ明朝" panose="02020600040205080304" pitchFamily="18" charset="-128"/>
                <a:ea typeface="ＭＳ Ｐ明朝" panose="02020600040205080304" pitchFamily="18" charset="-128"/>
              </a:rPr>
              <a:t>　</a:t>
            </a:r>
            <a:r>
              <a:rPr lang="ja-JP" altLang="en-US" sz="2400" dirty="0">
                <a:latin typeface="HG丸ｺﾞｼｯｸM-PRO" panose="020F0600000000000000" pitchFamily="50" charset="-128"/>
                <a:ea typeface="HG丸ｺﾞｼｯｸM-PRO" panose="020F0600000000000000" pitchFamily="50" charset="-128"/>
              </a:rPr>
              <a:t>３世紀初め、邪馬台国（女王卑弥呼の時代）には、税はあったとされていますが、仕組みができたのは飛鳥時代です。大宝律令に「祖・庸・調」という税の制度が盛り込まれました。</a:t>
            </a:r>
          </a:p>
        </p:txBody>
      </p:sp>
      <p:pic>
        <p:nvPicPr>
          <p:cNvPr id="12" name="図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3132" y="5626625"/>
            <a:ext cx="1933575" cy="847725"/>
          </a:xfrm>
          <a:prstGeom prst="rect">
            <a:avLst/>
          </a:prstGeom>
        </p:spPr>
      </p:pic>
      <p:pic>
        <p:nvPicPr>
          <p:cNvPr id="13" name="図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6609" y="2496535"/>
            <a:ext cx="1781175" cy="1714500"/>
          </a:xfrm>
          <a:prstGeom prst="rect">
            <a:avLst/>
          </a:prstGeom>
        </p:spPr>
      </p:pic>
      <p:pic>
        <p:nvPicPr>
          <p:cNvPr id="29" name="図 28"/>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3720055">
            <a:off x="6365469" y="5559438"/>
            <a:ext cx="1295550" cy="885035"/>
          </a:xfrm>
          <a:prstGeom prst="rect">
            <a:avLst/>
          </a:prstGeom>
          <a:ln w="6350">
            <a:noFill/>
          </a:ln>
        </p:spPr>
      </p:pic>
      <p:pic>
        <p:nvPicPr>
          <p:cNvPr id="30" name="図 29"/>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87395" y="5685671"/>
            <a:ext cx="1195302" cy="917749"/>
          </a:xfrm>
          <a:prstGeom prst="rect">
            <a:avLst/>
          </a:prstGeom>
          <a:ln w="6350">
            <a:noFill/>
          </a:ln>
        </p:spPr>
      </p:pic>
      <p:pic>
        <p:nvPicPr>
          <p:cNvPr id="11" name="図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65397" y="569985"/>
            <a:ext cx="1882476" cy="1122067"/>
          </a:xfrm>
          <a:prstGeom prst="rect">
            <a:avLst/>
          </a:prstGeom>
        </p:spPr>
      </p:pic>
      <p:pic>
        <p:nvPicPr>
          <p:cNvPr id="32" name="図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14890" y="1762366"/>
            <a:ext cx="844506" cy="1382611"/>
          </a:xfrm>
          <a:prstGeom prst="rect">
            <a:avLst/>
          </a:prstGeom>
          <a:ln w="6350">
            <a:noFill/>
          </a:ln>
        </p:spPr>
      </p:pic>
      <p:pic>
        <p:nvPicPr>
          <p:cNvPr id="3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114077" y="466061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グループ化 42"/>
          <p:cNvGrpSpPr/>
          <p:nvPr/>
        </p:nvGrpSpPr>
        <p:grpSpPr>
          <a:xfrm flipH="1">
            <a:off x="10940660" y="5617293"/>
            <a:ext cx="396000" cy="324000"/>
            <a:chOff x="1445136" y="4806745"/>
            <a:chExt cx="517014" cy="393905"/>
          </a:xfrm>
        </p:grpSpPr>
        <p:pic>
          <p:nvPicPr>
            <p:cNvPr id="44" name="図 43"/>
            <p:cNvPicPr/>
            <p:nvPr/>
          </p:nvPicPr>
          <p:blipFill>
            <a:blip r:embed="rId18">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5" name="図 44"/>
            <p:cNvPicPr>
              <a:picLocks noChangeAspect="1"/>
            </p:cNvPicPr>
            <p:nvPr/>
          </p:nvPicPr>
          <p:blipFill>
            <a:blip r:embed="rId19"/>
            <a:stretch>
              <a:fillRect/>
            </a:stretch>
          </p:blipFill>
          <p:spPr>
            <a:xfrm>
              <a:off x="1445136" y="4806745"/>
              <a:ext cx="57150" cy="95250"/>
            </a:xfrm>
            <a:prstGeom prst="rect">
              <a:avLst/>
            </a:prstGeom>
          </p:spPr>
        </p:pic>
      </p:grpSp>
      <p:pic>
        <p:nvPicPr>
          <p:cNvPr id="49" name="出題1">
            <a:hlinkClick r:id="" action="ppaction://media"/>
            <a:extLst>
              <a:ext uri="{FF2B5EF4-FFF2-40B4-BE49-F238E27FC236}">
                <a16:creationId xmlns:a16="http://schemas.microsoft.com/office/drawing/2014/main" id="{41F6FD58-C2EC-4A57-8045-C1AAADD11E80}"/>
              </a:ext>
            </a:extLst>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12555942" y="592464"/>
            <a:ext cx="609600" cy="609600"/>
          </a:xfrm>
          <a:prstGeom prst="rect">
            <a:avLst/>
          </a:prstGeom>
        </p:spPr>
      </p:pic>
      <p:pic>
        <p:nvPicPr>
          <p:cNvPr id="31"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20"/>
          <a:stretch>
            <a:fillRect/>
          </a:stretch>
        </p:blipFill>
        <p:spPr>
          <a:xfrm>
            <a:off x="12810286" y="2872709"/>
            <a:ext cx="609600" cy="6096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49"/>
                                        </p:tgtEl>
                                      </p:cBhvr>
                                    </p:cmd>
                                  </p:childTnLst>
                                </p:cTn>
                              </p:par>
                              <p:par>
                                <p:cTn id="7" presetID="26" presetClass="entr" presetSubtype="0" fill="hold" grpId="0" nodeType="withEffect">
                                  <p:stCondLst>
                                    <p:cond delay="0"/>
                                  </p:stCondLst>
                                  <p:childTnLst>
                                    <p:set>
                                      <p:cBhvr>
                                        <p:cTn id="8" dur="1" fill="hold">
                                          <p:stCondLst>
                                            <p:cond delay="0"/>
                                          </p:stCondLst>
                                        </p:cTn>
                                        <p:tgtEl>
                                          <p:spTgt spid="5184"/>
                                        </p:tgtEl>
                                        <p:attrNameLst>
                                          <p:attrName>style.visibility</p:attrName>
                                        </p:attrNameLst>
                                      </p:cBhvr>
                                      <p:to>
                                        <p:strVal val="visible"/>
                                      </p:to>
                                    </p:set>
                                    <p:animEffect transition="in" filter="wipe(down)">
                                      <p:cBhvr>
                                        <p:cTn id="9" dur="580">
                                          <p:stCondLst>
                                            <p:cond delay="0"/>
                                          </p:stCondLst>
                                        </p:cTn>
                                        <p:tgtEl>
                                          <p:spTgt spid="5184"/>
                                        </p:tgtEl>
                                      </p:cBhvr>
                                    </p:animEffect>
                                    <p:anim calcmode="lin" valueType="num">
                                      <p:cBhvr>
                                        <p:cTn id="10" dur="1822" tmFilter="0,0; 0.14,0.36; 0.43,0.73; 0.71,0.91; 1.0,1.0">
                                          <p:stCondLst>
                                            <p:cond delay="0"/>
                                          </p:stCondLst>
                                        </p:cTn>
                                        <p:tgtEl>
                                          <p:spTgt spid="51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1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1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1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184"/>
                                        </p:tgtEl>
                                        <p:attrNameLst>
                                          <p:attrName>ppt_y</p:attrName>
                                        </p:attrNameLst>
                                      </p:cBhvr>
                                      <p:tavLst>
                                        <p:tav tm="0" fmla="#ppt_y-sin(pi*$)/81">
                                          <p:val>
                                            <p:fltVal val="0"/>
                                          </p:val>
                                        </p:tav>
                                        <p:tav tm="100000">
                                          <p:val>
                                            <p:fltVal val="1"/>
                                          </p:val>
                                        </p:tav>
                                      </p:tavLst>
                                    </p:anim>
                                    <p:animScale>
                                      <p:cBhvr>
                                        <p:cTn id="15" dur="26">
                                          <p:stCondLst>
                                            <p:cond delay="650"/>
                                          </p:stCondLst>
                                        </p:cTn>
                                        <p:tgtEl>
                                          <p:spTgt spid="5184"/>
                                        </p:tgtEl>
                                      </p:cBhvr>
                                      <p:to x="100000" y="60000"/>
                                    </p:animScale>
                                    <p:animScale>
                                      <p:cBhvr>
                                        <p:cTn id="16" dur="166" decel="50000">
                                          <p:stCondLst>
                                            <p:cond delay="676"/>
                                          </p:stCondLst>
                                        </p:cTn>
                                        <p:tgtEl>
                                          <p:spTgt spid="5184"/>
                                        </p:tgtEl>
                                      </p:cBhvr>
                                      <p:to x="100000" y="100000"/>
                                    </p:animScale>
                                    <p:animScale>
                                      <p:cBhvr>
                                        <p:cTn id="17" dur="26">
                                          <p:stCondLst>
                                            <p:cond delay="1312"/>
                                          </p:stCondLst>
                                        </p:cTn>
                                        <p:tgtEl>
                                          <p:spTgt spid="5184"/>
                                        </p:tgtEl>
                                      </p:cBhvr>
                                      <p:to x="100000" y="80000"/>
                                    </p:animScale>
                                    <p:animScale>
                                      <p:cBhvr>
                                        <p:cTn id="18" dur="166" decel="50000">
                                          <p:stCondLst>
                                            <p:cond delay="1338"/>
                                          </p:stCondLst>
                                        </p:cTn>
                                        <p:tgtEl>
                                          <p:spTgt spid="5184"/>
                                        </p:tgtEl>
                                      </p:cBhvr>
                                      <p:to x="100000" y="100000"/>
                                    </p:animScale>
                                    <p:animScale>
                                      <p:cBhvr>
                                        <p:cTn id="19" dur="26">
                                          <p:stCondLst>
                                            <p:cond delay="1642"/>
                                          </p:stCondLst>
                                        </p:cTn>
                                        <p:tgtEl>
                                          <p:spTgt spid="5184"/>
                                        </p:tgtEl>
                                      </p:cBhvr>
                                      <p:to x="100000" y="90000"/>
                                    </p:animScale>
                                    <p:animScale>
                                      <p:cBhvr>
                                        <p:cTn id="20" dur="166" decel="50000">
                                          <p:stCondLst>
                                            <p:cond delay="1668"/>
                                          </p:stCondLst>
                                        </p:cTn>
                                        <p:tgtEl>
                                          <p:spTgt spid="5184"/>
                                        </p:tgtEl>
                                      </p:cBhvr>
                                      <p:to x="100000" y="100000"/>
                                    </p:animScale>
                                    <p:animScale>
                                      <p:cBhvr>
                                        <p:cTn id="21" dur="26">
                                          <p:stCondLst>
                                            <p:cond delay="1808"/>
                                          </p:stCondLst>
                                        </p:cTn>
                                        <p:tgtEl>
                                          <p:spTgt spid="5184"/>
                                        </p:tgtEl>
                                      </p:cBhvr>
                                      <p:to x="100000" y="95000"/>
                                    </p:animScale>
                                    <p:animScale>
                                      <p:cBhvr>
                                        <p:cTn id="22" dur="166" decel="50000">
                                          <p:stCondLst>
                                            <p:cond delay="1834"/>
                                          </p:stCondLst>
                                        </p:cTn>
                                        <p:tgtEl>
                                          <p:spTgt spid="5184"/>
                                        </p:tgtEl>
                                      </p:cBhvr>
                                      <p:to x="100000" y="100000"/>
                                    </p:animScale>
                                  </p:childTnLst>
                                </p:cTn>
                              </p:par>
                              <p:par>
                                <p:cTn id="23" presetID="26" presetClass="entr" presetSubtype="0" fill="hold" grpId="0" nodeType="withEffect">
                                  <p:stCondLst>
                                    <p:cond delay="100"/>
                                  </p:stCondLst>
                                  <p:childTnLst>
                                    <p:set>
                                      <p:cBhvr>
                                        <p:cTn id="24" dur="1" fill="hold">
                                          <p:stCondLst>
                                            <p:cond delay="0"/>
                                          </p:stCondLst>
                                        </p:cTn>
                                        <p:tgtEl>
                                          <p:spTgt spid="5182"/>
                                        </p:tgtEl>
                                        <p:attrNameLst>
                                          <p:attrName>style.visibility</p:attrName>
                                        </p:attrNameLst>
                                      </p:cBhvr>
                                      <p:to>
                                        <p:strVal val="visible"/>
                                      </p:to>
                                    </p:set>
                                    <p:animEffect transition="in" filter="wipe(down)">
                                      <p:cBhvr>
                                        <p:cTn id="25" dur="551">
                                          <p:stCondLst>
                                            <p:cond delay="0"/>
                                          </p:stCondLst>
                                        </p:cTn>
                                        <p:tgtEl>
                                          <p:spTgt spid="5182"/>
                                        </p:tgtEl>
                                      </p:cBhvr>
                                    </p:animEffect>
                                    <p:anim calcmode="lin" valueType="num">
                                      <p:cBhvr>
                                        <p:cTn id="26" dur="1731" tmFilter="0,0; 0.14,0.36; 0.43,0.73; 0.71,0.91; 1.0,1.0">
                                          <p:stCondLst>
                                            <p:cond delay="0"/>
                                          </p:stCondLst>
                                        </p:cTn>
                                        <p:tgtEl>
                                          <p:spTgt spid="5182"/>
                                        </p:tgtEl>
                                        <p:attrNameLst>
                                          <p:attrName>ppt_x</p:attrName>
                                        </p:attrNameLst>
                                      </p:cBhvr>
                                      <p:tavLst>
                                        <p:tav tm="0">
                                          <p:val>
                                            <p:strVal val="#ppt_x-0.25"/>
                                          </p:val>
                                        </p:tav>
                                        <p:tav tm="100000">
                                          <p:val>
                                            <p:strVal val="#ppt_x"/>
                                          </p:val>
                                        </p:tav>
                                      </p:tavLst>
                                    </p:anim>
                                    <p:anim calcmode="lin" valueType="num">
                                      <p:cBhvr>
                                        <p:cTn id="27" dur="631" tmFilter="0.0,0.0; 0.25,0.07; 0.50,0.2; 0.75,0.467; 1.0,1.0">
                                          <p:stCondLst>
                                            <p:cond delay="0"/>
                                          </p:stCondLst>
                                        </p:cTn>
                                        <p:tgtEl>
                                          <p:spTgt spid="5182"/>
                                        </p:tgtEl>
                                        <p:attrNameLst>
                                          <p:attrName>ppt_y</p:attrName>
                                        </p:attrNameLst>
                                      </p:cBhvr>
                                      <p:tavLst>
                                        <p:tav tm="0" fmla="#ppt_y-sin(pi*$)/3">
                                          <p:val>
                                            <p:fltVal val="0.5"/>
                                          </p:val>
                                        </p:tav>
                                        <p:tav tm="100000">
                                          <p:val>
                                            <p:fltVal val="1"/>
                                          </p:val>
                                        </p:tav>
                                      </p:tavLst>
                                    </p:anim>
                                    <p:anim calcmode="lin" valueType="num">
                                      <p:cBhvr>
                                        <p:cTn id="28" dur="631" tmFilter="0, 0; 0.125,0.2665; 0.25,0.4; 0.375,0.465; 0.5,0.5;  0.625,0.535; 0.75,0.6; 0.875,0.7335; 1,1">
                                          <p:stCondLst>
                                            <p:cond delay="631"/>
                                          </p:stCondLst>
                                        </p:cTn>
                                        <p:tgtEl>
                                          <p:spTgt spid="5182"/>
                                        </p:tgtEl>
                                        <p:attrNameLst>
                                          <p:attrName>ppt_y</p:attrName>
                                        </p:attrNameLst>
                                      </p:cBhvr>
                                      <p:tavLst>
                                        <p:tav tm="0" fmla="#ppt_y-sin(pi*$)/9">
                                          <p:val>
                                            <p:fltVal val="0"/>
                                          </p:val>
                                        </p:tav>
                                        <p:tav tm="100000">
                                          <p:val>
                                            <p:fltVal val="1"/>
                                          </p:val>
                                        </p:tav>
                                      </p:tavLst>
                                    </p:anim>
                                    <p:anim calcmode="lin" valueType="num">
                                      <p:cBhvr>
                                        <p:cTn id="29" dur="315" tmFilter="0, 0; 0.125,0.2665; 0.25,0.4; 0.375,0.465; 0.5,0.5;  0.625,0.535; 0.75,0.6; 0.875,0.7335; 1,1">
                                          <p:stCondLst>
                                            <p:cond delay="1258"/>
                                          </p:stCondLst>
                                        </p:cTn>
                                        <p:tgtEl>
                                          <p:spTgt spid="5182"/>
                                        </p:tgtEl>
                                        <p:attrNameLst>
                                          <p:attrName>ppt_y</p:attrName>
                                        </p:attrNameLst>
                                      </p:cBhvr>
                                      <p:tavLst>
                                        <p:tav tm="0" fmla="#ppt_y-sin(pi*$)/27">
                                          <p:val>
                                            <p:fltVal val="0"/>
                                          </p:val>
                                        </p:tav>
                                        <p:tav tm="100000">
                                          <p:val>
                                            <p:fltVal val="1"/>
                                          </p:val>
                                        </p:tav>
                                      </p:tavLst>
                                    </p:anim>
                                    <p:anim calcmode="lin" valueType="num">
                                      <p:cBhvr>
                                        <p:cTn id="30" dur="156" tmFilter="0, 0; 0.125,0.2665; 0.25,0.4; 0.375,0.465; 0.5,0.5;  0.625,0.535; 0.75,0.6; 0.875,0.7335; 1,1">
                                          <p:stCondLst>
                                            <p:cond delay="1573"/>
                                          </p:stCondLst>
                                        </p:cTn>
                                        <p:tgtEl>
                                          <p:spTgt spid="5182"/>
                                        </p:tgtEl>
                                        <p:attrNameLst>
                                          <p:attrName>ppt_y</p:attrName>
                                        </p:attrNameLst>
                                      </p:cBhvr>
                                      <p:tavLst>
                                        <p:tav tm="0" fmla="#ppt_y-sin(pi*$)/81">
                                          <p:val>
                                            <p:fltVal val="0"/>
                                          </p:val>
                                        </p:tav>
                                        <p:tav tm="100000">
                                          <p:val>
                                            <p:fltVal val="1"/>
                                          </p:val>
                                        </p:tav>
                                      </p:tavLst>
                                    </p:anim>
                                    <p:animScale>
                                      <p:cBhvr>
                                        <p:cTn id="31" dur="25">
                                          <p:stCondLst>
                                            <p:cond delay="617"/>
                                          </p:stCondLst>
                                        </p:cTn>
                                        <p:tgtEl>
                                          <p:spTgt spid="5182"/>
                                        </p:tgtEl>
                                      </p:cBhvr>
                                      <p:to x="100000" y="60000"/>
                                    </p:animScale>
                                    <p:animScale>
                                      <p:cBhvr>
                                        <p:cTn id="32" dur="158" decel="50000">
                                          <p:stCondLst>
                                            <p:cond delay="642"/>
                                          </p:stCondLst>
                                        </p:cTn>
                                        <p:tgtEl>
                                          <p:spTgt spid="5182"/>
                                        </p:tgtEl>
                                      </p:cBhvr>
                                      <p:to x="100000" y="100000"/>
                                    </p:animScale>
                                    <p:animScale>
                                      <p:cBhvr>
                                        <p:cTn id="33" dur="25">
                                          <p:stCondLst>
                                            <p:cond delay="1246"/>
                                          </p:stCondLst>
                                        </p:cTn>
                                        <p:tgtEl>
                                          <p:spTgt spid="5182"/>
                                        </p:tgtEl>
                                      </p:cBhvr>
                                      <p:to x="100000" y="80000"/>
                                    </p:animScale>
                                    <p:animScale>
                                      <p:cBhvr>
                                        <p:cTn id="34" dur="158" decel="50000">
                                          <p:stCondLst>
                                            <p:cond delay="1271"/>
                                          </p:stCondLst>
                                        </p:cTn>
                                        <p:tgtEl>
                                          <p:spTgt spid="5182"/>
                                        </p:tgtEl>
                                      </p:cBhvr>
                                      <p:to x="100000" y="100000"/>
                                    </p:animScale>
                                    <p:animScale>
                                      <p:cBhvr>
                                        <p:cTn id="35" dur="25">
                                          <p:stCondLst>
                                            <p:cond delay="1560"/>
                                          </p:stCondLst>
                                        </p:cTn>
                                        <p:tgtEl>
                                          <p:spTgt spid="5182"/>
                                        </p:tgtEl>
                                      </p:cBhvr>
                                      <p:to x="100000" y="90000"/>
                                    </p:animScale>
                                    <p:animScale>
                                      <p:cBhvr>
                                        <p:cTn id="36" dur="158" decel="50000">
                                          <p:stCondLst>
                                            <p:cond delay="1585"/>
                                          </p:stCondLst>
                                        </p:cTn>
                                        <p:tgtEl>
                                          <p:spTgt spid="5182"/>
                                        </p:tgtEl>
                                      </p:cBhvr>
                                      <p:to x="100000" y="100000"/>
                                    </p:animScale>
                                    <p:animScale>
                                      <p:cBhvr>
                                        <p:cTn id="37" dur="25">
                                          <p:stCondLst>
                                            <p:cond delay="1718"/>
                                          </p:stCondLst>
                                        </p:cTn>
                                        <p:tgtEl>
                                          <p:spTgt spid="5182"/>
                                        </p:tgtEl>
                                      </p:cBhvr>
                                      <p:to x="100000" y="95000"/>
                                    </p:animScale>
                                    <p:animScale>
                                      <p:cBhvr>
                                        <p:cTn id="38" dur="158" decel="50000">
                                          <p:stCondLst>
                                            <p:cond delay="1742"/>
                                          </p:stCondLst>
                                        </p:cTn>
                                        <p:tgtEl>
                                          <p:spTgt spid="5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iterate type="lt">
                                    <p:tmPct val="0"/>
                                  </p:iterate>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7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8732"/>
                                        </p:tgtEl>
                                        <p:attrNameLst>
                                          <p:attrName>style.visibility</p:attrName>
                                        </p:attrNameLst>
                                      </p:cBhvr>
                                      <p:to>
                                        <p:strVal val="visible"/>
                                      </p:to>
                                    </p:set>
                                    <p:animEffect transition="in" filter="wipe(down)">
                                      <p:cBhvr>
                                        <p:cTn id="54" dur="580">
                                          <p:stCondLst>
                                            <p:cond delay="0"/>
                                          </p:stCondLst>
                                        </p:cTn>
                                        <p:tgtEl>
                                          <p:spTgt spid="28732"/>
                                        </p:tgtEl>
                                      </p:cBhvr>
                                    </p:animEffect>
                                    <p:anim calcmode="lin" valueType="num">
                                      <p:cBhvr>
                                        <p:cTn id="55"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0" dur="26">
                                          <p:stCondLst>
                                            <p:cond delay="650"/>
                                          </p:stCondLst>
                                        </p:cTn>
                                        <p:tgtEl>
                                          <p:spTgt spid="28732"/>
                                        </p:tgtEl>
                                      </p:cBhvr>
                                      <p:to x="100000" y="60000"/>
                                    </p:animScale>
                                    <p:animScale>
                                      <p:cBhvr>
                                        <p:cTn id="61" dur="166" decel="50000">
                                          <p:stCondLst>
                                            <p:cond delay="676"/>
                                          </p:stCondLst>
                                        </p:cTn>
                                        <p:tgtEl>
                                          <p:spTgt spid="28732"/>
                                        </p:tgtEl>
                                      </p:cBhvr>
                                      <p:to x="100000" y="100000"/>
                                    </p:animScale>
                                    <p:animScale>
                                      <p:cBhvr>
                                        <p:cTn id="62" dur="26">
                                          <p:stCondLst>
                                            <p:cond delay="1312"/>
                                          </p:stCondLst>
                                        </p:cTn>
                                        <p:tgtEl>
                                          <p:spTgt spid="28732"/>
                                        </p:tgtEl>
                                      </p:cBhvr>
                                      <p:to x="100000" y="80000"/>
                                    </p:animScale>
                                    <p:animScale>
                                      <p:cBhvr>
                                        <p:cTn id="63" dur="166" decel="50000">
                                          <p:stCondLst>
                                            <p:cond delay="1338"/>
                                          </p:stCondLst>
                                        </p:cTn>
                                        <p:tgtEl>
                                          <p:spTgt spid="28732"/>
                                        </p:tgtEl>
                                      </p:cBhvr>
                                      <p:to x="100000" y="100000"/>
                                    </p:animScale>
                                    <p:animScale>
                                      <p:cBhvr>
                                        <p:cTn id="64" dur="26">
                                          <p:stCondLst>
                                            <p:cond delay="1642"/>
                                          </p:stCondLst>
                                        </p:cTn>
                                        <p:tgtEl>
                                          <p:spTgt spid="28732"/>
                                        </p:tgtEl>
                                      </p:cBhvr>
                                      <p:to x="100000" y="90000"/>
                                    </p:animScale>
                                    <p:animScale>
                                      <p:cBhvr>
                                        <p:cTn id="65" dur="166" decel="50000">
                                          <p:stCondLst>
                                            <p:cond delay="1668"/>
                                          </p:stCondLst>
                                        </p:cTn>
                                        <p:tgtEl>
                                          <p:spTgt spid="28732"/>
                                        </p:tgtEl>
                                      </p:cBhvr>
                                      <p:to x="100000" y="100000"/>
                                    </p:animScale>
                                    <p:animScale>
                                      <p:cBhvr>
                                        <p:cTn id="66" dur="26">
                                          <p:stCondLst>
                                            <p:cond delay="1808"/>
                                          </p:stCondLst>
                                        </p:cTn>
                                        <p:tgtEl>
                                          <p:spTgt spid="28732"/>
                                        </p:tgtEl>
                                      </p:cBhvr>
                                      <p:to x="100000" y="95000"/>
                                    </p:animScale>
                                    <p:animScale>
                                      <p:cBhvr>
                                        <p:cTn id="67" dur="166" decel="50000">
                                          <p:stCondLst>
                                            <p:cond delay="1834"/>
                                          </p:stCondLst>
                                        </p:cTn>
                                        <p:tgtEl>
                                          <p:spTgt spid="28732"/>
                                        </p:tgtEl>
                                      </p:cBhvr>
                                      <p:to x="100000" y="100000"/>
                                    </p:animScale>
                                  </p:childTnLst>
                                </p:cTn>
                              </p:par>
                              <p:par>
                                <p:cTn id="68" presetID="1" presetClass="mediacall" presetSubtype="0" fill="hold" nodeType="withEffect">
                                  <p:stCondLst>
                                    <p:cond delay="0"/>
                                  </p:stCondLst>
                                  <p:childTnLst>
                                    <p:cmd type="call" cmd="playFrom(0.0)">
                                      <p:cBhvr>
                                        <p:cTn id="69" dur="1776" fill="hold"/>
                                        <p:tgtEl>
                                          <p:spTgt spid="31"/>
                                        </p:tgtEl>
                                      </p:cBhvr>
                                    </p:cmd>
                                  </p:childTnLst>
                                </p:cTn>
                              </p:par>
                              <p:par>
                                <p:cTn id="70" presetID="10" presetClass="entr" presetSubtype="0" fill="hold" grpId="0" nodeType="withEffect">
                                  <p:stCondLst>
                                    <p:cond delay="0"/>
                                  </p:stCondLst>
                                  <p:childTnLst>
                                    <p:set>
                                      <p:cBhvr>
                                        <p:cTn id="71" dur="1" fill="hold">
                                          <p:stCondLst>
                                            <p:cond delay="0"/>
                                          </p:stCondLst>
                                        </p:cTn>
                                        <p:tgtEl>
                                          <p:spTgt spid="5191"/>
                                        </p:tgtEl>
                                        <p:attrNameLst>
                                          <p:attrName>style.visibility</p:attrName>
                                        </p:attrNameLst>
                                      </p:cBhvr>
                                      <p:to>
                                        <p:strVal val="visible"/>
                                      </p:to>
                                    </p:set>
                                    <p:animEffect transition="in" filter="fade">
                                      <p:cBhvr>
                                        <p:cTn id="72" dur="500"/>
                                        <p:tgtEl>
                                          <p:spTgt spid="5191"/>
                                        </p:tgtEl>
                                      </p:cBhvr>
                                    </p:animEffect>
                                  </p:childTnLst>
                                </p:cTn>
                              </p:par>
                              <p:par>
                                <p:cTn id="73" presetID="1" presetClass="exit" presetSubtype="0" fill="hold" nodeType="withEffect">
                                  <p:stCondLst>
                                    <p:cond delay="0"/>
                                  </p:stCondLst>
                                  <p:childTnLst>
                                    <p:set>
                                      <p:cBhvr>
                                        <p:cTn id="74" dur="1" fill="hold">
                                          <p:stCondLst>
                                            <p:cond delay="0"/>
                                          </p:stCondLst>
                                        </p:cTn>
                                        <p:tgtEl>
                                          <p:spTgt spid="43"/>
                                        </p:tgtEl>
                                        <p:attrNameLst>
                                          <p:attrName>style.visibility</p:attrName>
                                        </p:attrNameLst>
                                      </p:cBhvr>
                                      <p:to>
                                        <p:strVal val="hidden"/>
                                      </p:to>
                                    </p:set>
                                  </p:childTnLst>
                                </p:cTn>
                              </p:par>
                              <p:par>
                                <p:cTn id="75" presetID="1" presetClass="entr" presetSubtype="0" fill="hold" nodeType="withEffect">
                                  <p:stCondLst>
                                    <p:cond delay="60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par>
                                <p:cTn id="84" presetID="1" presetClass="exit" presetSubtype="0" fill="hold" nodeType="withEffect">
                                  <p:stCondLst>
                                    <p:cond delay="0"/>
                                  </p:stCondLst>
                                  <p:childTnLst>
                                    <p:set>
                                      <p:cBhvr>
                                        <p:cTn id="85" dur="1" fill="hold">
                                          <p:stCondLst>
                                            <p:cond delay="0"/>
                                          </p:stCondLst>
                                        </p:cTn>
                                        <p:tgtEl>
                                          <p:spTgt spid="43"/>
                                        </p:tgtEl>
                                        <p:attrNameLst>
                                          <p:attrName>style.visibility</p:attrName>
                                        </p:attrNameLst>
                                      </p:cBhvr>
                                      <p:to>
                                        <p:strVal val="hidden"/>
                                      </p:to>
                                    </p:set>
                                  </p:childTnLst>
                                </p:cTn>
                              </p:par>
                              <p:par>
                                <p:cTn id="86" presetID="1" presetClass="entr" presetSubtype="0" fill="hold" nodeType="withEffect">
                                  <p:stCondLst>
                                    <p:cond delay="600"/>
                                  </p:stCondLst>
                                  <p:childTnLst>
                                    <p:set>
                                      <p:cBhvr>
                                        <p:cTn id="87" dur="1" fill="hold">
                                          <p:stCondLst>
                                            <p:cond delay="0"/>
                                          </p:stCondLst>
                                        </p:cTn>
                                        <p:tgtEl>
                                          <p:spTgt spid="43"/>
                                        </p:tgtEl>
                                        <p:attrNameLst>
                                          <p:attrName>style.visibility</p:attrName>
                                        </p:attrNameLst>
                                      </p:cBhvr>
                                      <p:to>
                                        <p:strVal val="visible"/>
                                      </p:to>
                                    </p:set>
                                  </p:childTnLst>
                                </p:cTn>
                              </p:par>
                              <p:par>
                                <p:cTn id="88" presetID="26" presetClass="entr" presetSubtype="0" fill="hold" nodeType="withEffect">
                                  <p:stCondLst>
                                    <p:cond delay="60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580">
                                          <p:stCondLst>
                                            <p:cond delay="0"/>
                                          </p:stCondLst>
                                        </p:cTn>
                                        <p:tgtEl>
                                          <p:spTgt spid="29"/>
                                        </p:tgtEl>
                                      </p:cBhvr>
                                    </p:animEffect>
                                    <p:anim calcmode="lin" valueType="num">
                                      <p:cBhvr>
                                        <p:cTn id="9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6" dur="26">
                                          <p:stCondLst>
                                            <p:cond delay="650"/>
                                          </p:stCondLst>
                                        </p:cTn>
                                        <p:tgtEl>
                                          <p:spTgt spid="29"/>
                                        </p:tgtEl>
                                      </p:cBhvr>
                                      <p:to x="100000" y="60000"/>
                                    </p:animScale>
                                    <p:animScale>
                                      <p:cBhvr>
                                        <p:cTn id="97" dur="166" decel="50000">
                                          <p:stCondLst>
                                            <p:cond delay="676"/>
                                          </p:stCondLst>
                                        </p:cTn>
                                        <p:tgtEl>
                                          <p:spTgt spid="29"/>
                                        </p:tgtEl>
                                      </p:cBhvr>
                                      <p:to x="100000" y="100000"/>
                                    </p:animScale>
                                    <p:animScale>
                                      <p:cBhvr>
                                        <p:cTn id="98" dur="26">
                                          <p:stCondLst>
                                            <p:cond delay="1312"/>
                                          </p:stCondLst>
                                        </p:cTn>
                                        <p:tgtEl>
                                          <p:spTgt spid="29"/>
                                        </p:tgtEl>
                                      </p:cBhvr>
                                      <p:to x="100000" y="80000"/>
                                    </p:animScale>
                                    <p:animScale>
                                      <p:cBhvr>
                                        <p:cTn id="99" dur="166" decel="50000">
                                          <p:stCondLst>
                                            <p:cond delay="1338"/>
                                          </p:stCondLst>
                                        </p:cTn>
                                        <p:tgtEl>
                                          <p:spTgt spid="29"/>
                                        </p:tgtEl>
                                      </p:cBhvr>
                                      <p:to x="100000" y="100000"/>
                                    </p:animScale>
                                    <p:animScale>
                                      <p:cBhvr>
                                        <p:cTn id="100" dur="26">
                                          <p:stCondLst>
                                            <p:cond delay="1642"/>
                                          </p:stCondLst>
                                        </p:cTn>
                                        <p:tgtEl>
                                          <p:spTgt spid="29"/>
                                        </p:tgtEl>
                                      </p:cBhvr>
                                      <p:to x="100000" y="90000"/>
                                    </p:animScale>
                                    <p:animScale>
                                      <p:cBhvr>
                                        <p:cTn id="101" dur="166" decel="50000">
                                          <p:stCondLst>
                                            <p:cond delay="1668"/>
                                          </p:stCondLst>
                                        </p:cTn>
                                        <p:tgtEl>
                                          <p:spTgt spid="29"/>
                                        </p:tgtEl>
                                      </p:cBhvr>
                                      <p:to x="100000" y="100000"/>
                                    </p:animScale>
                                    <p:animScale>
                                      <p:cBhvr>
                                        <p:cTn id="102" dur="26">
                                          <p:stCondLst>
                                            <p:cond delay="1808"/>
                                          </p:stCondLst>
                                        </p:cTn>
                                        <p:tgtEl>
                                          <p:spTgt spid="29"/>
                                        </p:tgtEl>
                                      </p:cBhvr>
                                      <p:to x="100000" y="95000"/>
                                    </p:animScale>
                                    <p:animScale>
                                      <p:cBhvr>
                                        <p:cTn id="103" dur="166" decel="50000">
                                          <p:stCondLst>
                                            <p:cond delay="1834"/>
                                          </p:stCondLst>
                                        </p:cTn>
                                        <p:tgtEl>
                                          <p:spTgt spid="29"/>
                                        </p:tgtEl>
                                      </p:cBhvr>
                                      <p:to x="100000" y="100000"/>
                                    </p:animScale>
                                  </p:childTnLst>
                                </p:cTn>
                              </p:par>
                              <p:par>
                                <p:cTn id="104" presetID="1" presetClass="exit" presetSubtype="0" fill="hold" nodeType="withEffect">
                                  <p:stCondLst>
                                    <p:cond delay="0"/>
                                  </p:stCondLst>
                                  <p:childTnLst>
                                    <p:set>
                                      <p:cBhvr>
                                        <p:cTn id="105" dur="1" fill="hold">
                                          <p:stCondLst>
                                            <p:cond delay="0"/>
                                          </p:stCondLst>
                                        </p:cTn>
                                        <p:tgtEl>
                                          <p:spTgt spid="43"/>
                                        </p:tgtEl>
                                        <p:attrNameLst>
                                          <p:attrName>style.visibility</p:attrName>
                                        </p:attrNameLst>
                                      </p:cBhvr>
                                      <p:to>
                                        <p:strVal val="hidden"/>
                                      </p:to>
                                    </p:set>
                                  </p:childTnLst>
                                </p:cTn>
                              </p:par>
                              <p:par>
                                <p:cTn id="106" presetID="1" presetClass="entr" presetSubtype="0" fill="hold" nodeType="withEffect">
                                  <p:stCondLst>
                                    <p:cond delay="60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1000"/>
                                        <p:tgtEl>
                                          <p:spTgt spid="11"/>
                                        </p:tgtEl>
                                      </p:cBhvr>
                                    </p:animEffect>
                                    <p:anim calcmode="lin" valueType="num">
                                      <p:cBhvr>
                                        <p:cTn id="120" dur="1000" fill="hold"/>
                                        <p:tgtEl>
                                          <p:spTgt spid="11"/>
                                        </p:tgtEl>
                                        <p:attrNameLst>
                                          <p:attrName>ppt_x</p:attrName>
                                        </p:attrNameLst>
                                      </p:cBhvr>
                                      <p:tavLst>
                                        <p:tav tm="0">
                                          <p:val>
                                            <p:strVal val="#ppt_x"/>
                                          </p:val>
                                        </p:tav>
                                        <p:tav tm="100000">
                                          <p:val>
                                            <p:strVal val="#ppt_x"/>
                                          </p:val>
                                        </p:tav>
                                      </p:tavLst>
                                    </p:anim>
                                    <p:anim calcmode="lin" valueType="num">
                                      <p:cBhvr>
                                        <p:cTn id="1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3"/>
                                        </p:tgtEl>
                                        <p:attrNameLst>
                                          <p:attrName>style.visibility</p:attrName>
                                        </p:attrNameLst>
                                      </p:cBhvr>
                                      <p:to>
                                        <p:strVal val="visible"/>
                                      </p:to>
                                    </p:set>
                                    <p:anim calcmode="lin" valueType="num">
                                      <p:cBhvr>
                                        <p:cTn id="126" dur="500" fill="hold"/>
                                        <p:tgtEl>
                                          <p:spTgt spid="13"/>
                                        </p:tgtEl>
                                        <p:attrNameLst>
                                          <p:attrName>ppt_w</p:attrName>
                                        </p:attrNameLst>
                                      </p:cBhvr>
                                      <p:tavLst>
                                        <p:tav tm="0">
                                          <p:val>
                                            <p:fltVal val="0"/>
                                          </p:val>
                                        </p:tav>
                                        <p:tav tm="100000">
                                          <p:val>
                                            <p:strVal val="#ppt_w"/>
                                          </p:val>
                                        </p:tav>
                                      </p:tavLst>
                                    </p:anim>
                                    <p:anim calcmode="lin" valueType="num">
                                      <p:cBhvr>
                                        <p:cTn id="127" dur="500" fill="hold"/>
                                        <p:tgtEl>
                                          <p:spTgt spid="13"/>
                                        </p:tgtEl>
                                        <p:attrNameLst>
                                          <p:attrName>ppt_h</p:attrName>
                                        </p:attrNameLst>
                                      </p:cBhvr>
                                      <p:tavLst>
                                        <p:tav tm="0">
                                          <p:val>
                                            <p:fltVal val="0"/>
                                          </p:val>
                                        </p:tav>
                                        <p:tav tm="100000">
                                          <p:val>
                                            <p:strVal val="#ppt_h"/>
                                          </p:val>
                                        </p:tav>
                                      </p:tavLst>
                                    </p:anim>
                                    <p:animEffect transition="in" filter="fade">
                                      <p:cBhvr>
                                        <p:cTn id="128" dur="500"/>
                                        <p:tgtEl>
                                          <p:spTgt spid="13"/>
                                        </p:tgtEl>
                                      </p:cBhvr>
                                    </p:animEffect>
                                  </p:childTnLst>
                                </p:cTn>
                              </p:par>
                              <p:par>
                                <p:cTn id="129" presetID="22" presetClass="entr" presetSubtype="4"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down)">
                                      <p:cBhvr>
                                        <p:cTn id="1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2" fill="hold" display="0">
                  <p:stCondLst>
                    <p:cond delay="indefinite"/>
                  </p:stCondLst>
                  <p:endCondLst>
                    <p:cond evt="onStopAudio" delay="0">
                      <p:tgtEl>
                        <p:sldTgt/>
                      </p:tgtEl>
                    </p:cond>
                  </p:endCondLst>
                </p:cTn>
                <p:tgtEl>
                  <p:spTgt spid="49"/>
                </p:tgtEl>
              </p:cMediaNode>
            </p:audio>
            <p:audio>
              <p:cMediaNode vol="80000">
                <p:cTn id="133" fill="hold" display="0">
                  <p:stCondLst>
                    <p:cond delay="indefinite"/>
                  </p:stCondLst>
                  <p:endCondLst>
                    <p:cond evt="onStopAudio" delay="0">
                      <p:tgtEl>
                        <p:sldTgt/>
                      </p:tgtEl>
                    </p:cond>
                  </p:endCondLst>
                </p:cTn>
                <p:tgtEl>
                  <p:spTgt spid="31"/>
                </p:tgtEl>
              </p:cMediaNode>
            </p:audio>
          </p:childTnLst>
        </p:cTn>
      </p:par>
    </p:tnLst>
    <p:bldLst>
      <p:bldP spid="5184" grpId="0" animBg="1"/>
      <p:bldP spid="5182" grpId="0" animBg="1"/>
      <p:bldP spid="28732" grpId="0" animBg="1"/>
      <p:bldP spid="5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963262" y="2005638"/>
            <a:ext cx="1152128" cy="70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bwMode="auto">
          <a:xfrm>
            <a:off x="786373" y="2055946"/>
            <a:ext cx="3056831"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所得税</a:t>
            </a:r>
            <a:r>
              <a:rPr lang="en-US" altLang="ja-JP" sz="2800" b="1" dirty="0">
                <a:solidFill>
                  <a:srgbClr val="FF0000"/>
                </a:solidFill>
                <a:latin typeface="ＭＳ ゴシック" pitchFamily="49" charset="-128"/>
              </a:rPr>
              <a:t>(</a:t>
            </a:r>
            <a:r>
              <a:rPr lang="ja-JP" altLang="en-US" sz="2800" b="1" dirty="0">
                <a:solidFill>
                  <a:srgbClr val="FF0000"/>
                </a:solidFill>
                <a:latin typeface="ＭＳ ゴシック" pitchFamily="49" charset="-128"/>
              </a:rPr>
              <a:t>住民税</a:t>
            </a:r>
            <a:r>
              <a:rPr lang="en-US" altLang="ja-JP" sz="2800" b="1" dirty="0">
                <a:solidFill>
                  <a:srgbClr val="CC3300"/>
                </a:solidFill>
                <a:latin typeface="ＭＳ ゴシック" pitchFamily="49" charset="-128"/>
              </a:rPr>
              <a:t>)</a:t>
            </a:r>
            <a:endParaRPr lang="ja-JP" altLang="en-US" sz="2800" b="1" dirty="0">
              <a:solidFill>
                <a:srgbClr val="CC3300"/>
              </a:solidFill>
              <a:latin typeface="ＭＳ ゴシック" pitchFamily="49" charset="-128"/>
            </a:endParaRPr>
          </a:p>
        </p:txBody>
      </p:sp>
      <p:sp>
        <p:nvSpPr>
          <p:cNvPr id="12" name="角丸四角形 11"/>
          <p:cNvSpPr/>
          <p:nvPr/>
        </p:nvSpPr>
        <p:spPr bwMode="auto">
          <a:xfrm>
            <a:off x="6262415" y="1340000"/>
            <a:ext cx="18146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酒　税</a:t>
            </a:r>
          </a:p>
        </p:txBody>
      </p:sp>
      <p:sp>
        <p:nvSpPr>
          <p:cNvPr id="15" name="角丸四角形 14"/>
          <p:cNvSpPr/>
          <p:nvPr/>
        </p:nvSpPr>
        <p:spPr bwMode="auto">
          <a:xfrm>
            <a:off x="9439977" y="1359432"/>
            <a:ext cx="19905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法人税</a:t>
            </a:r>
          </a:p>
        </p:txBody>
      </p:sp>
      <p:sp>
        <p:nvSpPr>
          <p:cNvPr id="17" name="角丸四角形 16"/>
          <p:cNvSpPr/>
          <p:nvPr/>
        </p:nvSpPr>
        <p:spPr bwMode="auto">
          <a:xfrm>
            <a:off x="4797686" y="469800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自動車税</a:t>
            </a:r>
          </a:p>
        </p:txBody>
      </p:sp>
      <p:pic>
        <p:nvPicPr>
          <p:cNvPr id="18" name="図 17">
            <a:extLst>
              <a:ext uri="{FF2B5EF4-FFF2-40B4-BE49-F238E27FC236}">
                <a16:creationId xmlns:a16="http://schemas.microsoft.com/office/drawing/2014/main" id="{22FC1858-DD29-476E-90B3-44FEEE148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500" y="5322884"/>
            <a:ext cx="2414608" cy="1491020"/>
          </a:xfrm>
          <a:prstGeom prst="rect">
            <a:avLst/>
          </a:prstGeom>
        </p:spPr>
      </p:pic>
      <p:sp>
        <p:nvSpPr>
          <p:cNvPr id="25" name="Rectangle 2"/>
          <p:cNvSpPr>
            <a:spLocks noGrp="1" noChangeArrowheads="1"/>
          </p:cNvSpPr>
          <p:nvPr>
            <p:ph type="title"/>
          </p:nvPr>
        </p:nvSpPr>
        <p:spPr>
          <a:xfrm>
            <a:off x="1271588" y="330200"/>
            <a:ext cx="9720262"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600" dirty="0">
                <a:solidFill>
                  <a:schemeClr val="tx1"/>
                </a:solidFill>
                <a:latin typeface="HG丸ｺﾞｼｯｸM-PRO" panose="020F0600000000000000" pitchFamily="50" charset="-128"/>
                <a:ea typeface="HG丸ｺﾞｼｯｸM-PRO" panose="020F0600000000000000" pitchFamily="50" charset="-128"/>
              </a:rPr>
              <a:t>代 表 的 な 税 金 </a:t>
            </a:r>
          </a:p>
        </p:txBody>
      </p:sp>
      <p:pic>
        <p:nvPicPr>
          <p:cNvPr id="26" name="図 25">
            <a:extLst>
              <a:ext uri="{FF2B5EF4-FFF2-40B4-BE49-F238E27FC236}">
                <a16:creationId xmlns:a16="http://schemas.microsoft.com/office/drawing/2014/main" id="{042CBB34-1236-41DE-8A7C-04376C59324F}"/>
              </a:ext>
            </a:extLst>
          </p:cNvPr>
          <p:cNvPicPr>
            <a:picLocks noChangeAspect="1"/>
          </p:cNvPicPr>
          <p:nvPr/>
        </p:nvPicPr>
        <p:blipFill rotWithShape="1">
          <a:blip r:embed="rId6">
            <a:extLst>
              <a:ext uri="{28A0092B-C50C-407E-A947-70E740481C1C}">
                <a14:useLocalDpi xmlns:a14="http://schemas.microsoft.com/office/drawing/2010/main" val="0"/>
              </a:ext>
            </a:extLst>
          </a:blip>
          <a:srcRect l="-9874" r="-14521" b="-1024"/>
          <a:stretch/>
        </p:blipFill>
        <p:spPr>
          <a:xfrm>
            <a:off x="10353842" y="3102374"/>
            <a:ext cx="1209822" cy="982540"/>
          </a:xfrm>
          <a:prstGeom prst="rect">
            <a:avLst/>
          </a:prstGeom>
        </p:spPr>
      </p:pic>
      <p:sp>
        <p:nvSpPr>
          <p:cNvPr id="22" name="角丸四角形 21"/>
          <p:cNvSpPr/>
          <p:nvPr/>
        </p:nvSpPr>
        <p:spPr bwMode="auto">
          <a:xfrm>
            <a:off x="4427344" y="2253169"/>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たばこ税</a:t>
            </a:r>
          </a:p>
        </p:txBody>
      </p:sp>
      <p:pic>
        <p:nvPicPr>
          <p:cNvPr id="2" name="図 1"/>
          <p:cNvPicPr>
            <a:picLocks noChangeAspect="1"/>
          </p:cNvPicPr>
          <p:nvPr/>
        </p:nvPicPr>
        <p:blipFill rotWithShape="1">
          <a:blip r:embed="rId7"/>
          <a:srcRect b="18478"/>
          <a:stretch/>
        </p:blipFill>
        <p:spPr>
          <a:xfrm>
            <a:off x="8252342" y="4708101"/>
            <a:ext cx="2783699" cy="2168211"/>
          </a:xfrm>
          <a:prstGeom prst="rect">
            <a:avLst/>
          </a:prstGeom>
        </p:spPr>
      </p:pic>
      <p:sp>
        <p:nvSpPr>
          <p:cNvPr id="19" name="角丸四角形 18"/>
          <p:cNvSpPr/>
          <p:nvPr/>
        </p:nvSpPr>
        <p:spPr bwMode="auto">
          <a:xfrm>
            <a:off x="7439193" y="466217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揮発油税</a:t>
            </a:r>
          </a:p>
        </p:txBody>
      </p:sp>
      <p:pic>
        <p:nvPicPr>
          <p:cNvPr id="6" name="図 5"/>
          <p:cNvPicPr>
            <a:picLocks noChangeAspect="1"/>
          </p:cNvPicPr>
          <p:nvPr/>
        </p:nvPicPr>
        <p:blipFill>
          <a:blip r:embed="rId8"/>
          <a:stretch>
            <a:fillRect/>
          </a:stretch>
        </p:blipFill>
        <p:spPr>
          <a:xfrm>
            <a:off x="4353827" y="2929798"/>
            <a:ext cx="2226196" cy="1388348"/>
          </a:xfrm>
          <a:prstGeom prst="rect">
            <a:avLst/>
          </a:prstGeom>
        </p:spPr>
      </p:pic>
      <p:sp>
        <p:nvSpPr>
          <p:cNvPr id="7" name="正方形/長方形 6"/>
          <p:cNvSpPr/>
          <p:nvPr/>
        </p:nvSpPr>
        <p:spPr>
          <a:xfrm rot="2650776">
            <a:off x="13415565" y="3261446"/>
            <a:ext cx="1178160" cy="75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9"/>
          <a:stretch>
            <a:fillRect/>
          </a:stretch>
        </p:blipFill>
        <p:spPr>
          <a:xfrm>
            <a:off x="6597683" y="2029777"/>
            <a:ext cx="1683020" cy="2384278"/>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4260" y="2920877"/>
            <a:ext cx="1095045" cy="1386727"/>
          </a:xfrm>
          <a:prstGeom prst="rect">
            <a:avLst/>
          </a:prstGeom>
          <a:ln w="6350">
            <a:noFill/>
          </a:ln>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570" y="2796939"/>
            <a:ext cx="1089214" cy="1870467"/>
          </a:xfrm>
          <a:prstGeom prst="rect">
            <a:avLst/>
          </a:prstGeom>
          <a:ln w="6350">
            <a:noFill/>
          </a:ln>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244" y="4698008"/>
            <a:ext cx="1117025" cy="1525692"/>
          </a:xfrm>
          <a:prstGeom prst="rect">
            <a:avLst/>
          </a:prstGeom>
          <a:ln w="6350">
            <a:noFill/>
          </a:ln>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9070" y="5034128"/>
            <a:ext cx="1095044" cy="1649462"/>
          </a:xfrm>
          <a:prstGeom prst="rect">
            <a:avLst/>
          </a:prstGeom>
          <a:ln w="6350">
            <a:noFill/>
          </a:ln>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21764" y="3516604"/>
            <a:ext cx="1413683" cy="1539344"/>
          </a:xfrm>
          <a:prstGeom prst="rect">
            <a:avLst/>
          </a:prstGeom>
          <a:ln w="6350">
            <a:noFill/>
          </a:ln>
        </p:spPr>
      </p:pic>
      <p:grpSp>
        <p:nvGrpSpPr>
          <p:cNvPr id="11" name="グループ化 10"/>
          <p:cNvGrpSpPr/>
          <p:nvPr/>
        </p:nvGrpSpPr>
        <p:grpSpPr>
          <a:xfrm>
            <a:off x="8700081" y="2253169"/>
            <a:ext cx="1814945" cy="1712976"/>
            <a:chOff x="8700081" y="2253169"/>
            <a:chExt cx="1814945" cy="1712976"/>
          </a:xfrm>
        </p:grpSpPr>
        <p:pic>
          <p:nvPicPr>
            <p:cNvPr id="16" name="図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8458" y="2253169"/>
              <a:ext cx="1496568" cy="1712976"/>
            </a:xfrm>
            <a:prstGeom prst="rect">
              <a:avLst/>
            </a:prstGeom>
            <a:ln w="6350">
              <a:noFill/>
            </a:ln>
          </p:spPr>
        </p:pic>
        <p:sp>
          <p:nvSpPr>
            <p:cNvPr id="31" name="テキスト ボックス 30"/>
            <p:cNvSpPr txBox="1"/>
            <p:nvPr/>
          </p:nvSpPr>
          <p:spPr>
            <a:xfrm>
              <a:off x="8700081" y="2391211"/>
              <a:ext cx="369332" cy="1202433"/>
            </a:xfrm>
            <a:prstGeom prst="rect">
              <a:avLst/>
            </a:prstGeom>
            <a:solidFill>
              <a:schemeClr val="accent3">
                <a:lumMod val="40000"/>
                <a:lumOff val="60000"/>
              </a:schemeClr>
            </a:solidFill>
          </p:spPr>
          <p:txBody>
            <a:bodyPr vert="eaVert"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△株式会社</a:t>
              </a:r>
            </a:p>
          </p:txBody>
        </p:sp>
      </p:grpSp>
    </p:spTree>
    <p:custDataLst>
      <p:tags r:id="rId1"/>
    </p:custDataLst>
    <p:extLst>
      <p:ext uri="{BB962C8B-B14F-4D97-AF65-F5344CB8AC3E}">
        <p14:creationId xmlns:p14="http://schemas.microsoft.com/office/powerpoint/2010/main" val="378396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8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3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18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3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600"/>
                                        <p:tgtEl>
                                          <p:spTgt spid="12"/>
                                        </p:tgtEl>
                                      </p:cBhvr>
                                    </p:animEffect>
                                  </p:childTnLst>
                                </p:cTn>
                              </p:par>
                            </p:childTnLst>
                          </p:cTn>
                        </p:par>
                        <p:par>
                          <p:cTn id="32" fill="hold">
                            <p:stCondLst>
                              <p:cond delay="6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breeze.wav"/>
                                        </p:tgtEl>
                                      </p:cMediaNode>
                                    </p:audio>
                                  </p:subTnLst>
                                </p:cTn>
                              </p:par>
                              <p:par>
                                <p:cTn id="51" presetID="22" presetClass="entr" presetSubtype="4" fill="hold" grpId="0" nodeType="withEffect">
                                  <p:stCondLst>
                                    <p:cond delay="10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7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10"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7" grpId="0" animBg="1"/>
      <p:bldP spid="2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458520" y="2575795"/>
            <a:ext cx="3905250" cy="2847975"/>
          </a:xfrm>
          <a:prstGeom prst="rect">
            <a:avLst/>
          </a:prstGeom>
        </p:spPr>
      </p:pic>
      <p:sp>
        <p:nvSpPr>
          <p:cNvPr id="8" name="角丸四角形 7"/>
          <p:cNvSpPr/>
          <p:nvPr/>
        </p:nvSpPr>
        <p:spPr bwMode="auto">
          <a:xfrm>
            <a:off x="1304375" y="1633678"/>
            <a:ext cx="2448272" cy="578306"/>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固定資産税</a:t>
            </a:r>
          </a:p>
        </p:txBody>
      </p:sp>
      <p:sp>
        <p:nvSpPr>
          <p:cNvPr id="9" name="角丸四角形 8"/>
          <p:cNvSpPr/>
          <p:nvPr/>
        </p:nvSpPr>
        <p:spPr bwMode="auto">
          <a:xfrm>
            <a:off x="9232712" y="1819789"/>
            <a:ext cx="2890563" cy="686781"/>
          </a:xfrm>
          <a:prstGeom prst="roundRect">
            <a:avLst/>
          </a:prstGeom>
          <a:solidFill>
            <a:schemeClr val="bg1"/>
          </a:solidFill>
          <a:ln w="38100" cap="flat" cmpd="sng" algn="ctr">
            <a:solidFill>
              <a:srgbClr val="0066FF"/>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ゴルフ場利用税</a:t>
            </a:r>
          </a:p>
        </p:txBody>
      </p:sp>
      <p:sp>
        <p:nvSpPr>
          <p:cNvPr id="10" name="楕円 1">
            <a:extLst>
              <a:ext uri="{FF2B5EF4-FFF2-40B4-BE49-F238E27FC236}">
                <a16:creationId xmlns:a16="http://schemas.microsoft.com/office/drawing/2014/main" id="{F94B5CC6-62BA-451C-A7FA-E00D08E63AB5}"/>
              </a:ext>
            </a:extLst>
          </p:cNvPr>
          <p:cNvSpPr/>
          <p:nvPr/>
        </p:nvSpPr>
        <p:spPr bwMode="auto">
          <a:xfrm>
            <a:off x="7680557" y="3257240"/>
            <a:ext cx="3528012" cy="1040392"/>
          </a:xfrm>
          <a:prstGeom prst="ellipse">
            <a:avLst/>
          </a:prstGeom>
          <a:solidFill>
            <a:srgbClr val="94FF80"/>
          </a:solidFill>
          <a:ln w="6350" cap="flat" cmpd="sng" algn="ctr">
            <a:solidFill>
              <a:srgbClr val="33CC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1" name="楕円 4">
            <a:extLst>
              <a:ext uri="{FF2B5EF4-FFF2-40B4-BE49-F238E27FC236}">
                <a16:creationId xmlns:a16="http://schemas.microsoft.com/office/drawing/2014/main" id="{AACAF893-0DE1-415E-BD7A-13C081B3E417}"/>
              </a:ext>
            </a:extLst>
          </p:cNvPr>
          <p:cNvSpPr/>
          <p:nvPr/>
        </p:nvSpPr>
        <p:spPr bwMode="auto">
          <a:xfrm>
            <a:off x="8275817" y="3693674"/>
            <a:ext cx="444154" cy="175865"/>
          </a:xfrm>
          <a:prstGeom prst="ellipse">
            <a:avLst/>
          </a:prstGeom>
          <a:solidFill>
            <a:schemeClr val="tx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2" name="四角形: 角を丸くする 2">
            <a:extLst>
              <a:ext uri="{FF2B5EF4-FFF2-40B4-BE49-F238E27FC236}">
                <a16:creationId xmlns:a16="http://schemas.microsoft.com/office/drawing/2014/main" id="{BA895910-4482-4CE6-801F-6F42DF93B567}"/>
              </a:ext>
            </a:extLst>
          </p:cNvPr>
          <p:cNvSpPr/>
          <p:nvPr/>
        </p:nvSpPr>
        <p:spPr bwMode="auto">
          <a:xfrm>
            <a:off x="8373800" y="1359860"/>
            <a:ext cx="67134" cy="2484275"/>
          </a:xfrm>
          <a:prstGeom prst="round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3" name="フローチャート: せん孔テープ 12">
            <a:extLst>
              <a:ext uri="{FF2B5EF4-FFF2-40B4-BE49-F238E27FC236}">
                <a16:creationId xmlns:a16="http://schemas.microsoft.com/office/drawing/2014/main" id="{F6BEF4B8-B88D-42B1-9087-0FFB163553F5}"/>
              </a:ext>
            </a:extLst>
          </p:cNvPr>
          <p:cNvSpPr/>
          <p:nvPr/>
        </p:nvSpPr>
        <p:spPr bwMode="auto">
          <a:xfrm>
            <a:off x="8476783" y="1293578"/>
            <a:ext cx="720080" cy="680201"/>
          </a:xfrm>
          <a:prstGeom prst="flowChartPunchedTape">
            <a:avLst/>
          </a:prstGeom>
          <a:solidFill>
            <a:srgbClr val="FF0000"/>
          </a:solidFill>
          <a:ln w="63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4" name="角丸四角形 13"/>
          <p:cNvSpPr/>
          <p:nvPr/>
        </p:nvSpPr>
        <p:spPr bwMode="auto">
          <a:xfrm>
            <a:off x="5491148" y="6045557"/>
            <a:ext cx="2520280" cy="576064"/>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入湯税</a:t>
            </a:r>
          </a:p>
        </p:txBody>
      </p:sp>
      <p:sp>
        <p:nvSpPr>
          <p:cNvPr id="15" name="楕円 1">
            <a:extLst>
              <a:ext uri="{FF2B5EF4-FFF2-40B4-BE49-F238E27FC236}">
                <a16:creationId xmlns:a16="http://schemas.microsoft.com/office/drawing/2014/main" id="{AF5D23EC-05BB-447B-AC54-FCD75247A7E6}"/>
              </a:ext>
            </a:extLst>
          </p:cNvPr>
          <p:cNvSpPr/>
          <p:nvPr/>
        </p:nvSpPr>
        <p:spPr bwMode="auto">
          <a:xfrm>
            <a:off x="4414119" y="4805807"/>
            <a:ext cx="4727104" cy="1040392"/>
          </a:xfrm>
          <a:prstGeom prst="ellipse">
            <a:avLst/>
          </a:prstGeom>
          <a:solidFill>
            <a:schemeClr val="accent4">
              <a:lumMod val="40000"/>
              <a:lumOff val="60000"/>
            </a:schemeClr>
          </a:solidFill>
          <a:ln w="63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6" name="フリーフォーム 15"/>
          <p:cNvSpPr/>
          <p:nvPr/>
        </p:nvSpPr>
        <p:spPr bwMode="auto">
          <a:xfrm>
            <a:off x="4258576" y="4557861"/>
            <a:ext cx="815009" cy="735496"/>
          </a:xfrm>
          <a:custGeom>
            <a:avLst/>
            <a:gdLst>
              <a:gd name="connsiteX0" fmla="*/ 178905 w 815009"/>
              <a:gd name="connsiteY0" fmla="*/ 735496 h 735496"/>
              <a:gd name="connsiteX1" fmla="*/ 159026 w 815009"/>
              <a:gd name="connsiteY1" fmla="*/ 675861 h 735496"/>
              <a:gd name="connsiteX2" fmla="*/ 0 w 815009"/>
              <a:gd name="connsiteY2" fmla="*/ 516835 h 735496"/>
              <a:gd name="connsiteX3" fmla="*/ 0 w 815009"/>
              <a:gd name="connsiteY3" fmla="*/ 258417 h 735496"/>
              <a:gd name="connsiteX4" fmla="*/ 238539 w 815009"/>
              <a:gd name="connsiteY4" fmla="*/ 0 h 735496"/>
              <a:gd name="connsiteX5" fmla="*/ 695739 w 815009"/>
              <a:gd name="connsiteY5" fmla="*/ 19878 h 735496"/>
              <a:gd name="connsiteX6" fmla="*/ 815009 w 815009"/>
              <a:gd name="connsiteY6" fmla="*/ 258417 h 735496"/>
              <a:gd name="connsiteX7" fmla="*/ 815009 w 815009"/>
              <a:gd name="connsiteY7" fmla="*/ 516835 h 735496"/>
              <a:gd name="connsiteX8" fmla="*/ 675861 w 815009"/>
              <a:gd name="connsiteY8" fmla="*/ 655983 h 735496"/>
              <a:gd name="connsiteX9" fmla="*/ 238539 w 815009"/>
              <a:gd name="connsiteY9" fmla="*/ 735496 h 7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009" h="735496">
                <a:moveTo>
                  <a:pt x="178905" y="735496"/>
                </a:moveTo>
                <a:lnTo>
                  <a:pt x="159026" y="675861"/>
                </a:lnTo>
                <a:lnTo>
                  <a:pt x="0" y="516835"/>
                </a:lnTo>
                <a:lnTo>
                  <a:pt x="0" y="258417"/>
                </a:lnTo>
                <a:lnTo>
                  <a:pt x="238539" y="0"/>
                </a:lnTo>
                <a:lnTo>
                  <a:pt x="695739" y="19878"/>
                </a:lnTo>
                <a:lnTo>
                  <a:pt x="815009" y="258417"/>
                </a:lnTo>
                <a:lnTo>
                  <a:pt x="815009" y="516835"/>
                </a:lnTo>
                <a:lnTo>
                  <a:pt x="675861" y="655983"/>
                </a:lnTo>
                <a:lnTo>
                  <a:pt x="238539" y="735496"/>
                </a:lnTo>
              </a:path>
            </a:pathLst>
          </a:custGeom>
          <a:solidFill>
            <a:srgbClr val="FFCC66"/>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9" name="フリーフォーム 18"/>
          <p:cNvSpPr/>
          <p:nvPr/>
        </p:nvSpPr>
        <p:spPr bwMode="auto">
          <a:xfrm>
            <a:off x="6301923" y="4241453"/>
            <a:ext cx="1252318" cy="681388"/>
          </a:xfrm>
          <a:custGeom>
            <a:avLst/>
            <a:gdLst>
              <a:gd name="connsiteX0" fmla="*/ 24852 w 1252318"/>
              <a:gd name="connsiteY0" fmla="*/ 320055 h 681388"/>
              <a:gd name="connsiteX1" fmla="*/ 521808 w 1252318"/>
              <a:gd name="connsiteY1" fmla="*/ 2003 h 681388"/>
              <a:gd name="connsiteX2" fmla="*/ 1098278 w 1252318"/>
              <a:gd name="connsiteY2" fmla="*/ 200786 h 681388"/>
              <a:gd name="connsiteX3" fmla="*/ 1237426 w 1252318"/>
              <a:gd name="connsiteY3" fmla="*/ 518838 h 681388"/>
              <a:gd name="connsiteX4" fmla="*/ 819982 w 1252318"/>
              <a:gd name="connsiteY4" fmla="*/ 638108 h 681388"/>
              <a:gd name="connsiteX5" fmla="*/ 342904 w 1252318"/>
              <a:gd name="connsiteY5" fmla="*/ 677864 h 681388"/>
              <a:gd name="connsiteX6" fmla="*/ 104365 w 1252318"/>
              <a:gd name="connsiteY6" fmla="*/ 558595 h 681388"/>
              <a:gd name="connsiteX7" fmla="*/ 24852 w 1252318"/>
              <a:gd name="connsiteY7" fmla="*/ 320055 h 68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318" h="681388">
                <a:moveTo>
                  <a:pt x="24852" y="320055"/>
                </a:moveTo>
                <a:cubicBezTo>
                  <a:pt x="94426" y="227290"/>
                  <a:pt x="342904" y="21881"/>
                  <a:pt x="521808" y="2003"/>
                </a:cubicBezTo>
                <a:cubicBezTo>
                  <a:pt x="700712" y="-17875"/>
                  <a:pt x="979008" y="114647"/>
                  <a:pt x="1098278" y="200786"/>
                </a:cubicBezTo>
                <a:cubicBezTo>
                  <a:pt x="1217548" y="286925"/>
                  <a:pt x="1283809" y="445951"/>
                  <a:pt x="1237426" y="518838"/>
                </a:cubicBezTo>
                <a:cubicBezTo>
                  <a:pt x="1191043" y="591725"/>
                  <a:pt x="969069" y="611604"/>
                  <a:pt x="819982" y="638108"/>
                </a:cubicBezTo>
                <a:cubicBezTo>
                  <a:pt x="670895" y="664612"/>
                  <a:pt x="462174" y="691116"/>
                  <a:pt x="342904" y="677864"/>
                </a:cubicBezTo>
                <a:cubicBezTo>
                  <a:pt x="223635" y="664612"/>
                  <a:pt x="160687" y="614917"/>
                  <a:pt x="104365" y="558595"/>
                </a:cubicBezTo>
                <a:cubicBezTo>
                  <a:pt x="48043" y="502273"/>
                  <a:pt x="-44722" y="412820"/>
                  <a:pt x="24852" y="320055"/>
                </a:cubicBezTo>
                <a:close/>
              </a:path>
            </a:pathLst>
          </a:custGeom>
          <a:solidFill>
            <a:srgbClr val="FFFFFF">
              <a:lumMod val="85000"/>
            </a:srgb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charset="0"/>
              <a:ea typeface="ＭＳ ゴシック" pitchFamily="49" charset="-128"/>
            </a:endParaRPr>
          </a:p>
        </p:txBody>
      </p:sp>
      <p:sp>
        <p:nvSpPr>
          <p:cNvPr id="21" name="フリーフォーム 20"/>
          <p:cNvSpPr/>
          <p:nvPr/>
        </p:nvSpPr>
        <p:spPr bwMode="auto">
          <a:xfrm>
            <a:off x="8261529" y="4545154"/>
            <a:ext cx="1033669" cy="755374"/>
          </a:xfrm>
          <a:custGeom>
            <a:avLst/>
            <a:gdLst>
              <a:gd name="connsiteX0" fmla="*/ 119269 w 1033669"/>
              <a:gd name="connsiteY0" fmla="*/ 0 h 755374"/>
              <a:gd name="connsiteX1" fmla="*/ 457200 w 1033669"/>
              <a:gd name="connsiteY1" fmla="*/ 39757 h 755374"/>
              <a:gd name="connsiteX2" fmla="*/ 1033669 w 1033669"/>
              <a:gd name="connsiteY2" fmla="*/ 258418 h 755374"/>
              <a:gd name="connsiteX3" fmla="*/ 854765 w 1033669"/>
              <a:gd name="connsiteY3" fmla="*/ 715618 h 755374"/>
              <a:gd name="connsiteX4" fmla="*/ 496956 w 1033669"/>
              <a:gd name="connsiteY4" fmla="*/ 755374 h 755374"/>
              <a:gd name="connsiteX5" fmla="*/ 178904 w 1033669"/>
              <a:gd name="connsiteY5" fmla="*/ 596348 h 755374"/>
              <a:gd name="connsiteX6" fmla="*/ 0 w 1033669"/>
              <a:gd name="connsiteY6" fmla="*/ 318052 h 755374"/>
              <a:gd name="connsiteX7" fmla="*/ 79513 w 1033669"/>
              <a:gd name="connsiteY7" fmla="*/ 139148 h 755374"/>
              <a:gd name="connsiteX8" fmla="*/ 119269 w 1033669"/>
              <a:gd name="connsiteY8" fmla="*/ 0 h 7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669" h="755374">
                <a:moveTo>
                  <a:pt x="119269" y="0"/>
                </a:moveTo>
                <a:lnTo>
                  <a:pt x="457200" y="39757"/>
                </a:lnTo>
                <a:lnTo>
                  <a:pt x="1033669" y="258418"/>
                </a:lnTo>
                <a:lnTo>
                  <a:pt x="854765" y="715618"/>
                </a:lnTo>
                <a:lnTo>
                  <a:pt x="496956" y="755374"/>
                </a:lnTo>
                <a:lnTo>
                  <a:pt x="178904" y="596348"/>
                </a:lnTo>
                <a:lnTo>
                  <a:pt x="0" y="318052"/>
                </a:lnTo>
                <a:lnTo>
                  <a:pt x="79513" y="139148"/>
                </a:lnTo>
                <a:lnTo>
                  <a:pt x="119269" y="0"/>
                </a:lnTo>
                <a:close/>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20" name="フリーフォーム 19"/>
          <p:cNvSpPr/>
          <p:nvPr/>
        </p:nvSpPr>
        <p:spPr bwMode="auto">
          <a:xfrm>
            <a:off x="7281695" y="4154889"/>
            <a:ext cx="1249766" cy="868103"/>
          </a:xfrm>
          <a:custGeom>
            <a:avLst/>
            <a:gdLst>
              <a:gd name="connsiteX0" fmla="*/ 34810 w 1249766"/>
              <a:gd name="connsiteY0" fmla="*/ 441326 h 868103"/>
              <a:gd name="connsiteX1" fmla="*/ 94445 w 1249766"/>
              <a:gd name="connsiteY1" fmla="*/ 759378 h 868103"/>
              <a:gd name="connsiteX2" fmla="*/ 929332 w 1249766"/>
              <a:gd name="connsiteY2" fmla="*/ 838891 h 868103"/>
              <a:gd name="connsiteX3" fmla="*/ 1247384 w 1249766"/>
              <a:gd name="connsiteY3" fmla="*/ 302178 h 868103"/>
              <a:gd name="connsiteX4" fmla="*/ 790184 w 1249766"/>
              <a:gd name="connsiteY4" fmla="*/ 83517 h 868103"/>
              <a:gd name="connsiteX5" fmla="*/ 233593 w 1249766"/>
              <a:gd name="connsiteY5" fmla="*/ 23882 h 868103"/>
              <a:gd name="connsiteX6" fmla="*/ 34810 w 1249766"/>
              <a:gd name="connsiteY6" fmla="*/ 441326 h 8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66" h="868103">
                <a:moveTo>
                  <a:pt x="34810" y="441326"/>
                </a:moveTo>
                <a:cubicBezTo>
                  <a:pt x="11619" y="563909"/>
                  <a:pt x="-54642" y="693117"/>
                  <a:pt x="94445" y="759378"/>
                </a:cubicBezTo>
                <a:cubicBezTo>
                  <a:pt x="243532" y="825639"/>
                  <a:pt x="737176" y="915091"/>
                  <a:pt x="929332" y="838891"/>
                </a:cubicBezTo>
                <a:cubicBezTo>
                  <a:pt x="1121489" y="762691"/>
                  <a:pt x="1270575" y="428074"/>
                  <a:pt x="1247384" y="302178"/>
                </a:cubicBezTo>
                <a:cubicBezTo>
                  <a:pt x="1224193" y="176282"/>
                  <a:pt x="959149" y="129900"/>
                  <a:pt x="790184" y="83517"/>
                </a:cubicBezTo>
                <a:cubicBezTo>
                  <a:pt x="621219" y="37134"/>
                  <a:pt x="356176" y="-39066"/>
                  <a:pt x="233593" y="23882"/>
                </a:cubicBezTo>
                <a:cubicBezTo>
                  <a:pt x="111010" y="86830"/>
                  <a:pt x="58001" y="318743"/>
                  <a:pt x="34810" y="441326"/>
                </a:cubicBezTo>
                <a:close/>
              </a:path>
            </a:pathLst>
          </a:custGeom>
          <a:solidFill>
            <a:srgbClr val="663300"/>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8" name="フリーフォーム 17"/>
          <p:cNvSpPr/>
          <p:nvPr/>
        </p:nvSpPr>
        <p:spPr bwMode="auto">
          <a:xfrm>
            <a:off x="5300985" y="4224197"/>
            <a:ext cx="1588546" cy="698644"/>
          </a:xfrm>
          <a:custGeom>
            <a:avLst/>
            <a:gdLst>
              <a:gd name="connsiteX0" fmla="*/ 402032 w 1624407"/>
              <a:gd name="connsiteY0" fmla="*/ 598134 h 698644"/>
              <a:gd name="connsiteX1" fmla="*/ 24345 w 1624407"/>
              <a:gd name="connsiteY1" fmla="*/ 319838 h 698644"/>
              <a:gd name="connsiteX2" fmla="*/ 83980 w 1624407"/>
              <a:gd name="connsiteY2" fmla="*/ 140934 h 698644"/>
              <a:gd name="connsiteX3" fmla="*/ 461666 w 1624407"/>
              <a:gd name="connsiteY3" fmla="*/ 1786 h 698644"/>
              <a:gd name="connsiteX4" fmla="*/ 958623 w 1624407"/>
              <a:gd name="connsiteY4" fmla="*/ 240325 h 698644"/>
              <a:gd name="connsiteX5" fmla="*/ 1594727 w 1624407"/>
              <a:gd name="connsiteY5" fmla="*/ 538499 h 698644"/>
              <a:gd name="connsiteX6" fmla="*/ 1435701 w 1624407"/>
              <a:gd name="connsiteY6" fmla="*/ 657768 h 698644"/>
              <a:gd name="connsiteX7" fmla="*/ 700206 w 1624407"/>
              <a:gd name="connsiteY7" fmla="*/ 697525 h 698644"/>
              <a:gd name="connsiteX8" fmla="*/ 481545 w 1624407"/>
              <a:gd name="connsiteY8" fmla="*/ 677647 h 698644"/>
              <a:gd name="connsiteX9" fmla="*/ 302640 w 1624407"/>
              <a:gd name="connsiteY9" fmla="*/ 578255 h 6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4407" h="698644">
                <a:moveTo>
                  <a:pt x="402032" y="598134"/>
                </a:moveTo>
                <a:cubicBezTo>
                  <a:pt x="239693" y="497086"/>
                  <a:pt x="77354" y="396038"/>
                  <a:pt x="24345" y="319838"/>
                </a:cubicBezTo>
                <a:cubicBezTo>
                  <a:pt x="-28664" y="243638"/>
                  <a:pt x="11093" y="193943"/>
                  <a:pt x="83980" y="140934"/>
                </a:cubicBezTo>
                <a:cubicBezTo>
                  <a:pt x="156867" y="87925"/>
                  <a:pt x="315892" y="-14779"/>
                  <a:pt x="461666" y="1786"/>
                </a:cubicBezTo>
                <a:cubicBezTo>
                  <a:pt x="607440" y="18351"/>
                  <a:pt x="958623" y="240325"/>
                  <a:pt x="958623" y="240325"/>
                </a:cubicBezTo>
                <a:cubicBezTo>
                  <a:pt x="1147467" y="329777"/>
                  <a:pt x="1515214" y="468925"/>
                  <a:pt x="1594727" y="538499"/>
                </a:cubicBezTo>
                <a:cubicBezTo>
                  <a:pt x="1674240" y="608073"/>
                  <a:pt x="1584788" y="631264"/>
                  <a:pt x="1435701" y="657768"/>
                </a:cubicBezTo>
                <a:cubicBezTo>
                  <a:pt x="1286614" y="684272"/>
                  <a:pt x="859232" y="694212"/>
                  <a:pt x="700206" y="697525"/>
                </a:cubicBezTo>
                <a:cubicBezTo>
                  <a:pt x="541180" y="700838"/>
                  <a:pt x="547806" y="697525"/>
                  <a:pt x="481545" y="677647"/>
                </a:cubicBezTo>
                <a:cubicBezTo>
                  <a:pt x="415284" y="657769"/>
                  <a:pt x="358962" y="618012"/>
                  <a:pt x="302640" y="578255"/>
                </a:cubicBezTo>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7" name="フリーフォーム 16"/>
          <p:cNvSpPr/>
          <p:nvPr/>
        </p:nvSpPr>
        <p:spPr bwMode="auto">
          <a:xfrm rot="1197469">
            <a:off x="4821931" y="4241453"/>
            <a:ext cx="916637" cy="848621"/>
          </a:xfrm>
          <a:custGeom>
            <a:avLst/>
            <a:gdLst>
              <a:gd name="connsiteX0" fmla="*/ 0 w 916637"/>
              <a:gd name="connsiteY0" fmla="*/ 278353 h 848621"/>
              <a:gd name="connsiteX1" fmla="*/ 397565 w 916637"/>
              <a:gd name="connsiteY1" fmla="*/ 57 h 848621"/>
              <a:gd name="connsiteX2" fmla="*/ 874643 w 916637"/>
              <a:gd name="connsiteY2" fmla="*/ 298231 h 848621"/>
              <a:gd name="connsiteX3" fmla="*/ 874643 w 916637"/>
              <a:gd name="connsiteY3" fmla="*/ 596405 h 848621"/>
              <a:gd name="connsiteX4" fmla="*/ 715617 w 916637"/>
              <a:gd name="connsiteY4" fmla="*/ 755431 h 848621"/>
              <a:gd name="connsiteX5" fmla="*/ 516835 w 916637"/>
              <a:gd name="connsiteY5" fmla="*/ 834944 h 848621"/>
              <a:gd name="connsiteX6" fmla="*/ 278296 w 916637"/>
              <a:gd name="connsiteY6" fmla="*/ 795187 h 848621"/>
              <a:gd name="connsiteX7" fmla="*/ 39756 w 916637"/>
              <a:gd name="connsiteY7" fmla="*/ 337987 h 84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637" h="848621">
                <a:moveTo>
                  <a:pt x="0" y="278353"/>
                </a:moveTo>
                <a:cubicBezTo>
                  <a:pt x="125895" y="137548"/>
                  <a:pt x="251791" y="-3256"/>
                  <a:pt x="397565" y="57"/>
                </a:cubicBezTo>
                <a:cubicBezTo>
                  <a:pt x="543339" y="3370"/>
                  <a:pt x="795130" y="198840"/>
                  <a:pt x="874643" y="298231"/>
                </a:cubicBezTo>
                <a:cubicBezTo>
                  <a:pt x="954156" y="397622"/>
                  <a:pt x="901147" y="520205"/>
                  <a:pt x="874643" y="596405"/>
                </a:cubicBezTo>
                <a:cubicBezTo>
                  <a:pt x="848139" y="672605"/>
                  <a:pt x="775252" y="715675"/>
                  <a:pt x="715617" y="755431"/>
                </a:cubicBezTo>
                <a:cubicBezTo>
                  <a:pt x="655982" y="795187"/>
                  <a:pt x="589722" y="828318"/>
                  <a:pt x="516835" y="834944"/>
                </a:cubicBezTo>
                <a:cubicBezTo>
                  <a:pt x="443948" y="841570"/>
                  <a:pt x="357809" y="878013"/>
                  <a:pt x="278296" y="795187"/>
                </a:cubicBezTo>
                <a:cubicBezTo>
                  <a:pt x="198783" y="712361"/>
                  <a:pt x="119269" y="525174"/>
                  <a:pt x="39756" y="337987"/>
                </a:cubicBezTo>
              </a:path>
            </a:pathLst>
          </a:custGeom>
          <a:solidFill>
            <a:schemeClr val="accent3">
              <a:lumMod val="95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pic>
        <p:nvPicPr>
          <p:cNvPr id="22" name="図 21"/>
          <p:cNvPicPr>
            <a:picLocks noChangeAspect="1"/>
          </p:cNvPicPr>
          <p:nvPr/>
        </p:nvPicPr>
        <p:blipFill rotWithShape="1">
          <a:blip r:embed="rId5">
            <a:clrChange>
              <a:clrFrom>
                <a:srgbClr val="FFFFFF"/>
              </a:clrFrom>
              <a:clrTo>
                <a:srgbClr val="FFFFFF">
                  <a:alpha val="0"/>
                </a:srgbClr>
              </a:clrTo>
            </a:clrChange>
          </a:blip>
          <a:srcRect l="11015" r="28361" b="77221"/>
          <a:stretch/>
        </p:blipFill>
        <p:spPr>
          <a:xfrm>
            <a:off x="4875804" y="4737425"/>
            <a:ext cx="656302" cy="760622"/>
          </a:xfrm>
          <a:prstGeom prst="rect">
            <a:avLst/>
          </a:prstGeom>
        </p:spPr>
      </p:pic>
      <p:pic>
        <p:nvPicPr>
          <p:cNvPr id="23" name="図 22"/>
          <p:cNvPicPr>
            <a:picLocks noChangeAspect="1"/>
          </p:cNvPicPr>
          <p:nvPr/>
        </p:nvPicPr>
        <p:blipFill rotWithShape="1">
          <a:blip r:embed="rId6">
            <a:clrChange>
              <a:clrFrom>
                <a:srgbClr val="FFFFFF"/>
              </a:clrFrom>
              <a:clrTo>
                <a:srgbClr val="FFFFFF">
                  <a:alpha val="0"/>
                </a:srgbClr>
              </a:clrTo>
            </a:clrChange>
          </a:blip>
          <a:srcRect r="43162" b="75498"/>
          <a:stretch/>
        </p:blipFill>
        <p:spPr>
          <a:xfrm>
            <a:off x="5517716" y="4722768"/>
            <a:ext cx="756460" cy="749213"/>
          </a:xfrm>
          <a:prstGeom prst="rect">
            <a:avLst/>
          </a:prstGeom>
        </p:spPr>
      </p:pic>
      <p:grpSp>
        <p:nvGrpSpPr>
          <p:cNvPr id="24" name="グループ化 23"/>
          <p:cNvGrpSpPr/>
          <p:nvPr/>
        </p:nvGrpSpPr>
        <p:grpSpPr>
          <a:xfrm>
            <a:off x="6213227" y="4634853"/>
            <a:ext cx="2227707" cy="816992"/>
            <a:chOff x="6693284" y="4243237"/>
            <a:chExt cx="3157025" cy="1157812"/>
          </a:xfrm>
        </p:grpSpPr>
        <p:pic>
          <p:nvPicPr>
            <p:cNvPr id="25" name="Picture 26"/>
            <p:cNvPicPr>
              <a:picLocks noChangeAspect="1" noChangeArrowheads="1"/>
            </p:cNvPicPr>
            <p:nvPr/>
          </p:nvPicPr>
          <p:blipFill rotWithShape="1">
            <a:blip r:embed="rId7">
              <a:clrChange>
                <a:clrFrom>
                  <a:srgbClr val="FEF3D5"/>
                </a:clrFrom>
                <a:clrTo>
                  <a:srgbClr val="FEF3D5">
                    <a:alpha val="0"/>
                  </a:srgbClr>
                </a:clrTo>
              </a:clrChange>
              <a:extLst>
                <a:ext uri="{28A0092B-C50C-407E-A947-70E740481C1C}">
                  <a14:useLocalDpi xmlns:a14="http://schemas.microsoft.com/office/drawing/2010/main" val="0"/>
                </a:ext>
              </a:extLst>
            </a:blip>
            <a:srcRect l="10523" r="11924" b="75241"/>
            <a:stretch/>
          </p:blipFill>
          <p:spPr bwMode="auto">
            <a:xfrm flipH="1">
              <a:off x="6693284" y="4337160"/>
              <a:ext cx="1394811" cy="102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p:cNvPicPr>
              <a:picLocks noChangeAspect="1" noChangeArrowheads="1"/>
            </p:cNvPicPr>
            <p:nvPr/>
          </p:nvPicPr>
          <p:blipFill rotWithShape="1">
            <a:blip r:embed="rId8">
              <a:clrChange>
                <a:clrFrom>
                  <a:srgbClr val="E3EEF9"/>
                </a:clrFrom>
                <a:clrTo>
                  <a:srgbClr val="E3EEF9">
                    <a:alpha val="0"/>
                  </a:srgbClr>
                </a:clrTo>
              </a:clrChange>
              <a:extLst>
                <a:ext uri="{28A0092B-C50C-407E-A947-70E740481C1C}">
                  <a14:useLocalDpi xmlns:a14="http://schemas.microsoft.com/office/drawing/2010/main" val="0"/>
                </a:ext>
              </a:extLst>
            </a:blip>
            <a:srcRect r="11551" b="62040"/>
            <a:stretch/>
          </p:blipFill>
          <p:spPr bwMode="auto">
            <a:xfrm>
              <a:off x="8902522" y="4335035"/>
              <a:ext cx="947787" cy="10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rotWithShape="1">
            <a:blip r:embed="rId9">
              <a:clrChange>
                <a:clrFrom>
                  <a:srgbClr val="FEF3D5"/>
                </a:clrFrom>
                <a:clrTo>
                  <a:srgbClr val="FEF3D5">
                    <a:alpha val="0"/>
                  </a:srgbClr>
                </a:clrTo>
              </a:clrChange>
              <a:extLst>
                <a:ext uri="{28A0092B-C50C-407E-A947-70E740481C1C}">
                  <a14:useLocalDpi xmlns:a14="http://schemas.microsoft.com/office/drawing/2010/main" val="0"/>
                </a:ext>
              </a:extLst>
            </a:blip>
            <a:srcRect r="25051" b="74133"/>
            <a:stretch/>
          </p:blipFill>
          <p:spPr bwMode="auto">
            <a:xfrm>
              <a:off x="7843957" y="4243237"/>
              <a:ext cx="928773" cy="10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図 27"/>
          <p:cNvPicPr>
            <a:picLocks noChangeAspect="1"/>
          </p:cNvPicPr>
          <p:nvPr/>
        </p:nvPicPr>
        <p:blipFill rotWithShape="1">
          <a:blip r:embed="rId10">
            <a:clrChange>
              <a:clrFrom>
                <a:srgbClr val="FFFFFF"/>
              </a:clrFrom>
              <a:clrTo>
                <a:srgbClr val="FFFFFF">
                  <a:alpha val="0"/>
                </a:srgbClr>
              </a:clrTo>
            </a:clrChange>
          </a:blip>
          <a:srcRect l="-1" t="-1680" r="-1023" b="74899"/>
          <a:stretch/>
        </p:blipFill>
        <p:spPr>
          <a:xfrm>
            <a:off x="8407246" y="4879489"/>
            <a:ext cx="682854" cy="680936"/>
          </a:xfrm>
          <a:prstGeom prst="rect">
            <a:avLst/>
          </a:prstGeom>
        </p:spPr>
      </p:pic>
      <p:sp>
        <p:nvSpPr>
          <p:cNvPr id="29" name="Rectangle 2"/>
          <p:cNvSpPr>
            <a:spLocks noGrp="1" noChangeArrowheads="1"/>
          </p:cNvSpPr>
          <p:nvPr>
            <p:ph type="title"/>
          </p:nvPr>
        </p:nvSpPr>
        <p:spPr>
          <a:xfrm>
            <a:off x="1271464" y="329968"/>
            <a:ext cx="9721080"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2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他にどんな税金があるのかな？</a:t>
            </a:r>
            <a:r>
              <a:rPr lang="ja-JP" altLang="en-US" sz="36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 </a:t>
            </a:r>
            <a:endParaRPr lang="ja-JP" altLang="en-US"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雲 29">
            <a:extLst>
              <a:ext uri="{FF2B5EF4-FFF2-40B4-BE49-F238E27FC236}">
                <a16:creationId xmlns:a16="http://schemas.microsoft.com/office/drawing/2014/main" id="{8AAB3553-AA5D-4B4E-962C-732D9AE63BF9}"/>
              </a:ext>
            </a:extLst>
          </p:cNvPr>
          <p:cNvSpPr/>
          <p:nvPr/>
        </p:nvSpPr>
        <p:spPr bwMode="auto">
          <a:xfrm>
            <a:off x="5517716" y="3358207"/>
            <a:ext cx="461019" cy="423399"/>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1" name="雲 30">
            <a:extLst>
              <a:ext uri="{FF2B5EF4-FFF2-40B4-BE49-F238E27FC236}">
                <a16:creationId xmlns:a16="http://schemas.microsoft.com/office/drawing/2014/main" id="{8AAB3553-AA5D-4B4E-962C-732D9AE63BF9}"/>
              </a:ext>
            </a:extLst>
          </p:cNvPr>
          <p:cNvSpPr/>
          <p:nvPr/>
        </p:nvSpPr>
        <p:spPr bwMode="auto">
          <a:xfrm>
            <a:off x="6761196" y="3652953"/>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2" name="雲 31">
            <a:extLst>
              <a:ext uri="{FF2B5EF4-FFF2-40B4-BE49-F238E27FC236}">
                <a16:creationId xmlns:a16="http://schemas.microsoft.com/office/drawing/2014/main" id="{8AAB3553-AA5D-4B4E-962C-732D9AE63BF9}"/>
              </a:ext>
            </a:extLst>
          </p:cNvPr>
          <p:cNvSpPr/>
          <p:nvPr/>
        </p:nvSpPr>
        <p:spPr bwMode="auto">
          <a:xfrm>
            <a:off x="4614886" y="3697645"/>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grpSp>
        <p:nvGrpSpPr>
          <p:cNvPr id="33" name="グループ化 32">
            <a:extLst>
              <a:ext uri="{FF2B5EF4-FFF2-40B4-BE49-F238E27FC236}">
                <a16:creationId xmlns:a16="http://schemas.microsoft.com/office/drawing/2014/main" id="{AFB9E387-99D1-437C-9879-B0986E05913D}"/>
              </a:ext>
            </a:extLst>
          </p:cNvPr>
          <p:cNvGrpSpPr/>
          <p:nvPr/>
        </p:nvGrpSpPr>
        <p:grpSpPr>
          <a:xfrm rot="2046503">
            <a:off x="4991482" y="2443650"/>
            <a:ext cx="2757715" cy="2464347"/>
            <a:chOff x="7823199" y="1294090"/>
            <a:chExt cx="2757715" cy="2464347"/>
          </a:xfrm>
        </p:grpSpPr>
        <p:cxnSp>
          <p:nvCxnSpPr>
            <p:cNvPr id="34" name="コネクタ: 曲線 5">
              <a:extLst>
                <a:ext uri="{FF2B5EF4-FFF2-40B4-BE49-F238E27FC236}">
                  <a16:creationId xmlns:a16="http://schemas.microsoft.com/office/drawing/2014/main" id="{CE538677-2C11-451C-9F4D-41368BE198DB}"/>
                </a:ext>
              </a:extLst>
            </p:cNvPr>
            <p:cNvCxnSpPr/>
            <p:nvPr/>
          </p:nvCxnSpPr>
          <p:spPr bwMode="auto">
            <a:xfrm rot="16200000" flipH="1">
              <a:off x="7729238" y="228561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5" name="コネクタ: 曲線 19">
              <a:extLst>
                <a:ext uri="{FF2B5EF4-FFF2-40B4-BE49-F238E27FC236}">
                  <a16:creationId xmlns:a16="http://schemas.microsoft.com/office/drawing/2014/main" id="{EDE5FE0D-9175-4EBB-8E5C-0356A16DF7DB}"/>
                </a:ext>
              </a:extLst>
            </p:cNvPr>
            <p:cNvCxnSpPr/>
            <p:nvPr/>
          </p:nvCxnSpPr>
          <p:spPr bwMode="auto">
            <a:xfrm rot="16200000" flipH="1">
              <a:off x="8362030" y="182280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6" name="コネクタ: 曲線 20">
              <a:extLst>
                <a:ext uri="{FF2B5EF4-FFF2-40B4-BE49-F238E27FC236}">
                  <a16:creationId xmlns:a16="http://schemas.microsoft.com/office/drawing/2014/main" id="{67936E3F-5A95-42C6-B280-C6DFFFA36955}"/>
                </a:ext>
              </a:extLst>
            </p:cNvPr>
            <p:cNvCxnSpPr/>
            <p:nvPr/>
          </p:nvCxnSpPr>
          <p:spPr bwMode="auto">
            <a:xfrm rot="16200000" flipH="1">
              <a:off x="9108096" y="1388051"/>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grpSp>
      <p:sp>
        <p:nvSpPr>
          <p:cNvPr id="3" name="楕円 2">
            <a:extLst>
              <a:ext uri="{FF2B5EF4-FFF2-40B4-BE49-F238E27FC236}">
                <a16:creationId xmlns:a16="http://schemas.microsoft.com/office/drawing/2014/main" id="{7469C3E6-CC98-43A5-BC69-913B765A57A2}"/>
              </a:ext>
            </a:extLst>
          </p:cNvPr>
          <p:cNvSpPr/>
          <p:nvPr/>
        </p:nvSpPr>
        <p:spPr>
          <a:xfrm>
            <a:off x="9232712" y="3652953"/>
            <a:ext cx="168718" cy="1370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780709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500"/>
                            </p:stCondLst>
                            <p:childTnLst>
                              <p:par>
                                <p:cTn id="24" presetID="26"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6" presetClass="entr" presetSubtype="21" fill="hold" grpId="0" nodeType="withEffect">
                                  <p:stCondLst>
                                    <p:cond delay="450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1" grpId="0" animBg="1"/>
      <p:bldP spid="20" grpId="0" animBg="1"/>
      <p:bldP spid="18" grpId="0" animBg="1"/>
      <p:bldP spid="17" grpId="0" animBg="1"/>
      <p:bldP spid="30" grpId="0" animBg="1"/>
      <p:bldP spid="31" grpId="0" animBg="1"/>
      <p:bldP spid="3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3.2"/>
</p:tagLst>
</file>

<file path=ppt/tags/tag10.xml><?xml version="1.0" encoding="utf-8"?>
<p:tagLst xmlns:a="http://schemas.openxmlformats.org/drawingml/2006/main" xmlns:r="http://schemas.openxmlformats.org/officeDocument/2006/relationships" xmlns:p="http://schemas.openxmlformats.org/presentationml/2006/main">
  <p:tag name="TIMING" val="|12.2|61.7"/>
</p:tagLst>
</file>

<file path=ppt/tags/tag11.xml><?xml version="1.0" encoding="utf-8"?>
<p:tagLst xmlns:a="http://schemas.openxmlformats.org/drawingml/2006/main" xmlns:r="http://schemas.openxmlformats.org/officeDocument/2006/relationships" xmlns:p="http://schemas.openxmlformats.org/presentationml/2006/main">
  <p:tag name="TIMING" val="|18.9|4.9|5.7|2.5|6|4.1|29.2"/>
</p:tagLst>
</file>

<file path=ppt/tags/tag12.xml><?xml version="1.0" encoding="utf-8"?>
<p:tagLst xmlns:a="http://schemas.openxmlformats.org/drawingml/2006/main" xmlns:r="http://schemas.openxmlformats.org/officeDocument/2006/relationships" xmlns:p="http://schemas.openxmlformats.org/presentationml/2006/main">
  <p:tag name="TIMING" val="|15.2|3.7|1.4|0.8|4.8|2.6|12.1"/>
</p:tagLst>
</file>

<file path=ppt/tags/tag13.xml><?xml version="1.0" encoding="utf-8"?>
<p:tagLst xmlns:a="http://schemas.openxmlformats.org/drawingml/2006/main" xmlns:r="http://schemas.openxmlformats.org/officeDocument/2006/relationships" xmlns:p="http://schemas.openxmlformats.org/presentationml/2006/main">
  <p:tag name="TIMING" val="|4.7|8.5|6.5"/>
</p:tagLst>
</file>

<file path=ppt/tags/tag14.xml><?xml version="1.0" encoding="utf-8"?>
<p:tagLst xmlns:a="http://schemas.openxmlformats.org/drawingml/2006/main" xmlns:r="http://schemas.openxmlformats.org/officeDocument/2006/relationships" xmlns:p="http://schemas.openxmlformats.org/presentationml/2006/main">
  <p:tag name="TIMING" val="|3.4|11.7"/>
</p:tagLst>
</file>

<file path=ppt/tags/tag2.xml><?xml version="1.0" encoding="utf-8"?>
<p:tagLst xmlns:a="http://schemas.openxmlformats.org/drawingml/2006/main" xmlns:r="http://schemas.openxmlformats.org/officeDocument/2006/relationships" xmlns:p="http://schemas.openxmlformats.org/presentationml/2006/main">
  <p:tag name="TIMING" val="|5.4|19.6"/>
</p:tagLst>
</file>

<file path=ppt/tags/tag3.xml><?xml version="1.0" encoding="utf-8"?>
<p:tagLst xmlns:a="http://schemas.openxmlformats.org/drawingml/2006/main" xmlns:r="http://schemas.openxmlformats.org/officeDocument/2006/relationships" xmlns:p="http://schemas.openxmlformats.org/presentationml/2006/main">
  <p:tag name="TIMING" val="|7.2|8.2"/>
</p:tagLst>
</file>

<file path=ppt/tags/tag4.xml><?xml version="1.0" encoding="utf-8"?>
<p:tagLst xmlns:a="http://schemas.openxmlformats.org/drawingml/2006/main" xmlns:r="http://schemas.openxmlformats.org/officeDocument/2006/relationships" xmlns:p="http://schemas.openxmlformats.org/presentationml/2006/main">
  <p:tag name="TIMING" val="|24.7|23.1"/>
</p:tagLst>
</file>

<file path=ppt/tags/tag5.xml><?xml version="1.0" encoding="utf-8"?>
<p:tagLst xmlns:a="http://schemas.openxmlformats.org/drawingml/2006/main" xmlns:r="http://schemas.openxmlformats.org/officeDocument/2006/relationships" xmlns:p="http://schemas.openxmlformats.org/presentationml/2006/main">
  <p:tag name="TIMING" val="|24.7|23.1"/>
</p:tagLst>
</file>

<file path=ppt/tags/tag6.xml><?xml version="1.0" encoding="utf-8"?>
<p:tagLst xmlns:a="http://schemas.openxmlformats.org/drawingml/2006/main" xmlns:r="http://schemas.openxmlformats.org/officeDocument/2006/relationships" xmlns:p="http://schemas.openxmlformats.org/presentationml/2006/main">
  <p:tag name="TIMING" val="|9.4|2.9|11.4|15.6|0.9|18.5|11.9|27.9"/>
</p:tagLst>
</file>

<file path=ppt/tags/tag7.xml><?xml version="1.0" encoding="utf-8"?>
<p:tagLst xmlns:a="http://schemas.openxmlformats.org/drawingml/2006/main" xmlns:r="http://schemas.openxmlformats.org/officeDocument/2006/relationships" xmlns:p="http://schemas.openxmlformats.org/presentationml/2006/main">
  <p:tag name="TIMING" val="|6.8|2.2|2|14.2|1|1.4|1.2|2.6|1.5|5.6|2.6|1.2"/>
</p:tagLst>
</file>

<file path=ppt/tags/tag8.xml><?xml version="1.0" encoding="utf-8"?>
<p:tagLst xmlns:a="http://schemas.openxmlformats.org/drawingml/2006/main" xmlns:r="http://schemas.openxmlformats.org/officeDocument/2006/relationships" xmlns:p="http://schemas.openxmlformats.org/presentationml/2006/main">
  <p:tag name="TIMING" val="|1.7|2.4|4.7|2.5|4.3|2.1|1.8"/>
</p:tagLst>
</file>

<file path=ppt/tags/tag9.xml><?xml version="1.0" encoding="utf-8"?>
<p:tagLst xmlns:a="http://schemas.openxmlformats.org/drawingml/2006/main" xmlns:r="http://schemas.openxmlformats.org/officeDocument/2006/relationships" xmlns:p="http://schemas.openxmlformats.org/presentationml/2006/main">
  <p:tag name="TIMING" val="|5.6|10.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81B62A-4A04-4DB3-A216-DB16F21D3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CA84F48-3F9F-4DF5-81CD-B26C38DDE390}">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16177</TotalTime>
  <Words>3756</Words>
  <Application>Microsoft Office PowerPoint</Application>
  <PresentationFormat>ワイド画面</PresentationFormat>
  <Paragraphs>411</Paragraphs>
  <Slides>23</Slides>
  <Notes>23</Notes>
  <HiddenSlides>0</HiddenSlides>
  <MMClips>13</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23</vt:i4>
      </vt:variant>
    </vt:vector>
  </HeadingPairs>
  <TitlesOfParts>
    <vt:vector size="40" baseType="lpstr">
      <vt:lpstr>AR丸ゴシック体M</vt:lpstr>
      <vt:lpstr>BIZ UDPゴシック</vt:lpstr>
      <vt:lpstr>HGPｺﾞｼｯｸE</vt:lpstr>
      <vt:lpstr>HGP創英角ﾎﾟｯﾌﾟ体</vt:lpstr>
      <vt:lpstr>HG丸ｺﾞｼｯｸM-PRO</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Times</vt:lpstr>
      <vt:lpstr>Office テーマ</vt:lpstr>
      <vt:lpstr>PowerPoint プレゼンテーション</vt:lpstr>
      <vt:lpstr>今日のめあて</vt:lpstr>
      <vt:lpstr>PowerPoint プレゼンテーション</vt:lpstr>
      <vt:lpstr>PowerPoint プレゼンテーション</vt:lpstr>
      <vt:lpstr>   日本の消費税率10％は、世界の国と比べて、    高いかな、低いかな。</vt:lpstr>
      <vt:lpstr>PowerPoint プレゼンテーション</vt:lpstr>
      <vt:lpstr>PowerPoint プレゼンテーション</vt:lpstr>
      <vt:lpstr>　　　　　　　代 表 的 な 税 金 </vt:lpstr>
      <vt:lpstr>　　　　　他にどんな税金があるのかな？ </vt:lpstr>
      <vt:lpstr>PowerPoint プレゼンテーション</vt:lpstr>
      <vt:lpstr>～ アニメを見よう ～</vt:lpstr>
      <vt:lpstr>税金がなくなると何が変わった？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租税教育用ｿﾌﾄ･小学生向け</dc:title>
  <dc:creator>大阪国税局 税務広報広聴官</dc:creator>
  <cp:lastModifiedBy>租推協 和歌山</cp:lastModifiedBy>
  <cp:revision>1033</cp:revision>
  <cp:lastPrinted>2023-05-08T00:44:31Z</cp:lastPrinted>
  <dcterms:created xsi:type="dcterms:W3CDTF">2006-01-13T04:57:59Z</dcterms:created>
  <dcterms:modified xsi:type="dcterms:W3CDTF">2023-06-13T02:45:02Z</dcterms:modified>
</cp:coreProperties>
</file>